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5" r:id="rId2"/>
    <p:sldId id="298" r:id="rId3"/>
    <p:sldId id="258" r:id="rId4"/>
    <p:sldId id="301" r:id="rId5"/>
    <p:sldId id="304" r:id="rId6"/>
    <p:sldId id="302" r:id="rId7"/>
    <p:sldId id="305" r:id="rId8"/>
    <p:sldId id="299" r:id="rId9"/>
    <p:sldId id="303" r:id="rId10"/>
    <p:sldId id="300" r:id="rId11"/>
    <p:sldId id="297" r:id="rId12"/>
    <p:sldId id="281" r:id="rId13"/>
    <p:sldId id="294" r:id="rId14"/>
    <p:sldId id="256" r:id="rId15"/>
    <p:sldId id="282" r:id="rId16"/>
    <p:sldId id="292" r:id="rId17"/>
    <p:sldId id="283" r:id="rId18"/>
    <p:sldId id="284" r:id="rId19"/>
    <p:sldId id="285" r:id="rId20"/>
    <p:sldId id="286" r:id="rId21"/>
    <p:sldId id="287" r:id="rId22"/>
    <p:sldId id="289" r:id="rId23"/>
    <p:sldId id="265" r:id="rId24"/>
    <p:sldId id="263" r:id="rId25"/>
    <p:sldId id="264" r:id="rId26"/>
  </p:sldIdLst>
  <p:sldSz cx="9144000" cy="6858000" type="screen4x3"/>
  <p:notesSz cx="6858000" cy="9144000"/>
  <p:custDataLst>
    <p:tags r:id="rId2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B7C"/>
    <a:srgbClr val="336600"/>
    <a:srgbClr val="005A9C"/>
    <a:srgbClr val="009900"/>
    <a:srgbClr val="008000"/>
    <a:srgbClr val="33CC33"/>
    <a:srgbClr val="00CC00"/>
    <a:srgbClr val="3399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73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1003-A0D2-4FD8-BEA6-5AFF75166CFE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8FD4F-F758-47EA-A53C-46F1CCE4E6A5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architecture-abstract.png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874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10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architecture-implementation.png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architecture-browser.png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binding-templates.png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wot-existing.png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wot-on-device-minimal.png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wot-on-smartphone.png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404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wot-on-gateway.png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wot-on-cloud.png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wot-on-cloud-legacy.png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04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22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301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38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architecture-concept.png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8FD4F-F758-47EA-A53C-46F1CCE4E6A5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02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37C23-E3EE-4DE1-9498-0ACEDE885A4A}" type="datetimeFigureOut">
              <a:rPr lang="de-DE" smtClean="0"/>
              <a:pPr/>
              <a:t>20.03.2019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2FE5C-E358-4D22-AFCD-8F810F67940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6"/>
          <p:cNvSpPr/>
          <p:nvPr/>
        </p:nvSpPr>
        <p:spPr>
          <a:xfrm>
            <a:off x="1691680" y="4095546"/>
            <a:ext cx="7776864" cy="2139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角丸四角形 6"/>
          <p:cNvSpPr/>
          <p:nvPr/>
        </p:nvSpPr>
        <p:spPr bwMode="auto">
          <a:xfrm>
            <a:off x="1946460" y="4368251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5" name="Group 35"/>
          <p:cNvGrpSpPr/>
          <p:nvPr/>
        </p:nvGrpSpPr>
        <p:grpSpPr>
          <a:xfrm>
            <a:off x="1911238" y="4197114"/>
            <a:ext cx="324321" cy="324321"/>
            <a:chOff x="6235706" y="4922175"/>
            <a:chExt cx="268034" cy="268034"/>
          </a:xfrm>
        </p:grpSpPr>
        <p:sp>
          <p:nvSpPr>
            <p:cNvPr id="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7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8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9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0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11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13" name="Textfeld 162"/>
          <p:cNvSpPr txBox="1"/>
          <p:nvPr/>
        </p:nvSpPr>
        <p:spPr>
          <a:xfrm>
            <a:off x="3356446" y="5157192"/>
            <a:ext cx="1428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Direct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Thing-to-Thing</a:t>
            </a:r>
          </a:p>
          <a:p>
            <a:pPr algn="ctr"/>
            <a:r>
              <a:rPr lang="en-US" sz="1600" b="1" dirty="0">
                <a:latin typeface="+mj-lt"/>
              </a:rPr>
              <a:t>Interaction</a:t>
            </a:r>
          </a:p>
        </p:txBody>
      </p:sp>
      <p:sp>
        <p:nvSpPr>
          <p:cNvPr id="14" name="角丸四角形 24"/>
          <p:cNvSpPr/>
          <p:nvPr/>
        </p:nvSpPr>
        <p:spPr bwMode="auto">
          <a:xfrm>
            <a:off x="2001483" y="5000268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5" name="角丸四角形 21"/>
          <p:cNvSpPr/>
          <p:nvPr/>
        </p:nvSpPr>
        <p:spPr bwMode="auto">
          <a:xfrm>
            <a:off x="2001483" y="4613920"/>
            <a:ext cx="1080000" cy="36472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Classic</a:t>
            </a:r>
            <a:b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16" name="角丸四角形 24"/>
          <p:cNvSpPr/>
          <p:nvPr/>
        </p:nvSpPr>
        <p:spPr bwMode="auto">
          <a:xfrm>
            <a:off x="2001483" y="5201887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</a:t>
            </a:r>
          </a:p>
        </p:txBody>
      </p:sp>
      <p:sp>
        <p:nvSpPr>
          <p:cNvPr id="18" name="角丸四角形 6"/>
          <p:cNvSpPr/>
          <p:nvPr/>
        </p:nvSpPr>
        <p:spPr bwMode="auto">
          <a:xfrm>
            <a:off x="8062474" y="4349695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Existing Device</a:t>
            </a:r>
          </a:p>
        </p:txBody>
      </p:sp>
      <p:grpSp>
        <p:nvGrpSpPr>
          <p:cNvPr id="20" name="Group 60"/>
          <p:cNvGrpSpPr/>
          <p:nvPr/>
        </p:nvGrpSpPr>
        <p:grpSpPr>
          <a:xfrm>
            <a:off x="8763713" y="4670896"/>
            <a:ext cx="391083" cy="391083"/>
            <a:chOff x="6235706" y="4922175"/>
            <a:chExt cx="268034" cy="268034"/>
          </a:xfrm>
        </p:grpSpPr>
        <p:sp>
          <p:nvSpPr>
            <p:cNvPr id="26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27" name="Group 62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28" name="Isosceles Triangle 63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29" name="Oval 64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0" name="Oval 65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1" name="Oval 66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21" name="Textfeld 126"/>
          <p:cNvSpPr txBox="1"/>
          <p:nvPr/>
        </p:nvSpPr>
        <p:spPr>
          <a:xfrm>
            <a:off x="6355824" y="5157192"/>
            <a:ext cx="153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Complement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Existing Devices</a:t>
            </a:r>
          </a:p>
        </p:txBody>
      </p:sp>
      <p:sp>
        <p:nvSpPr>
          <p:cNvPr id="22" name="Textfeld 126"/>
          <p:cNvSpPr txBox="1"/>
          <p:nvPr/>
        </p:nvSpPr>
        <p:spPr>
          <a:xfrm>
            <a:off x="8526692" y="472793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latin typeface="+mj-lt"/>
              </a:rPr>
              <a:t>+</a:t>
            </a:r>
          </a:p>
        </p:txBody>
      </p:sp>
      <p:sp>
        <p:nvSpPr>
          <p:cNvPr id="23" name="Textfeld 126"/>
          <p:cNvSpPr txBox="1"/>
          <p:nvPr/>
        </p:nvSpPr>
        <p:spPr>
          <a:xfrm>
            <a:off x="8742907" y="5127722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>
                <a:latin typeface="+mj-lt"/>
                <a:cs typeface="Arial" panose="020B0604020202020204" pitchFamily="34" charset="0"/>
              </a:rPr>
              <a:t>Thing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8500290" y="5099061"/>
            <a:ext cx="336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+mj-lt"/>
                <a:sym typeface="Symbol"/>
              </a:rPr>
              <a:t></a:t>
            </a:r>
            <a:endParaRPr lang="en-US" sz="1200" b="1">
              <a:latin typeface="+mj-lt"/>
            </a:endParaRPr>
          </a:p>
        </p:txBody>
      </p:sp>
      <p:sp>
        <p:nvSpPr>
          <p:cNvPr id="25" name="Left-Right Arrow 70"/>
          <p:cNvSpPr/>
          <p:nvPr/>
        </p:nvSpPr>
        <p:spPr>
          <a:xfrm>
            <a:off x="6255452" y="459997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32" name="角丸四角形 6"/>
          <p:cNvSpPr/>
          <p:nvPr/>
        </p:nvSpPr>
        <p:spPr bwMode="auto">
          <a:xfrm>
            <a:off x="4990134" y="4367114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grpSp>
        <p:nvGrpSpPr>
          <p:cNvPr id="33" name="Group 35"/>
          <p:cNvGrpSpPr/>
          <p:nvPr/>
        </p:nvGrpSpPr>
        <p:grpSpPr>
          <a:xfrm>
            <a:off x="4948666" y="4195977"/>
            <a:ext cx="324321" cy="324321"/>
            <a:chOff x="6235706" y="4922175"/>
            <a:chExt cx="268034" cy="268034"/>
          </a:xfrm>
        </p:grpSpPr>
        <p:sp>
          <p:nvSpPr>
            <p:cNvPr id="34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5" name="Group 37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36" name="Isosceles Triangle 38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7" name="Oval 39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8" name="Oval 40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  <p:sp>
            <p:nvSpPr>
              <p:cNvPr id="39" name="Oval 41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4400">
                  <a:latin typeface="+mj-lt"/>
                </a:endParaRPr>
              </a:p>
            </p:txBody>
          </p:sp>
        </p:grpSp>
      </p:grpSp>
      <p:sp>
        <p:nvSpPr>
          <p:cNvPr id="40" name="角丸四角形 24"/>
          <p:cNvSpPr/>
          <p:nvPr/>
        </p:nvSpPr>
        <p:spPr bwMode="auto">
          <a:xfrm>
            <a:off x="5045157" y="499913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41" name="角丸四角形 21"/>
          <p:cNvSpPr/>
          <p:nvPr/>
        </p:nvSpPr>
        <p:spPr bwMode="auto">
          <a:xfrm>
            <a:off x="5045157" y="479751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2" name="縦巻き 49"/>
          <p:cNvSpPr/>
          <p:nvPr/>
        </p:nvSpPr>
        <p:spPr bwMode="auto">
          <a:xfrm>
            <a:off x="5045157" y="459589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43" name="角丸四角形 24"/>
          <p:cNvSpPr/>
          <p:nvPr/>
        </p:nvSpPr>
        <p:spPr bwMode="auto">
          <a:xfrm>
            <a:off x="5045157" y="520075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" lastClr="FFFFFF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pic>
        <p:nvPicPr>
          <p:cNvPr id="44" name="図 1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02" y="5363463"/>
            <a:ext cx="1469410" cy="739953"/>
          </a:xfrm>
          <a:prstGeom prst="rect">
            <a:avLst/>
          </a:prstGeom>
        </p:spPr>
      </p:pic>
      <p:grpSp>
        <p:nvGrpSpPr>
          <p:cNvPr id="45" name="Gruppieren 145"/>
          <p:cNvGrpSpPr/>
          <p:nvPr/>
        </p:nvGrpSpPr>
        <p:grpSpPr>
          <a:xfrm>
            <a:off x="5573984" y="544034"/>
            <a:ext cx="3096344" cy="4483260"/>
            <a:chOff x="5369713" y="1424798"/>
            <a:chExt cx="3096344" cy="4483260"/>
          </a:xfrm>
        </p:grpSpPr>
        <p:grpSp>
          <p:nvGrpSpPr>
            <p:cNvPr id="46" name="Group 8"/>
            <p:cNvGrpSpPr/>
            <p:nvPr/>
          </p:nvGrpSpPr>
          <p:grpSpPr>
            <a:xfrm>
              <a:off x="5369713" y="1424798"/>
              <a:ext cx="3096344" cy="2860068"/>
              <a:chOff x="5724128" y="404664"/>
              <a:chExt cx="2304256" cy="2232248"/>
            </a:xfrm>
            <a:solidFill>
              <a:schemeClr val="bg1">
                <a:lumMod val="85000"/>
              </a:schemeClr>
            </a:solidFill>
          </p:grpSpPr>
          <p:sp>
            <p:nvSpPr>
              <p:cNvPr id="74" name="Rectangle 6"/>
              <p:cNvSpPr/>
              <p:nvPr/>
            </p:nvSpPr>
            <p:spPr>
              <a:xfrm>
                <a:off x="6077378" y="1439094"/>
                <a:ext cx="1597756" cy="11978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Isosceles Triangle 7"/>
              <p:cNvSpPr/>
              <p:nvPr/>
            </p:nvSpPr>
            <p:spPr>
              <a:xfrm>
                <a:off x="5724128" y="404664"/>
                <a:ext cx="2304256" cy="103443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sp>
          <p:nvSpPr>
            <p:cNvPr id="47" name="Textfeld 181"/>
            <p:cNvSpPr txBox="1"/>
            <p:nvPr/>
          </p:nvSpPr>
          <p:spPr>
            <a:xfrm>
              <a:off x="6373284" y="1740059"/>
              <a:ext cx="1089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Gateway</a:t>
              </a:r>
            </a:p>
          </p:txBody>
        </p:sp>
        <p:sp>
          <p:nvSpPr>
            <p:cNvPr id="48" name="Left-Right Arrow 71"/>
            <p:cNvSpPr/>
            <p:nvPr/>
          </p:nvSpPr>
          <p:spPr>
            <a:xfrm rot="16200000">
              <a:off x="6041848" y="4747325"/>
              <a:ext cx="1752080" cy="569385"/>
            </a:xfrm>
            <a:prstGeom prst="leftRightArrow">
              <a:avLst/>
            </a:prstGeom>
            <a:solidFill>
              <a:srgbClr val="8E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4400">
                <a:latin typeface="+mj-lt"/>
              </a:endParaRPr>
            </a:p>
          </p:txBody>
        </p:sp>
        <p:sp>
          <p:nvSpPr>
            <p:cNvPr id="49" name="角丸四角形 6"/>
            <p:cNvSpPr/>
            <p:nvPr/>
          </p:nvSpPr>
          <p:spPr bwMode="auto">
            <a:xfrm>
              <a:off x="6319242" y="2492896"/>
              <a:ext cx="1190046" cy="1587834"/>
            </a:xfrm>
            <a:prstGeom prst="roundRect">
              <a:avLst>
                <a:gd name="adj" fmla="val 6113"/>
              </a:avLst>
            </a:prstGeom>
            <a:solidFill>
              <a:srgbClr val="7F7F7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76200" dist="38100" dir="27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36000" rIns="9144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b="1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Servient</a:t>
              </a:r>
            </a:p>
          </p:txBody>
        </p:sp>
        <p:sp>
          <p:nvSpPr>
            <p:cNvPr id="50" name="角丸四角形 24"/>
            <p:cNvSpPr/>
            <p:nvPr/>
          </p:nvSpPr>
          <p:spPr bwMode="auto">
            <a:xfrm>
              <a:off x="6378187" y="3627456"/>
              <a:ext cx="1080000" cy="180000"/>
            </a:xfrm>
            <a:prstGeom prst="roundRect">
              <a:avLst/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Interaction Model</a:t>
              </a:r>
            </a:p>
          </p:txBody>
        </p:sp>
        <p:grpSp>
          <p:nvGrpSpPr>
            <p:cNvPr id="51" name="Group 42"/>
            <p:cNvGrpSpPr/>
            <p:nvPr/>
          </p:nvGrpSpPr>
          <p:grpSpPr>
            <a:xfrm>
              <a:off x="5962118" y="3212976"/>
              <a:ext cx="324321" cy="324321"/>
              <a:chOff x="6235706" y="4922175"/>
              <a:chExt cx="268034" cy="268034"/>
            </a:xfrm>
          </p:grpSpPr>
          <p:sp>
            <p:nvSpPr>
              <p:cNvPr id="68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9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70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2" name="角丸四角形 24"/>
            <p:cNvSpPr/>
            <p:nvPr/>
          </p:nvSpPr>
          <p:spPr bwMode="auto">
            <a:xfrm>
              <a:off x="6378186" y="3829075"/>
              <a:ext cx="1080000" cy="180000"/>
            </a:xfrm>
            <a:prstGeom prst="round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Binding Templates</a:t>
              </a:r>
            </a:p>
          </p:txBody>
        </p:sp>
        <p:sp>
          <p:nvSpPr>
            <p:cNvPr id="53" name="角丸四角形 21"/>
            <p:cNvSpPr/>
            <p:nvPr/>
          </p:nvSpPr>
          <p:spPr bwMode="auto">
            <a:xfrm>
              <a:off x="6378187" y="2743381"/>
              <a:ext cx="1080000" cy="832831"/>
            </a:xfrm>
            <a:prstGeom prst="roundRect">
              <a:avLst>
                <a:gd name="adj" fmla="val 10186"/>
              </a:avLst>
            </a:prstGeom>
            <a:solidFill>
              <a:srgbClr val="8EB4E3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ctr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ja-JP" sz="800" kern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sp>
          <p:nvSpPr>
            <p:cNvPr id="54" name="角丸四角形 21"/>
            <p:cNvSpPr/>
            <p:nvPr/>
          </p:nvSpPr>
          <p:spPr bwMode="auto">
            <a:xfrm>
              <a:off x="6378187" y="3425837"/>
              <a:ext cx="1080000" cy="180000"/>
            </a:xfrm>
            <a:prstGeom prst="roundRect">
              <a:avLst/>
            </a:prstGeom>
            <a:solidFill>
              <a:srgbClr val="005A9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Scripting API</a:t>
              </a:r>
            </a:p>
          </p:txBody>
        </p:sp>
        <p:sp>
          <p:nvSpPr>
            <p:cNvPr id="55" name="縦巻き 49"/>
            <p:cNvSpPr/>
            <p:nvPr/>
          </p:nvSpPr>
          <p:spPr bwMode="auto">
            <a:xfrm>
              <a:off x="6440579" y="3212976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Proxy Thing</a:t>
              </a:r>
            </a:p>
          </p:txBody>
        </p:sp>
        <p:sp>
          <p:nvSpPr>
            <p:cNvPr id="56" name="縦巻き 49"/>
            <p:cNvSpPr/>
            <p:nvPr/>
          </p:nvSpPr>
          <p:spPr bwMode="auto">
            <a:xfrm>
              <a:off x="6440579" y="3001463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Control Agent</a:t>
              </a:r>
            </a:p>
          </p:txBody>
        </p:sp>
        <p:sp>
          <p:nvSpPr>
            <p:cNvPr id="57" name="縦巻き 49"/>
            <p:cNvSpPr/>
            <p:nvPr/>
          </p:nvSpPr>
          <p:spPr bwMode="auto">
            <a:xfrm>
              <a:off x="6440579" y="2789950"/>
              <a:ext cx="955216" cy="180000"/>
            </a:xfrm>
            <a:prstGeom prst="verticalScroll">
              <a:avLst/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Virtual Thing</a:t>
              </a:r>
            </a:p>
          </p:txBody>
        </p:sp>
        <p:grpSp>
          <p:nvGrpSpPr>
            <p:cNvPr id="58" name="Group 42"/>
            <p:cNvGrpSpPr/>
            <p:nvPr/>
          </p:nvGrpSpPr>
          <p:grpSpPr>
            <a:xfrm>
              <a:off x="5952357" y="2667492"/>
              <a:ext cx="324321" cy="324321"/>
              <a:chOff x="6235706" y="4922175"/>
              <a:chExt cx="268034" cy="268034"/>
            </a:xfrm>
          </p:grpSpPr>
          <p:sp>
            <p:nvSpPr>
              <p:cNvPr id="62" name="角丸四角形 21"/>
              <p:cNvSpPr/>
              <p:nvPr/>
            </p:nvSpPr>
            <p:spPr bwMode="auto">
              <a:xfrm>
                <a:off x="6235706" y="4922175"/>
                <a:ext cx="268034" cy="268034"/>
              </a:xfrm>
              <a:prstGeom prst="foldedCorner">
                <a:avLst>
                  <a:gd name="adj" fmla="val 20194"/>
                </a:avLst>
              </a:prstGeom>
              <a:solidFill>
                <a:srgbClr val="4A7B7C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360000" tIns="216000" rIns="0" bIns="3600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endParaRPr>
              </a:p>
            </p:txBody>
          </p:sp>
          <p:grpSp>
            <p:nvGrpSpPr>
              <p:cNvPr id="63" name="Group 44"/>
              <p:cNvGrpSpPr/>
              <p:nvPr/>
            </p:nvGrpSpPr>
            <p:grpSpPr>
              <a:xfrm>
                <a:off x="6287492" y="4971265"/>
                <a:ext cx="164464" cy="169854"/>
                <a:chOff x="3555853" y="2073413"/>
                <a:chExt cx="605287" cy="625127"/>
              </a:xfrm>
            </p:grpSpPr>
            <p:sp>
              <p:nvSpPr>
                <p:cNvPr id="64" name="Isosceles Triangle 45"/>
                <p:cNvSpPr/>
                <p:nvPr/>
              </p:nvSpPr>
              <p:spPr>
                <a:xfrm rot="1800000">
                  <a:off x="3712972" y="2138741"/>
                  <a:ext cx="448168" cy="386349"/>
                </a:xfrm>
                <a:prstGeom prst="triangle">
                  <a:avLst/>
                </a:prstGeom>
                <a:noFill/>
                <a:ln w="19050" cap="rnd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46"/>
                <p:cNvSpPr/>
                <p:nvPr/>
              </p:nvSpPr>
              <p:spPr>
                <a:xfrm rot="19800000">
                  <a:off x="3944938" y="2073413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47"/>
                <p:cNvSpPr/>
                <p:nvPr/>
              </p:nvSpPr>
              <p:spPr>
                <a:xfrm rot="19800000">
                  <a:off x="3555853" y="2297519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48"/>
                <p:cNvSpPr/>
                <p:nvPr/>
              </p:nvSpPr>
              <p:spPr>
                <a:xfrm rot="1800000">
                  <a:off x="3944938" y="2520647"/>
                  <a:ext cx="177895" cy="17789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rnd" cmpd="sng" algn="ctr">
                  <a:noFill/>
                  <a:prstDash val="solid"/>
                </a:ln>
                <a:effectLst/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9" name="Gerade Verbindung mit Pfeil 58"/>
            <p:cNvCxnSpPr>
              <a:stCxn id="55" idx="1"/>
            </p:cNvCxnSpPr>
            <p:nvPr/>
          </p:nvCxnSpPr>
          <p:spPr bwMode="auto">
            <a:xfrm flipH="1">
              <a:off x="6286439" y="3302976"/>
              <a:ext cx="176640" cy="90000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mit Pfeil 59"/>
            <p:cNvCxnSpPr>
              <a:stCxn id="57" idx="1"/>
              <a:endCxn id="62" idx="3"/>
            </p:cNvCxnSpPr>
            <p:nvPr/>
          </p:nvCxnSpPr>
          <p:spPr bwMode="auto">
            <a:xfrm flipH="1" flipV="1">
              <a:off x="6276678" y="2829653"/>
              <a:ext cx="186401" cy="50297"/>
            </a:xfrm>
            <a:prstGeom prst="straightConnector1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61" name="図 7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72" y="2056041"/>
              <a:ext cx="1193968" cy="477587"/>
            </a:xfrm>
            <a:prstGeom prst="rect">
              <a:avLst/>
            </a:prstGeom>
          </p:spPr>
        </p:pic>
      </p:grpSp>
      <p:grpSp>
        <p:nvGrpSpPr>
          <p:cNvPr id="77" name="Group 1"/>
          <p:cNvGrpSpPr/>
          <p:nvPr/>
        </p:nvGrpSpPr>
        <p:grpSpPr>
          <a:xfrm>
            <a:off x="435411" y="332656"/>
            <a:ext cx="3903939" cy="2664296"/>
            <a:chOff x="683568" y="79792"/>
            <a:chExt cx="2491222" cy="1700168"/>
          </a:xfrm>
          <a:solidFill>
            <a:schemeClr val="bg1">
              <a:lumMod val="85000"/>
            </a:schemeClr>
          </a:solidFill>
        </p:grpSpPr>
        <p:sp>
          <p:nvSpPr>
            <p:cNvPr id="105" name="Oval 2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6" name="Oval 3"/>
            <p:cNvSpPr/>
            <p:nvPr/>
          </p:nvSpPr>
          <p:spPr>
            <a:xfrm>
              <a:off x="1301372" y="79792"/>
              <a:ext cx="1276023" cy="127602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7" name="Oval 4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8" name="Rectangle 5"/>
            <p:cNvSpPr/>
            <p:nvPr/>
          </p:nvSpPr>
          <p:spPr>
            <a:xfrm>
              <a:off x="1189665" y="1090658"/>
              <a:ext cx="1451998" cy="6893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78" name="Left-Right Arrow 71"/>
          <p:cNvSpPr/>
          <p:nvPr/>
        </p:nvSpPr>
        <p:spPr>
          <a:xfrm rot="16200000">
            <a:off x="1821589" y="3258394"/>
            <a:ext cx="1450140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79" name="Left-Right Arrow 73"/>
          <p:cNvSpPr/>
          <p:nvPr/>
        </p:nvSpPr>
        <p:spPr>
          <a:xfrm>
            <a:off x="3563888" y="2132856"/>
            <a:ext cx="2448272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80" name="Textfeld 181"/>
          <p:cNvSpPr txBox="1"/>
          <p:nvPr/>
        </p:nvSpPr>
        <p:spPr>
          <a:xfrm>
            <a:off x="1691445" y="570166"/>
            <a:ext cx="139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Cloud</a:t>
            </a:r>
          </a:p>
        </p:txBody>
      </p:sp>
      <p:sp>
        <p:nvSpPr>
          <p:cNvPr id="81" name="角丸四角形 6"/>
          <p:cNvSpPr/>
          <p:nvPr/>
        </p:nvSpPr>
        <p:spPr bwMode="auto">
          <a:xfrm>
            <a:off x="1956114" y="1071786"/>
            <a:ext cx="1190046" cy="1587834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82" name="角丸四角形 24"/>
          <p:cNvSpPr/>
          <p:nvPr/>
        </p:nvSpPr>
        <p:spPr bwMode="auto">
          <a:xfrm>
            <a:off x="2015059" y="2206346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grpSp>
        <p:nvGrpSpPr>
          <p:cNvPr id="83" name="Group 42"/>
          <p:cNvGrpSpPr/>
          <p:nvPr/>
        </p:nvGrpSpPr>
        <p:grpSpPr>
          <a:xfrm>
            <a:off x="1598990" y="1791866"/>
            <a:ext cx="324321" cy="324321"/>
            <a:chOff x="6235706" y="4922175"/>
            <a:chExt cx="268034" cy="268034"/>
          </a:xfrm>
        </p:grpSpPr>
        <p:sp>
          <p:nvSpPr>
            <p:cNvPr id="99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00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101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2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3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104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" name="角丸四角形 24"/>
          <p:cNvSpPr/>
          <p:nvPr/>
        </p:nvSpPr>
        <p:spPr bwMode="auto">
          <a:xfrm>
            <a:off x="2015058" y="2407965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2015059" y="1322271"/>
            <a:ext cx="1080000" cy="832831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800" kern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角丸四角形 21"/>
          <p:cNvSpPr/>
          <p:nvPr/>
        </p:nvSpPr>
        <p:spPr bwMode="auto">
          <a:xfrm>
            <a:off x="2015059" y="2004727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87" name="縦巻き 49"/>
          <p:cNvSpPr/>
          <p:nvPr/>
        </p:nvSpPr>
        <p:spPr bwMode="auto">
          <a:xfrm>
            <a:off x="2077451" y="1791866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sp>
        <p:nvSpPr>
          <p:cNvPr id="88" name="縦巻き 49"/>
          <p:cNvSpPr/>
          <p:nvPr/>
        </p:nvSpPr>
        <p:spPr bwMode="auto">
          <a:xfrm>
            <a:off x="2077451" y="1580353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ysClr val="windowText" lastClr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Control Agent</a:t>
            </a:r>
          </a:p>
        </p:txBody>
      </p:sp>
      <p:sp>
        <p:nvSpPr>
          <p:cNvPr id="89" name="縦巻き 49"/>
          <p:cNvSpPr/>
          <p:nvPr/>
        </p:nvSpPr>
        <p:spPr bwMode="auto">
          <a:xfrm>
            <a:off x="2077451" y="1368840"/>
            <a:ext cx="955216" cy="180000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Proxy Thing</a:t>
            </a:r>
          </a:p>
        </p:txBody>
      </p:sp>
      <p:grpSp>
        <p:nvGrpSpPr>
          <p:cNvPr id="90" name="Group 42"/>
          <p:cNvGrpSpPr/>
          <p:nvPr/>
        </p:nvGrpSpPr>
        <p:grpSpPr>
          <a:xfrm>
            <a:off x="1589229" y="1246382"/>
            <a:ext cx="324321" cy="324321"/>
            <a:chOff x="6235706" y="4922175"/>
            <a:chExt cx="268034" cy="268034"/>
          </a:xfrm>
        </p:grpSpPr>
        <p:sp>
          <p:nvSpPr>
            <p:cNvPr id="93" name="角丸四角形 21"/>
            <p:cNvSpPr/>
            <p:nvPr/>
          </p:nvSpPr>
          <p:spPr bwMode="auto">
            <a:xfrm>
              <a:off x="6235706" y="4922175"/>
              <a:ext cx="268034" cy="268034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0" tIns="216000" rIns="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2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4" name="Group 44"/>
            <p:cNvGrpSpPr/>
            <p:nvPr/>
          </p:nvGrpSpPr>
          <p:grpSpPr>
            <a:xfrm>
              <a:off x="6287492" y="4971265"/>
              <a:ext cx="164464" cy="169854"/>
              <a:chOff x="3555853" y="2073413"/>
              <a:chExt cx="605287" cy="625127"/>
            </a:xfrm>
          </p:grpSpPr>
          <p:sp>
            <p:nvSpPr>
              <p:cNvPr id="95" name="Isosceles Triangle 45"/>
              <p:cNvSpPr/>
              <p:nvPr/>
            </p:nvSpPr>
            <p:spPr>
              <a:xfrm rot="1800000">
                <a:off x="3712972" y="2138741"/>
                <a:ext cx="448168" cy="386349"/>
              </a:xfrm>
              <a:prstGeom prst="triangle">
                <a:avLst/>
              </a:prstGeom>
              <a:noFill/>
              <a:ln w="19050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6" name="Oval 46"/>
              <p:cNvSpPr/>
              <p:nvPr/>
            </p:nvSpPr>
            <p:spPr>
              <a:xfrm rot="19800000">
                <a:off x="3944938" y="2073413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7" name="Oval 47"/>
              <p:cNvSpPr/>
              <p:nvPr/>
            </p:nvSpPr>
            <p:spPr>
              <a:xfrm rot="19800000">
                <a:off x="3555853" y="2297519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98" name="Oval 48"/>
              <p:cNvSpPr/>
              <p:nvPr/>
            </p:nvSpPr>
            <p:spPr>
              <a:xfrm rot="1800000">
                <a:off x="3944938" y="2520647"/>
                <a:ext cx="177895" cy="177893"/>
              </a:xfrm>
              <a:prstGeom prst="ellipse">
                <a:avLst/>
              </a:prstGeom>
              <a:solidFill>
                <a:sysClr val="window" lastClr="FFFFFF"/>
              </a:solidFill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91" name="Gerade Verbindung mit Pfeil 90"/>
          <p:cNvCxnSpPr>
            <a:stCxn id="87" idx="1"/>
          </p:cNvCxnSpPr>
          <p:nvPr/>
        </p:nvCxnSpPr>
        <p:spPr bwMode="auto">
          <a:xfrm flipH="1">
            <a:off x="1923311" y="1881866"/>
            <a:ext cx="176640" cy="9000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/>
          <p:cNvCxnSpPr>
            <a:stCxn id="89" idx="1"/>
            <a:endCxn id="93" idx="3"/>
          </p:cNvCxnSpPr>
          <p:nvPr/>
        </p:nvCxnSpPr>
        <p:spPr bwMode="auto">
          <a:xfrm flipH="1" flipV="1">
            <a:off x="1913550" y="1408543"/>
            <a:ext cx="186401" cy="5029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0" name="角丸四角形 6"/>
          <p:cNvSpPr/>
          <p:nvPr/>
        </p:nvSpPr>
        <p:spPr bwMode="auto">
          <a:xfrm>
            <a:off x="-188162" y="3436150"/>
            <a:ext cx="1190046" cy="1080000"/>
          </a:xfrm>
          <a:prstGeom prst="roundRect">
            <a:avLst>
              <a:gd name="adj" fmla="val 6113"/>
            </a:avLst>
          </a:prstGeom>
          <a:solidFill>
            <a:srgbClr val="7F7F7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38100" dir="27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36000" rIns="9144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</a:t>
            </a:r>
          </a:p>
        </p:txBody>
      </p:sp>
      <p:pic>
        <p:nvPicPr>
          <p:cNvPr id="111" name="図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676" y="2741948"/>
            <a:ext cx="510204" cy="743617"/>
          </a:xfrm>
          <a:prstGeom prst="rect">
            <a:avLst/>
          </a:prstGeom>
        </p:spPr>
      </p:pic>
      <p:sp>
        <p:nvSpPr>
          <p:cNvPr id="112" name="Textfeld 163"/>
          <p:cNvSpPr txBox="1"/>
          <p:nvPr/>
        </p:nvSpPr>
        <p:spPr>
          <a:xfrm>
            <a:off x="-252536" y="4609764"/>
            <a:ext cx="15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j-lt"/>
              </a:rPr>
              <a:t>Seamless</a:t>
            </a:r>
          </a:p>
          <a:p>
            <a:r>
              <a:rPr lang="en-US" sz="1600" b="1" dirty="0">
                <a:latin typeface="+mj-lt"/>
              </a:rPr>
              <a:t>Web Integration</a:t>
            </a:r>
          </a:p>
        </p:txBody>
      </p:sp>
      <p:sp>
        <p:nvSpPr>
          <p:cNvPr id="113" name="角丸四角形 24"/>
          <p:cNvSpPr/>
          <p:nvPr/>
        </p:nvSpPr>
        <p:spPr bwMode="auto">
          <a:xfrm>
            <a:off x="-133139" y="4077421"/>
            <a:ext cx="1080000" cy="180000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Model</a:t>
            </a:r>
          </a:p>
        </p:txBody>
      </p:sp>
      <p:sp>
        <p:nvSpPr>
          <p:cNvPr id="114" name="角丸四角形 21"/>
          <p:cNvSpPr/>
          <p:nvPr/>
        </p:nvSpPr>
        <p:spPr bwMode="auto">
          <a:xfrm>
            <a:off x="-133139" y="3875802"/>
            <a:ext cx="1080000" cy="180000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15" name="縦巻き 49"/>
          <p:cNvSpPr/>
          <p:nvPr/>
        </p:nvSpPr>
        <p:spPr bwMode="auto">
          <a:xfrm>
            <a:off x="-133139" y="3674183"/>
            <a:ext cx="1080000" cy="180000"/>
          </a:xfrm>
          <a:prstGeom prst="verticalScroll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latin typeface="+mj-lt"/>
                <a:ea typeface="HG明朝E" panose="02020909000000000000" pitchFamily="17" charset="-128"/>
                <a:cs typeface="Arial" pitchFamily="34" charset="0"/>
              </a:rPr>
              <a:t>App Script</a:t>
            </a:r>
          </a:p>
        </p:txBody>
      </p:sp>
      <p:sp>
        <p:nvSpPr>
          <p:cNvPr id="116" name="角丸四角形 24"/>
          <p:cNvSpPr/>
          <p:nvPr/>
        </p:nvSpPr>
        <p:spPr bwMode="auto">
          <a:xfrm>
            <a:off x="-133139" y="4279040"/>
            <a:ext cx="1080000" cy="180000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ctr">
              <a:defRPr/>
            </a:pPr>
            <a:r>
              <a:rPr lang="en-US" altLang="ja-JP" sz="8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117" name="Left-Right Arrow 70"/>
          <p:cNvSpPr/>
          <p:nvPr/>
        </p:nvSpPr>
        <p:spPr>
          <a:xfrm rot="2700000">
            <a:off x="940293" y="4132929"/>
            <a:ext cx="1044557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sp>
        <p:nvSpPr>
          <p:cNvPr id="118" name="Left-Right Arrow 70"/>
          <p:cNvSpPr/>
          <p:nvPr/>
        </p:nvSpPr>
        <p:spPr>
          <a:xfrm rot="18900000">
            <a:off x="884578" y="2997975"/>
            <a:ext cx="1206963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19" name="Picture 2" descr="http://www.smarthome.com/media/catalog/product/cache/1/image/398x328/9df78eab33525d08d6e5fb8d27136e95/m/o/motion-sensor-hero-shadow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3970" y1="81098" x2="43970" y2="81098"/>
                        <a14:foregroundMark x1="49246" y1="80488" x2="49246" y2="80488"/>
                        <a14:foregroundMark x1="56030" y1="81098" x2="56030" y2="81098"/>
                        <a14:foregroundMark x1="63065" y1="78963" x2="63065" y2="78963"/>
                        <a14:foregroundMark x1="66583" y1="77744" x2="66583" y2="77744"/>
                        <a14:foregroundMark x1="35678" y1="78049" x2="35678" y2="78049"/>
                        <a14:foregroundMark x1="39698" y1="80183" x2="39698" y2="80183"/>
                        <a14:foregroundMark x1="41206" y1="80183" x2="41206" y2="80183"/>
                        <a14:foregroundMark x1="36683" y1="78963" x2="36683" y2="78963"/>
                        <a14:foregroundMark x1="46985" y1="81707" x2="46985" y2="81707"/>
                        <a14:foregroundMark x1="52261" y1="81707" x2="52261" y2="81707"/>
                        <a14:foregroundMark x1="54523" y1="81707" x2="54523" y2="81707"/>
                        <a14:foregroundMark x1="54271" y1="79573" x2="54271" y2="79573"/>
                        <a14:foregroundMark x1="59799" y1="79878" x2="59799" y2="79878"/>
                        <a14:foregroundMark x1="63568" y1="78659" x2="63568" y2="78659"/>
                        <a14:foregroundMark x1="64824" y1="78354" x2="64824" y2="78354"/>
                        <a14:foregroundMark x1="65578" y1="78049" x2="65578" y2="78049"/>
                        <a14:foregroundMark x1="67085" y1="77134" x2="67085" y2="77134"/>
                        <a14:foregroundMark x1="42965" y1="80488" x2="42965" y2="80488"/>
                        <a14:foregroundMark x1="45729" y1="80793" x2="45729" y2="80793"/>
                        <a14:foregroundMark x1="50754" y1="80793" x2="50754" y2="80793"/>
                        <a14:foregroundMark x1="48241" y1="80793" x2="48241" y2="80793"/>
                        <a14:foregroundMark x1="57035" y1="80488" x2="57035" y2="80488"/>
                        <a14:foregroundMark x1="38442" y1="79573" x2="38442" y2="79573"/>
                        <a14:foregroundMark x1="37437" y1="78963" x2="37437" y2="78963"/>
                        <a14:foregroundMark x1="50000" y1="80793" x2="50000" y2="80793"/>
                        <a14:foregroundMark x1="42211" y1="80488" x2="42211" y2="80488"/>
                        <a14:foregroundMark x1="61055" y1="79268" x2="61055" y2="79268"/>
                        <a14:foregroundMark x1="62060" y1="79268" x2="62060" y2="79268"/>
                        <a14:foregroundMark x1="58543" y1="79573" x2="58543" y2="79573"/>
                        <a14:foregroundMark x1="58291" y1="80183" x2="58291" y2="80183"/>
                        <a14:foregroundMark x1="58794" y1="80183" x2="58794" y2="80183"/>
                        <a14:foregroundMark x1="60302" y1="79573" x2="60302" y2="79573"/>
                        <a14:foregroundMark x1="34673" y1="77744" x2="34673" y2="77744"/>
                        <a14:foregroundMark x1="33166" y1="76829" x2="33166" y2="76829"/>
                        <a14:foregroundMark x1="32412" y1="75915" x2="32412" y2="759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522" y="5132589"/>
            <a:ext cx="1340486" cy="110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feld 162"/>
          <p:cNvSpPr txBox="1"/>
          <p:nvPr/>
        </p:nvSpPr>
        <p:spPr>
          <a:xfrm>
            <a:off x="3995936" y="2679247"/>
            <a:ext cx="191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Remote Access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and Synchronization</a:t>
            </a:r>
          </a:p>
        </p:txBody>
      </p:sp>
      <p:sp>
        <p:nvSpPr>
          <p:cNvPr id="121" name="Textfeld 162"/>
          <p:cNvSpPr txBox="1"/>
          <p:nvPr/>
        </p:nvSpPr>
        <p:spPr>
          <a:xfrm>
            <a:off x="7397776" y="3447288"/>
            <a:ext cx="1494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Integration and</a:t>
            </a:r>
            <a:br>
              <a:rPr lang="en-US" sz="1600" b="1" dirty="0">
                <a:latin typeface="+mj-lt"/>
              </a:rPr>
            </a:br>
            <a:r>
              <a:rPr lang="en-US" sz="1600" b="1" dirty="0">
                <a:latin typeface="+mj-lt"/>
              </a:rPr>
              <a:t>Orchestration</a:t>
            </a:r>
          </a:p>
        </p:txBody>
      </p:sp>
      <p:sp>
        <p:nvSpPr>
          <p:cNvPr id="124" name="Left-Right Arrow 70"/>
          <p:cNvSpPr/>
          <p:nvPr/>
        </p:nvSpPr>
        <p:spPr>
          <a:xfrm>
            <a:off x="3203848" y="4581128"/>
            <a:ext cx="1733408" cy="569385"/>
          </a:xfrm>
          <a:prstGeom prst="left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4400">
              <a:latin typeface="+mj-lt"/>
            </a:endParaRPr>
          </a:p>
        </p:txBody>
      </p:sp>
      <p:pic>
        <p:nvPicPr>
          <p:cNvPr id="139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45152" y="4581128"/>
            <a:ext cx="100811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C705B7-EFD5-4F69-BA18-19F2132D0A62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" name="Group 28"/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3" name="Rechteckiger Pfeil 34"/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94184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98240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91051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21125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21125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1577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9390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9105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18624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100" name="Rechteckiger Pfeil 34"/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2678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453650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2843808" y="1672525"/>
            <a:ext cx="4824000" cy="1347253"/>
          </a:xfrm>
          <a:prstGeom prst="roundRect">
            <a:avLst>
              <a:gd name="adj" fmla="val 11110"/>
            </a:avLst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Down Arrow 40">
            <a:extLst>
              <a:ext uri="{FF2B5EF4-FFF2-40B4-BE49-F238E27FC236}">
                <a16:creationId xmlns:a16="http://schemas.microsoft.com/office/drawing/2014/main" id="{5DEF0902-B8CD-44D9-A163-719421C3C8DD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2843274" y="3854849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9013135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65519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71" name="Down Arrow 40">
            <a:extLst>
              <a:ext uri="{FF2B5EF4-FFF2-40B4-BE49-F238E27FC236}">
                <a16:creationId xmlns:a16="http://schemas.microsoft.com/office/drawing/2014/main" id="{10EAC1EF-428B-4273-8E53-E4448CD38E76}"/>
              </a:ext>
            </a:extLst>
          </p:cNvPr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0" name="Rechteckiger Pfeil 34">
            <a:extLst>
              <a:ext uri="{FF2B5EF4-FFF2-40B4-BE49-F238E27FC236}">
                <a16:creationId xmlns:a16="http://schemas.microsoft.com/office/drawing/2014/main" id="{DA952AEF-3119-4E08-A4F2-20FDDD756F01}"/>
              </a:ext>
            </a:extLst>
          </p:cNvPr>
          <p:cNvSpPr>
            <a:spLocks noChangeAspect="1"/>
          </p:cNvSpPr>
          <p:nvPr/>
        </p:nvSpPr>
        <p:spPr>
          <a:xfrm rot="5400000" flipH="1" flipV="1">
            <a:off x="2071226" y="4187531"/>
            <a:ext cx="950153" cy="1421216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4" name="Rechteckiger Pfeil 34">
            <a:extLst>
              <a:ext uri="{FF2B5EF4-FFF2-40B4-BE49-F238E27FC236}">
                <a16:creationId xmlns:a16="http://schemas.microsoft.com/office/drawing/2014/main" id="{AE0BF960-5684-40E7-AFAA-F6738EB25476}"/>
              </a:ext>
            </a:extLst>
          </p:cNvPr>
          <p:cNvSpPr/>
          <p:nvPr/>
        </p:nvSpPr>
        <p:spPr>
          <a:xfrm rot="16200000" flipH="1">
            <a:off x="2114096" y="2070481"/>
            <a:ext cx="863354" cy="1420154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14171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4581128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651621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4163955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5340086" y="5085184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4163851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6516112" y="597799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3491827" y="560806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667959" y="560806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7020220" y="560271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987720" y="5980848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5339982" y="5977996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5844090" y="5605568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F0295C6C-CB69-44A9-AD53-03DABC293A18}"/>
              </a:ext>
            </a:extLst>
          </p:cNvPr>
          <p:cNvSpPr/>
          <p:nvPr/>
        </p:nvSpPr>
        <p:spPr bwMode="auto">
          <a:xfrm>
            <a:off x="2843806" y="1649701"/>
            <a:ext cx="4824536" cy="1347251"/>
          </a:xfrm>
          <a:prstGeom prst="roundRect">
            <a:avLst>
              <a:gd name="adj" fmla="val 1267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Custom Application Software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5C97B9D-CD2E-4D28-8DB4-819458F481A9}"/>
              </a:ext>
            </a:extLst>
          </p:cNvPr>
          <p:cNvGrpSpPr/>
          <p:nvPr/>
        </p:nvGrpSpPr>
        <p:grpSpPr>
          <a:xfrm>
            <a:off x="350819" y="3212976"/>
            <a:ext cx="2060941" cy="1224136"/>
            <a:chOff x="492036" y="2996952"/>
            <a:chExt cx="2060941" cy="1224136"/>
          </a:xfrm>
        </p:grpSpPr>
        <p:sp>
          <p:nvSpPr>
            <p:cNvPr id="64" name="角丸四角形 21">
              <a:extLst>
                <a:ext uri="{FF2B5EF4-FFF2-40B4-BE49-F238E27FC236}">
                  <a16:creationId xmlns:a16="http://schemas.microsoft.com/office/drawing/2014/main" id="{06F4A91A-86FE-4B40-98C9-97A4F07E30E7}"/>
                </a:ext>
              </a:extLst>
            </p:cNvPr>
            <p:cNvSpPr/>
            <p:nvPr/>
          </p:nvSpPr>
          <p:spPr bwMode="auto">
            <a:xfrm>
              <a:off x="492036" y="2996952"/>
              <a:ext cx="2060941" cy="1224136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WoT 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5" name="Group 28">
              <a:extLst>
                <a:ext uri="{FF2B5EF4-FFF2-40B4-BE49-F238E27FC236}">
                  <a16:creationId xmlns:a16="http://schemas.microsoft.com/office/drawing/2014/main" id="{EE821AE5-AAD5-414A-B75F-387D5A91C8A8}"/>
                </a:ext>
              </a:extLst>
            </p:cNvPr>
            <p:cNvGrpSpPr/>
            <p:nvPr/>
          </p:nvGrpSpPr>
          <p:grpSpPr>
            <a:xfrm>
              <a:off x="634161" y="3210458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6" name="Isosceles Triangle 29">
                <a:extLst>
                  <a:ext uri="{FF2B5EF4-FFF2-40B4-BE49-F238E27FC236}">
                    <a16:creationId xmlns:a16="http://schemas.microsoft.com/office/drawing/2014/main" id="{7252E9C2-B966-456B-80F0-8BAF5AF16995}"/>
                  </a:ext>
                </a:extLst>
              </p:cNvPr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0">
                <a:extLst>
                  <a:ext uri="{FF2B5EF4-FFF2-40B4-BE49-F238E27FC236}">
                    <a16:creationId xmlns:a16="http://schemas.microsoft.com/office/drawing/2014/main" id="{03C4B9D5-BAB9-45E4-9CDC-0BC6CD46CA83}"/>
                  </a:ext>
                </a:extLst>
              </p:cNvPr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8" name="Oval 31">
                <a:extLst>
                  <a:ext uri="{FF2B5EF4-FFF2-40B4-BE49-F238E27FC236}">
                    <a16:creationId xmlns:a16="http://schemas.microsoft.com/office/drawing/2014/main" id="{56EC6C2E-3879-4AC1-AC3E-2A2E871B5876}"/>
                  </a:ext>
                </a:extLst>
              </p:cNvPr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9" name="Oval 32">
                <a:extLst>
                  <a:ext uri="{FF2B5EF4-FFF2-40B4-BE49-F238E27FC236}">
                    <a16:creationId xmlns:a16="http://schemas.microsoft.com/office/drawing/2014/main" id="{8E45FB54-7A6A-46EF-803F-109BD1B93D51}"/>
                  </a:ext>
                </a:extLst>
              </p:cNvPr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72" name="Textfeld 46">
            <a:extLst>
              <a:ext uri="{FF2B5EF4-FFF2-40B4-BE49-F238E27FC236}">
                <a16:creationId xmlns:a16="http://schemas.microsoft.com/office/drawing/2014/main" id="{2F18A8FF-E539-4AC4-A3A4-6D91C42B93E1}"/>
              </a:ext>
            </a:extLst>
          </p:cNvPr>
          <p:cNvSpPr txBox="1"/>
          <p:nvPr/>
        </p:nvSpPr>
        <p:spPr>
          <a:xfrm>
            <a:off x="636686" y="2394477"/>
            <a:ext cx="109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General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3" name="Textfeld 47">
            <a:extLst>
              <a:ext uri="{FF2B5EF4-FFF2-40B4-BE49-F238E27FC236}">
                <a16:creationId xmlns:a16="http://schemas.microsoft.com/office/drawing/2014/main" id="{A7B8212C-3BFC-466C-8A95-F5ED3F729C20}"/>
              </a:ext>
            </a:extLst>
          </p:cNvPr>
          <p:cNvSpPr txBox="1"/>
          <p:nvPr/>
        </p:nvSpPr>
        <p:spPr>
          <a:xfrm>
            <a:off x="168601" y="4653535"/>
            <a:ext cx="176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Communications</a:t>
            </a:r>
            <a:br>
              <a:rPr lang="de-DE" dirty="0"/>
            </a:br>
            <a:r>
              <a:rPr lang="de-DE" dirty="0" err="1"/>
              <a:t>Metadata</a:t>
            </a:r>
            <a:endParaRPr lang="de-DE" dirty="0"/>
          </a:p>
        </p:txBody>
      </p:sp>
      <p:sp>
        <p:nvSpPr>
          <p:cNvPr id="75" name="Down Arrow 40">
            <a:extLst>
              <a:ext uri="{FF2B5EF4-FFF2-40B4-BE49-F238E27FC236}">
                <a16:creationId xmlns:a16="http://schemas.microsoft.com/office/drawing/2014/main" id="{46FE1419-4BBE-4D40-BF3F-C82A203C3AF6}"/>
              </a:ext>
            </a:extLst>
          </p:cNvPr>
          <p:cNvSpPr/>
          <p:nvPr/>
        </p:nvSpPr>
        <p:spPr>
          <a:xfrm rot="5400000">
            <a:off x="2436517" y="3885805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76" name="角丸四角形 21">
            <a:extLst>
              <a:ext uri="{FF2B5EF4-FFF2-40B4-BE49-F238E27FC236}">
                <a16:creationId xmlns:a16="http://schemas.microsoft.com/office/drawing/2014/main" id="{992F2798-C09C-433E-A2D3-E04A6E4186F4}"/>
              </a:ext>
            </a:extLst>
          </p:cNvPr>
          <p:cNvSpPr/>
          <p:nvPr/>
        </p:nvSpPr>
        <p:spPr bwMode="auto">
          <a:xfrm>
            <a:off x="2843274" y="3871177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4496316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1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396693" y="628193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3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36" name="Down Arrow 40"/>
          <p:cNvSpPr/>
          <p:nvPr/>
        </p:nvSpPr>
        <p:spPr>
          <a:xfrm rot="5400000" flipV="1">
            <a:off x="2190272" y="4440905"/>
            <a:ext cx="439632" cy="115212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7" name="角丸四角形 21"/>
          <p:cNvSpPr/>
          <p:nvPr/>
        </p:nvSpPr>
        <p:spPr bwMode="auto">
          <a:xfrm>
            <a:off x="492036" y="460460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Browser Servient</a:t>
            </a:r>
          </a:p>
        </p:txBody>
      </p:sp>
      <p:sp>
        <p:nvSpPr>
          <p:cNvPr id="34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2" name="角丸四角形 6"/>
          <p:cNvSpPr/>
          <p:nvPr/>
        </p:nvSpPr>
        <p:spPr bwMode="auto">
          <a:xfrm>
            <a:off x="4120430" y="5736108"/>
            <a:ext cx="1315665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WebRTC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Device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19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Runtime + WoT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Browser APIs</a:t>
            </a:r>
          </a:p>
        </p:txBody>
      </p:sp>
      <p:sp>
        <p:nvSpPr>
          <p:cNvPr id="61" name="Rechteck 60"/>
          <p:cNvSpPr/>
          <p:nvPr/>
        </p:nvSpPr>
        <p:spPr>
          <a:xfrm>
            <a:off x="6588000" y="4348615"/>
            <a:ext cx="934735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Web Storage</a:t>
            </a:r>
          </a:p>
        </p:txBody>
      </p:sp>
      <p:sp>
        <p:nvSpPr>
          <p:cNvPr id="62" name="Rechteck 61"/>
          <p:cNvSpPr/>
          <p:nvPr/>
        </p:nvSpPr>
        <p:spPr>
          <a:xfrm>
            <a:off x="5472000" y="4348776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Geolocation</a:t>
            </a:r>
            <a:endParaRPr lang="de-DE" sz="12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0" name="角丸四角形 6"/>
          <p:cNvSpPr/>
          <p:nvPr/>
        </p:nvSpPr>
        <p:spPr bwMode="auto">
          <a:xfrm>
            <a:off x="3239592" y="6281936"/>
            <a:ext cx="1548432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*-over-WSs Device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3455823" y="5363329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>
            <a:off x="4571999" y="536332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70" idx="0"/>
            <a:endCxn id="30" idx="2"/>
          </p:cNvCxnSpPr>
          <p:nvPr/>
        </p:nvCxnSpPr>
        <p:spPr>
          <a:xfrm flipV="1">
            <a:off x="4013808" y="5356720"/>
            <a:ext cx="0" cy="9252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89593" y="573610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Server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Rechteck 3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41" name="Rechteck 4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WebSockets</a:t>
            </a:r>
            <a:endParaRPr lang="de-DE" sz="1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43" name="Rechteck 4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987824" y="1855199"/>
            <a:ext cx="45000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4" name="Rechteck 43"/>
          <p:cNvSpPr/>
          <p:nvPr/>
        </p:nvSpPr>
        <p:spPr>
          <a:xfrm>
            <a:off x="5472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Vibration</a:t>
            </a:r>
          </a:p>
        </p:txBody>
      </p:sp>
      <p:sp>
        <p:nvSpPr>
          <p:cNvPr id="45" name="Rechteck 44"/>
          <p:cNvSpPr/>
          <p:nvPr/>
        </p:nvSpPr>
        <p:spPr>
          <a:xfrm>
            <a:off x="6588000" y="4836504"/>
            <a:ext cx="93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40"/>
          <p:cNvSpPr/>
          <p:nvPr/>
        </p:nvSpPr>
        <p:spPr>
          <a:xfrm rot="10800000" flipV="1">
            <a:off x="827584" y="3356992"/>
            <a:ext cx="6056256" cy="694529"/>
          </a:xfrm>
          <a:prstGeom prst="downArrow">
            <a:avLst>
              <a:gd name="adj1" fmla="val 76033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5" name="Down Arrow 40"/>
          <p:cNvSpPr/>
          <p:nvPr/>
        </p:nvSpPr>
        <p:spPr>
          <a:xfrm rot="10800000" flipV="1">
            <a:off x="535823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6" name="Down Arrow 40"/>
          <p:cNvSpPr/>
          <p:nvPr/>
        </p:nvSpPr>
        <p:spPr>
          <a:xfrm rot="10800000" flipV="1">
            <a:off x="1774361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7" name="Down Arrow 40"/>
          <p:cNvSpPr/>
          <p:nvPr/>
        </p:nvSpPr>
        <p:spPr>
          <a:xfrm rot="10800000" flipV="1">
            <a:off x="3012899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8" name="Down Arrow 40"/>
          <p:cNvSpPr/>
          <p:nvPr/>
        </p:nvSpPr>
        <p:spPr>
          <a:xfrm rot="10800000" flipV="1">
            <a:off x="4251437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10800000" flipV="1">
            <a:off x="5489974" y="2034560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20" name="Down Arrow 40"/>
          <p:cNvSpPr/>
          <p:nvPr/>
        </p:nvSpPr>
        <p:spPr>
          <a:xfrm rot="10800000" flipV="1">
            <a:off x="6728511" y="2034561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4" name="角丸四角形 21"/>
          <p:cNvSpPr/>
          <p:nvPr/>
        </p:nvSpPr>
        <p:spPr bwMode="auto">
          <a:xfrm>
            <a:off x="179512" y="256490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 Descriptions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“IoT Platform” × “Transfer Protocol” × “Media Type”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1418049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2656587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895125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5133663" y="1060747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Web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CBOR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b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u/ COSE+CWT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179511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“</a:t>
            </a:r>
            <a:r>
              <a:rPr lang="en-US" altLang="ja-JP" sz="14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nosec</a:t>
            </a: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”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372200" y="1060748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7627524" y="988740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7817998" y="1284936"/>
            <a:ext cx="1248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  <a:br>
              <a:rPr lang="de-DE" sz="2000" dirty="0"/>
            </a:br>
            <a:r>
              <a:rPr lang="de-DE" sz="2000" dirty="0"/>
              <a:t>Templates</a:t>
            </a:r>
          </a:p>
        </p:txBody>
      </p:sp>
      <p:sp>
        <p:nvSpPr>
          <p:cNvPr id="21" name="Geschweifte Klammer rechts 20"/>
          <p:cNvSpPr/>
          <p:nvPr/>
        </p:nvSpPr>
        <p:spPr>
          <a:xfrm>
            <a:off x="7627524" y="2496977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7817997" y="2791105"/>
            <a:ext cx="1161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/>
              <a:t>Instances</a:t>
            </a:r>
          </a:p>
        </p:txBody>
      </p:sp>
      <p:sp>
        <p:nvSpPr>
          <p:cNvPr id="26" name="角丸四角形 21"/>
          <p:cNvSpPr/>
          <p:nvPr/>
        </p:nvSpPr>
        <p:spPr bwMode="auto">
          <a:xfrm>
            <a:off x="179512" y="4060888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  <a:p>
            <a:pPr algn="ctr" fontAlgn="ctr">
              <a:lnSpc>
                <a:spcPct val="150000"/>
              </a:lnSpc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Geschweifte Klammer rechts 26"/>
          <p:cNvSpPr/>
          <p:nvPr/>
        </p:nvSpPr>
        <p:spPr>
          <a:xfrm>
            <a:off x="7627524" y="3992961"/>
            <a:ext cx="144016" cy="129614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817997" y="4133201"/>
            <a:ext cx="1322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Binding</a:t>
            </a:r>
          </a:p>
          <a:p>
            <a:r>
              <a:rPr lang="en-US" sz="2000" dirty="0" err="1"/>
              <a:t>Implemen</a:t>
            </a:r>
            <a:r>
              <a:rPr lang="en-US" sz="2000" dirty="0"/>
              <a:t>-</a:t>
            </a:r>
            <a:br>
              <a:rPr lang="en-US" sz="2000" dirty="0"/>
            </a:br>
            <a:r>
              <a:rPr lang="en-US" sz="2000" dirty="0" err="1"/>
              <a:t>tations</a:t>
            </a:r>
            <a:endParaRPr lang="en-US" sz="2000" dirty="0"/>
          </a:p>
        </p:txBody>
      </p:sp>
      <p:sp>
        <p:nvSpPr>
          <p:cNvPr id="30" name="Rechteck 29"/>
          <p:cNvSpPr/>
          <p:nvPr/>
        </p:nvSpPr>
        <p:spPr>
          <a:xfrm>
            <a:off x="323528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31" name="Rechteck 30"/>
          <p:cNvSpPr/>
          <p:nvPr/>
        </p:nvSpPr>
        <p:spPr>
          <a:xfrm>
            <a:off x="3008399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218485" y="4708518"/>
            <a:ext cx="744083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2113442" y="4708518"/>
            <a:ext cx="744083" cy="360040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34" name="Rechteck 33"/>
          <p:cNvSpPr/>
          <p:nvPr/>
        </p:nvSpPr>
        <p:spPr>
          <a:xfrm>
            <a:off x="4798313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CBOR</a:t>
            </a:r>
          </a:p>
        </p:txBody>
      </p:sp>
      <p:sp>
        <p:nvSpPr>
          <p:cNvPr id="36" name="Rechteck 35"/>
          <p:cNvSpPr/>
          <p:nvPr/>
        </p:nvSpPr>
        <p:spPr>
          <a:xfrm>
            <a:off x="3903356" y="4708518"/>
            <a:ext cx="744083" cy="360040"/>
          </a:xfrm>
          <a:prstGeom prst="rect">
            <a:avLst/>
          </a:prstGeom>
          <a:solidFill>
            <a:srgbClr val="3366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JSON</a:t>
            </a:r>
          </a:p>
        </p:txBody>
      </p:sp>
      <p:sp>
        <p:nvSpPr>
          <p:cNvPr id="39" name="Rechteck 38"/>
          <p:cNvSpPr/>
          <p:nvPr/>
        </p:nvSpPr>
        <p:spPr>
          <a:xfrm>
            <a:off x="6588224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(D)TLS</a:t>
            </a:r>
          </a:p>
        </p:txBody>
      </p:sp>
      <p:sp>
        <p:nvSpPr>
          <p:cNvPr id="40" name="Rechteck 39"/>
          <p:cNvSpPr/>
          <p:nvPr/>
        </p:nvSpPr>
        <p:spPr>
          <a:xfrm>
            <a:off x="5693270" y="4708518"/>
            <a:ext cx="744083" cy="360040"/>
          </a:xfrm>
          <a:prstGeom prst="rect">
            <a:avLst/>
          </a:prstGeom>
          <a:solidFill>
            <a:srgbClr val="339966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OAuth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Client</a:t>
            </a:r>
            <a:r>
              <a:rPr lang="en-US" altLang="ja-JP" sz="2000" b="1" kern="0" dirty="0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 (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Browser)</a:t>
            </a:r>
            <a:endParaRPr kumimoji="0" lang="en-US" altLang="ja-JP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46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0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1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角丸四角形 6"/>
          <p:cNvSpPr/>
          <p:nvPr/>
        </p:nvSpPr>
        <p:spPr bwMode="auto">
          <a:xfrm>
            <a:off x="2699791" y="3836439"/>
            <a:ext cx="2664296" cy="15120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</a:t>
            </a:r>
            <a:b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</a:b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(Existing 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4178439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cxnSp>
        <p:nvCxnSpPr>
          <p:cNvPr id="56" name="Gewinkelte Verbindung 55"/>
          <p:cNvCxnSpPr>
            <a:stCxn id="25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6" y="2653536"/>
            <a:ext cx="1656186" cy="165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" name="Abgerundetes Rechteck 65"/>
          <p:cNvSpPr/>
          <p:nvPr/>
        </p:nvSpPr>
        <p:spPr>
          <a:xfrm>
            <a:off x="-1850529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-449443" y="2258489"/>
            <a:ext cx="2160000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 (Device)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6" descr="https://www.adafruit.com/includes/templates/adafruit2013/images/little_p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76672"/>
            <a:ext cx="1821802" cy="1656184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5042051"/>
            <a:ext cx="137043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6"/>
          <p:cNvSpPr/>
          <p:nvPr/>
        </p:nvSpPr>
        <p:spPr bwMode="auto">
          <a:xfrm>
            <a:off x="2699792" y="115007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Minimal Servient (Device)</a:t>
            </a:r>
          </a:p>
        </p:txBody>
      </p:sp>
      <p:sp>
        <p:nvSpPr>
          <p:cNvPr id="66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</a:t>
            </a:r>
          </a:p>
        </p:txBody>
      </p:sp>
      <p:sp>
        <p:nvSpPr>
          <p:cNvPr id="23" name="角丸四角形 6"/>
          <p:cNvSpPr/>
          <p:nvPr/>
        </p:nvSpPr>
        <p:spPr bwMode="auto">
          <a:xfrm>
            <a:off x="-2556298" y="115007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1671320"/>
            <a:ext cx="4824536" cy="2045123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702321"/>
            <a:ext cx="133299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8" name="Gewinkelte Verbindung 67"/>
          <p:cNvCxnSpPr/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5065" y="4869160"/>
            <a:ext cx="1536170" cy="1152128"/>
          </a:xfrm>
          <a:prstGeom prst="rect">
            <a:avLst/>
          </a:prstGeom>
        </p:spPr>
      </p:pic>
      <p:sp>
        <p:nvSpPr>
          <p:cNvPr id="3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(Smartphone)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Gateway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1390689" y="2733600"/>
            <a:ext cx="8281" cy="5237958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105240" y="620688"/>
            <a:ext cx="10150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4" name="Gerade Verbindung mit Pfeil 43"/>
          <p:cNvCxnSpPr>
            <a:endCxn id="41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6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7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pic>
        <p:nvPicPr>
          <p:cNvPr id="67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2123728" y="1196752"/>
            <a:ext cx="5112568" cy="3431058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9" name="角丸四角形 21"/>
          <p:cNvSpPr/>
          <p:nvPr/>
        </p:nvSpPr>
        <p:spPr bwMode="auto">
          <a:xfrm>
            <a:off x="2267744" y="1725517"/>
            <a:ext cx="4824536" cy="574727"/>
          </a:xfrm>
          <a:prstGeom prst="roundRect">
            <a:avLst>
              <a:gd name="adj" fmla="val 23727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Behavior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2267744" y="2437268"/>
            <a:ext cx="4824534" cy="574726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Interactions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2267744" y="3891689"/>
            <a:ext cx="4824536" cy="574726"/>
          </a:xfrm>
          <a:prstGeom prst="roundRect">
            <a:avLst>
              <a:gd name="adj" fmla="val 25105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3587787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5940048" y="528826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Protocol 4</a:t>
            </a:r>
          </a:p>
        </p:txBody>
      </p:sp>
      <p:cxnSp>
        <p:nvCxnSpPr>
          <p:cNvPr id="42" name="Gerade Verbindung mit Pfeil 41"/>
          <p:cNvCxnSpPr>
            <a:cxnSpLocks/>
          </p:cNvCxnSpPr>
          <p:nvPr/>
        </p:nvCxnSpPr>
        <p:spPr>
          <a:xfrm flipV="1">
            <a:off x="2915763" y="4466415"/>
            <a:ext cx="0" cy="82185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cxnSpLocks/>
          </p:cNvCxnSpPr>
          <p:nvPr/>
        </p:nvCxnSpPr>
        <p:spPr>
          <a:xfrm>
            <a:off x="4091895" y="4466415"/>
            <a:ext cx="0" cy="82470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cxnSpLocks/>
            <a:stCxn id="41" idx="0"/>
          </p:cNvCxnSpPr>
          <p:nvPr/>
        </p:nvCxnSpPr>
        <p:spPr>
          <a:xfrm flipV="1">
            <a:off x="6444156" y="4466415"/>
            <a:ext cx="0" cy="821854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2411656" y="529112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4763918" y="528827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Protocol 3</a:t>
            </a:r>
          </a:p>
        </p:txBody>
      </p:sp>
      <p:cxnSp>
        <p:nvCxnSpPr>
          <p:cNvPr id="46" name="Gerade Verbindung mit Pfeil 45"/>
          <p:cNvCxnSpPr>
            <a:cxnSpLocks/>
          </p:cNvCxnSpPr>
          <p:nvPr/>
        </p:nvCxnSpPr>
        <p:spPr>
          <a:xfrm flipV="1">
            <a:off x="5268026" y="4466415"/>
            <a:ext cx="0" cy="824705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9586E025-100A-4285-892D-B25E864F6ED3}"/>
              </a:ext>
            </a:extLst>
          </p:cNvPr>
          <p:cNvSpPr/>
          <p:nvPr/>
        </p:nvSpPr>
        <p:spPr bwMode="auto">
          <a:xfrm>
            <a:off x="2267744" y="3149018"/>
            <a:ext cx="4824534" cy="574726"/>
          </a:xfrm>
          <a:prstGeom prst="roundRect">
            <a:avLst>
              <a:gd name="adj" fmla="val 25084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459343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角丸四角形 6"/>
          <p:cNvSpPr/>
          <p:nvPr/>
        </p:nvSpPr>
        <p:spPr bwMode="auto">
          <a:xfrm>
            <a:off x="-2556298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2394150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2394150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2232262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158714" y="1650605"/>
            <a:ext cx="943687" cy="176519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-2268266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2268266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152090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-1152090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FTP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45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47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9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5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>
            <a:stCxn id="25" idx="2"/>
            <a:endCxn id="53" idx="2"/>
          </p:cNvCxnSpPr>
          <p:nvPr/>
        </p:nvCxnSpPr>
        <p:spPr>
          <a:xfrm rot="16200000" flipH="1">
            <a:off x="985710" y="3138579"/>
            <a:ext cx="8281" cy="4428000"/>
          </a:xfrm>
          <a:prstGeom prst="bentConnector3">
            <a:avLst>
              <a:gd name="adj1" fmla="val 5650129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4" name="角丸四角形 21"/>
          <p:cNvSpPr/>
          <p:nvPr/>
        </p:nvSpPr>
        <p:spPr bwMode="auto">
          <a:xfrm>
            <a:off x="-239414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5" name="角丸四角形 21"/>
          <p:cNvSpPr/>
          <p:nvPr/>
        </p:nvSpPr>
        <p:spPr bwMode="auto">
          <a:xfrm>
            <a:off x="-239414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2394150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38"/>
          <p:cNvGrpSpPr/>
          <p:nvPr/>
        </p:nvGrpSpPr>
        <p:grpSpPr>
          <a:xfrm>
            <a:off x="1475656" y="2996951"/>
            <a:ext cx="1065473" cy="828000"/>
            <a:chOff x="2670083" y="4186219"/>
            <a:chExt cx="1065473" cy="828000"/>
          </a:xfrm>
        </p:grpSpPr>
        <p:sp>
          <p:nvSpPr>
            <p:cNvPr id="80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1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23" name="角丸四角形 6"/>
          <p:cNvSpPr/>
          <p:nvPr/>
        </p:nvSpPr>
        <p:spPr bwMode="auto">
          <a:xfrm>
            <a:off x="-154868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</a:t>
            </a: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(Cloud)</a:t>
            </a:r>
          </a:p>
        </p:txBody>
      </p:sp>
      <p:sp>
        <p:nvSpPr>
          <p:cNvPr id="25" name="角丸四角形 21"/>
          <p:cNvSpPr/>
          <p:nvPr/>
        </p:nvSpPr>
        <p:spPr bwMode="auto">
          <a:xfrm>
            <a:off x="-1386532" y="3836439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-1386532" y="1674000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-1260648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62" name="Rechteck 61"/>
          <p:cNvSpPr/>
          <p:nvPr/>
        </p:nvSpPr>
        <p:spPr>
          <a:xfrm>
            <a:off x="-1260648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3" name="Rechteck 62"/>
          <p:cNvSpPr/>
          <p:nvPr/>
        </p:nvSpPr>
        <p:spPr>
          <a:xfrm>
            <a:off x="-144472" y="4342144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</a:p>
        </p:txBody>
      </p:sp>
      <p:sp>
        <p:nvSpPr>
          <p:cNvPr id="64" name="Rechteck 63"/>
          <p:cNvSpPr/>
          <p:nvPr/>
        </p:nvSpPr>
        <p:spPr>
          <a:xfrm>
            <a:off x="-144472" y="4844553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MQTT</a:t>
            </a:r>
          </a:p>
        </p:txBody>
      </p: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5472000" y="4348776"/>
            <a:ext cx="936000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Integration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56" name="Gewinkelte Verbindung 55"/>
          <p:cNvCxnSpPr/>
          <p:nvPr/>
        </p:nvCxnSpPr>
        <p:spPr>
          <a:xfrm rot="16200000" flipH="1">
            <a:off x="1741739" y="3894578"/>
            <a:ext cx="8281" cy="2916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13" y="980728"/>
            <a:ext cx="1914048" cy="765619"/>
          </a:xfrm>
          <a:prstGeom prst="rect">
            <a:avLst/>
          </a:prstGeom>
        </p:spPr>
      </p:pic>
      <p:sp>
        <p:nvSpPr>
          <p:cNvPr id="38" name="角丸四角形 6"/>
          <p:cNvSpPr/>
          <p:nvPr/>
        </p:nvSpPr>
        <p:spPr bwMode="auto">
          <a:xfrm>
            <a:off x="4292873" y="573458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39" name="Gerade Verbindung mit Pfeil 38"/>
          <p:cNvCxnSpPr>
            <a:endCxn id="38" idx="0"/>
          </p:cNvCxnSpPr>
          <p:nvPr/>
        </p:nvCxnSpPr>
        <p:spPr>
          <a:xfrm>
            <a:off x="4909988" y="5361809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角丸四角形 6"/>
          <p:cNvSpPr/>
          <p:nvPr/>
        </p:nvSpPr>
        <p:spPr bwMode="auto">
          <a:xfrm>
            <a:off x="3392307" y="627447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4010740" y="5365756"/>
            <a:ext cx="0" cy="900668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6"/>
          <p:cNvSpPr/>
          <p:nvPr/>
        </p:nvSpPr>
        <p:spPr bwMode="auto">
          <a:xfrm>
            <a:off x="6438252" y="601039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46" name="Gerade Verbindung mit Pfeil 45"/>
          <p:cNvCxnSpPr>
            <a:endCxn id="44" idx="0"/>
          </p:cNvCxnSpPr>
          <p:nvPr/>
        </p:nvCxnSpPr>
        <p:spPr>
          <a:xfrm flipH="1">
            <a:off x="7055367" y="5212711"/>
            <a:ext cx="1" cy="79768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9206" y="5655881"/>
            <a:ext cx="1134393" cy="1328553"/>
          </a:xfrm>
          <a:prstGeom prst="rect">
            <a:avLst/>
          </a:prstGeom>
          <a:noFill/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5575043"/>
            <a:ext cx="1112912" cy="11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 descr="http://www.darshop.com.my/media/catalog/product/cache/1/image/9df78eab33525d08d6e5fb8d27136e95/m/c/mc-rs1-1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6007091"/>
            <a:ext cx="1512168" cy="850909"/>
          </a:xfrm>
          <a:prstGeom prst="rect">
            <a:avLst/>
          </a:prstGeom>
          <a:noFill/>
        </p:spPr>
      </p:pic>
      <p:grpSp>
        <p:nvGrpSpPr>
          <p:cNvPr id="86" name="Group 38"/>
          <p:cNvGrpSpPr/>
          <p:nvPr/>
        </p:nvGrpSpPr>
        <p:grpSpPr>
          <a:xfrm>
            <a:off x="-2763799" y="2998503"/>
            <a:ext cx="1065473" cy="828000"/>
            <a:chOff x="2670083" y="4186219"/>
            <a:chExt cx="1065473" cy="828000"/>
          </a:xfrm>
        </p:grpSpPr>
        <p:sp>
          <p:nvSpPr>
            <p:cNvPr id="87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88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89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0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1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92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93" name="角丸四角形 6"/>
          <p:cNvSpPr/>
          <p:nvPr/>
        </p:nvSpPr>
        <p:spPr bwMode="auto">
          <a:xfrm>
            <a:off x="-5797152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5635004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96" name="角丸四角形 21"/>
          <p:cNvSpPr/>
          <p:nvPr/>
        </p:nvSpPr>
        <p:spPr bwMode="auto">
          <a:xfrm>
            <a:off x="-5635004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8" name="縦巻き 49"/>
          <p:cNvSpPr/>
          <p:nvPr/>
        </p:nvSpPr>
        <p:spPr bwMode="auto">
          <a:xfrm>
            <a:off x="-5473116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</a:t>
            </a:r>
          </a:p>
        </p:txBody>
      </p:sp>
      <p:cxnSp>
        <p:nvCxnSpPr>
          <p:cNvPr id="99" name="Form 98"/>
          <p:cNvCxnSpPr/>
          <p:nvPr/>
        </p:nvCxnSpPr>
        <p:spPr>
          <a:xfrm rot="16200000" flipV="1">
            <a:off x="-3338051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hteck 99"/>
          <p:cNvSpPr/>
          <p:nvPr/>
        </p:nvSpPr>
        <p:spPr>
          <a:xfrm>
            <a:off x="-550912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-550912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-4392944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-4392944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sp>
        <p:nvSpPr>
          <p:cNvPr id="104" name="Down Arrow 40"/>
          <p:cNvSpPr/>
          <p:nvPr/>
        </p:nvSpPr>
        <p:spPr>
          <a:xfrm rot="5400000">
            <a:off x="-1778183" y="3167279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cxnSp>
        <p:nvCxnSpPr>
          <p:cNvPr id="105" name="Gewinkelte Verbindung 104"/>
          <p:cNvCxnSpPr>
            <a:stCxn id="95" idx="2"/>
          </p:cNvCxnSpPr>
          <p:nvPr/>
        </p:nvCxnSpPr>
        <p:spPr>
          <a:xfrm rot="16200000" flipH="1">
            <a:off x="-2525144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Abgerundetes Rechteck 107"/>
          <p:cNvSpPr/>
          <p:nvPr/>
        </p:nvSpPr>
        <p:spPr>
          <a:xfrm>
            <a:off x="-828092" y="1988840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縦巻き 49"/>
          <p:cNvSpPr/>
          <p:nvPr/>
        </p:nvSpPr>
        <p:spPr bwMode="auto">
          <a:xfrm>
            <a:off x="-1224644" y="1855711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Mirror Script</a:t>
            </a:r>
          </a:p>
        </p:txBody>
      </p:sp>
      <p:cxnSp>
        <p:nvCxnSpPr>
          <p:cNvPr id="42" name="Form 41"/>
          <p:cNvCxnSpPr/>
          <p:nvPr/>
        </p:nvCxnSpPr>
        <p:spPr>
          <a:xfrm rot="16200000" flipV="1">
            <a:off x="901404" y="1921203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9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6" name="角丸四角形 21"/>
          <p:cNvSpPr/>
          <p:nvPr/>
        </p:nvSpPr>
        <p:spPr bwMode="auto">
          <a:xfrm>
            <a:off x="-1386532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/>
          <p:cNvSpPr/>
          <p:nvPr/>
        </p:nvSpPr>
        <p:spPr bwMode="auto">
          <a:xfrm>
            <a:off x="-1386532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30" name="角丸四角形 21"/>
          <p:cNvSpPr/>
          <p:nvPr/>
        </p:nvSpPr>
        <p:spPr bwMode="auto">
          <a:xfrm>
            <a:off x="-1386532" y="2447278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78" name="角丸四角形 21"/>
          <p:cNvSpPr/>
          <p:nvPr/>
        </p:nvSpPr>
        <p:spPr bwMode="auto">
          <a:xfrm>
            <a:off x="-5635004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106" name="角丸四角形 21"/>
          <p:cNvSpPr/>
          <p:nvPr/>
        </p:nvSpPr>
        <p:spPr bwMode="auto">
          <a:xfrm>
            <a:off x="-5635004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97" name="角丸四角形 21"/>
          <p:cNvSpPr/>
          <p:nvPr/>
        </p:nvSpPr>
        <p:spPr bwMode="auto">
          <a:xfrm>
            <a:off x="-5635004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8"/>
          <p:cNvGrpSpPr/>
          <p:nvPr/>
        </p:nvGrpSpPr>
        <p:grpSpPr>
          <a:xfrm>
            <a:off x="1476000" y="2998503"/>
            <a:ext cx="1065473" cy="828000"/>
            <a:chOff x="2670083" y="4186219"/>
            <a:chExt cx="1065473" cy="828000"/>
          </a:xfrm>
        </p:grpSpPr>
        <p:sp>
          <p:nvSpPr>
            <p:cNvPr id="46" name="角丸四角形 21"/>
            <p:cNvSpPr/>
            <p:nvPr/>
          </p:nvSpPr>
          <p:spPr bwMode="auto">
            <a:xfrm>
              <a:off x="2670083" y="4186219"/>
              <a:ext cx="1065473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TD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57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5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6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67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80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6" name="角丸四角形 6"/>
          <p:cNvSpPr/>
          <p:nvPr/>
        </p:nvSpPr>
        <p:spPr bwMode="auto">
          <a:xfrm>
            <a:off x="2699792" y="1152000"/>
            <a:ext cx="5112568" cy="436665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(Cloud)</a:t>
            </a:r>
          </a:p>
        </p:txBody>
      </p:sp>
      <p:sp>
        <p:nvSpPr>
          <p:cNvPr id="43" name="角丸四角形 21"/>
          <p:cNvSpPr/>
          <p:nvPr/>
        </p:nvSpPr>
        <p:spPr bwMode="auto">
          <a:xfrm>
            <a:off x="2843808" y="1672527"/>
            <a:ext cx="4824536" cy="113580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1" name="Down Arrow 40"/>
          <p:cNvSpPr/>
          <p:nvPr/>
        </p:nvSpPr>
        <p:spPr>
          <a:xfrm rot="5400000">
            <a:off x="2461272" y="3165727"/>
            <a:ext cx="439632" cy="5189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3" name="角丸四角形 21"/>
          <p:cNvSpPr/>
          <p:nvPr/>
        </p:nvSpPr>
        <p:spPr bwMode="auto">
          <a:xfrm>
            <a:off x="2843808" y="3844720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4" name="角丸四角形 21"/>
          <p:cNvSpPr/>
          <p:nvPr/>
        </p:nvSpPr>
        <p:spPr bwMode="auto">
          <a:xfrm>
            <a:off x="5328344" y="3844719"/>
            <a:ext cx="2340000" cy="1512000"/>
          </a:xfrm>
          <a:prstGeom prst="roundRect">
            <a:avLst>
              <a:gd name="adj" fmla="val 7143"/>
            </a:avLst>
          </a:prstGeom>
          <a:solidFill>
            <a:schemeClr val="tx1">
              <a:lumMod val="65000"/>
              <a:lumOff val="3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55" name="Rechteck 54"/>
          <p:cNvSpPr/>
          <p:nvPr/>
        </p:nvSpPr>
        <p:spPr>
          <a:xfrm>
            <a:off x="6588000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Abgerundetes Rechteck 58"/>
          <p:cNvSpPr/>
          <p:nvPr/>
        </p:nvSpPr>
        <p:spPr>
          <a:xfrm>
            <a:off x="5866551" y="186926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0" name="縦巻き 49"/>
          <p:cNvSpPr/>
          <p:nvPr/>
        </p:nvSpPr>
        <p:spPr bwMode="auto">
          <a:xfrm>
            <a:off x="2987824" y="1855199"/>
            <a:ext cx="2664296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Integration Script</a:t>
            </a:r>
          </a:p>
        </p:txBody>
      </p:sp>
      <p:sp>
        <p:nvSpPr>
          <p:cNvPr id="70" name="Rechteck 69"/>
          <p:cNvSpPr/>
          <p:nvPr/>
        </p:nvSpPr>
        <p:spPr>
          <a:xfrm>
            <a:off x="2987824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71" name="Rechteck 70"/>
          <p:cNvSpPr/>
          <p:nvPr/>
        </p:nvSpPr>
        <p:spPr>
          <a:xfrm>
            <a:off x="2987824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72" name="Rechteck 71"/>
          <p:cNvSpPr/>
          <p:nvPr/>
        </p:nvSpPr>
        <p:spPr>
          <a:xfrm>
            <a:off x="4104000" y="434877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cs typeface="Arial" pitchFamily="34" charset="0"/>
              </a:rPr>
              <a:t>CoAP</a:t>
            </a:r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104000" y="4852832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cxnSp>
        <p:nvCxnSpPr>
          <p:cNvPr id="68" name="Gewinkelte Verbindung 67"/>
          <p:cNvCxnSpPr>
            <a:endCxn id="69" idx="2"/>
          </p:cNvCxnSpPr>
          <p:nvPr/>
        </p:nvCxnSpPr>
        <p:spPr>
          <a:xfrm rot="16200000" flipH="1">
            <a:off x="7850694" y="4414019"/>
            <a:ext cx="133637" cy="1764000"/>
          </a:xfrm>
          <a:prstGeom prst="bentConnector3">
            <a:avLst>
              <a:gd name="adj1" fmla="val 43562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6"/>
          <p:cNvSpPr/>
          <p:nvPr/>
        </p:nvSpPr>
        <p:spPr bwMode="auto">
          <a:xfrm>
            <a:off x="8368568" y="4462393"/>
            <a:ext cx="2016224" cy="900445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</a:t>
            </a: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</a:t>
            </a:r>
            <a:r>
              <a:rPr lang="en-US" altLang="ja-JP" sz="2000" b="1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Gateway</a:t>
            </a:r>
          </a:p>
        </p:txBody>
      </p:sp>
      <p:pic>
        <p:nvPicPr>
          <p:cNvPr id="74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760" y="4030345"/>
            <a:ext cx="1554008" cy="621603"/>
          </a:xfrm>
          <a:prstGeom prst="rect">
            <a:avLst/>
          </a:prstGeom>
        </p:spPr>
      </p:pic>
      <p:sp>
        <p:nvSpPr>
          <p:cNvPr id="75" name="角丸四角形 6"/>
          <p:cNvSpPr/>
          <p:nvPr/>
        </p:nvSpPr>
        <p:spPr bwMode="auto">
          <a:xfrm>
            <a:off x="9376680" y="571700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6" name="Gerade Verbindung mit Pfeil 75"/>
          <p:cNvCxnSpPr>
            <a:endCxn id="75" idx="0"/>
          </p:cNvCxnSpPr>
          <p:nvPr/>
        </p:nvCxnSpPr>
        <p:spPr>
          <a:xfrm>
            <a:off x="9993795" y="5344230"/>
            <a:ext cx="0" cy="37277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角丸四角形 6"/>
          <p:cNvSpPr/>
          <p:nvPr/>
        </p:nvSpPr>
        <p:spPr bwMode="auto">
          <a:xfrm>
            <a:off x="8476114" y="625689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8" name="Gerade Verbindung mit Pfeil 77"/>
          <p:cNvCxnSpPr/>
          <p:nvPr/>
        </p:nvCxnSpPr>
        <p:spPr>
          <a:xfrm>
            <a:off x="9094547" y="5348177"/>
            <a:ext cx="0" cy="90066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4" descr="https://cdn.shopify.com/s/files/1/0601/1741/products/LiFx_White_1.png?v=1415983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24706" y="5203936"/>
            <a:ext cx="1134393" cy="1328553"/>
          </a:xfrm>
          <a:prstGeom prst="rect">
            <a:avLst/>
          </a:prstGeom>
          <a:noFill/>
        </p:spPr>
      </p:pic>
      <p:sp>
        <p:nvSpPr>
          <p:cNvPr id="81" name="角丸四角形 6"/>
          <p:cNvSpPr/>
          <p:nvPr/>
        </p:nvSpPr>
        <p:spPr bwMode="auto">
          <a:xfrm>
            <a:off x="-1548000" y="1152000"/>
            <a:ext cx="2664296" cy="436680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2000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Client (Browser)</a:t>
            </a:r>
          </a:p>
        </p:txBody>
      </p:sp>
      <p:sp>
        <p:nvSpPr>
          <p:cNvPr id="83" name="角丸四角形 21"/>
          <p:cNvSpPr/>
          <p:nvPr/>
        </p:nvSpPr>
        <p:spPr bwMode="auto">
          <a:xfrm>
            <a:off x="-1386000" y="3837991"/>
            <a:ext cx="2340000" cy="1512000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-1386000" y="1675552"/>
            <a:ext cx="2340000" cy="120832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-1229737" y="1857263"/>
            <a:ext cx="201622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cxnSp>
        <p:nvCxnSpPr>
          <p:cNvPr id="87" name="Form 86"/>
          <p:cNvCxnSpPr/>
          <p:nvPr/>
        </p:nvCxnSpPr>
        <p:spPr>
          <a:xfrm rot="16200000" flipV="1">
            <a:off x="905328" y="1922755"/>
            <a:ext cx="943687" cy="12240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/>
          <p:cNvSpPr/>
          <p:nvPr/>
        </p:nvSpPr>
        <p:spPr>
          <a:xfrm>
            <a:off x="-1260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HTTP(S)</a:t>
            </a:r>
          </a:p>
        </p:txBody>
      </p:sp>
      <p:sp>
        <p:nvSpPr>
          <p:cNvPr id="89" name="Rechteck 88"/>
          <p:cNvSpPr/>
          <p:nvPr/>
        </p:nvSpPr>
        <p:spPr>
          <a:xfrm>
            <a:off x="-1260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90" name="Rechteck 89"/>
          <p:cNvSpPr/>
          <p:nvPr/>
        </p:nvSpPr>
        <p:spPr>
          <a:xfrm>
            <a:off x="-144000" y="4343696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(S)RTP</a:t>
            </a:r>
          </a:p>
        </p:txBody>
      </p:sp>
      <p:sp>
        <p:nvSpPr>
          <p:cNvPr id="91" name="Rechteck 90"/>
          <p:cNvSpPr/>
          <p:nvPr/>
        </p:nvSpPr>
        <p:spPr>
          <a:xfrm>
            <a:off x="-144000" y="4846105"/>
            <a:ext cx="936000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FTP</a:t>
            </a:r>
          </a:p>
        </p:txBody>
      </p:sp>
      <p:cxnSp>
        <p:nvCxnSpPr>
          <p:cNvPr id="92" name="Gewinkelte Verbindung 91"/>
          <p:cNvCxnSpPr/>
          <p:nvPr/>
        </p:nvCxnSpPr>
        <p:spPr>
          <a:xfrm rot="16200000" flipH="1">
            <a:off x="1742400" y="3410130"/>
            <a:ext cx="8281" cy="3888000"/>
          </a:xfrm>
          <a:prstGeom prst="bentConnector3">
            <a:avLst>
              <a:gd name="adj1" fmla="val 56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21"/>
          <p:cNvSpPr/>
          <p:nvPr/>
        </p:nvSpPr>
        <p:spPr bwMode="auto">
          <a:xfrm>
            <a:off x="2843808" y="2636912"/>
            <a:ext cx="4824534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4" name="角丸四角形 21"/>
          <p:cNvSpPr/>
          <p:nvPr/>
        </p:nvSpPr>
        <p:spPr bwMode="auto">
          <a:xfrm>
            <a:off x="2843808" y="3030855"/>
            <a:ext cx="4824534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58" name="角丸四角形 21"/>
          <p:cNvSpPr/>
          <p:nvPr/>
        </p:nvSpPr>
        <p:spPr bwMode="auto">
          <a:xfrm>
            <a:off x="2843808" y="2446766"/>
            <a:ext cx="4824536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95" name="角丸四角形 21"/>
          <p:cNvSpPr/>
          <p:nvPr/>
        </p:nvSpPr>
        <p:spPr bwMode="auto">
          <a:xfrm>
            <a:off x="-1385999" y="2637424"/>
            <a:ext cx="2340000" cy="1079531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20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96" name="角丸四角形 21"/>
          <p:cNvSpPr/>
          <p:nvPr/>
        </p:nvSpPr>
        <p:spPr bwMode="auto">
          <a:xfrm>
            <a:off x="-1385999" y="3031366"/>
            <a:ext cx="2340000" cy="685589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Browser + Library</a:t>
            </a:r>
          </a:p>
        </p:txBody>
      </p:sp>
      <p:sp>
        <p:nvSpPr>
          <p:cNvPr id="85" name="角丸四角形 21"/>
          <p:cNvSpPr/>
          <p:nvPr/>
        </p:nvSpPr>
        <p:spPr bwMode="auto">
          <a:xfrm>
            <a:off x="-1386000" y="2448830"/>
            <a:ext cx="2340000" cy="576000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角丸四角形 6"/>
          <p:cNvSpPr/>
          <p:nvPr/>
        </p:nvSpPr>
        <p:spPr bwMode="auto">
          <a:xfrm>
            <a:off x="4351781" y="5169931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915816" y="1196752"/>
            <a:ext cx="5472608" cy="3744416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539552" y="2367748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Semantic</a:t>
              </a:r>
              <a:b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Metadata</a:t>
              </a:r>
              <a:endParaRPr kumimoji="0" lang="en-US" altLang="ja-JP" sz="28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30" name="角丸四角形 21"/>
          <p:cNvSpPr/>
          <p:nvPr/>
        </p:nvSpPr>
        <p:spPr bwMode="auto">
          <a:xfrm>
            <a:off x="3059832" y="3196648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3203848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HTTP</a:t>
            </a:r>
          </a:p>
        </p:txBody>
      </p:sp>
      <p:sp>
        <p:nvSpPr>
          <p:cNvPr id="57" name="Rechteck 56"/>
          <p:cNvSpPr/>
          <p:nvPr/>
        </p:nvSpPr>
        <p:spPr>
          <a:xfrm>
            <a:off x="3203848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CoAP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4572000" y="3700704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MQTT</a:t>
            </a:r>
          </a:p>
        </p:txBody>
      </p:sp>
      <p:sp>
        <p:nvSpPr>
          <p:cNvPr id="59" name="Rechteck 58"/>
          <p:cNvSpPr/>
          <p:nvPr/>
        </p:nvSpPr>
        <p:spPr>
          <a:xfrm>
            <a:off x="4572000" y="4204760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6040253" y="3196648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6183203" y="3700543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236296" y="3700704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3155691" y="55618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6033455" y="5417840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201384" y="3564387"/>
            <a:ext cx="2083148" cy="13458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533007" y="4797152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968896" y="4797152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245905" y="4797152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915893" y="5085184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705922" y="5635847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730027" y="4797152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650570" y="4564639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21"/>
          <p:cNvSpPr/>
          <p:nvPr/>
        </p:nvSpPr>
        <p:spPr bwMode="auto">
          <a:xfrm>
            <a:off x="3059832" y="1700808"/>
            <a:ext cx="5184578" cy="1181930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1" name="角丸四角形 21"/>
          <p:cNvSpPr/>
          <p:nvPr/>
        </p:nvSpPr>
        <p:spPr bwMode="auto">
          <a:xfrm>
            <a:off x="3059830" y="249289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Runtime System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6444208" y="1915397"/>
            <a:ext cx="1656184" cy="393538"/>
          </a:xfrm>
          <a:prstGeom prst="roundRect">
            <a:avLst/>
          </a:prstGeom>
          <a:solidFill>
            <a:srgbClr val="FF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0" name="縦巻き 49"/>
          <p:cNvSpPr/>
          <p:nvPr/>
        </p:nvSpPr>
        <p:spPr bwMode="auto">
          <a:xfrm>
            <a:off x="3203848" y="1901329"/>
            <a:ext cx="3096344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</a:t>
            </a:r>
          </a:p>
        </p:txBody>
      </p:sp>
      <p:sp>
        <p:nvSpPr>
          <p:cNvPr id="40" name="Down Arrow 40"/>
          <p:cNvSpPr/>
          <p:nvPr/>
        </p:nvSpPr>
        <p:spPr>
          <a:xfrm rot="5400000">
            <a:off x="2507106" y="2522265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iger Pfeil 34"/>
          <p:cNvSpPr/>
          <p:nvPr/>
        </p:nvSpPr>
        <p:spPr>
          <a:xfrm rot="16200000" flipH="1">
            <a:off x="2131449" y="1588425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699792" y="908720"/>
            <a:ext cx="5472608" cy="4680520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72" name="角丸四角形 6"/>
          <p:cNvSpPr/>
          <p:nvPr/>
        </p:nvSpPr>
        <p:spPr bwMode="auto">
          <a:xfrm>
            <a:off x="4135757" y="5818003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Server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492036" y="2996952"/>
            <a:ext cx="2060941" cy="828000"/>
            <a:chOff x="2670082" y="4186219"/>
            <a:chExt cx="2060941" cy="828000"/>
          </a:xfrm>
        </p:grpSpPr>
        <p:sp>
          <p:nvSpPr>
            <p:cNvPr id="1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2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3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4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5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  <p:sp>
        <p:nvSpPr>
          <p:cNvPr id="63" name="Rechteckiger Pfeil 34"/>
          <p:cNvSpPr/>
          <p:nvPr/>
        </p:nvSpPr>
        <p:spPr>
          <a:xfrm rot="5400000" flipH="1" flipV="1">
            <a:off x="2131449" y="3478268"/>
            <a:ext cx="1064517" cy="1751052"/>
          </a:xfrm>
          <a:prstGeom prst="ben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Down Arrow 40"/>
          <p:cNvSpPr/>
          <p:nvPr/>
        </p:nvSpPr>
        <p:spPr>
          <a:xfrm rot="5400000">
            <a:off x="2362888" y="3165727"/>
            <a:ext cx="583648" cy="51896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2843808" y="3844720"/>
            <a:ext cx="2880320" cy="1584176"/>
          </a:xfrm>
          <a:prstGeom prst="roundRect">
            <a:avLst>
              <a:gd name="adj" fmla="val 6817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Binding Templates</a:t>
            </a:r>
          </a:p>
        </p:txBody>
      </p:sp>
      <p:sp>
        <p:nvSpPr>
          <p:cNvPr id="55" name="Rechteck 54"/>
          <p:cNvSpPr/>
          <p:nvPr/>
        </p:nvSpPr>
        <p:spPr>
          <a:xfrm>
            <a:off x="2987824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2987824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OCF</a:t>
            </a:r>
          </a:p>
        </p:txBody>
      </p:sp>
      <p:sp>
        <p:nvSpPr>
          <p:cNvPr id="58" name="Rechteck 57"/>
          <p:cNvSpPr/>
          <p:nvPr/>
        </p:nvSpPr>
        <p:spPr>
          <a:xfrm>
            <a:off x="4355976" y="4348776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59" name="Rechteck 58"/>
          <p:cNvSpPr/>
          <p:nvPr/>
        </p:nvSpPr>
        <p:spPr>
          <a:xfrm>
            <a:off x="4355976" y="4852832"/>
            <a:ext cx="1224136" cy="360040"/>
          </a:xfrm>
          <a:prstGeom prst="rect">
            <a:avLst/>
          </a:prstGeom>
          <a:solidFill>
            <a:srgbClr val="008000"/>
          </a:solidFill>
          <a:ln w="63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60" name="角丸四角形 21"/>
          <p:cNvSpPr/>
          <p:nvPr/>
        </p:nvSpPr>
        <p:spPr bwMode="auto">
          <a:xfrm>
            <a:off x="5824229" y="3844720"/>
            <a:ext cx="2204153" cy="1584176"/>
          </a:xfrm>
          <a:prstGeom prst="roundRect">
            <a:avLst>
              <a:gd name="adj" fmla="val 6817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System API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5967179" y="4348615"/>
            <a:ext cx="934735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Proprietary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Communi</a:t>
            </a: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-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cation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020272" y="4348776"/>
            <a:ext cx="864096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Local</a:t>
            </a:r>
            <a:b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</a:br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Hardware</a:t>
            </a:r>
          </a:p>
        </p:txBody>
      </p:sp>
      <p:sp>
        <p:nvSpPr>
          <p:cNvPr id="70" name="角丸四角形 6"/>
          <p:cNvSpPr/>
          <p:nvPr/>
        </p:nvSpPr>
        <p:spPr bwMode="auto">
          <a:xfrm>
            <a:off x="2939667" y="6209928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5817431" y="6065912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Legacy Device</a:t>
            </a:r>
          </a:p>
        </p:txBody>
      </p:sp>
      <p:cxnSp>
        <p:nvCxnSpPr>
          <p:cNvPr id="75" name="Form 74"/>
          <p:cNvCxnSpPr>
            <a:stCxn id="10" idx="2"/>
            <a:endCxn id="71" idx="1"/>
          </p:cNvCxnSpPr>
          <p:nvPr/>
        </p:nvCxnSpPr>
        <p:spPr>
          <a:xfrm rot="16200000" flipH="1">
            <a:off x="1060180" y="4287279"/>
            <a:ext cx="2102016" cy="1177362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/>
          <p:nvPr/>
        </p:nvCxnSpPr>
        <p:spPr>
          <a:xfrm flipV="1">
            <a:off x="3316983" y="5445224"/>
            <a:ext cx="0" cy="288032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endCxn id="72" idx="0"/>
          </p:cNvCxnSpPr>
          <p:nvPr/>
        </p:nvCxnSpPr>
        <p:spPr>
          <a:xfrm>
            <a:off x="4752872" y="5445224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029881" y="5445224"/>
            <a:ext cx="0" cy="756651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6"/>
          <p:cNvSpPr/>
          <p:nvPr/>
        </p:nvSpPr>
        <p:spPr bwMode="auto">
          <a:xfrm>
            <a:off x="2699869" y="5733256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sp>
        <p:nvSpPr>
          <p:cNvPr id="91" name="角丸四角形 6"/>
          <p:cNvSpPr/>
          <p:nvPr/>
        </p:nvSpPr>
        <p:spPr bwMode="auto">
          <a:xfrm>
            <a:off x="4489898" y="6283919"/>
            <a:ext cx="1234230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Servient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514003" y="5445224"/>
            <a:ext cx="0" cy="830643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1" idx="2"/>
            <a:endCxn id="73" idx="0"/>
          </p:cNvCxnSpPr>
          <p:nvPr/>
        </p:nvCxnSpPr>
        <p:spPr>
          <a:xfrm flipH="1">
            <a:off x="6434546" y="5212711"/>
            <a:ext cx="1" cy="85320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21"/>
          <p:cNvSpPr/>
          <p:nvPr/>
        </p:nvSpPr>
        <p:spPr bwMode="auto">
          <a:xfrm>
            <a:off x="2843806" y="1412776"/>
            <a:ext cx="5184578" cy="2304256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en-US" altLang="ja-JP" sz="16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Flussdiagramm: Dokument 37"/>
          <p:cNvSpPr/>
          <p:nvPr/>
        </p:nvSpPr>
        <p:spPr>
          <a:xfrm>
            <a:off x="7020272" y="3121697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Local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Sensor</a:t>
            </a:r>
          </a:p>
        </p:txBody>
      </p:sp>
      <p:sp>
        <p:nvSpPr>
          <p:cNvPr id="39" name="Flussdiagramm: Dokument 38"/>
          <p:cNvSpPr/>
          <p:nvPr/>
        </p:nvSpPr>
        <p:spPr>
          <a:xfrm>
            <a:off x="6012160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Echonet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Proxy</a:t>
            </a:r>
          </a:p>
        </p:txBody>
      </p:sp>
      <p:sp>
        <p:nvSpPr>
          <p:cNvPr id="40" name="Flussdiagramm: Dokument 39"/>
          <p:cNvSpPr/>
          <p:nvPr/>
        </p:nvSpPr>
        <p:spPr>
          <a:xfrm>
            <a:off x="2987824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A</a:t>
            </a:r>
          </a:p>
        </p:txBody>
      </p:sp>
      <p:sp>
        <p:nvSpPr>
          <p:cNvPr id="41" name="Flussdiagramm: Dokument 40"/>
          <p:cNvSpPr/>
          <p:nvPr/>
        </p:nvSpPr>
        <p:spPr>
          <a:xfrm>
            <a:off x="3995936" y="3132804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B1</a:t>
            </a:r>
          </a:p>
        </p:txBody>
      </p:sp>
      <p:sp>
        <p:nvSpPr>
          <p:cNvPr id="42" name="Flussdiagramm: Dokument 41"/>
          <p:cNvSpPr/>
          <p:nvPr/>
        </p:nvSpPr>
        <p:spPr>
          <a:xfrm>
            <a:off x="5004048" y="3140968"/>
            <a:ext cx="86409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User Thing B2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2843806" y="2446766"/>
            <a:ext cx="5184578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43" name="Rechteck 42"/>
          <p:cNvSpPr/>
          <p:nvPr/>
        </p:nvSpPr>
        <p:spPr>
          <a:xfrm>
            <a:off x="3131840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44" name="Rechteck 43"/>
          <p:cNvSpPr/>
          <p:nvPr/>
        </p:nvSpPr>
        <p:spPr>
          <a:xfrm>
            <a:off x="6444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45" name="Rechteck 44"/>
          <p:cNvSpPr/>
          <p:nvPr/>
        </p:nvSpPr>
        <p:spPr>
          <a:xfrm>
            <a:off x="4783208" y="2328628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3419872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7" name="縦巻き 49"/>
          <p:cNvSpPr/>
          <p:nvPr/>
        </p:nvSpPr>
        <p:spPr bwMode="auto">
          <a:xfrm>
            <a:off x="3131839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A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5796137" y="1836660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9" name="縦巻き 49"/>
          <p:cNvSpPr/>
          <p:nvPr/>
        </p:nvSpPr>
        <p:spPr bwMode="auto">
          <a:xfrm>
            <a:off x="5508104" y="1549860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 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21"/>
          <p:cNvSpPr/>
          <p:nvPr/>
        </p:nvSpPr>
        <p:spPr bwMode="auto">
          <a:xfrm>
            <a:off x="755576" y="4212924"/>
            <a:ext cx="7344816" cy="1160292"/>
          </a:xfrm>
          <a:prstGeom prst="roundRect">
            <a:avLst>
              <a:gd name="adj" fmla="val 8332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schemeClr val="bg1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  <a:endParaRPr lang="en-US" altLang="ja-JP" sz="2000" kern="0" dirty="0">
              <a:solidFill>
                <a:schemeClr val="bg1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bg1"/>
                </a:solidFill>
              </a:rPr>
              <a:t>“Standard Body” × “Media Type” × “Transfer Protocol” × “Security”</a:t>
            </a:r>
          </a:p>
        </p:txBody>
      </p:sp>
      <p:sp>
        <p:nvSpPr>
          <p:cNvPr id="6" name="角丸四角形 21"/>
          <p:cNvSpPr/>
          <p:nvPr/>
        </p:nvSpPr>
        <p:spPr bwMode="auto">
          <a:xfrm>
            <a:off x="755576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7" name="角丸四角形 21"/>
          <p:cNvSpPr/>
          <p:nvPr/>
        </p:nvSpPr>
        <p:spPr bwMode="auto">
          <a:xfrm>
            <a:off x="1994114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oneM2M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MQTT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TLS</a:t>
            </a:r>
          </a:p>
        </p:txBody>
      </p:sp>
      <p:sp>
        <p:nvSpPr>
          <p:cNvPr id="8" name="角丸四角形 21"/>
          <p:cNvSpPr/>
          <p:nvPr/>
        </p:nvSpPr>
        <p:spPr bwMode="auto">
          <a:xfrm>
            <a:off x="3232652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OCF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CBOR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9" name="角丸四角形 21"/>
          <p:cNvSpPr/>
          <p:nvPr/>
        </p:nvSpPr>
        <p:spPr bwMode="auto">
          <a:xfrm>
            <a:off x="4471190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LWM2M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with </a:t>
            </a:r>
            <a:r>
              <a:rPr lang="en-US" altLang="ja-JP" sz="1400" kern="0" dirty="0" err="1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SenML</a:t>
            </a:r>
            <a:endParaRPr lang="en-US" altLang="ja-JP" sz="1400" kern="0" dirty="0">
              <a:solidFill>
                <a:prstClr val="white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over </a:t>
            </a:r>
            <a:r>
              <a:rPr lang="en-US" altLang="ja-JP" sz="1400" kern="0" dirty="0" err="1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CoAP</a:t>
            </a:r>
            <a:endParaRPr lang="en-US" altLang="ja-JP" sz="1400" kern="0" dirty="0">
              <a:solidFill>
                <a:prstClr val="white"/>
              </a:solidFill>
              <a:latin typeface="+mn-lt"/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using DTLS</a:t>
            </a:r>
          </a:p>
        </p:txBody>
      </p:sp>
      <p:sp>
        <p:nvSpPr>
          <p:cNvPr id="11" name="角丸四角形 21"/>
          <p:cNvSpPr/>
          <p:nvPr/>
        </p:nvSpPr>
        <p:spPr bwMode="auto">
          <a:xfrm>
            <a:off x="5709728" y="5445223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Web</a:t>
            </a:r>
          </a:p>
          <a:p>
            <a:pPr algn="ctr" fontAlgn="ctr"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n-lt"/>
                <a:ea typeface="HG明朝E" panose="02020909000000000000" pitchFamily="17" charset="-128"/>
                <a:cs typeface="Arial" pitchFamily="34" charset="0"/>
              </a:rPr>
              <a:t>with JSON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over HTTP</a:t>
            </a:r>
          </a:p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4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u/ JOSE+JWT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6948264" y="5445224"/>
            <a:ext cx="1152256" cy="1152128"/>
          </a:xfrm>
          <a:prstGeom prst="roundRect">
            <a:avLst>
              <a:gd name="adj" fmla="val 7500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13" name="角丸四角形 21"/>
          <p:cNvSpPr/>
          <p:nvPr/>
        </p:nvSpPr>
        <p:spPr bwMode="auto">
          <a:xfrm>
            <a:off x="755576" y="1268760"/>
            <a:ext cx="7344816" cy="2880320"/>
          </a:xfrm>
          <a:prstGeom prst="roundRect">
            <a:avLst>
              <a:gd name="adj" fmla="val 6944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600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Runtime Environment</a:t>
            </a:r>
          </a:p>
        </p:txBody>
      </p:sp>
      <p:sp>
        <p:nvSpPr>
          <p:cNvPr id="14" name="角丸四角形 21"/>
          <p:cNvSpPr/>
          <p:nvPr/>
        </p:nvSpPr>
        <p:spPr bwMode="auto">
          <a:xfrm>
            <a:off x="755576" y="2708952"/>
            <a:ext cx="7344816" cy="576000"/>
          </a:xfrm>
          <a:prstGeom prst="roundRect">
            <a:avLst>
              <a:gd name="adj" fmla="val 14998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2000" b="1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17" name="Flussdiagramm: Dokument 16"/>
          <p:cNvSpPr/>
          <p:nvPr/>
        </p:nvSpPr>
        <p:spPr>
          <a:xfrm>
            <a:off x="930780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A</a:t>
            </a:r>
          </a:p>
        </p:txBody>
      </p:sp>
      <p:sp>
        <p:nvSpPr>
          <p:cNvPr id="18" name="Flussdiagramm: Dokument 17"/>
          <p:cNvSpPr/>
          <p:nvPr/>
        </p:nvSpPr>
        <p:spPr>
          <a:xfrm>
            <a:off x="2872875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B1</a:t>
            </a:r>
          </a:p>
        </p:txBody>
      </p:sp>
      <p:sp>
        <p:nvSpPr>
          <p:cNvPr id="19" name="Flussdiagramm: Dokument 18"/>
          <p:cNvSpPr/>
          <p:nvPr/>
        </p:nvSpPr>
        <p:spPr>
          <a:xfrm>
            <a:off x="4504567" y="3429000"/>
            <a:ext cx="1440160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ExposedThing</a:t>
            </a:r>
            <a:r>
              <a:rPr lang="de-DE" sz="1400" dirty="0">
                <a:solidFill>
                  <a:schemeClr val="bg1"/>
                </a:solidFill>
              </a:rPr>
              <a:t> B2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218813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縦巻き 49"/>
          <p:cNvSpPr/>
          <p:nvPr/>
        </p:nvSpPr>
        <p:spPr bwMode="auto">
          <a:xfrm>
            <a:off x="930780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Application Script A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635898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縦巻き 49"/>
          <p:cNvSpPr/>
          <p:nvPr/>
        </p:nvSpPr>
        <p:spPr bwMode="auto">
          <a:xfrm>
            <a:off x="3347865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B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4" name="Flussdiagramm: Dokument 23"/>
          <p:cNvSpPr/>
          <p:nvPr/>
        </p:nvSpPr>
        <p:spPr>
          <a:xfrm>
            <a:off x="6409268" y="3429000"/>
            <a:ext cx="1507756" cy="519574"/>
          </a:xfrm>
          <a:prstGeom prst="flowChartDocument">
            <a:avLst/>
          </a:prstGeom>
          <a:solidFill>
            <a:srgbClr val="4A7B7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ConsumedThing</a:t>
            </a:r>
            <a:r>
              <a:rPr lang="de-DE" sz="1400" dirty="0">
                <a:solidFill>
                  <a:schemeClr val="bg1"/>
                </a:solidFill>
              </a:rPr>
              <a:t> C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972809" y="1995772"/>
            <a:ext cx="1656184" cy="39353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  <a:cs typeface="Arial" pitchFamily="34" charset="0"/>
              </a:rPr>
              <a:t>Security </a:t>
            </a:r>
            <a:r>
              <a:rPr lang="de-DE" sz="1400" dirty="0" err="1">
                <a:solidFill>
                  <a:schemeClr val="tx1"/>
                </a:solidFill>
                <a:latin typeface="+mj-lt"/>
                <a:cs typeface="Arial" pitchFamily="34" charset="0"/>
              </a:rPr>
              <a:t>Metadata</a:t>
            </a:r>
            <a:endParaRPr lang="de-DE" sz="14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縦巻き 49"/>
          <p:cNvSpPr/>
          <p:nvPr/>
        </p:nvSpPr>
        <p:spPr bwMode="auto">
          <a:xfrm>
            <a:off x="5684776" y="1708972"/>
            <a:ext cx="2232248" cy="421673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kern="0" dirty="0">
                <a:solidFill>
                  <a:prstClr val="black"/>
                </a:solidFill>
                <a:ea typeface="HG明朝E" panose="02020909000000000000" pitchFamily="17" charset="-128"/>
                <a:cs typeface="Arial" pitchFamily="34" charset="0"/>
              </a:rPr>
              <a:t>Application </a:t>
            </a: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Script </a:t>
            </a:r>
            <a:r>
              <a:rPr lang="en-US" altLang="ja-JP" kern="0" dirty="0">
                <a:solidFill>
                  <a:prstClr val="black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28544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Discovery API</a:t>
            </a:r>
          </a:p>
        </p:txBody>
      </p:sp>
      <p:sp>
        <p:nvSpPr>
          <p:cNvPr id="28" name="Rechteck 27"/>
          <p:cNvSpPr/>
          <p:nvPr/>
        </p:nvSpPr>
        <p:spPr>
          <a:xfrm>
            <a:off x="5440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Server API</a:t>
            </a:r>
          </a:p>
        </p:txBody>
      </p:sp>
      <p:sp>
        <p:nvSpPr>
          <p:cNvPr id="29" name="Rechteck 28"/>
          <p:cNvSpPr/>
          <p:nvPr/>
        </p:nvSpPr>
        <p:spPr>
          <a:xfrm>
            <a:off x="3779912" y="2564904"/>
            <a:ext cx="1296144" cy="24444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  <a:cs typeface="Arial" pitchFamily="34" charset="0"/>
              </a:rPr>
              <a:t>Client API</a:t>
            </a:r>
          </a:p>
        </p:txBody>
      </p:sp>
      <p:grpSp>
        <p:nvGrpSpPr>
          <p:cNvPr id="2" name="Group 38"/>
          <p:cNvGrpSpPr/>
          <p:nvPr/>
        </p:nvGrpSpPr>
        <p:grpSpPr>
          <a:xfrm>
            <a:off x="-1476672" y="2924944"/>
            <a:ext cx="2060941" cy="828000"/>
            <a:chOff x="2670082" y="4186219"/>
            <a:chExt cx="2060941" cy="828000"/>
          </a:xfrm>
        </p:grpSpPr>
        <p:sp>
          <p:nvSpPr>
            <p:cNvPr id="31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432000" tIns="14400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</a:br>
              <a:r>
                <a:rPr kumimoji="0" lang="en-US" altLang="ja-JP" sz="2000" b="1" i="0" u="none" strike="noStrike" kern="0" cap="none" spc="0" normalizeH="0" baseline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kumimoji="0" lang="en-US" altLang="ja-JP" sz="2800" b="1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2812207" y="4399725"/>
              <a:ext cx="413417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33" name="Isosceles Triangle 29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4" name="Oval 30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5" name="Oval 31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36" name="Oval 32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512349" y="2676108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4974092"/>
            <a:ext cx="4824536" cy="102444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Web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…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OCF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478148"/>
            <a:ext cx="100800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oneM2M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OCF Device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Web Client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oneM2M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75640" y="2549224"/>
            <a:ext cx="3744416" cy="1147641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63672" y="3265472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3BB8871-9833-40D2-B34D-C7E546B4D9BE}"/>
              </a:ext>
            </a:extLst>
          </p:cNvPr>
          <p:cNvCxnSpPr>
            <a:stCxn id="65" idx="2"/>
            <a:endCxn id="30" idx="1"/>
          </p:cNvCxnSpPr>
          <p:nvPr/>
        </p:nvCxnSpPr>
        <p:spPr>
          <a:xfrm rot="16200000" flipH="1">
            <a:off x="2452497" y="3942873"/>
            <a:ext cx="977596" cy="2109282"/>
          </a:xfrm>
          <a:prstGeom prst="curvedConnector2">
            <a:avLst/>
          </a:prstGeom>
          <a:ln w="8255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53922" y="2804120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608157"/>
            <a:ext cx="1944226" cy="353003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484085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440058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5217783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8"/>
            <a:ext cx="4031912" cy="2840033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4289472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38845" y="2549224"/>
            <a:ext cx="3849579" cy="162723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63672" y="3271218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47916" y="2852936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853922" y="3692592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88761" y="3637701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1874" y="3359993"/>
            <a:ext cx="2379428" cy="1331151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879918" y="3690321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34891" y="3678582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6053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9"/>
            <a:ext cx="4824536" cy="360040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182379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6921" y="3447752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sp>
        <p:nvSpPr>
          <p:cNvPr id="50" name="縦巻き 49"/>
          <p:cNvSpPr/>
          <p:nvPr/>
        </p:nvSpPr>
        <p:spPr bwMode="auto">
          <a:xfrm>
            <a:off x="4531332" y="1707504"/>
            <a:ext cx="3849579" cy="1627238"/>
          </a:xfrm>
          <a:prstGeom prst="verticalScroll">
            <a:avLst/>
          </a:prstGeom>
          <a:solidFill>
            <a:sysClr val="window" lastClr="FFFFFF"/>
          </a:solidFill>
          <a:ln w="63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" name="角丸四角形 21"/>
          <p:cNvSpPr/>
          <p:nvPr/>
        </p:nvSpPr>
        <p:spPr bwMode="auto">
          <a:xfrm>
            <a:off x="4856159" y="2429498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40403" y="2011216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846409" y="2850872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81248" y="2795981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872405" y="2848601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27378" y="2836862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082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97666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5603646"/>
            <a:ext cx="1944226" cy="357514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8"/>
            <a:ext cx="4824536" cy="4484085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49" name="Abgerundetes Rechteck 31">
            <a:extLst>
              <a:ext uri="{FF2B5EF4-FFF2-40B4-BE49-F238E27FC236}">
                <a16:creationId xmlns:a16="http://schemas.microsoft.com/office/drawing/2014/main" id="{56FD8747-C897-4CED-B778-73012DC3EC56}"/>
              </a:ext>
            </a:extLst>
          </p:cNvPr>
          <p:cNvSpPr/>
          <p:nvPr/>
        </p:nvSpPr>
        <p:spPr>
          <a:xfrm>
            <a:off x="4269037" y="1556792"/>
            <a:ext cx="4335412" cy="3440058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3995936" y="5208761"/>
            <a:ext cx="4824536" cy="789770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952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6834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16083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492214" y="5563808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15979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68240" y="6370959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43955" y="6001033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20087" y="6001033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72348" y="599568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39848" y="6373812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492110" y="6370960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6996218" y="5998532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416136" y="2060848"/>
            <a:ext cx="4031912" cy="2840033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14434" y="4266529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643955" y="3265472"/>
            <a:ext cx="3605795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643955" y="2804120"/>
            <a:ext cx="3605795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643955" y="3709089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0" name="角丸四角形 21">
            <a:extLst>
              <a:ext uri="{FF2B5EF4-FFF2-40B4-BE49-F238E27FC236}">
                <a16:creationId xmlns:a16="http://schemas.microsoft.com/office/drawing/2014/main" id="{14FE1466-D5ED-41A9-AEB0-B04556BF1C8D}"/>
              </a:ext>
            </a:extLst>
          </p:cNvPr>
          <p:cNvSpPr/>
          <p:nvPr/>
        </p:nvSpPr>
        <p:spPr bwMode="auto">
          <a:xfrm>
            <a:off x="5758562" y="3704672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1" name="角丸四角形 21">
            <a:extLst>
              <a:ext uri="{FF2B5EF4-FFF2-40B4-BE49-F238E27FC236}">
                <a16:creationId xmlns:a16="http://schemas.microsoft.com/office/drawing/2014/main" id="{94C84B89-76B7-4918-8A27-FEFF30288F25}"/>
              </a:ext>
            </a:extLst>
          </p:cNvPr>
          <p:cNvSpPr/>
          <p:nvPr/>
        </p:nvSpPr>
        <p:spPr bwMode="auto">
          <a:xfrm>
            <a:off x="7160992" y="3709089"/>
            <a:ext cx="106653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94838" y="3667194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0919" y="3330949"/>
            <a:ext cx="2321337" cy="1331150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796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角丸四角形 21">
            <a:extLst>
              <a:ext uri="{FF2B5EF4-FFF2-40B4-BE49-F238E27FC236}">
                <a16:creationId xmlns:a16="http://schemas.microsoft.com/office/drawing/2014/main" id="{8F6BEC51-8FB1-47D0-BA8F-6F98B5BE9C01}"/>
              </a:ext>
            </a:extLst>
          </p:cNvPr>
          <p:cNvSpPr/>
          <p:nvPr/>
        </p:nvSpPr>
        <p:spPr bwMode="auto">
          <a:xfrm>
            <a:off x="1734702" y="5160822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77" name="角丸四角形 21">
            <a:extLst>
              <a:ext uri="{FF2B5EF4-FFF2-40B4-BE49-F238E27FC236}">
                <a16:creationId xmlns:a16="http://schemas.microsoft.com/office/drawing/2014/main" id="{9DC56AD4-AFB2-4806-A8E3-CCFCBCB5CB2F}"/>
              </a:ext>
            </a:extLst>
          </p:cNvPr>
          <p:cNvSpPr/>
          <p:nvPr/>
        </p:nvSpPr>
        <p:spPr bwMode="auto">
          <a:xfrm>
            <a:off x="968192" y="5260003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8" name="角丸四角形 6"/>
          <p:cNvSpPr/>
          <p:nvPr/>
        </p:nvSpPr>
        <p:spPr bwMode="auto">
          <a:xfrm>
            <a:off x="3851920" y="188640"/>
            <a:ext cx="5112568" cy="5170544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91B60952-F79F-467A-A279-85946DBECB16}"/>
              </a:ext>
            </a:extLst>
          </p:cNvPr>
          <p:cNvCxnSpPr>
            <a:cxnSpLocks/>
            <a:stCxn id="63" idx="3"/>
            <a:endCxn id="30" idx="1"/>
          </p:cNvCxnSpPr>
          <p:nvPr/>
        </p:nvCxnSpPr>
        <p:spPr>
          <a:xfrm flipV="1">
            <a:off x="2051710" y="4824552"/>
            <a:ext cx="1954972" cy="1136608"/>
          </a:xfrm>
          <a:prstGeom prst="bentConnector3">
            <a:avLst>
              <a:gd name="adj1" fmla="val 50000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1">
            <a:extLst>
              <a:ext uri="{FF2B5EF4-FFF2-40B4-BE49-F238E27FC236}">
                <a16:creationId xmlns:a16="http://schemas.microsoft.com/office/drawing/2014/main" id="{8DAA4F7D-547B-4177-95CA-0F74F5DB8512}"/>
              </a:ext>
            </a:extLst>
          </p:cNvPr>
          <p:cNvSpPr/>
          <p:nvPr/>
        </p:nvSpPr>
        <p:spPr>
          <a:xfrm>
            <a:off x="3995832" y="620689"/>
            <a:ext cx="4824536" cy="3600400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WoT Runtime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11886" y="59086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55948" y="70641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 rot="5400000">
            <a:off x="3495200" y="2216250"/>
            <a:ext cx="439632" cy="5039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30" name="角丸四角形 21"/>
          <p:cNvSpPr/>
          <p:nvPr/>
        </p:nvSpPr>
        <p:spPr bwMode="auto">
          <a:xfrm>
            <a:off x="4006682" y="4434178"/>
            <a:ext cx="4824536" cy="780748"/>
          </a:xfrm>
          <a:prstGeom prst="roundRect">
            <a:avLst>
              <a:gd name="adj" fmla="val 14056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Protocol Bindings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50698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Protocol1</a:t>
            </a:r>
          </a:p>
        </p:txBody>
      </p:sp>
      <p:sp>
        <p:nvSpPr>
          <p:cNvPr id="57" name="Rechteck 56"/>
          <p:cNvSpPr/>
          <p:nvPr/>
        </p:nvSpPr>
        <p:spPr>
          <a:xfrm>
            <a:off x="767909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ProtocolN</a:t>
            </a:r>
          </a:p>
        </p:txBody>
      </p:sp>
      <p:sp>
        <p:nvSpPr>
          <p:cNvPr id="58" name="Rechteck 57"/>
          <p:cNvSpPr/>
          <p:nvPr/>
        </p:nvSpPr>
        <p:spPr>
          <a:xfrm>
            <a:off x="5326829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cs typeface="Arial" pitchFamily="34" charset="0"/>
              </a:rPr>
              <a:t>Protocol2</a:t>
            </a:r>
            <a:endParaRPr lang="de-DE" sz="1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6502960" y="4780203"/>
            <a:ext cx="1008008" cy="27438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...</a:t>
            </a:r>
          </a:p>
        </p:txBody>
      </p:sp>
      <p:sp>
        <p:nvSpPr>
          <p:cNvPr id="40" name="角丸四角形 6"/>
          <p:cNvSpPr/>
          <p:nvPr/>
        </p:nvSpPr>
        <p:spPr bwMode="auto">
          <a:xfrm>
            <a:off x="5326725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Thing2</a:t>
            </a:r>
          </a:p>
        </p:txBody>
      </p:sp>
      <p:sp>
        <p:nvSpPr>
          <p:cNvPr id="41" name="角丸四角形 6"/>
          <p:cNvSpPr/>
          <p:nvPr/>
        </p:nvSpPr>
        <p:spPr bwMode="auto">
          <a:xfrm>
            <a:off x="7678986" y="5587354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ThingN</a:t>
            </a:r>
            <a:endParaRPr kumimoji="0" lang="en-US" altLang="ja-JP" sz="140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V="1">
            <a:off x="4654701" y="5217428"/>
            <a:ext cx="0" cy="36992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5830833" y="5217428"/>
            <a:ext cx="0" cy="37277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0"/>
          </p:cNvCxnSpPr>
          <p:nvPr/>
        </p:nvCxnSpPr>
        <p:spPr>
          <a:xfrm flipV="1">
            <a:off x="8183094" y="521207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4150594" y="5590207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Thing1</a:t>
            </a:r>
          </a:p>
        </p:txBody>
      </p:sp>
      <p:sp>
        <p:nvSpPr>
          <p:cNvPr id="33" name="角丸四角形 6"/>
          <p:cNvSpPr/>
          <p:nvPr/>
        </p:nvSpPr>
        <p:spPr bwMode="auto">
          <a:xfrm>
            <a:off x="6502856" y="5587355"/>
            <a:ext cx="1008216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cxnSp>
        <p:nvCxnSpPr>
          <p:cNvPr id="46" name="Gerade Verbindung mit Pfeil 45"/>
          <p:cNvCxnSpPr/>
          <p:nvPr/>
        </p:nvCxnSpPr>
        <p:spPr>
          <a:xfrm flipV="1">
            <a:off x="7006964" y="5214927"/>
            <a:ext cx="0" cy="375277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21">
            <a:extLst>
              <a:ext uri="{FF2B5EF4-FFF2-40B4-BE49-F238E27FC236}">
                <a16:creationId xmlns:a16="http://schemas.microsoft.com/office/drawing/2014/main" id="{B9E63192-F44B-4551-8D76-EF50F51DDFF4}"/>
              </a:ext>
            </a:extLst>
          </p:cNvPr>
          <p:cNvSpPr/>
          <p:nvPr/>
        </p:nvSpPr>
        <p:spPr bwMode="auto">
          <a:xfrm>
            <a:off x="4691910" y="1182379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31" name="角丸四角形 21"/>
          <p:cNvSpPr/>
          <p:nvPr/>
        </p:nvSpPr>
        <p:spPr bwMode="auto">
          <a:xfrm>
            <a:off x="4606921" y="3447752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29" name="角丸四角形 21"/>
          <p:cNvSpPr/>
          <p:nvPr/>
        </p:nvSpPr>
        <p:spPr bwMode="auto">
          <a:xfrm>
            <a:off x="4856159" y="2263106"/>
            <a:ext cx="3168352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Implementation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19372" y="204269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19372" y="163218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13007" y="246822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21847" y="121983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26185" y="379232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142031" y="2862730"/>
            <a:ext cx="0" cy="929592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84262F58-1F30-41C4-B6AC-75798C69153D}"/>
              </a:ext>
            </a:extLst>
          </p:cNvPr>
          <p:cNvSpPr/>
          <p:nvPr/>
        </p:nvSpPr>
        <p:spPr bwMode="auto">
          <a:xfrm>
            <a:off x="4840403" y="1844824"/>
            <a:ext cx="3168352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ExposedThing</a:t>
            </a:r>
            <a:endParaRPr lang="en-US" altLang="ja-JP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7" name="角丸四角形 21">
            <a:extLst>
              <a:ext uri="{FF2B5EF4-FFF2-40B4-BE49-F238E27FC236}">
                <a16:creationId xmlns:a16="http://schemas.microsoft.com/office/drawing/2014/main" id="{861CB99D-410D-426D-B059-AA8633A66177}"/>
              </a:ext>
            </a:extLst>
          </p:cNvPr>
          <p:cNvSpPr/>
          <p:nvPr/>
        </p:nvSpPr>
        <p:spPr bwMode="auto">
          <a:xfrm>
            <a:off x="4846409" y="2684480"/>
            <a:ext cx="1007221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62" name="角丸四角形 6">
            <a:extLst>
              <a:ext uri="{FF2B5EF4-FFF2-40B4-BE49-F238E27FC236}">
                <a16:creationId xmlns:a16="http://schemas.microsoft.com/office/drawing/2014/main" id="{A6766D2C-AC2F-4891-8F25-5563E71FA7D4}"/>
              </a:ext>
            </a:extLst>
          </p:cNvPr>
          <p:cNvSpPr/>
          <p:nvPr/>
        </p:nvSpPr>
        <p:spPr bwMode="auto">
          <a:xfrm>
            <a:off x="6781248" y="2629589"/>
            <a:ext cx="348349" cy="387424"/>
          </a:xfrm>
          <a:prstGeom prst="roundRect">
            <a:avLst>
              <a:gd name="adj" fmla="val 27876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kumimoji="0" lang="en-US" altLang="ja-JP" sz="140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…</a:t>
            </a:r>
          </a:p>
        </p:txBody>
      </p:sp>
      <p:sp>
        <p:nvSpPr>
          <p:cNvPr id="63" name="角丸四角形 21">
            <a:extLst>
              <a:ext uri="{FF2B5EF4-FFF2-40B4-BE49-F238E27FC236}">
                <a16:creationId xmlns:a16="http://schemas.microsoft.com/office/drawing/2014/main" id="{368A935D-16B3-40FA-AA61-835D38FDF403}"/>
              </a:ext>
            </a:extLst>
          </p:cNvPr>
          <p:cNvSpPr/>
          <p:nvPr/>
        </p:nvSpPr>
        <p:spPr bwMode="auto">
          <a:xfrm>
            <a:off x="323372" y="5359184"/>
            <a:ext cx="1728338" cy="1203952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TDs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20F3-F322-40F0-9089-49830C21B13F}"/>
              </a:ext>
            </a:extLst>
          </p:cNvPr>
          <p:cNvSpPr txBox="1"/>
          <p:nvPr/>
        </p:nvSpPr>
        <p:spPr>
          <a:xfrm>
            <a:off x="266167" y="197021"/>
            <a:ext cx="26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Exposed Thing Description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24590-8A73-49B1-A3D3-E66A06909DC2}"/>
              </a:ext>
            </a:extLst>
          </p:cNvPr>
          <p:cNvSpPr txBox="1"/>
          <p:nvPr/>
        </p:nvSpPr>
        <p:spPr>
          <a:xfrm>
            <a:off x="227405" y="4763090"/>
            <a:ext cx="311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Consumed Thing Description(s)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DB63F6-F0AD-4A72-BC50-D249CA3561DE}"/>
              </a:ext>
            </a:extLst>
          </p:cNvPr>
          <p:cNvGrpSpPr/>
          <p:nvPr/>
        </p:nvGrpSpPr>
        <p:grpSpPr>
          <a:xfrm>
            <a:off x="442851" y="5465988"/>
            <a:ext cx="413417" cy="426971"/>
            <a:chOff x="1789088" y="2720452"/>
            <a:chExt cx="413417" cy="426971"/>
          </a:xfrm>
        </p:grpSpPr>
        <p:sp>
          <p:nvSpPr>
            <p:cNvPr id="73" name="Isosceles Triangle 29">
              <a:extLst>
                <a:ext uri="{FF2B5EF4-FFF2-40B4-BE49-F238E27FC236}">
                  <a16:creationId xmlns:a16="http://schemas.microsoft.com/office/drawing/2014/main" id="{83A6095C-189E-4547-A552-9AD08C2DD1C1}"/>
                </a:ext>
              </a:extLst>
            </p:cNvPr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4" name="Oval 30">
              <a:extLst>
                <a:ext uri="{FF2B5EF4-FFF2-40B4-BE49-F238E27FC236}">
                  <a16:creationId xmlns:a16="http://schemas.microsoft.com/office/drawing/2014/main" id="{99AF247C-102F-4B2C-BAA6-A972EA898A28}"/>
                </a:ext>
              </a:extLst>
            </p:cNvPr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5" name="Oval 31">
              <a:extLst>
                <a:ext uri="{FF2B5EF4-FFF2-40B4-BE49-F238E27FC236}">
                  <a16:creationId xmlns:a16="http://schemas.microsoft.com/office/drawing/2014/main" id="{24CE5C1F-41E6-4393-894A-7FEB4773D4B9}"/>
                </a:ext>
              </a:extLst>
            </p:cNvPr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76" name="Oval 32">
              <a:extLst>
                <a:ext uri="{FF2B5EF4-FFF2-40B4-BE49-F238E27FC236}">
                  <a16:creationId xmlns:a16="http://schemas.microsoft.com/office/drawing/2014/main" id="{A3C6BEE5-1EAB-4F1B-AE88-7B12374596FB}"/>
                </a:ext>
              </a:extLst>
            </p:cNvPr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5C3222-7687-4642-B84B-5D2CDCE5164D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2426998" y="3244868"/>
            <a:ext cx="1988698" cy="1170669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角丸四角形 21">
            <a:extLst>
              <a:ext uri="{FF2B5EF4-FFF2-40B4-BE49-F238E27FC236}">
                <a16:creationId xmlns:a16="http://schemas.microsoft.com/office/drawing/2014/main" id="{E2474AFA-A3F1-4805-8E94-D521AF5639C6}"/>
              </a:ext>
            </a:extLst>
          </p:cNvPr>
          <p:cNvSpPr/>
          <p:nvPr/>
        </p:nvSpPr>
        <p:spPr bwMode="auto">
          <a:xfrm>
            <a:off x="5872405" y="2682209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89" name="角丸四角形 21">
            <a:extLst>
              <a:ext uri="{FF2B5EF4-FFF2-40B4-BE49-F238E27FC236}">
                <a16:creationId xmlns:a16="http://schemas.microsoft.com/office/drawing/2014/main" id="{4AE251D0-6D8F-4EB6-9DC4-98B2CAD0DCF2}"/>
              </a:ext>
            </a:extLst>
          </p:cNvPr>
          <p:cNvSpPr/>
          <p:nvPr/>
        </p:nvSpPr>
        <p:spPr bwMode="auto">
          <a:xfrm>
            <a:off x="7027378" y="2670470"/>
            <a:ext cx="997133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100" kern="0" dirty="0" err="1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ConsumedThing</a:t>
            </a:r>
            <a:endParaRPr lang="en-US" altLang="ja-JP" sz="1100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874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411760" y="4988040"/>
            <a:ext cx="3240360" cy="1517225"/>
          </a:xfrm>
          <a:prstGeom prst="bentConnector3">
            <a:avLst>
              <a:gd name="adj1" fmla="val 549"/>
            </a:avLst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6"/>
          <p:cNvSpPr/>
          <p:nvPr/>
        </p:nvSpPr>
        <p:spPr bwMode="auto">
          <a:xfrm>
            <a:off x="3851920" y="159023"/>
            <a:ext cx="5112568" cy="547125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8"/>
            <a:ext cx="4824536" cy="4176464"/>
          </a:xfrm>
          <a:prstGeom prst="roundRect">
            <a:avLst>
              <a:gd name="adj" fmla="val 1030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Behavioral Agent</a:t>
            </a:r>
          </a:p>
        </p:txBody>
      </p:sp>
      <p:sp>
        <p:nvSpPr>
          <p:cNvPr id="61" name="Abgerundetes Rechteck 31">
            <a:extLst>
              <a:ext uri="{FF2B5EF4-FFF2-40B4-BE49-F238E27FC236}">
                <a16:creationId xmlns:a16="http://schemas.microsoft.com/office/drawing/2014/main" id="{51AD0CB0-8D06-417A-8313-43B945BB48AD}"/>
              </a:ext>
            </a:extLst>
          </p:cNvPr>
          <p:cNvSpPr/>
          <p:nvPr/>
        </p:nvSpPr>
        <p:spPr>
          <a:xfrm>
            <a:off x="4269037" y="1556792"/>
            <a:ext cx="4335412" cy="3096344"/>
          </a:xfrm>
          <a:prstGeom prst="roundRect">
            <a:avLst>
              <a:gd name="adj" fmla="val 11110"/>
            </a:avLst>
          </a:prstGeom>
          <a:solidFill>
            <a:schemeClr val="tx2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Execution Context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691910" y="1087096"/>
            <a:ext cx="360039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63" name="Abgerundetes Rechteck 31">
            <a:extLst>
              <a:ext uri="{FF2B5EF4-FFF2-40B4-BE49-F238E27FC236}">
                <a16:creationId xmlns:a16="http://schemas.microsoft.com/office/drawing/2014/main" id="{0C3DDA58-5761-4A55-8983-D980488EC590}"/>
              </a:ext>
            </a:extLst>
          </p:cNvPr>
          <p:cNvSpPr/>
          <p:nvPr/>
        </p:nvSpPr>
        <p:spPr>
          <a:xfrm>
            <a:off x="4416136" y="2060849"/>
            <a:ext cx="4031912" cy="2447868"/>
          </a:xfrm>
          <a:prstGeom prst="roundRect">
            <a:avLst>
              <a:gd name="adj" fmla="val 11110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78A94974-1437-486A-AA86-636858E7949D}"/>
              </a:ext>
            </a:extLst>
          </p:cNvPr>
          <p:cNvSpPr/>
          <p:nvPr/>
        </p:nvSpPr>
        <p:spPr bwMode="auto">
          <a:xfrm>
            <a:off x="4614434" y="3821396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3A47A018-79EB-428B-BB6C-32197231AA8C}"/>
              </a:ext>
            </a:extLst>
          </p:cNvPr>
          <p:cNvSpPr/>
          <p:nvPr/>
        </p:nvSpPr>
        <p:spPr bwMode="auto">
          <a:xfrm>
            <a:off x="4614691" y="2575773"/>
            <a:ext cx="3635316" cy="1099558"/>
          </a:xfrm>
          <a:prstGeom prst="roundRect">
            <a:avLst>
              <a:gd name="adj" fmla="val 1716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Implementation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95831" y="4988040"/>
            <a:ext cx="4824533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</p:cNvCxnSpPr>
          <p:nvPr/>
        </p:nvCxnSpPr>
        <p:spPr>
          <a:xfrm flipH="1" flipV="1">
            <a:off x="6402176" y="5352437"/>
            <a:ext cx="6028" cy="959116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652120" y="631155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40">
            <a:extLst>
              <a:ext uri="{FF2B5EF4-FFF2-40B4-BE49-F238E27FC236}">
                <a16:creationId xmlns:a16="http://schemas.microsoft.com/office/drawing/2014/main" id="{173A5A15-6919-40EE-8262-AC60C9967A4A}"/>
              </a:ext>
            </a:extLst>
          </p:cNvPr>
          <p:cNvSpPr/>
          <p:nvPr/>
        </p:nvSpPr>
        <p:spPr>
          <a:xfrm>
            <a:off x="6182359" y="4344233"/>
            <a:ext cx="439632" cy="6273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sp>
        <p:nvSpPr>
          <p:cNvPr id="51" name="Down Arrow 40">
            <a:extLst>
              <a:ext uri="{FF2B5EF4-FFF2-40B4-BE49-F238E27FC236}">
                <a16:creationId xmlns:a16="http://schemas.microsoft.com/office/drawing/2014/main" id="{87F612F4-B41A-4E93-8DF8-6E15F805747D}"/>
              </a:ext>
            </a:extLst>
          </p:cNvPr>
          <p:cNvSpPr/>
          <p:nvPr/>
        </p:nvSpPr>
        <p:spPr>
          <a:xfrm>
            <a:off x="6334759" y="4496633"/>
            <a:ext cx="439632" cy="6273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436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6"/>
          <p:cNvSpPr/>
          <p:nvPr/>
        </p:nvSpPr>
        <p:spPr bwMode="auto">
          <a:xfrm>
            <a:off x="3851920" y="159023"/>
            <a:ext cx="4464496" cy="4278089"/>
          </a:xfrm>
          <a:prstGeom prst="roundRect">
            <a:avLst>
              <a:gd name="adj" fmla="val 503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</a:t>
            </a:r>
          </a:p>
        </p:txBody>
      </p:sp>
      <p:sp>
        <p:nvSpPr>
          <p:cNvPr id="60" name="Abgerundetes Rechteck 31">
            <a:extLst>
              <a:ext uri="{FF2B5EF4-FFF2-40B4-BE49-F238E27FC236}">
                <a16:creationId xmlns:a16="http://schemas.microsoft.com/office/drawing/2014/main" id="{181B628D-156B-4D15-8203-994F5E5DBD60}"/>
              </a:ext>
            </a:extLst>
          </p:cNvPr>
          <p:cNvSpPr/>
          <p:nvPr/>
        </p:nvSpPr>
        <p:spPr>
          <a:xfrm>
            <a:off x="3995832" y="620687"/>
            <a:ext cx="4176568" cy="3041455"/>
          </a:xfrm>
          <a:prstGeom prst="roundRect">
            <a:avLst>
              <a:gd name="adj" fmla="val 10302"/>
            </a:avLst>
          </a:prstGeom>
          <a:solidFill>
            <a:srgbClr val="00B0F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Native Runtime</a:t>
            </a:r>
          </a:p>
        </p:txBody>
      </p:sp>
      <p:sp>
        <p:nvSpPr>
          <p:cNvPr id="62" name="角丸四角形 21">
            <a:extLst>
              <a:ext uri="{FF2B5EF4-FFF2-40B4-BE49-F238E27FC236}">
                <a16:creationId xmlns:a16="http://schemas.microsoft.com/office/drawing/2014/main" id="{DCC3438E-6BC4-422D-B7B0-827F4541E0B6}"/>
              </a:ext>
            </a:extLst>
          </p:cNvPr>
          <p:cNvSpPr/>
          <p:nvPr/>
        </p:nvSpPr>
        <p:spPr bwMode="auto">
          <a:xfrm>
            <a:off x="4283968" y="1147139"/>
            <a:ext cx="3635316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Private Security Configuration</a:t>
            </a:r>
          </a:p>
        </p:txBody>
      </p:sp>
      <p:sp>
        <p:nvSpPr>
          <p:cNvPr id="69" name="角丸四角形 21">
            <a:extLst>
              <a:ext uri="{FF2B5EF4-FFF2-40B4-BE49-F238E27FC236}">
                <a16:creationId xmlns:a16="http://schemas.microsoft.com/office/drawing/2014/main" id="{78A94974-1437-486A-AA86-636858E7949D}"/>
              </a:ext>
            </a:extLst>
          </p:cNvPr>
          <p:cNvSpPr/>
          <p:nvPr/>
        </p:nvSpPr>
        <p:spPr bwMode="auto">
          <a:xfrm>
            <a:off x="4275259" y="2852535"/>
            <a:ext cx="3635316" cy="526383"/>
          </a:xfrm>
          <a:prstGeom prst="roundRect">
            <a:avLst>
              <a:gd name="adj" fmla="val 2500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90000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API</a:t>
            </a:r>
          </a:p>
        </p:txBody>
      </p:sp>
      <p:sp>
        <p:nvSpPr>
          <p:cNvPr id="71" name="角丸四角形 21">
            <a:extLst>
              <a:ext uri="{FF2B5EF4-FFF2-40B4-BE49-F238E27FC236}">
                <a16:creationId xmlns:a16="http://schemas.microsoft.com/office/drawing/2014/main" id="{3A47A018-79EB-428B-BB6C-32197231AA8C}"/>
              </a:ext>
            </a:extLst>
          </p:cNvPr>
          <p:cNvSpPr/>
          <p:nvPr/>
        </p:nvSpPr>
        <p:spPr bwMode="auto">
          <a:xfrm>
            <a:off x="4275259" y="1621485"/>
            <a:ext cx="3635316" cy="1099558"/>
          </a:xfrm>
          <a:prstGeom prst="roundRect">
            <a:avLst>
              <a:gd name="adj" fmla="val 1716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Native Implementation</a:t>
            </a:r>
          </a:p>
        </p:txBody>
      </p:sp>
      <p:sp>
        <p:nvSpPr>
          <p:cNvPr id="10" name="角丸四角形 21"/>
          <p:cNvSpPr/>
          <p:nvPr/>
        </p:nvSpPr>
        <p:spPr bwMode="auto">
          <a:xfrm>
            <a:off x="323528" y="2263729"/>
            <a:ext cx="3168352" cy="2866271"/>
          </a:xfrm>
          <a:prstGeom prst="foldedCorner">
            <a:avLst>
              <a:gd name="adj" fmla="val 20194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432000" tIns="14400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 Thing Description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FF27F-191B-4FA4-9D8A-F3CE1954E6C9}"/>
              </a:ext>
            </a:extLst>
          </p:cNvPr>
          <p:cNvGrpSpPr/>
          <p:nvPr/>
        </p:nvGrpSpPr>
        <p:grpSpPr>
          <a:xfrm>
            <a:off x="467590" y="2379270"/>
            <a:ext cx="413417" cy="426971"/>
            <a:chOff x="1789088" y="2720452"/>
            <a:chExt cx="413417" cy="426971"/>
          </a:xfrm>
        </p:grpSpPr>
        <p:sp>
          <p:nvSpPr>
            <p:cNvPr id="12" name="Isosceles Triangle 29"/>
            <p:cNvSpPr/>
            <p:nvPr/>
          </p:nvSpPr>
          <p:spPr>
            <a:xfrm rot="1800000">
              <a:off x="1896401" y="2765072"/>
              <a:ext cx="306104" cy="263882"/>
            </a:xfrm>
            <a:prstGeom prst="triangle">
              <a:avLst/>
            </a:prstGeom>
            <a:noFill/>
            <a:ln w="28575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3" name="Oval 30"/>
            <p:cNvSpPr/>
            <p:nvPr/>
          </p:nvSpPr>
          <p:spPr>
            <a:xfrm rot="19800000">
              <a:off x="2054836" y="2720452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4" name="Oval 31"/>
            <p:cNvSpPr/>
            <p:nvPr/>
          </p:nvSpPr>
          <p:spPr>
            <a:xfrm rot="19800000">
              <a:off x="1789088" y="2873520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  <p:sp>
          <p:nvSpPr>
            <p:cNvPr id="15" name="Oval 32"/>
            <p:cNvSpPr/>
            <p:nvPr/>
          </p:nvSpPr>
          <p:spPr>
            <a:xfrm rot="1800000">
              <a:off x="2054838" y="3025919"/>
              <a:ext cx="121505" cy="121504"/>
            </a:xfrm>
            <a:prstGeom prst="ellipse">
              <a:avLst/>
            </a:prstGeom>
            <a:solidFill>
              <a:sysClr val="window" lastClr="FFFFFF"/>
            </a:solidFill>
            <a:ln w="25400" cap="rnd" cmpd="sng" algn="ctr">
              <a:noFill/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Arial" pitchFamily="34" charset="0"/>
              </a:endParaRPr>
            </a:p>
          </p:txBody>
        </p:sp>
      </p:grpSp>
      <p:sp>
        <p:nvSpPr>
          <p:cNvPr id="19" name="Down Arrow 40"/>
          <p:cNvSpPr/>
          <p:nvPr/>
        </p:nvSpPr>
        <p:spPr>
          <a:xfrm>
            <a:off x="1619672" y="1194749"/>
            <a:ext cx="439632" cy="10684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  <a:cs typeface="Arial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3989910" y="3793634"/>
            <a:ext cx="4176568" cy="360040"/>
          </a:xfrm>
          <a:prstGeom prst="rect">
            <a:avLst/>
          </a:prstGeom>
          <a:solidFill>
            <a:srgbClr val="008000"/>
          </a:solidFill>
          <a:ln w="635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  <a:cs typeface="Arial" pitchFamily="34" charset="0"/>
              </a:rPr>
              <a:t>Native Protocol</a:t>
            </a:r>
          </a:p>
        </p:txBody>
      </p:sp>
      <p:cxnSp>
        <p:nvCxnSpPr>
          <p:cNvPr id="42" name="Gerade Verbindung mit Pfeil 41"/>
          <p:cNvCxnSpPr>
            <a:cxnSpLocks/>
            <a:stCxn id="45" idx="0"/>
            <a:endCxn id="55" idx="2"/>
          </p:cNvCxnSpPr>
          <p:nvPr/>
        </p:nvCxnSpPr>
        <p:spPr>
          <a:xfrm flipV="1">
            <a:off x="6078194" y="4153674"/>
            <a:ext cx="0" cy="1176119"/>
          </a:xfrm>
          <a:prstGeom prst="straightConnector1">
            <a:avLst/>
          </a:prstGeom>
          <a:ln w="38100">
            <a:solidFill>
              <a:srgbClr val="008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6"/>
          <p:cNvSpPr/>
          <p:nvPr/>
        </p:nvSpPr>
        <p:spPr bwMode="auto">
          <a:xfrm>
            <a:off x="5322110" y="5329793"/>
            <a:ext cx="1512168" cy="387424"/>
          </a:xfrm>
          <a:prstGeom prst="roundRect">
            <a:avLst>
              <a:gd name="adj" fmla="val 27876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ctr">
              <a:defRPr/>
            </a:pPr>
            <a:r>
              <a:rPr lang="en-US" altLang="ja-JP" sz="1400" kern="0" dirty="0" err="1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  <a:r>
              <a:rPr lang="en-US" altLang="ja-JP" sz="1400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 Client</a:t>
            </a:r>
          </a:p>
        </p:txBody>
      </p:sp>
      <p:sp>
        <p:nvSpPr>
          <p:cNvPr id="53" name="角丸四角形 21">
            <a:extLst>
              <a:ext uri="{FF2B5EF4-FFF2-40B4-BE49-F238E27FC236}">
                <a16:creationId xmlns:a16="http://schemas.microsoft.com/office/drawing/2014/main" id="{78526476-11C4-467C-A398-E1FE05718A55}"/>
              </a:ext>
            </a:extLst>
          </p:cNvPr>
          <p:cNvSpPr/>
          <p:nvPr/>
        </p:nvSpPr>
        <p:spPr bwMode="auto">
          <a:xfrm>
            <a:off x="431014" y="3715551"/>
            <a:ext cx="2924009" cy="367631"/>
          </a:xfrm>
          <a:prstGeom prst="roundRect">
            <a:avLst>
              <a:gd name="adj" fmla="val 22715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Public Security Configuration</a:t>
            </a:r>
          </a:p>
        </p:txBody>
      </p:sp>
      <p:sp>
        <p:nvSpPr>
          <p:cNvPr id="64" name="角丸四角形 21">
            <a:extLst>
              <a:ext uri="{FF2B5EF4-FFF2-40B4-BE49-F238E27FC236}">
                <a16:creationId xmlns:a16="http://schemas.microsoft.com/office/drawing/2014/main" id="{0EF5EA7F-3AFD-4DFA-BB1F-58387DD86454}"/>
              </a:ext>
            </a:extLst>
          </p:cNvPr>
          <p:cNvSpPr/>
          <p:nvPr/>
        </p:nvSpPr>
        <p:spPr bwMode="auto">
          <a:xfrm>
            <a:off x="431014" y="3305045"/>
            <a:ext cx="2918144" cy="357098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Interaction Affordances</a:t>
            </a:r>
          </a:p>
        </p:txBody>
      </p:sp>
      <p:sp>
        <p:nvSpPr>
          <p:cNvPr id="65" name="角丸四角形 21">
            <a:extLst>
              <a:ext uri="{FF2B5EF4-FFF2-40B4-BE49-F238E27FC236}">
                <a16:creationId xmlns:a16="http://schemas.microsoft.com/office/drawing/2014/main" id="{1D9CF25B-7905-4495-9431-E1398826165C}"/>
              </a:ext>
            </a:extLst>
          </p:cNvPr>
          <p:cNvSpPr/>
          <p:nvPr/>
        </p:nvSpPr>
        <p:spPr bwMode="auto">
          <a:xfrm>
            <a:off x="424649" y="4141085"/>
            <a:ext cx="2924010" cy="367631"/>
          </a:xfrm>
          <a:prstGeom prst="roundRect">
            <a:avLst>
              <a:gd name="adj" fmla="val 2116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Communications Metadata</a:t>
            </a:r>
          </a:p>
        </p:txBody>
      </p:sp>
      <p:sp>
        <p:nvSpPr>
          <p:cNvPr id="66" name="角丸四角形 21">
            <a:extLst>
              <a:ext uri="{FF2B5EF4-FFF2-40B4-BE49-F238E27FC236}">
                <a16:creationId xmlns:a16="http://schemas.microsoft.com/office/drawing/2014/main" id="{570007F5-EB0B-4EFF-8674-FD4039CF4A6D}"/>
              </a:ext>
            </a:extLst>
          </p:cNvPr>
          <p:cNvSpPr/>
          <p:nvPr/>
        </p:nvSpPr>
        <p:spPr bwMode="auto">
          <a:xfrm>
            <a:off x="433489" y="2892694"/>
            <a:ext cx="2918144" cy="357098"/>
          </a:xfrm>
          <a:prstGeom prst="roundRect">
            <a:avLst>
              <a:gd name="adj" fmla="val 25084"/>
            </a:avLst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General Metadata</a:t>
            </a:r>
          </a:p>
        </p:txBody>
      </p:sp>
      <p:sp>
        <p:nvSpPr>
          <p:cNvPr id="67" name="角丸四角形 21">
            <a:extLst>
              <a:ext uri="{FF2B5EF4-FFF2-40B4-BE49-F238E27FC236}">
                <a16:creationId xmlns:a16="http://schemas.microsoft.com/office/drawing/2014/main" id="{4762B73E-F2B5-4E83-8F12-C0D2109E5080}"/>
              </a:ext>
            </a:extLst>
          </p:cNvPr>
          <p:cNvSpPr/>
          <p:nvPr/>
        </p:nvSpPr>
        <p:spPr bwMode="auto">
          <a:xfrm>
            <a:off x="312042" y="5630282"/>
            <a:ext cx="1631692" cy="820252"/>
          </a:xfrm>
          <a:prstGeom prst="foldedCorner">
            <a:avLst>
              <a:gd name="adj" fmla="val 20194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14400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Binding</a:t>
            </a:r>
            <a:b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</a:br>
            <a:r>
              <a:rPr kumimoji="0" lang="en-US" altLang="ja-JP" sz="2000" i="0" u="none" strike="noStrike" kern="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Templates</a:t>
            </a:r>
            <a:endParaRPr kumimoji="0" lang="en-US" altLang="ja-JP" sz="280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cxnSp>
        <p:nvCxnSpPr>
          <p:cNvPr id="68" name="Gerade Verbindung mit Pfeil 41">
            <a:extLst>
              <a:ext uri="{FF2B5EF4-FFF2-40B4-BE49-F238E27FC236}">
                <a16:creationId xmlns:a16="http://schemas.microsoft.com/office/drawing/2014/main" id="{79AED933-8E1E-4AAB-A51D-574C0DE213F3}"/>
              </a:ext>
            </a:extLst>
          </p:cNvPr>
          <p:cNvCxnSpPr>
            <a:cxnSpLocks/>
          </p:cNvCxnSpPr>
          <p:nvPr/>
        </p:nvCxnSpPr>
        <p:spPr>
          <a:xfrm flipV="1">
            <a:off x="1125820" y="4508716"/>
            <a:ext cx="0" cy="1121567"/>
          </a:xfrm>
          <a:prstGeom prst="straightConnector1">
            <a:avLst/>
          </a:prstGeom>
          <a:ln w="66675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角丸四角形 6">
            <a:extLst>
              <a:ext uri="{FF2B5EF4-FFF2-40B4-BE49-F238E27FC236}">
                <a16:creationId xmlns:a16="http://schemas.microsoft.com/office/drawing/2014/main" id="{98F585B9-1910-4667-AD3F-36F4244A5882}"/>
              </a:ext>
            </a:extLst>
          </p:cNvPr>
          <p:cNvSpPr/>
          <p:nvPr/>
        </p:nvSpPr>
        <p:spPr bwMode="auto">
          <a:xfrm>
            <a:off x="323528" y="159023"/>
            <a:ext cx="3168352" cy="1035725"/>
          </a:xfrm>
          <a:prstGeom prst="roundRect">
            <a:avLst>
              <a:gd name="adj" fmla="val 1512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Thing Directory</a:t>
            </a:r>
          </a:p>
        </p:txBody>
      </p:sp>
      <p:sp>
        <p:nvSpPr>
          <p:cNvPr id="73" name="角丸四角形 21">
            <a:extLst>
              <a:ext uri="{FF2B5EF4-FFF2-40B4-BE49-F238E27FC236}">
                <a16:creationId xmlns:a16="http://schemas.microsoft.com/office/drawing/2014/main" id="{66D3F094-6F2F-4F60-8727-4C3B302A3425}"/>
              </a:ext>
            </a:extLst>
          </p:cNvPr>
          <p:cNvSpPr/>
          <p:nvPr/>
        </p:nvSpPr>
        <p:spPr bwMode="auto">
          <a:xfrm>
            <a:off x="467440" y="632472"/>
            <a:ext cx="2881219" cy="357098"/>
          </a:xfrm>
          <a:prstGeom prst="roundRect">
            <a:avLst>
              <a:gd name="adj" fmla="val 25084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kern="0" dirty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TD Definition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C0D21EC-6B64-42DA-B0D5-97727EEF7F9C}"/>
              </a:ext>
            </a:extLst>
          </p:cNvPr>
          <p:cNvCxnSpPr>
            <a:cxnSpLocks/>
            <a:stCxn id="65" idx="2"/>
            <a:endCxn id="45" idx="1"/>
          </p:cNvCxnSpPr>
          <p:nvPr/>
        </p:nvCxnSpPr>
        <p:spPr>
          <a:xfrm rot="16200000" flipH="1">
            <a:off x="3096988" y="3298382"/>
            <a:ext cx="1014789" cy="3435456"/>
          </a:xfrm>
          <a:prstGeom prst="bentConnector2">
            <a:avLst/>
          </a:prstGeom>
          <a:ln w="730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17504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bdbcade-3cc6-402a-2016-7b17c3305b8e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1290</Words>
  <Application>Microsoft Office PowerPoint</Application>
  <PresentationFormat>On-screen Show (4:3)</PresentationFormat>
  <Paragraphs>637</Paragraphs>
  <Slides>25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HG明朝E</vt:lpstr>
      <vt:lpstr>Arial</vt:lpstr>
      <vt:lpstr>Calibri</vt:lpstr>
      <vt:lpstr>Symbol</vt:lpstr>
      <vt:lpstr>Larissa-Design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Siemens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Matthias Kovatsch</dc:creator>
  <cp:keywords>CTPClassification=CTP_NT</cp:keywords>
  <cp:lastModifiedBy>Mccool, Michael</cp:lastModifiedBy>
  <cp:revision>76</cp:revision>
  <cp:lastPrinted>2017-08-07T13:47:57Z</cp:lastPrinted>
  <dcterms:created xsi:type="dcterms:W3CDTF">2017-08-07T12:37:27Z</dcterms:created>
  <dcterms:modified xsi:type="dcterms:W3CDTF">2019-03-20T10:15:58Z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6b137823-89dd-40ae-97fc-a97a1bda6e69</vt:lpwstr>
  </property>
  <property fmtid="{D5CDD505-2E9C-101B-9397-08002B2CF9AE}" pid="3" name="CTP_TimeStamp">
    <vt:lpwstr>2019-03-20 10:15:58Z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