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9"/>
  </p:notesMasterIdLst>
  <p:sldIdLst>
    <p:sldId id="259" r:id="rId2"/>
    <p:sldId id="257" r:id="rId3"/>
    <p:sldId id="258" r:id="rId4"/>
    <p:sldId id="260" r:id="rId5"/>
    <p:sldId id="261" r:id="rId6"/>
    <p:sldId id="262" r:id="rId7"/>
    <p:sldId id="256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396" autoAdjust="0"/>
  </p:normalViewPr>
  <p:slideViewPr>
    <p:cSldViewPr snapToGrid="0">
      <p:cViewPr varScale="1">
        <p:scale>
          <a:sx n="73" d="100"/>
          <a:sy n="73" d="100"/>
        </p:scale>
        <p:origin x="999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CA2BB-2BD5-4C08-9F44-6FC4070BB23A}" type="datetimeFigureOut">
              <a:rPr kumimoji="1" lang="ja-JP" altLang="en-US" smtClean="0"/>
              <a:t>2019/4/23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4F1B13-23E5-4EDF-8AA1-C373990636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9930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Figure 24 Client and Server on the Same Network</a:t>
            </a:r>
            <a:br>
              <a:rPr lang="en-US" altLang="ja-JP" dirty="0"/>
            </a:br>
            <a:r>
              <a:rPr lang="en-US" altLang="ja-JP" dirty="0"/>
              <a:t>https://w3c.github.io/wot-architecture/images/arch-simple-conf-application-device.png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F1B13-23E5-4EDF-8AA1-C373990636C9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3530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Figure 25 Client and Server Connect via a Servient Acting as a Proxy</a:t>
            </a:r>
            <a:br>
              <a:rPr lang="en-US" altLang="ja-JP" dirty="0"/>
            </a:br>
            <a:r>
              <a:rPr lang="en-US" altLang="ja-JP" dirty="0"/>
              <a:t>https://w3c.github.io/wot-architecture/images/arch-simple-conf-application-proxy-device.png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F1B13-23E5-4EDF-8AA1-C373990636C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0224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Figure 26 Cloud Applications Implemented as WoT Clients Connected to Local Devices implemented as WoT Servers via Paired </a:t>
            </a:r>
            <a:r>
              <a:rPr lang="en-US" altLang="ja-JP" dirty="0" err="1"/>
              <a:t>Servients</a:t>
            </a:r>
            <a:br>
              <a:rPr lang="en-US" altLang="ja-JP" dirty="0"/>
            </a:br>
            <a:r>
              <a:rPr lang="en-US" altLang="ja-JP" dirty="0"/>
              <a:t>https://w3c.github.io/wot-architecture/images/arch-deploy-cloud-device.png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F1B13-23E5-4EDF-8AA1-C373990636C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2243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Figure 27 Cloud Service with Thing Directory</a:t>
            </a:r>
            <a:br>
              <a:rPr lang="en-US" altLang="ja-JP" dirty="0"/>
            </a:br>
            <a:r>
              <a:rPr lang="en-US" altLang="ja-JP" dirty="0"/>
              <a:t>https://w3c.github.io/wot-architecture/images/arch-deploy-service-directory.png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F1B13-23E5-4EDF-8AA1-C373990636C9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7643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Figure 28 Multiple Cloud Connections Through Thing Directory Synchronization</a:t>
            </a:r>
            <a:br>
              <a:rPr lang="en-US" altLang="ja-JP" dirty="0"/>
            </a:br>
            <a:r>
              <a:rPr lang="en-US" altLang="ja-JP" dirty="0"/>
              <a:t>https://w3c.github.io/wot-architecture/images/arch-deploy-service-sync-directory.png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F1B13-23E5-4EDF-8AA1-C373990636C9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3182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Figure 29 Multiple Cloud Connections Through Proxy Synchronization</a:t>
            </a:r>
            <a:br>
              <a:rPr lang="en-US" altLang="ja-JP" dirty="0"/>
            </a:br>
            <a:r>
              <a:rPr lang="en-US" altLang="ja-JP" dirty="0"/>
              <a:t>https://w3c.github.io/wot-architecture/images/arch-deploy-service-sync-proxy.png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F1B13-23E5-4EDF-8AA1-C373990636C9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295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8FFDBC-F24D-4697-8216-D596630A7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3DFAFBC-C9AB-4A1A-BAA7-221B970C3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54B441-9C62-4F27-B035-EE6629AE3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6A93E-B3D6-443A-923B-581C737A4B03}" type="datetimeFigureOut">
              <a:rPr kumimoji="1" lang="ja-JP" altLang="en-US" smtClean="0"/>
              <a:t>2019/4/23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C4CF58-ED85-469D-90C5-3FA185803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B6A8BF-B8A6-4001-B4E3-565AD3E9F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F487F-4143-4191-9122-DD1257EC96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2472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503108-D268-4272-A37A-15D21C2DD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58FB913-B4D7-4C79-91D9-F0AA8C3B6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015FEF-4F61-4002-92CD-34220B7F4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6A93E-B3D6-443A-923B-581C737A4B03}" type="datetimeFigureOut">
              <a:rPr kumimoji="1" lang="ja-JP" altLang="en-US" smtClean="0"/>
              <a:t>2019/4/23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D68FB2-4A5E-4B01-91F8-7D92D1903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E803E8-D3B7-45D2-8F5B-B439E8723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F487F-4143-4191-9122-DD1257EC96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0373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C7FAA4E-E0AD-47D2-8578-9216FC8E23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115DB37-8C39-4C53-8B3C-E8D8D5527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D2C777-F727-4B24-8EBE-742248ABA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6A93E-B3D6-443A-923B-581C737A4B03}" type="datetimeFigureOut">
              <a:rPr kumimoji="1" lang="ja-JP" altLang="en-US" smtClean="0"/>
              <a:t>2019/4/23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F1EBC7-565D-4C6B-9317-A3017AEDF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9B0993-B5E7-4B85-B5DC-A5591F6C7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F487F-4143-4191-9122-DD1257EC96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3929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074957-C2F4-487B-B554-D8F8C555D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9546A8-275A-49D3-860F-0D522F2C4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C1692A-1919-4D23-8F4E-8DDED8168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6A93E-B3D6-443A-923B-581C737A4B03}" type="datetimeFigureOut">
              <a:rPr kumimoji="1" lang="ja-JP" altLang="en-US" smtClean="0"/>
              <a:t>2019/4/23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F5BD2E-0794-4F62-B1B9-0B0EA8B7D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5D0583-E936-419A-8A37-1F6C29B1C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F487F-4143-4191-9122-DD1257EC96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2727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95F6B8-7701-45A5-8D22-BD8169E56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62F57A4-CC2E-456E-A4A6-DA85C9EF4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6262B9-2739-4688-A29D-5C181DE26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6A93E-B3D6-443A-923B-581C737A4B03}" type="datetimeFigureOut">
              <a:rPr kumimoji="1" lang="ja-JP" altLang="en-US" smtClean="0"/>
              <a:t>2019/4/23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544B5D-4A95-40D0-9810-A45367BEB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38BEF7-EE85-4DF3-9D98-02FA4EC63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F487F-4143-4191-9122-DD1257EC96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2312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4C6418-28B6-4E55-ADE6-42A02E4DA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C91B71-3EF5-40D0-A4D9-9FB043FC95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FC4CA6A-433B-42AD-A88A-D818CA9D5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E359B9-B677-493E-95F7-B8725E7BF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6A93E-B3D6-443A-923B-581C737A4B03}" type="datetimeFigureOut">
              <a:rPr kumimoji="1" lang="ja-JP" altLang="en-US" smtClean="0"/>
              <a:t>2019/4/23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DB51C86-E7BF-47B7-AC32-D170603E9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4580D02-8AEB-4E06-8B64-F73C12E49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F487F-4143-4191-9122-DD1257EC96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9700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84FC43-B307-46B3-950D-ABD7C5E93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30607D8-F517-44C7-A357-91E6A0A0A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9C77593-E557-44B2-8EF3-A4AAE19CC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9583769-7B03-490A-BFA8-AFB51568AB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8495A29-E77F-4A4B-A465-09CA15CF1E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F17C533-1A92-405B-A899-DF5893D12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6A93E-B3D6-443A-923B-581C737A4B03}" type="datetimeFigureOut">
              <a:rPr kumimoji="1" lang="ja-JP" altLang="en-US" smtClean="0"/>
              <a:t>2019/4/23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474A3DB-6714-4FD0-9CF8-FCF240BF6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62B1E40-4D0D-4A77-8663-E8990025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F487F-4143-4191-9122-DD1257EC96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4853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C5884E-C115-4A74-A8DB-659567D63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2D23D3F-F8AC-4F23-93B5-2C53EBA5A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6A93E-B3D6-443A-923B-581C737A4B03}" type="datetimeFigureOut">
              <a:rPr kumimoji="1" lang="ja-JP" altLang="en-US" smtClean="0"/>
              <a:t>2019/4/23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6B747BE-3AD2-43C2-858F-ABE95AE12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25E0A70-652C-4A61-B4BD-187ECAD14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F487F-4143-4191-9122-DD1257EC96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8953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0E221BD-8DA3-423F-B2DF-4C36782EB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6A93E-B3D6-443A-923B-581C737A4B03}" type="datetimeFigureOut">
              <a:rPr kumimoji="1" lang="ja-JP" altLang="en-US" smtClean="0"/>
              <a:t>2019/4/23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33CB167-6267-4B0C-8CED-C5F7EDC50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FD4E3E4-81BF-40B8-8448-D63D611B6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F487F-4143-4191-9122-DD1257EC96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9481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060C5F-B2EA-4BA2-98C5-8E4548C88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E2B1FC-4FFD-46F4-B6AE-EE57E2834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4909E5F-C7A3-41F1-A34D-626D32188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4E23AD-722F-437B-AF81-220AFAF61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6A93E-B3D6-443A-923B-581C737A4B03}" type="datetimeFigureOut">
              <a:rPr kumimoji="1" lang="ja-JP" altLang="en-US" smtClean="0"/>
              <a:t>2019/4/23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E45FF45-E088-43D9-82BD-197B9B4C6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275F767-7B16-4C7E-8FDF-F5C04B1EA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F487F-4143-4191-9122-DD1257EC96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4334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6899DD-D0F7-4919-8CEE-40A66B12A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3B34DCD-2F4D-4D1D-90FC-1F5C22122C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C93BA70-E948-42FE-B015-2C0D886B5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4D181C5-941E-4224-AC13-B307B13CC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6A93E-B3D6-443A-923B-581C737A4B03}" type="datetimeFigureOut">
              <a:rPr kumimoji="1" lang="ja-JP" altLang="en-US" smtClean="0"/>
              <a:t>2019/4/23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23E1AD8-AF3E-4DB6-9907-0B87A1E7E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6E240AD-B548-45E6-A9A3-6EAFABB9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F487F-4143-4191-9122-DD1257EC96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1330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1ED0E46-DCE9-45D9-AD8E-F4781E10B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A57A101-761E-4D88-83DD-B81BDEC76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42AEB00-CE18-4034-B5EF-951717463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6A93E-B3D6-443A-923B-581C737A4B03}" type="datetimeFigureOut">
              <a:rPr kumimoji="1" lang="ja-JP" altLang="en-US" smtClean="0"/>
              <a:t>2019/4/23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2AA77D-7BAC-4582-AD5D-49793F1551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12D326-F84E-40CA-90DD-1348F18D81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F487F-4143-4191-9122-DD1257EC96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5092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B9BA18E8-52A3-4C5C-A43B-E09CFE2D9483}"/>
              </a:ext>
            </a:extLst>
          </p:cNvPr>
          <p:cNvSpPr/>
          <p:nvPr/>
        </p:nvSpPr>
        <p:spPr>
          <a:xfrm>
            <a:off x="0" y="2593075"/>
            <a:ext cx="12192000" cy="15285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B261CDCE-EA3C-40AC-8DC5-B9CCD6089C52}"/>
              </a:ext>
            </a:extLst>
          </p:cNvPr>
          <p:cNvGrpSpPr/>
          <p:nvPr/>
        </p:nvGrpSpPr>
        <p:grpSpPr>
          <a:xfrm>
            <a:off x="3182910" y="2922680"/>
            <a:ext cx="5826180" cy="869339"/>
            <a:chOff x="3150010" y="2924871"/>
            <a:chExt cx="5826180" cy="869339"/>
          </a:xfrm>
        </p:grpSpPr>
        <p:sp>
          <p:nvSpPr>
            <p:cNvPr id="3" name="角丸四角形 6">
              <a:extLst>
                <a:ext uri="{FF2B5EF4-FFF2-40B4-BE49-F238E27FC236}">
                  <a16:creationId xmlns:a16="http://schemas.microsoft.com/office/drawing/2014/main" id="{27465283-5882-4208-A812-DFDB6B90A9C4}"/>
                </a:ext>
              </a:extLst>
            </p:cNvPr>
            <p:cNvSpPr/>
            <p:nvPr/>
          </p:nvSpPr>
          <p:spPr bwMode="auto">
            <a:xfrm>
              <a:off x="7032190" y="2924871"/>
              <a:ext cx="1944000" cy="864000"/>
            </a:xfrm>
            <a:prstGeom prst="roundRect">
              <a:avLst>
                <a:gd name="adj" fmla="val 447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lnSpc>
                  <a:spcPct val="75000"/>
                </a:lnSpc>
                <a:defRPr/>
              </a:pPr>
              <a:r>
                <a:rPr kumimoji="0" lang="en-US" altLang="ja-JP" sz="2000" b="1" kern="0" dirty="0">
                  <a:solidFill>
                    <a:srgbClr val="000000"/>
                  </a:solidFill>
                  <a:ea typeface="HG明朝E" panose="02020909000000000000" pitchFamily="17" charset="-128"/>
                  <a:cs typeface="Calibri" panose="020F0502020204030204" pitchFamily="34" charset="0"/>
                </a:rPr>
                <a:t>Thing</a:t>
              </a:r>
            </a:p>
          </p:txBody>
        </p:sp>
        <p:sp>
          <p:nvSpPr>
            <p:cNvPr id="4" name="角丸四角形 6">
              <a:extLst>
                <a:ext uri="{FF2B5EF4-FFF2-40B4-BE49-F238E27FC236}">
                  <a16:creationId xmlns:a16="http://schemas.microsoft.com/office/drawing/2014/main" id="{BCCF0E91-67A3-49C0-8D5F-7E3665C3DAA6}"/>
                </a:ext>
              </a:extLst>
            </p:cNvPr>
            <p:cNvSpPr/>
            <p:nvPr/>
          </p:nvSpPr>
          <p:spPr bwMode="auto">
            <a:xfrm>
              <a:off x="3150010" y="2924871"/>
              <a:ext cx="1944000" cy="864000"/>
            </a:xfrm>
            <a:prstGeom prst="roundRect">
              <a:avLst>
                <a:gd name="adj" fmla="val 447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lnSpc>
                  <a:spcPct val="75000"/>
                </a:lnSpc>
                <a:defRPr/>
              </a:pPr>
              <a:r>
                <a:rPr kumimoji="0" lang="en-US" altLang="ja-JP" sz="2000" b="1" kern="0" dirty="0">
                  <a:solidFill>
                    <a:srgbClr val="000000"/>
                  </a:solidFill>
                  <a:ea typeface="HG明朝E" panose="02020909000000000000" pitchFamily="17" charset="-128"/>
                  <a:cs typeface="Calibri" panose="020F0502020204030204" pitchFamily="34" charset="0"/>
                </a:rPr>
                <a:t>Consumer</a:t>
              </a:r>
            </a:p>
          </p:txBody>
        </p:sp>
        <p:sp>
          <p:nvSpPr>
            <p:cNvPr id="5" name="角丸四角形 21">
              <a:extLst>
                <a:ext uri="{FF2B5EF4-FFF2-40B4-BE49-F238E27FC236}">
                  <a16:creationId xmlns:a16="http://schemas.microsoft.com/office/drawing/2014/main" id="{18E6DEDE-3986-4AEB-9E26-ABC028105F58}"/>
                </a:ext>
              </a:extLst>
            </p:cNvPr>
            <p:cNvSpPr/>
            <p:nvPr/>
          </p:nvSpPr>
          <p:spPr bwMode="auto">
            <a:xfrm>
              <a:off x="3222010" y="3506210"/>
              <a:ext cx="1800000" cy="288000"/>
            </a:xfrm>
            <a:prstGeom prst="roundRect">
              <a:avLst>
                <a:gd name="adj" fmla="val 14969"/>
              </a:avLst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lang="en-US" altLang="ja-JP" sz="2000" kern="0" dirty="0">
                  <a:solidFill>
                    <a:prstClr val="white"/>
                  </a:solidFill>
                  <a:ea typeface="HG明朝E" panose="02020909000000000000" pitchFamily="17" charset="-128"/>
                  <a:cs typeface="Calibri" panose="020F0502020204030204" pitchFamily="34" charset="0"/>
                </a:rPr>
                <a:t>Consumed Thing</a:t>
              </a:r>
            </a:p>
          </p:txBody>
        </p:sp>
        <p:sp>
          <p:nvSpPr>
            <p:cNvPr id="6" name="角丸四角形 21">
              <a:extLst>
                <a:ext uri="{FF2B5EF4-FFF2-40B4-BE49-F238E27FC236}">
                  <a16:creationId xmlns:a16="http://schemas.microsoft.com/office/drawing/2014/main" id="{CE98C2DF-369D-4C60-9E52-EE5FC506DAA6}"/>
                </a:ext>
              </a:extLst>
            </p:cNvPr>
            <p:cNvSpPr/>
            <p:nvPr/>
          </p:nvSpPr>
          <p:spPr bwMode="auto">
            <a:xfrm>
              <a:off x="7104190" y="3506210"/>
              <a:ext cx="1800000" cy="288000"/>
            </a:xfrm>
            <a:prstGeom prst="roundRect">
              <a:avLst>
                <a:gd name="adj" fmla="val 14969"/>
              </a:avLst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lang="en-US" altLang="ja-JP" sz="2000" kern="0" dirty="0">
                  <a:solidFill>
                    <a:prstClr val="white"/>
                  </a:solidFill>
                  <a:ea typeface="HG明朝E" panose="02020909000000000000" pitchFamily="17" charset="-128"/>
                  <a:cs typeface="Calibri" panose="020F0502020204030204" pitchFamily="34" charset="0"/>
                </a:rPr>
                <a:t>Exposed Thing</a:t>
              </a:r>
            </a:p>
          </p:txBody>
        </p:sp>
        <p:cxnSp>
          <p:nvCxnSpPr>
            <p:cNvPr id="14" name="Gerade Verbindung mit Pfeil 42">
              <a:extLst>
                <a:ext uri="{FF2B5EF4-FFF2-40B4-BE49-F238E27FC236}">
                  <a16:creationId xmlns:a16="http://schemas.microsoft.com/office/drawing/2014/main" id="{2F1C2035-0410-42F3-9AE7-83E5FEE4882D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5022010" y="3650210"/>
              <a:ext cx="208218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008000"/>
              </a:solidFill>
              <a:prstDash val="sysDot"/>
              <a:headEnd type="arrow" w="med" len="med"/>
              <a:tailEnd type="arrow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572460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DC948F04-1DFB-4B4B-8D2F-79CF2FE315A3}"/>
              </a:ext>
            </a:extLst>
          </p:cNvPr>
          <p:cNvSpPr/>
          <p:nvPr/>
        </p:nvSpPr>
        <p:spPr>
          <a:xfrm>
            <a:off x="0" y="2664726"/>
            <a:ext cx="12192000" cy="15285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D4437567-2A4B-4D34-8D29-C7CEA2262436}"/>
              </a:ext>
            </a:extLst>
          </p:cNvPr>
          <p:cNvGrpSpPr/>
          <p:nvPr/>
        </p:nvGrpSpPr>
        <p:grpSpPr>
          <a:xfrm>
            <a:off x="1771890" y="2993327"/>
            <a:ext cx="8648220" cy="871347"/>
            <a:chOff x="1771890" y="944490"/>
            <a:chExt cx="8648220" cy="871347"/>
          </a:xfrm>
        </p:grpSpPr>
        <p:sp>
          <p:nvSpPr>
            <p:cNvPr id="21" name="角丸四角形 6">
              <a:extLst>
                <a:ext uri="{FF2B5EF4-FFF2-40B4-BE49-F238E27FC236}">
                  <a16:creationId xmlns:a16="http://schemas.microsoft.com/office/drawing/2014/main" id="{2186FC23-B2DA-47AD-8D1B-0270EE950842}"/>
                </a:ext>
              </a:extLst>
            </p:cNvPr>
            <p:cNvSpPr/>
            <p:nvPr/>
          </p:nvSpPr>
          <p:spPr bwMode="auto">
            <a:xfrm>
              <a:off x="8476110" y="944490"/>
              <a:ext cx="1944000" cy="864000"/>
            </a:xfrm>
            <a:prstGeom prst="roundRect">
              <a:avLst>
                <a:gd name="adj" fmla="val 447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lnSpc>
                  <a:spcPct val="75000"/>
                </a:lnSpc>
                <a:defRPr/>
              </a:pPr>
              <a:r>
                <a:rPr kumimoji="0" lang="en-US" altLang="ja-JP" sz="2000" b="1" kern="0" dirty="0">
                  <a:solidFill>
                    <a:srgbClr val="000000"/>
                  </a:solidFill>
                  <a:ea typeface="HG明朝E" panose="02020909000000000000" pitchFamily="17" charset="-128"/>
                  <a:cs typeface="Calibri" panose="020F0502020204030204" pitchFamily="34" charset="0"/>
                </a:rPr>
                <a:t>Thing</a:t>
              </a:r>
            </a:p>
          </p:txBody>
        </p:sp>
        <p:sp>
          <p:nvSpPr>
            <p:cNvPr id="22" name="角丸四角形 6">
              <a:extLst>
                <a:ext uri="{FF2B5EF4-FFF2-40B4-BE49-F238E27FC236}">
                  <a16:creationId xmlns:a16="http://schemas.microsoft.com/office/drawing/2014/main" id="{9E01D150-9746-4A2A-AC1D-CA96D5CCF8FF}"/>
                </a:ext>
              </a:extLst>
            </p:cNvPr>
            <p:cNvSpPr/>
            <p:nvPr/>
          </p:nvSpPr>
          <p:spPr bwMode="auto">
            <a:xfrm>
              <a:off x="5124000" y="949829"/>
              <a:ext cx="1944000" cy="864000"/>
            </a:xfrm>
            <a:prstGeom prst="roundRect">
              <a:avLst>
                <a:gd name="adj" fmla="val 447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lnSpc>
                  <a:spcPct val="75000"/>
                </a:lnSpc>
                <a:defRPr/>
              </a:pPr>
              <a:r>
                <a:rPr kumimoji="0" lang="en-US" altLang="ja-JP" sz="2000" b="1" kern="0" dirty="0">
                  <a:solidFill>
                    <a:srgbClr val="000000"/>
                  </a:solidFill>
                  <a:ea typeface="HG明朝E" panose="02020909000000000000" pitchFamily="17" charset="-128"/>
                  <a:cs typeface="Calibri" panose="020F0502020204030204" pitchFamily="34" charset="0"/>
                </a:rPr>
                <a:t>Intermediary</a:t>
              </a:r>
            </a:p>
          </p:txBody>
        </p:sp>
        <p:sp>
          <p:nvSpPr>
            <p:cNvPr id="23" name="角丸四角形 21">
              <a:extLst>
                <a:ext uri="{FF2B5EF4-FFF2-40B4-BE49-F238E27FC236}">
                  <a16:creationId xmlns:a16="http://schemas.microsoft.com/office/drawing/2014/main" id="{94C7FC57-AC27-4F71-B646-3F4AA65120A4}"/>
                </a:ext>
              </a:extLst>
            </p:cNvPr>
            <p:cNvSpPr/>
            <p:nvPr/>
          </p:nvSpPr>
          <p:spPr bwMode="auto">
            <a:xfrm>
              <a:off x="5196000" y="1527837"/>
              <a:ext cx="864000" cy="288000"/>
            </a:xfrm>
            <a:prstGeom prst="roundRect">
              <a:avLst>
                <a:gd name="adj" fmla="val 14969"/>
              </a:avLst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lnSpc>
                  <a:spcPct val="70000"/>
                </a:lnSpc>
                <a:defRPr/>
              </a:pPr>
              <a:r>
                <a:rPr lang="en-US" altLang="ja-JP" sz="1400" kern="0" dirty="0">
                  <a:solidFill>
                    <a:prstClr val="white"/>
                  </a:solidFill>
                  <a:ea typeface="HG明朝E" panose="02020909000000000000" pitchFamily="17" charset="-128"/>
                  <a:cs typeface="Calibri" panose="020F0502020204030204" pitchFamily="34" charset="0"/>
                </a:rPr>
                <a:t>Exposed</a:t>
              </a:r>
            </a:p>
            <a:p>
              <a:pPr algn="ctr" fontAlgn="ctr">
                <a:lnSpc>
                  <a:spcPct val="70000"/>
                </a:lnSpc>
                <a:defRPr/>
              </a:pPr>
              <a:r>
                <a:rPr lang="en-US" altLang="ja-JP" sz="1400" kern="0" dirty="0">
                  <a:solidFill>
                    <a:prstClr val="white"/>
                  </a:solidFill>
                  <a:ea typeface="HG明朝E" panose="02020909000000000000" pitchFamily="17" charset="-128"/>
                  <a:cs typeface="Calibri" panose="020F0502020204030204" pitchFamily="34" charset="0"/>
                </a:rPr>
                <a:t>Thing</a:t>
              </a:r>
            </a:p>
          </p:txBody>
        </p:sp>
        <p:sp>
          <p:nvSpPr>
            <p:cNvPr id="24" name="角丸四角形 21">
              <a:extLst>
                <a:ext uri="{FF2B5EF4-FFF2-40B4-BE49-F238E27FC236}">
                  <a16:creationId xmlns:a16="http://schemas.microsoft.com/office/drawing/2014/main" id="{4F5216C4-F646-470E-B697-D80EC827B56A}"/>
                </a:ext>
              </a:extLst>
            </p:cNvPr>
            <p:cNvSpPr/>
            <p:nvPr/>
          </p:nvSpPr>
          <p:spPr bwMode="auto">
            <a:xfrm>
              <a:off x="8548110" y="1527837"/>
              <a:ext cx="1800000" cy="288000"/>
            </a:xfrm>
            <a:prstGeom prst="roundRect">
              <a:avLst>
                <a:gd name="adj" fmla="val 14969"/>
              </a:avLst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lang="en-US" altLang="ja-JP" sz="2000" kern="0" dirty="0">
                  <a:solidFill>
                    <a:prstClr val="white"/>
                  </a:solidFill>
                  <a:ea typeface="HG明朝E" panose="02020909000000000000" pitchFamily="17" charset="-128"/>
                  <a:cs typeface="Calibri" panose="020F0502020204030204" pitchFamily="34" charset="0"/>
                </a:rPr>
                <a:t>Exposed Thing</a:t>
              </a:r>
            </a:p>
          </p:txBody>
        </p:sp>
        <p:cxnSp>
          <p:nvCxnSpPr>
            <p:cNvPr id="25" name="Gerade Verbindung mit Pfeil 42">
              <a:extLst>
                <a:ext uri="{FF2B5EF4-FFF2-40B4-BE49-F238E27FC236}">
                  <a16:creationId xmlns:a16="http://schemas.microsoft.com/office/drawing/2014/main" id="{B0370D19-C80F-4A33-B251-3EB53DCE4815}"/>
                </a:ext>
              </a:extLst>
            </p:cNvPr>
            <p:cNvCxnSpPr>
              <a:cxnSpLocks/>
              <a:stCxn id="30" idx="3"/>
              <a:endCxn id="24" idx="1"/>
            </p:cNvCxnSpPr>
            <p:nvPr/>
          </p:nvCxnSpPr>
          <p:spPr>
            <a:xfrm>
              <a:off x="7019186" y="1671837"/>
              <a:ext cx="1528924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008000"/>
              </a:solidFill>
              <a:prstDash val="sysDot"/>
              <a:headEnd type="arrow" w="med" len="med"/>
              <a:tailEnd type="arrow" w="med" len="med"/>
            </a:ln>
            <a:effectLst/>
          </p:spPr>
        </p:cxnSp>
        <p:sp>
          <p:nvSpPr>
            <p:cNvPr id="26" name="角丸四角形 6">
              <a:extLst>
                <a:ext uri="{FF2B5EF4-FFF2-40B4-BE49-F238E27FC236}">
                  <a16:creationId xmlns:a16="http://schemas.microsoft.com/office/drawing/2014/main" id="{3F5CEDB3-D257-4340-8935-17D18AD241DC}"/>
                </a:ext>
              </a:extLst>
            </p:cNvPr>
            <p:cNvSpPr/>
            <p:nvPr/>
          </p:nvSpPr>
          <p:spPr bwMode="auto">
            <a:xfrm>
              <a:off x="1771890" y="944490"/>
              <a:ext cx="1944000" cy="864000"/>
            </a:xfrm>
            <a:prstGeom prst="roundRect">
              <a:avLst>
                <a:gd name="adj" fmla="val 447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lnSpc>
                  <a:spcPct val="75000"/>
                </a:lnSpc>
                <a:defRPr/>
              </a:pPr>
              <a:r>
                <a:rPr kumimoji="0" lang="en-US" altLang="ja-JP" sz="2000" b="1" kern="0" dirty="0">
                  <a:solidFill>
                    <a:srgbClr val="000000"/>
                  </a:solidFill>
                  <a:ea typeface="HG明朝E" panose="02020909000000000000" pitchFamily="17" charset="-128"/>
                  <a:cs typeface="Calibri" panose="020F0502020204030204" pitchFamily="34" charset="0"/>
                </a:rPr>
                <a:t>Consumer</a:t>
              </a:r>
            </a:p>
          </p:txBody>
        </p:sp>
        <p:sp>
          <p:nvSpPr>
            <p:cNvPr id="27" name="角丸四角形 21">
              <a:extLst>
                <a:ext uri="{FF2B5EF4-FFF2-40B4-BE49-F238E27FC236}">
                  <a16:creationId xmlns:a16="http://schemas.microsoft.com/office/drawing/2014/main" id="{D9FEB763-B734-4ABE-BD55-C7FA5DD0B369}"/>
                </a:ext>
              </a:extLst>
            </p:cNvPr>
            <p:cNvSpPr/>
            <p:nvPr/>
          </p:nvSpPr>
          <p:spPr bwMode="auto">
            <a:xfrm>
              <a:off x="1843890" y="1527837"/>
              <a:ext cx="1800000" cy="288000"/>
            </a:xfrm>
            <a:prstGeom prst="roundRect">
              <a:avLst>
                <a:gd name="adj" fmla="val 14969"/>
              </a:avLst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lang="en-US" altLang="ja-JP" sz="2000" kern="0" dirty="0">
                  <a:solidFill>
                    <a:prstClr val="white"/>
                  </a:solidFill>
                  <a:ea typeface="HG明朝E" panose="02020909000000000000" pitchFamily="17" charset="-128"/>
                  <a:cs typeface="Calibri" panose="020F0502020204030204" pitchFamily="34" charset="0"/>
                </a:rPr>
                <a:t>Consumed Thing</a:t>
              </a:r>
            </a:p>
          </p:txBody>
        </p:sp>
        <p:cxnSp>
          <p:nvCxnSpPr>
            <p:cNvPr id="28" name="Gerade Verbindung mit Pfeil 42">
              <a:extLst>
                <a:ext uri="{FF2B5EF4-FFF2-40B4-BE49-F238E27FC236}">
                  <a16:creationId xmlns:a16="http://schemas.microsoft.com/office/drawing/2014/main" id="{455E3EBD-E2EA-4DA1-88E5-D17F9D62504A}"/>
                </a:ext>
              </a:extLst>
            </p:cNvPr>
            <p:cNvCxnSpPr>
              <a:cxnSpLocks/>
              <a:stCxn id="27" idx="3"/>
              <a:endCxn id="23" idx="1"/>
            </p:cNvCxnSpPr>
            <p:nvPr/>
          </p:nvCxnSpPr>
          <p:spPr>
            <a:xfrm>
              <a:off x="3643890" y="1671837"/>
              <a:ext cx="155211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008000"/>
              </a:solidFill>
              <a:prstDash val="sysDot"/>
              <a:headEnd type="arrow" w="med" len="med"/>
              <a:tailEnd type="arrow" w="med" len="med"/>
            </a:ln>
            <a:effectLst/>
          </p:spPr>
        </p:cxnSp>
        <p:sp>
          <p:nvSpPr>
            <p:cNvPr id="30" name="角丸四角形 21">
              <a:extLst>
                <a:ext uri="{FF2B5EF4-FFF2-40B4-BE49-F238E27FC236}">
                  <a16:creationId xmlns:a16="http://schemas.microsoft.com/office/drawing/2014/main" id="{6ADA3F8F-9B56-4455-8516-CB1D939FCCBE}"/>
                </a:ext>
              </a:extLst>
            </p:cNvPr>
            <p:cNvSpPr/>
            <p:nvPr/>
          </p:nvSpPr>
          <p:spPr bwMode="auto">
            <a:xfrm>
              <a:off x="6155186" y="1527837"/>
              <a:ext cx="864000" cy="288000"/>
            </a:xfrm>
            <a:prstGeom prst="roundRect">
              <a:avLst>
                <a:gd name="adj" fmla="val 14969"/>
              </a:avLst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lnSpc>
                  <a:spcPct val="70000"/>
                </a:lnSpc>
                <a:defRPr/>
              </a:pPr>
              <a:r>
                <a:rPr lang="en-US" altLang="ja-JP" sz="1400" kern="0" dirty="0">
                  <a:solidFill>
                    <a:prstClr val="white"/>
                  </a:solidFill>
                  <a:ea typeface="HG明朝E" panose="02020909000000000000" pitchFamily="17" charset="-128"/>
                  <a:cs typeface="Calibri" panose="020F0502020204030204" pitchFamily="34" charset="0"/>
                </a:rPr>
                <a:t>Consumed</a:t>
              </a:r>
            </a:p>
            <a:p>
              <a:pPr algn="ctr" fontAlgn="ctr">
                <a:lnSpc>
                  <a:spcPct val="70000"/>
                </a:lnSpc>
                <a:defRPr/>
              </a:pPr>
              <a:r>
                <a:rPr lang="en-US" altLang="ja-JP" sz="1400" kern="0" dirty="0">
                  <a:solidFill>
                    <a:prstClr val="white"/>
                  </a:solidFill>
                  <a:ea typeface="HG明朝E" panose="02020909000000000000" pitchFamily="17" charset="-128"/>
                  <a:cs typeface="Calibri" panose="020F0502020204030204" pitchFamily="34" charset="0"/>
                </a:rPr>
                <a:t>Thing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4730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A675E70D-ACB3-413D-99FD-6829C02953C5}"/>
              </a:ext>
            </a:extLst>
          </p:cNvPr>
          <p:cNvSpPr/>
          <p:nvPr/>
        </p:nvSpPr>
        <p:spPr>
          <a:xfrm>
            <a:off x="0" y="1531358"/>
            <a:ext cx="12192000" cy="37952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1C19D34E-0CA9-4DAF-89BA-9DD1D92B4040}"/>
              </a:ext>
            </a:extLst>
          </p:cNvPr>
          <p:cNvGrpSpPr/>
          <p:nvPr/>
        </p:nvGrpSpPr>
        <p:grpSpPr>
          <a:xfrm>
            <a:off x="876602" y="1833980"/>
            <a:ext cx="10438796" cy="3190041"/>
            <a:chOff x="937009" y="1381769"/>
            <a:chExt cx="10438796" cy="3190041"/>
          </a:xfrm>
        </p:grpSpPr>
        <p:sp>
          <p:nvSpPr>
            <p:cNvPr id="29" name="角丸四角形 6">
              <a:extLst>
                <a:ext uri="{FF2B5EF4-FFF2-40B4-BE49-F238E27FC236}">
                  <a16:creationId xmlns:a16="http://schemas.microsoft.com/office/drawing/2014/main" id="{6B063A34-D163-44A6-9B38-96E445226B44}"/>
                </a:ext>
              </a:extLst>
            </p:cNvPr>
            <p:cNvSpPr/>
            <p:nvPr/>
          </p:nvSpPr>
          <p:spPr bwMode="auto">
            <a:xfrm>
              <a:off x="9431805" y="2541116"/>
              <a:ext cx="1944000" cy="864000"/>
            </a:xfrm>
            <a:prstGeom prst="roundRect">
              <a:avLst>
                <a:gd name="adj" fmla="val 447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lnSpc>
                  <a:spcPct val="75000"/>
                </a:lnSpc>
                <a:defRPr/>
              </a:pPr>
              <a:r>
                <a:rPr kumimoji="0" lang="en-US" altLang="ja-JP" sz="2000" b="1" kern="0" dirty="0">
                  <a:solidFill>
                    <a:srgbClr val="000000"/>
                  </a:solidFill>
                  <a:ea typeface="HG明朝E" panose="02020909000000000000" pitchFamily="17" charset="-128"/>
                  <a:cs typeface="Calibri" panose="020F0502020204030204" pitchFamily="34" charset="0"/>
                </a:rPr>
                <a:t>Thing B</a:t>
              </a:r>
            </a:p>
          </p:txBody>
        </p:sp>
        <p:sp>
          <p:nvSpPr>
            <p:cNvPr id="30" name="角丸四角形 6">
              <a:extLst>
                <a:ext uri="{FF2B5EF4-FFF2-40B4-BE49-F238E27FC236}">
                  <a16:creationId xmlns:a16="http://schemas.microsoft.com/office/drawing/2014/main" id="{373F5F47-8D3B-47C2-BFF7-535C813BB6BA}"/>
                </a:ext>
              </a:extLst>
            </p:cNvPr>
            <p:cNvSpPr/>
            <p:nvPr/>
          </p:nvSpPr>
          <p:spPr bwMode="auto">
            <a:xfrm>
              <a:off x="3760879" y="2542653"/>
              <a:ext cx="1944000" cy="864000"/>
            </a:xfrm>
            <a:prstGeom prst="roundRect">
              <a:avLst>
                <a:gd name="adj" fmla="val 447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lnSpc>
                  <a:spcPct val="75000"/>
                </a:lnSpc>
                <a:defRPr/>
              </a:pPr>
              <a:r>
                <a:rPr kumimoji="0" lang="en-US" altLang="ja-JP" sz="2000" b="1" kern="0" dirty="0">
                  <a:solidFill>
                    <a:srgbClr val="000000"/>
                  </a:solidFill>
                  <a:ea typeface="HG明朝E" panose="02020909000000000000" pitchFamily="17" charset="-128"/>
                  <a:cs typeface="Calibri" panose="020F0502020204030204" pitchFamily="34" charset="0"/>
                </a:rPr>
                <a:t>Remote</a:t>
              </a:r>
            </a:p>
            <a:p>
              <a:pPr algn="ctr" fontAlgn="ctr">
                <a:lnSpc>
                  <a:spcPct val="75000"/>
                </a:lnSpc>
                <a:defRPr/>
              </a:pPr>
              <a:r>
                <a:rPr kumimoji="0" lang="en-US" altLang="ja-JP" sz="2000" b="1" kern="0" dirty="0">
                  <a:solidFill>
                    <a:srgbClr val="000000"/>
                  </a:solidFill>
                  <a:ea typeface="HG明朝E" panose="02020909000000000000" pitchFamily="17" charset="-128"/>
                  <a:cs typeface="Calibri" panose="020F0502020204030204" pitchFamily="34" charset="0"/>
                </a:rPr>
                <a:t>Intermediary</a:t>
              </a:r>
            </a:p>
            <a:p>
              <a:pPr algn="ctr" fontAlgn="ctr">
                <a:lnSpc>
                  <a:spcPct val="75000"/>
                </a:lnSpc>
                <a:defRPr/>
              </a:pPr>
              <a:endParaRPr kumimoji="0"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Calibri" panose="020F0502020204030204" pitchFamily="34" charset="0"/>
              </a:endParaRPr>
            </a:p>
          </p:txBody>
        </p:sp>
        <p:sp>
          <p:nvSpPr>
            <p:cNvPr id="31" name="角丸四角形 21">
              <a:extLst>
                <a:ext uri="{FF2B5EF4-FFF2-40B4-BE49-F238E27FC236}">
                  <a16:creationId xmlns:a16="http://schemas.microsoft.com/office/drawing/2014/main" id="{D186F74F-BD26-41A6-997F-DC81AA68CB5B}"/>
                </a:ext>
              </a:extLst>
            </p:cNvPr>
            <p:cNvSpPr/>
            <p:nvPr/>
          </p:nvSpPr>
          <p:spPr bwMode="auto">
            <a:xfrm>
              <a:off x="3832879" y="3120661"/>
              <a:ext cx="864000" cy="288000"/>
            </a:xfrm>
            <a:prstGeom prst="roundRect">
              <a:avLst>
                <a:gd name="adj" fmla="val 14969"/>
              </a:avLst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lnSpc>
                  <a:spcPct val="70000"/>
                </a:lnSpc>
                <a:defRPr/>
              </a:pPr>
              <a:r>
                <a:rPr lang="en-US" altLang="ja-JP" sz="1400" kern="0" dirty="0">
                  <a:solidFill>
                    <a:prstClr val="white"/>
                  </a:solidFill>
                  <a:ea typeface="HG明朝E" panose="02020909000000000000" pitchFamily="17" charset="-128"/>
                  <a:cs typeface="Calibri" panose="020F0502020204030204" pitchFamily="34" charset="0"/>
                </a:rPr>
                <a:t>Exposed</a:t>
              </a:r>
            </a:p>
            <a:p>
              <a:pPr algn="ctr" fontAlgn="ctr">
                <a:lnSpc>
                  <a:spcPct val="70000"/>
                </a:lnSpc>
                <a:defRPr/>
              </a:pPr>
              <a:r>
                <a:rPr lang="en-US" altLang="ja-JP" sz="1400" kern="0" dirty="0">
                  <a:solidFill>
                    <a:prstClr val="white"/>
                  </a:solidFill>
                  <a:ea typeface="HG明朝E" panose="02020909000000000000" pitchFamily="17" charset="-128"/>
                  <a:cs typeface="Calibri" panose="020F0502020204030204" pitchFamily="34" charset="0"/>
                </a:rPr>
                <a:t>Thing</a:t>
              </a:r>
            </a:p>
          </p:txBody>
        </p:sp>
        <p:sp>
          <p:nvSpPr>
            <p:cNvPr id="32" name="角丸四角形 21">
              <a:extLst>
                <a:ext uri="{FF2B5EF4-FFF2-40B4-BE49-F238E27FC236}">
                  <a16:creationId xmlns:a16="http://schemas.microsoft.com/office/drawing/2014/main" id="{177543D4-62F7-4AEF-AD7B-27E62A46111D}"/>
                </a:ext>
              </a:extLst>
            </p:cNvPr>
            <p:cNvSpPr/>
            <p:nvPr/>
          </p:nvSpPr>
          <p:spPr bwMode="auto">
            <a:xfrm>
              <a:off x="9503805" y="3124463"/>
              <a:ext cx="1800000" cy="288000"/>
            </a:xfrm>
            <a:prstGeom prst="roundRect">
              <a:avLst>
                <a:gd name="adj" fmla="val 14969"/>
              </a:avLst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lang="en-US" altLang="ja-JP" sz="2000" kern="0" dirty="0">
                  <a:solidFill>
                    <a:prstClr val="white"/>
                  </a:solidFill>
                  <a:ea typeface="HG明朝E" panose="02020909000000000000" pitchFamily="17" charset="-128"/>
                  <a:cs typeface="Calibri" panose="020F0502020204030204" pitchFamily="34" charset="0"/>
                </a:rPr>
                <a:t>Exposed Thing</a:t>
              </a:r>
            </a:p>
          </p:txBody>
        </p:sp>
        <p:sp>
          <p:nvSpPr>
            <p:cNvPr id="34" name="角丸四角形 6">
              <a:extLst>
                <a:ext uri="{FF2B5EF4-FFF2-40B4-BE49-F238E27FC236}">
                  <a16:creationId xmlns:a16="http://schemas.microsoft.com/office/drawing/2014/main" id="{4929565E-E4B8-448E-BDCD-447C93404F61}"/>
                </a:ext>
              </a:extLst>
            </p:cNvPr>
            <p:cNvSpPr/>
            <p:nvPr/>
          </p:nvSpPr>
          <p:spPr bwMode="auto">
            <a:xfrm>
              <a:off x="937009" y="1984542"/>
              <a:ext cx="1944000" cy="864000"/>
            </a:xfrm>
            <a:prstGeom prst="roundRect">
              <a:avLst>
                <a:gd name="adj" fmla="val 447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lnSpc>
                  <a:spcPct val="75000"/>
                </a:lnSpc>
                <a:defRPr/>
              </a:pPr>
              <a:r>
                <a:rPr kumimoji="0" lang="en-US" altLang="ja-JP" sz="2000" b="1" kern="0" dirty="0">
                  <a:solidFill>
                    <a:srgbClr val="000000"/>
                  </a:solidFill>
                  <a:ea typeface="HG明朝E" panose="02020909000000000000" pitchFamily="17" charset="-128"/>
                  <a:cs typeface="Calibri" panose="020F0502020204030204" pitchFamily="34" charset="0"/>
                </a:rPr>
                <a:t>Consumer 1</a:t>
              </a:r>
            </a:p>
          </p:txBody>
        </p:sp>
        <p:sp>
          <p:nvSpPr>
            <p:cNvPr id="35" name="角丸四角形 21">
              <a:extLst>
                <a:ext uri="{FF2B5EF4-FFF2-40B4-BE49-F238E27FC236}">
                  <a16:creationId xmlns:a16="http://schemas.microsoft.com/office/drawing/2014/main" id="{81ED87C5-75E9-4C80-9FCF-9754EC419703}"/>
                </a:ext>
              </a:extLst>
            </p:cNvPr>
            <p:cNvSpPr/>
            <p:nvPr/>
          </p:nvSpPr>
          <p:spPr bwMode="auto">
            <a:xfrm>
              <a:off x="1009009" y="2567889"/>
              <a:ext cx="1800000" cy="288000"/>
            </a:xfrm>
            <a:prstGeom prst="roundRect">
              <a:avLst>
                <a:gd name="adj" fmla="val 14969"/>
              </a:avLst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lang="en-US" altLang="ja-JP" sz="2000" kern="0" dirty="0">
                  <a:solidFill>
                    <a:prstClr val="white"/>
                  </a:solidFill>
                  <a:ea typeface="HG明朝E" panose="02020909000000000000" pitchFamily="17" charset="-128"/>
                  <a:cs typeface="Calibri" panose="020F0502020204030204" pitchFamily="34" charset="0"/>
                </a:rPr>
                <a:t>Consumed Thing</a:t>
              </a:r>
            </a:p>
          </p:txBody>
        </p:sp>
        <p:cxnSp>
          <p:nvCxnSpPr>
            <p:cNvPr id="36" name="Gerade Verbindung mit Pfeil 42">
              <a:extLst>
                <a:ext uri="{FF2B5EF4-FFF2-40B4-BE49-F238E27FC236}">
                  <a16:creationId xmlns:a16="http://schemas.microsoft.com/office/drawing/2014/main" id="{AA79E0CA-D14F-4A56-BBAD-3A91FBC266AE}"/>
                </a:ext>
              </a:extLst>
            </p:cNvPr>
            <p:cNvCxnSpPr>
              <a:cxnSpLocks/>
              <a:stCxn id="35" idx="3"/>
              <a:endCxn id="31" idx="1"/>
            </p:cNvCxnSpPr>
            <p:nvPr/>
          </p:nvCxnSpPr>
          <p:spPr>
            <a:xfrm>
              <a:off x="2809009" y="2711889"/>
              <a:ext cx="1023870" cy="552772"/>
            </a:xfrm>
            <a:prstGeom prst="straightConnector1">
              <a:avLst/>
            </a:prstGeom>
            <a:noFill/>
            <a:ln w="38100" cap="flat" cmpd="sng" algn="ctr">
              <a:solidFill>
                <a:srgbClr val="008000"/>
              </a:solidFill>
              <a:prstDash val="sysDot"/>
              <a:headEnd type="arrow" w="med" len="med"/>
              <a:tailEnd type="arrow" w="med" len="med"/>
            </a:ln>
            <a:effectLst/>
          </p:spPr>
        </p:cxnSp>
        <p:sp>
          <p:nvSpPr>
            <p:cNvPr id="37" name="角丸四角形 21">
              <a:extLst>
                <a:ext uri="{FF2B5EF4-FFF2-40B4-BE49-F238E27FC236}">
                  <a16:creationId xmlns:a16="http://schemas.microsoft.com/office/drawing/2014/main" id="{BC4905E3-F9FF-4992-8D65-521BBDAF12C6}"/>
                </a:ext>
              </a:extLst>
            </p:cNvPr>
            <p:cNvSpPr/>
            <p:nvPr/>
          </p:nvSpPr>
          <p:spPr bwMode="auto">
            <a:xfrm>
              <a:off x="4792065" y="3120661"/>
              <a:ext cx="864000" cy="288000"/>
            </a:xfrm>
            <a:prstGeom prst="roundRect">
              <a:avLst>
                <a:gd name="adj" fmla="val 14969"/>
              </a:avLst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lnSpc>
                  <a:spcPct val="70000"/>
                </a:lnSpc>
                <a:defRPr/>
              </a:pPr>
              <a:r>
                <a:rPr lang="en-US" altLang="ja-JP" sz="1400" kern="0" dirty="0">
                  <a:solidFill>
                    <a:prstClr val="white"/>
                  </a:solidFill>
                  <a:ea typeface="HG明朝E" panose="02020909000000000000" pitchFamily="17" charset="-128"/>
                  <a:cs typeface="Calibri" panose="020F0502020204030204" pitchFamily="34" charset="0"/>
                </a:rPr>
                <a:t>Consumed</a:t>
              </a:r>
            </a:p>
            <a:p>
              <a:pPr algn="ctr" fontAlgn="ctr">
                <a:lnSpc>
                  <a:spcPct val="70000"/>
                </a:lnSpc>
                <a:defRPr/>
              </a:pPr>
              <a:r>
                <a:rPr lang="en-US" altLang="ja-JP" sz="1400" kern="0" dirty="0">
                  <a:solidFill>
                    <a:prstClr val="white"/>
                  </a:solidFill>
                  <a:ea typeface="HG明朝E" panose="02020909000000000000" pitchFamily="17" charset="-128"/>
                  <a:cs typeface="Calibri" panose="020F0502020204030204" pitchFamily="34" charset="0"/>
                </a:rPr>
                <a:t>Thing</a:t>
              </a:r>
            </a:p>
          </p:txBody>
        </p:sp>
        <p:sp>
          <p:nvSpPr>
            <p:cNvPr id="40" name="角丸四角形 6">
              <a:extLst>
                <a:ext uri="{FF2B5EF4-FFF2-40B4-BE49-F238E27FC236}">
                  <a16:creationId xmlns:a16="http://schemas.microsoft.com/office/drawing/2014/main" id="{4B484893-1A7F-455D-B080-78F8CFED94BF}"/>
                </a:ext>
              </a:extLst>
            </p:cNvPr>
            <p:cNvSpPr/>
            <p:nvPr/>
          </p:nvSpPr>
          <p:spPr bwMode="auto">
            <a:xfrm>
              <a:off x="937009" y="3151236"/>
              <a:ext cx="1944000" cy="864000"/>
            </a:xfrm>
            <a:prstGeom prst="roundRect">
              <a:avLst>
                <a:gd name="adj" fmla="val 447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lnSpc>
                  <a:spcPct val="75000"/>
                </a:lnSpc>
                <a:defRPr/>
              </a:pPr>
              <a:r>
                <a:rPr kumimoji="0" lang="en-US" altLang="ja-JP" sz="2000" b="1" kern="0" dirty="0">
                  <a:solidFill>
                    <a:srgbClr val="000000"/>
                  </a:solidFill>
                  <a:ea typeface="HG明朝E" panose="02020909000000000000" pitchFamily="17" charset="-128"/>
                  <a:cs typeface="Calibri" panose="020F0502020204030204" pitchFamily="34" charset="0"/>
                </a:rPr>
                <a:t>Consumer 2</a:t>
              </a:r>
            </a:p>
          </p:txBody>
        </p:sp>
        <p:sp>
          <p:nvSpPr>
            <p:cNvPr id="41" name="角丸四角形 21">
              <a:extLst>
                <a:ext uri="{FF2B5EF4-FFF2-40B4-BE49-F238E27FC236}">
                  <a16:creationId xmlns:a16="http://schemas.microsoft.com/office/drawing/2014/main" id="{75430522-A43B-4B1C-AB15-4BB4EA2BA07D}"/>
                </a:ext>
              </a:extLst>
            </p:cNvPr>
            <p:cNvSpPr/>
            <p:nvPr/>
          </p:nvSpPr>
          <p:spPr bwMode="auto">
            <a:xfrm>
              <a:off x="1009009" y="3734583"/>
              <a:ext cx="1800000" cy="288000"/>
            </a:xfrm>
            <a:prstGeom prst="roundRect">
              <a:avLst>
                <a:gd name="adj" fmla="val 14969"/>
              </a:avLst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lang="en-US" altLang="ja-JP" sz="2000" kern="0" dirty="0">
                  <a:solidFill>
                    <a:prstClr val="white"/>
                  </a:solidFill>
                  <a:ea typeface="HG明朝E" panose="02020909000000000000" pitchFamily="17" charset="-128"/>
                  <a:cs typeface="Calibri" panose="020F0502020204030204" pitchFamily="34" charset="0"/>
                </a:rPr>
                <a:t>Consumed Thing</a:t>
              </a:r>
            </a:p>
          </p:txBody>
        </p:sp>
        <p:sp>
          <p:nvSpPr>
            <p:cNvPr id="45" name="角丸四角形 6">
              <a:extLst>
                <a:ext uri="{FF2B5EF4-FFF2-40B4-BE49-F238E27FC236}">
                  <a16:creationId xmlns:a16="http://schemas.microsoft.com/office/drawing/2014/main" id="{80023339-222B-4A22-8DCC-C3CA1241D0F2}"/>
                </a:ext>
              </a:extLst>
            </p:cNvPr>
            <p:cNvSpPr/>
            <p:nvPr/>
          </p:nvSpPr>
          <p:spPr bwMode="auto">
            <a:xfrm>
              <a:off x="9431805" y="1381769"/>
              <a:ext cx="1944000" cy="864000"/>
            </a:xfrm>
            <a:prstGeom prst="roundRect">
              <a:avLst>
                <a:gd name="adj" fmla="val 447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lnSpc>
                  <a:spcPct val="75000"/>
                </a:lnSpc>
                <a:defRPr/>
              </a:pPr>
              <a:r>
                <a:rPr kumimoji="0" lang="en-US" altLang="ja-JP" sz="2000" b="1" kern="0" dirty="0">
                  <a:solidFill>
                    <a:srgbClr val="000000"/>
                  </a:solidFill>
                  <a:ea typeface="HG明朝E" panose="02020909000000000000" pitchFamily="17" charset="-128"/>
                  <a:cs typeface="Calibri" panose="020F0502020204030204" pitchFamily="34" charset="0"/>
                </a:rPr>
                <a:t>Thing A</a:t>
              </a:r>
            </a:p>
          </p:txBody>
        </p:sp>
        <p:sp>
          <p:nvSpPr>
            <p:cNvPr id="46" name="角丸四角形 21">
              <a:extLst>
                <a:ext uri="{FF2B5EF4-FFF2-40B4-BE49-F238E27FC236}">
                  <a16:creationId xmlns:a16="http://schemas.microsoft.com/office/drawing/2014/main" id="{7A736301-F327-4459-9117-608DBE84E7A9}"/>
                </a:ext>
              </a:extLst>
            </p:cNvPr>
            <p:cNvSpPr/>
            <p:nvPr/>
          </p:nvSpPr>
          <p:spPr bwMode="auto">
            <a:xfrm>
              <a:off x="9503805" y="1965116"/>
              <a:ext cx="1800000" cy="288000"/>
            </a:xfrm>
            <a:prstGeom prst="roundRect">
              <a:avLst>
                <a:gd name="adj" fmla="val 14969"/>
              </a:avLst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lang="en-US" altLang="ja-JP" sz="2000" kern="0" dirty="0">
                  <a:solidFill>
                    <a:prstClr val="white"/>
                  </a:solidFill>
                  <a:ea typeface="HG明朝E" panose="02020909000000000000" pitchFamily="17" charset="-128"/>
                  <a:cs typeface="Calibri" panose="020F0502020204030204" pitchFamily="34" charset="0"/>
                </a:rPr>
                <a:t>Exposed Thing</a:t>
              </a:r>
            </a:p>
          </p:txBody>
        </p:sp>
        <p:sp>
          <p:nvSpPr>
            <p:cNvPr id="47" name="角丸四角形 6">
              <a:extLst>
                <a:ext uri="{FF2B5EF4-FFF2-40B4-BE49-F238E27FC236}">
                  <a16:creationId xmlns:a16="http://schemas.microsoft.com/office/drawing/2014/main" id="{FCAEAD4B-2F31-4B3A-BC02-77151B568098}"/>
                </a:ext>
              </a:extLst>
            </p:cNvPr>
            <p:cNvSpPr/>
            <p:nvPr/>
          </p:nvSpPr>
          <p:spPr bwMode="auto">
            <a:xfrm>
              <a:off x="9431805" y="3700463"/>
              <a:ext cx="1944000" cy="864000"/>
            </a:xfrm>
            <a:prstGeom prst="roundRect">
              <a:avLst>
                <a:gd name="adj" fmla="val 447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lnSpc>
                  <a:spcPct val="75000"/>
                </a:lnSpc>
                <a:defRPr/>
              </a:pPr>
              <a:r>
                <a:rPr kumimoji="0" lang="en-US" altLang="ja-JP" sz="2000" b="1" kern="0" dirty="0">
                  <a:solidFill>
                    <a:srgbClr val="000000"/>
                  </a:solidFill>
                  <a:ea typeface="HG明朝E" panose="02020909000000000000" pitchFamily="17" charset="-128"/>
                  <a:cs typeface="Calibri" panose="020F0502020204030204" pitchFamily="34" charset="0"/>
                </a:rPr>
                <a:t>Thing C</a:t>
              </a:r>
            </a:p>
          </p:txBody>
        </p:sp>
        <p:sp>
          <p:nvSpPr>
            <p:cNvPr id="48" name="角丸四角形 21">
              <a:extLst>
                <a:ext uri="{FF2B5EF4-FFF2-40B4-BE49-F238E27FC236}">
                  <a16:creationId xmlns:a16="http://schemas.microsoft.com/office/drawing/2014/main" id="{26FE2C5A-53DE-4B78-B877-35EEAFC24A80}"/>
                </a:ext>
              </a:extLst>
            </p:cNvPr>
            <p:cNvSpPr/>
            <p:nvPr/>
          </p:nvSpPr>
          <p:spPr bwMode="auto">
            <a:xfrm>
              <a:off x="9503805" y="4283810"/>
              <a:ext cx="1800000" cy="288000"/>
            </a:xfrm>
            <a:prstGeom prst="roundRect">
              <a:avLst>
                <a:gd name="adj" fmla="val 14969"/>
              </a:avLst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lang="en-US" altLang="ja-JP" sz="2000" kern="0" dirty="0">
                  <a:solidFill>
                    <a:prstClr val="white"/>
                  </a:solidFill>
                  <a:ea typeface="HG明朝E" panose="02020909000000000000" pitchFamily="17" charset="-128"/>
                  <a:cs typeface="Calibri" panose="020F0502020204030204" pitchFamily="34" charset="0"/>
                </a:rPr>
                <a:t>Exposed Thing</a:t>
              </a:r>
            </a:p>
          </p:txBody>
        </p:sp>
        <p:sp>
          <p:nvSpPr>
            <p:cNvPr id="49" name="角丸四角形 6">
              <a:extLst>
                <a:ext uri="{FF2B5EF4-FFF2-40B4-BE49-F238E27FC236}">
                  <a16:creationId xmlns:a16="http://schemas.microsoft.com/office/drawing/2014/main" id="{263BAC12-18AE-46EF-9BD9-D53ADBEC590A}"/>
                </a:ext>
              </a:extLst>
            </p:cNvPr>
            <p:cNvSpPr/>
            <p:nvPr/>
          </p:nvSpPr>
          <p:spPr bwMode="auto">
            <a:xfrm>
              <a:off x="6535935" y="2542653"/>
              <a:ext cx="1944000" cy="864000"/>
            </a:xfrm>
            <a:prstGeom prst="roundRect">
              <a:avLst>
                <a:gd name="adj" fmla="val 447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lnSpc>
                  <a:spcPct val="75000"/>
                </a:lnSpc>
                <a:defRPr/>
              </a:pPr>
              <a:r>
                <a:rPr kumimoji="0" lang="en-US" altLang="ja-JP" sz="2000" b="1" kern="0" dirty="0">
                  <a:solidFill>
                    <a:srgbClr val="000000"/>
                  </a:solidFill>
                  <a:ea typeface="HG明朝E" panose="02020909000000000000" pitchFamily="17" charset="-128"/>
                  <a:cs typeface="Calibri" panose="020F0502020204030204" pitchFamily="34" charset="0"/>
                </a:rPr>
                <a:t>Local</a:t>
              </a:r>
            </a:p>
            <a:p>
              <a:pPr algn="ctr" fontAlgn="ctr">
                <a:lnSpc>
                  <a:spcPct val="75000"/>
                </a:lnSpc>
                <a:defRPr/>
              </a:pPr>
              <a:r>
                <a:rPr kumimoji="0" lang="en-US" altLang="ja-JP" sz="2000" b="1" kern="0" dirty="0">
                  <a:solidFill>
                    <a:srgbClr val="000000"/>
                  </a:solidFill>
                  <a:ea typeface="HG明朝E" panose="02020909000000000000" pitchFamily="17" charset="-128"/>
                  <a:cs typeface="Calibri" panose="020F0502020204030204" pitchFamily="34" charset="0"/>
                </a:rPr>
                <a:t>Intermediary</a:t>
              </a:r>
            </a:p>
            <a:p>
              <a:pPr algn="ctr" fontAlgn="ctr">
                <a:lnSpc>
                  <a:spcPct val="75000"/>
                </a:lnSpc>
                <a:defRPr/>
              </a:pPr>
              <a:endParaRPr kumimoji="0"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Calibri" panose="020F0502020204030204" pitchFamily="34" charset="0"/>
              </a:endParaRPr>
            </a:p>
          </p:txBody>
        </p:sp>
        <p:sp>
          <p:nvSpPr>
            <p:cNvPr id="50" name="角丸四角形 21">
              <a:extLst>
                <a:ext uri="{FF2B5EF4-FFF2-40B4-BE49-F238E27FC236}">
                  <a16:creationId xmlns:a16="http://schemas.microsoft.com/office/drawing/2014/main" id="{783EE532-A1CA-40CA-84EF-A7D49F36AC2C}"/>
                </a:ext>
              </a:extLst>
            </p:cNvPr>
            <p:cNvSpPr/>
            <p:nvPr/>
          </p:nvSpPr>
          <p:spPr bwMode="auto">
            <a:xfrm>
              <a:off x="6607935" y="3120661"/>
              <a:ext cx="864000" cy="288000"/>
            </a:xfrm>
            <a:prstGeom prst="roundRect">
              <a:avLst>
                <a:gd name="adj" fmla="val 14969"/>
              </a:avLst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lnSpc>
                  <a:spcPct val="70000"/>
                </a:lnSpc>
                <a:defRPr/>
              </a:pPr>
              <a:r>
                <a:rPr lang="en-US" altLang="ja-JP" sz="1400" kern="0" dirty="0">
                  <a:solidFill>
                    <a:prstClr val="white"/>
                  </a:solidFill>
                  <a:ea typeface="HG明朝E" panose="02020909000000000000" pitchFamily="17" charset="-128"/>
                  <a:cs typeface="Calibri" panose="020F0502020204030204" pitchFamily="34" charset="0"/>
                </a:rPr>
                <a:t>Exposed</a:t>
              </a:r>
            </a:p>
            <a:p>
              <a:pPr algn="ctr" fontAlgn="ctr">
                <a:lnSpc>
                  <a:spcPct val="70000"/>
                </a:lnSpc>
                <a:defRPr/>
              </a:pPr>
              <a:r>
                <a:rPr lang="en-US" altLang="ja-JP" sz="1400" kern="0" dirty="0">
                  <a:solidFill>
                    <a:prstClr val="white"/>
                  </a:solidFill>
                  <a:ea typeface="HG明朝E" panose="02020909000000000000" pitchFamily="17" charset="-128"/>
                  <a:cs typeface="Calibri" panose="020F0502020204030204" pitchFamily="34" charset="0"/>
                </a:rPr>
                <a:t>Thing</a:t>
              </a:r>
            </a:p>
          </p:txBody>
        </p:sp>
        <p:sp>
          <p:nvSpPr>
            <p:cNvPr id="51" name="角丸四角形 21">
              <a:extLst>
                <a:ext uri="{FF2B5EF4-FFF2-40B4-BE49-F238E27FC236}">
                  <a16:creationId xmlns:a16="http://schemas.microsoft.com/office/drawing/2014/main" id="{C941D0D9-6E3D-4E1D-BE40-F8D7FB072540}"/>
                </a:ext>
              </a:extLst>
            </p:cNvPr>
            <p:cNvSpPr/>
            <p:nvPr/>
          </p:nvSpPr>
          <p:spPr bwMode="auto">
            <a:xfrm>
              <a:off x="7567121" y="3120661"/>
              <a:ext cx="864000" cy="288000"/>
            </a:xfrm>
            <a:prstGeom prst="roundRect">
              <a:avLst>
                <a:gd name="adj" fmla="val 14969"/>
              </a:avLst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lnSpc>
                  <a:spcPct val="70000"/>
                </a:lnSpc>
                <a:defRPr/>
              </a:pPr>
              <a:r>
                <a:rPr lang="en-US" altLang="ja-JP" sz="1400" kern="0" dirty="0">
                  <a:solidFill>
                    <a:prstClr val="white"/>
                  </a:solidFill>
                  <a:ea typeface="HG明朝E" panose="02020909000000000000" pitchFamily="17" charset="-128"/>
                  <a:cs typeface="Calibri" panose="020F0502020204030204" pitchFamily="34" charset="0"/>
                </a:rPr>
                <a:t>Consumed</a:t>
              </a:r>
            </a:p>
            <a:p>
              <a:pPr algn="ctr" fontAlgn="ctr">
                <a:lnSpc>
                  <a:spcPct val="70000"/>
                </a:lnSpc>
                <a:defRPr/>
              </a:pPr>
              <a:r>
                <a:rPr lang="en-US" altLang="ja-JP" sz="1400" kern="0" dirty="0">
                  <a:solidFill>
                    <a:prstClr val="white"/>
                  </a:solidFill>
                  <a:ea typeface="HG明朝E" panose="02020909000000000000" pitchFamily="17" charset="-128"/>
                  <a:cs typeface="Calibri" panose="020F0502020204030204" pitchFamily="34" charset="0"/>
                </a:rPr>
                <a:t>Things</a:t>
              </a:r>
            </a:p>
          </p:txBody>
        </p:sp>
        <p:cxnSp>
          <p:nvCxnSpPr>
            <p:cNvPr id="54" name="Gerade Verbindung mit Pfeil 42">
              <a:extLst>
                <a:ext uri="{FF2B5EF4-FFF2-40B4-BE49-F238E27FC236}">
                  <a16:creationId xmlns:a16="http://schemas.microsoft.com/office/drawing/2014/main" id="{49D5384D-A81D-4CE5-ACA7-D0895A9308AF}"/>
                </a:ext>
              </a:extLst>
            </p:cNvPr>
            <p:cNvCxnSpPr>
              <a:cxnSpLocks/>
              <a:stCxn id="41" idx="3"/>
              <a:endCxn id="31" idx="1"/>
            </p:cNvCxnSpPr>
            <p:nvPr/>
          </p:nvCxnSpPr>
          <p:spPr>
            <a:xfrm flipV="1">
              <a:off x="2809009" y="3264661"/>
              <a:ext cx="1023870" cy="613922"/>
            </a:xfrm>
            <a:prstGeom prst="straightConnector1">
              <a:avLst/>
            </a:prstGeom>
            <a:noFill/>
            <a:ln w="38100" cap="flat" cmpd="sng" algn="ctr">
              <a:solidFill>
                <a:srgbClr val="008000"/>
              </a:solidFill>
              <a:prstDash val="sysDot"/>
              <a:headEnd type="arrow" w="med" len="med"/>
              <a:tailEnd type="arrow" w="med" len="med"/>
            </a:ln>
            <a:effectLst/>
          </p:spPr>
        </p:cxnSp>
        <p:cxnSp>
          <p:nvCxnSpPr>
            <p:cNvPr id="57" name="Gerade Verbindung mit Pfeil 42">
              <a:extLst>
                <a:ext uri="{FF2B5EF4-FFF2-40B4-BE49-F238E27FC236}">
                  <a16:creationId xmlns:a16="http://schemas.microsoft.com/office/drawing/2014/main" id="{B3DCBB1B-AB36-48A6-BA2B-1DCD9FE9A79E}"/>
                </a:ext>
              </a:extLst>
            </p:cNvPr>
            <p:cNvCxnSpPr>
              <a:cxnSpLocks/>
              <a:stCxn id="37" idx="3"/>
              <a:endCxn id="50" idx="1"/>
            </p:cNvCxnSpPr>
            <p:nvPr/>
          </p:nvCxnSpPr>
          <p:spPr>
            <a:xfrm>
              <a:off x="5656065" y="3264661"/>
              <a:ext cx="95187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008000"/>
              </a:solidFill>
              <a:prstDash val="sysDot"/>
              <a:headEnd type="arrow" w="med" len="med"/>
              <a:tailEnd type="arrow" w="med" len="med"/>
            </a:ln>
            <a:effectLst/>
          </p:spPr>
        </p:cxnSp>
        <p:cxnSp>
          <p:nvCxnSpPr>
            <p:cNvPr id="60" name="Gerade Verbindung mit Pfeil 42">
              <a:extLst>
                <a:ext uri="{FF2B5EF4-FFF2-40B4-BE49-F238E27FC236}">
                  <a16:creationId xmlns:a16="http://schemas.microsoft.com/office/drawing/2014/main" id="{F4C6E069-DCAF-485A-B233-B78AD53CBD88}"/>
                </a:ext>
              </a:extLst>
            </p:cNvPr>
            <p:cNvCxnSpPr>
              <a:cxnSpLocks/>
              <a:stCxn id="51" idx="3"/>
              <a:endCxn id="46" idx="1"/>
            </p:cNvCxnSpPr>
            <p:nvPr/>
          </p:nvCxnSpPr>
          <p:spPr>
            <a:xfrm flipV="1">
              <a:off x="8431121" y="2109116"/>
              <a:ext cx="1072684" cy="1155545"/>
            </a:xfrm>
            <a:prstGeom prst="straightConnector1">
              <a:avLst/>
            </a:prstGeom>
            <a:noFill/>
            <a:ln w="38100" cap="flat" cmpd="sng" algn="ctr">
              <a:solidFill>
                <a:srgbClr val="008000"/>
              </a:solidFill>
              <a:prstDash val="sysDot"/>
              <a:headEnd type="arrow" w="med" len="med"/>
              <a:tailEnd type="arrow" w="med" len="med"/>
            </a:ln>
            <a:effectLst/>
          </p:spPr>
        </p:cxnSp>
        <p:cxnSp>
          <p:nvCxnSpPr>
            <p:cNvPr id="63" name="Gerade Verbindung mit Pfeil 42">
              <a:extLst>
                <a:ext uri="{FF2B5EF4-FFF2-40B4-BE49-F238E27FC236}">
                  <a16:creationId xmlns:a16="http://schemas.microsoft.com/office/drawing/2014/main" id="{FFAA945E-37FA-4041-8473-B3CF59373214}"/>
                </a:ext>
              </a:extLst>
            </p:cNvPr>
            <p:cNvCxnSpPr>
              <a:cxnSpLocks/>
              <a:stCxn id="51" idx="3"/>
              <a:endCxn id="32" idx="1"/>
            </p:cNvCxnSpPr>
            <p:nvPr/>
          </p:nvCxnSpPr>
          <p:spPr>
            <a:xfrm>
              <a:off x="8431121" y="3264661"/>
              <a:ext cx="1072684" cy="3802"/>
            </a:xfrm>
            <a:prstGeom prst="straightConnector1">
              <a:avLst/>
            </a:prstGeom>
            <a:noFill/>
            <a:ln w="38100" cap="flat" cmpd="sng" algn="ctr">
              <a:solidFill>
                <a:srgbClr val="008000"/>
              </a:solidFill>
              <a:prstDash val="sysDot"/>
              <a:headEnd type="arrow" w="med" len="med"/>
              <a:tailEnd type="arrow" w="med" len="med"/>
            </a:ln>
            <a:effectLst/>
          </p:spPr>
        </p:cxnSp>
        <p:cxnSp>
          <p:nvCxnSpPr>
            <p:cNvPr id="66" name="Gerade Verbindung mit Pfeil 42">
              <a:extLst>
                <a:ext uri="{FF2B5EF4-FFF2-40B4-BE49-F238E27FC236}">
                  <a16:creationId xmlns:a16="http://schemas.microsoft.com/office/drawing/2014/main" id="{0817E866-E930-4CA0-90E7-D5931923ADC9}"/>
                </a:ext>
              </a:extLst>
            </p:cNvPr>
            <p:cNvCxnSpPr>
              <a:cxnSpLocks/>
              <a:stCxn id="51" idx="3"/>
              <a:endCxn id="48" idx="1"/>
            </p:cNvCxnSpPr>
            <p:nvPr/>
          </p:nvCxnSpPr>
          <p:spPr>
            <a:xfrm>
              <a:off x="8431121" y="3264661"/>
              <a:ext cx="1072684" cy="1163149"/>
            </a:xfrm>
            <a:prstGeom prst="straightConnector1">
              <a:avLst/>
            </a:prstGeom>
            <a:noFill/>
            <a:ln w="38100" cap="flat" cmpd="sng" algn="ctr">
              <a:solidFill>
                <a:srgbClr val="008000"/>
              </a:solidFill>
              <a:prstDash val="sysDot"/>
              <a:headEnd type="arrow" w="med" len="med"/>
              <a:tailEnd type="arrow" w="med" len="med"/>
            </a:ln>
            <a:effectLst/>
          </p:spPr>
        </p:cxnSp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id="{93B4CC7A-5872-4C1C-8EC8-D067197FE30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102272" y="1889286"/>
              <a:ext cx="28361" cy="2243177"/>
            </a:xfrm>
            <a:prstGeom prst="line">
              <a:avLst/>
            </a:prstGeom>
            <a:noFill/>
            <a:ln w="25400" cap="flat" cmpd="sng" algn="ctr">
              <a:solidFill>
                <a:srgbClr val="727CA3"/>
              </a:solidFill>
              <a:prstDash val="sysDash"/>
              <a:headEnd type="none" w="med" len="med"/>
              <a:tailEnd type="none" w="med" len="med"/>
            </a:ln>
            <a:effectLst>
              <a:outerShdw blurRad="50800" dist="43000" dir="5400000" rotWithShape="0">
                <a:srgbClr val="000000">
                  <a:alpha val="40000"/>
                </a:srgbClr>
              </a:outerShdw>
            </a:effectLst>
            <a:scene3d>
              <a:camera prst="orthographicFront" fov="0">
                <a:rot lat="0" lon="0" rev="0"/>
              </a:camera>
              <a:lightRig rig="balanced" dir="t">
                <a:rot lat="0" lon="0" rev="0"/>
              </a:lightRig>
            </a:scene3d>
            <a:sp3d prstMaterial="matte">
              <a:bevelT w="0" h="0"/>
              <a:contourClr>
                <a:srgbClr val="9FB8CD">
                  <a:tint val="100000"/>
                  <a:shade val="100000"/>
                  <a:hueMod val="100000"/>
                  <a:satMod val="100000"/>
                </a:srgbClr>
              </a:contourClr>
            </a:sp3d>
            <a:extLst/>
          </p:spPr>
        </p:cxn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63F17131-DB03-4714-A46F-B062A2032E13}"/>
                </a:ext>
              </a:extLst>
            </p:cNvPr>
            <p:cNvSpPr txBox="1"/>
            <p:nvPr/>
          </p:nvSpPr>
          <p:spPr>
            <a:xfrm>
              <a:off x="5088022" y="1901446"/>
              <a:ext cx="10309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solidFill>
                    <a:prstClr val="black"/>
                  </a:solidFill>
                  <a:ea typeface="Meiryo UI" panose="020B0604030504040204" pitchFamily="50" charset="-128"/>
                  <a:cs typeface="Calibri" panose="020F0502020204030204" pitchFamily="34" charset="0"/>
                </a:rPr>
                <a:t>Internet</a:t>
              </a:r>
              <a:endParaRPr lang="ja-JP" altLang="en-US" sz="2000" dirty="0">
                <a:solidFill>
                  <a:prstClr val="black"/>
                </a:solidFill>
                <a:ea typeface="Meiryo UI" panose="020B0604030504040204" pitchFamily="50" charset="-128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5971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E858343A-8155-4BA6-BDA9-310FCC4F1A39}"/>
              </a:ext>
            </a:extLst>
          </p:cNvPr>
          <p:cNvSpPr/>
          <p:nvPr/>
        </p:nvSpPr>
        <p:spPr>
          <a:xfrm>
            <a:off x="0" y="1920923"/>
            <a:ext cx="12192000" cy="30161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34EFAF70-74A8-4A74-8337-480EA7225994}"/>
              </a:ext>
            </a:extLst>
          </p:cNvPr>
          <p:cNvGrpSpPr/>
          <p:nvPr/>
        </p:nvGrpSpPr>
        <p:grpSpPr>
          <a:xfrm>
            <a:off x="876602" y="2161639"/>
            <a:ext cx="10438796" cy="2534722"/>
            <a:chOff x="876602" y="2341497"/>
            <a:chExt cx="10438796" cy="2534722"/>
          </a:xfrm>
        </p:grpSpPr>
        <p:sp>
          <p:nvSpPr>
            <p:cNvPr id="40" name="角丸四角形 6">
              <a:extLst>
                <a:ext uri="{FF2B5EF4-FFF2-40B4-BE49-F238E27FC236}">
                  <a16:creationId xmlns:a16="http://schemas.microsoft.com/office/drawing/2014/main" id="{02470230-A439-48AF-84FE-7FCEE9F3C4C1}"/>
                </a:ext>
              </a:extLst>
            </p:cNvPr>
            <p:cNvSpPr/>
            <p:nvPr/>
          </p:nvSpPr>
          <p:spPr bwMode="auto">
            <a:xfrm>
              <a:off x="3700472" y="2994864"/>
              <a:ext cx="1944000" cy="864000"/>
            </a:xfrm>
            <a:prstGeom prst="roundRect">
              <a:avLst>
                <a:gd name="adj" fmla="val 447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lnSpc>
                  <a:spcPct val="75000"/>
                </a:lnSpc>
                <a:defRPr/>
              </a:pPr>
              <a:r>
                <a:rPr kumimoji="0" lang="en-US" altLang="ja-JP" sz="2000" b="1" kern="0" dirty="0">
                  <a:solidFill>
                    <a:srgbClr val="000000"/>
                  </a:solidFill>
                  <a:ea typeface="HG明朝E" panose="02020909000000000000" pitchFamily="17" charset="-128"/>
                  <a:cs typeface="Calibri" panose="020F0502020204030204" pitchFamily="34" charset="0"/>
                </a:rPr>
                <a:t>Remote</a:t>
              </a:r>
            </a:p>
            <a:p>
              <a:pPr algn="ctr" fontAlgn="ctr">
                <a:lnSpc>
                  <a:spcPct val="75000"/>
                </a:lnSpc>
                <a:defRPr/>
              </a:pPr>
              <a:r>
                <a:rPr kumimoji="0" lang="en-US" altLang="ja-JP" sz="2000" b="1" kern="0" dirty="0">
                  <a:solidFill>
                    <a:srgbClr val="000000"/>
                  </a:solidFill>
                  <a:ea typeface="HG明朝E" panose="02020909000000000000" pitchFamily="17" charset="-128"/>
                  <a:cs typeface="Calibri" panose="020F0502020204030204" pitchFamily="34" charset="0"/>
                </a:rPr>
                <a:t>Intermediary</a:t>
              </a:r>
            </a:p>
            <a:p>
              <a:pPr algn="ctr" fontAlgn="ctr">
                <a:lnSpc>
                  <a:spcPct val="75000"/>
                </a:lnSpc>
                <a:defRPr/>
              </a:pPr>
              <a:endParaRPr kumimoji="0"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Calibri" panose="020F0502020204030204" pitchFamily="34" charset="0"/>
              </a:endParaRPr>
            </a:p>
          </p:txBody>
        </p:sp>
        <p:sp>
          <p:nvSpPr>
            <p:cNvPr id="41" name="角丸四角形 21">
              <a:extLst>
                <a:ext uri="{FF2B5EF4-FFF2-40B4-BE49-F238E27FC236}">
                  <a16:creationId xmlns:a16="http://schemas.microsoft.com/office/drawing/2014/main" id="{2A463B9E-071E-4A72-8648-F9EF6610C0F0}"/>
                </a:ext>
              </a:extLst>
            </p:cNvPr>
            <p:cNvSpPr/>
            <p:nvPr/>
          </p:nvSpPr>
          <p:spPr bwMode="auto">
            <a:xfrm>
              <a:off x="3772472" y="3572872"/>
              <a:ext cx="864000" cy="288000"/>
            </a:xfrm>
            <a:prstGeom prst="roundRect">
              <a:avLst>
                <a:gd name="adj" fmla="val 14969"/>
              </a:avLst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lnSpc>
                  <a:spcPct val="70000"/>
                </a:lnSpc>
                <a:defRPr/>
              </a:pPr>
              <a:r>
                <a:rPr lang="en-US" altLang="ja-JP" sz="1400" kern="0" dirty="0">
                  <a:solidFill>
                    <a:prstClr val="white"/>
                  </a:solidFill>
                  <a:ea typeface="HG明朝E" panose="02020909000000000000" pitchFamily="17" charset="-128"/>
                  <a:cs typeface="Calibri" panose="020F0502020204030204" pitchFamily="34" charset="0"/>
                </a:rPr>
                <a:t>Exposed</a:t>
              </a:r>
            </a:p>
            <a:p>
              <a:pPr algn="ctr" fontAlgn="ctr">
                <a:lnSpc>
                  <a:spcPct val="70000"/>
                </a:lnSpc>
                <a:defRPr/>
              </a:pPr>
              <a:r>
                <a:rPr lang="en-US" altLang="ja-JP" sz="1400" kern="0" dirty="0">
                  <a:solidFill>
                    <a:prstClr val="white"/>
                  </a:solidFill>
                  <a:ea typeface="HG明朝E" panose="02020909000000000000" pitchFamily="17" charset="-128"/>
                  <a:cs typeface="Calibri" panose="020F0502020204030204" pitchFamily="34" charset="0"/>
                </a:rPr>
                <a:t>Thing</a:t>
              </a:r>
            </a:p>
          </p:txBody>
        </p:sp>
        <p:sp>
          <p:nvSpPr>
            <p:cNvPr id="43" name="角丸四角形 6">
              <a:extLst>
                <a:ext uri="{FF2B5EF4-FFF2-40B4-BE49-F238E27FC236}">
                  <a16:creationId xmlns:a16="http://schemas.microsoft.com/office/drawing/2014/main" id="{E6D51A9B-2163-47D9-8708-6342BE56AC26}"/>
                </a:ext>
              </a:extLst>
            </p:cNvPr>
            <p:cNvSpPr/>
            <p:nvPr/>
          </p:nvSpPr>
          <p:spPr bwMode="auto">
            <a:xfrm>
              <a:off x="876602" y="2436753"/>
              <a:ext cx="1944000" cy="864000"/>
            </a:xfrm>
            <a:prstGeom prst="roundRect">
              <a:avLst>
                <a:gd name="adj" fmla="val 447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lnSpc>
                  <a:spcPct val="75000"/>
                </a:lnSpc>
                <a:defRPr/>
              </a:pPr>
              <a:r>
                <a:rPr kumimoji="0" lang="en-US" altLang="ja-JP" sz="2000" b="1" kern="0" dirty="0">
                  <a:solidFill>
                    <a:srgbClr val="000000"/>
                  </a:solidFill>
                  <a:ea typeface="HG明朝E" panose="02020909000000000000" pitchFamily="17" charset="-128"/>
                  <a:cs typeface="Calibri" panose="020F0502020204030204" pitchFamily="34" charset="0"/>
                </a:rPr>
                <a:t>Consumer </a:t>
              </a:r>
            </a:p>
          </p:txBody>
        </p:sp>
        <p:sp>
          <p:nvSpPr>
            <p:cNvPr id="44" name="角丸四角形 21">
              <a:extLst>
                <a:ext uri="{FF2B5EF4-FFF2-40B4-BE49-F238E27FC236}">
                  <a16:creationId xmlns:a16="http://schemas.microsoft.com/office/drawing/2014/main" id="{0430432A-ED83-4A53-85BC-00818F0404AF}"/>
                </a:ext>
              </a:extLst>
            </p:cNvPr>
            <p:cNvSpPr/>
            <p:nvPr/>
          </p:nvSpPr>
          <p:spPr bwMode="auto">
            <a:xfrm>
              <a:off x="948602" y="3020100"/>
              <a:ext cx="1800000" cy="288000"/>
            </a:xfrm>
            <a:prstGeom prst="roundRect">
              <a:avLst>
                <a:gd name="adj" fmla="val 14969"/>
              </a:avLst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lang="en-US" altLang="ja-JP" sz="2000" kern="0" dirty="0">
                  <a:solidFill>
                    <a:prstClr val="white"/>
                  </a:solidFill>
                  <a:ea typeface="HG明朝E" panose="02020909000000000000" pitchFamily="17" charset="-128"/>
                  <a:cs typeface="Calibri" panose="020F0502020204030204" pitchFamily="34" charset="0"/>
                </a:rPr>
                <a:t>Consumed Thing</a:t>
              </a:r>
            </a:p>
          </p:txBody>
        </p:sp>
        <p:cxnSp>
          <p:nvCxnSpPr>
            <p:cNvPr id="45" name="Gerade Verbindung mit Pfeil 42">
              <a:extLst>
                <a:ext uri="{FF2B5EF4-FFF2-40B4-BE49-F238E27FC236}">
                  <a16:creationId xmlns:a16="http://schemas.microsoft.com/office/drawing/2014/main" id="{77BA7659-150D-4882-8D26-FC35E0A1E032}"/>
                </a:ext>
              </a:extLst>
            </p:cNvPr>
            <p:cNvCxnSpPr>
              <a:cxnSpLocks/>
              <a:stCxn id="44" idx="3"/>
              <a:endCxn id="41" idx="1"/>
            </p:cNvCxnSpPr>
            <p:nvPr/>
          </p:nvCxnSpPr>
          <p:spPr>
            <a:xfrm>
              <a:off x="2748602" y="3164100"/>
              <a:ext cx="1023870" cy="552772"/>
            </a:xfrm>
            <a:prstGeom prst="straightConnector1">
              <a:avLst/>
            </a:prstGeom>
            <a:noFill/>
            <a:ln w="38100" cap="flat" cmpd="sng" algn="ctr">
              <a:solidFill>
                <a:srgbClr val="008000"/>
              </a:solidFill>
              <a:prstDash val="sysDot"/>
              <a:headEnd type="arrow" w="med" len="med"/>
              <a:tailEnd type="arrow" w="med" len="med"/>
            </a:ln>
            <a:effectLst/>
          </p:spPr>
        </p:cxnSp>
        <p:sp>
          <p:nvSpPr>
            <p:cNvPr id="46" name="角丸四角形 21">
              <a:extLst>
                <a:ext uri="{FF2B5EF4-FFF2-40B4-BE49-F238E27FC236}">
                  <a16:creationId xmlns:a16="http://schemas.microsoft.com/office/drawing/2014/main" id="{80B6EDB8-908F-4837-94A1-619124D82D48}"/>
                </a:ext>
              </a:extLst>
            </p:cNvPr>
            <p:cNvSpPr/>
            <p:nvPr/>
          </p:nvSpPr>
          <p:spPr bwMode="auto">
            <a:xfrm>
              <a:off x="4731658" y="3572872"/>
              <a:ext cx="864000" cy="288000"/>
            </a:xfrm>
            <a:prstGeom prst="roundRect">
              <a:avLst>
                <a:gd name="adj" fmla="val 14969"/>
              </a:avLst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lnSpc>
                  <a:spcPct val="70000"/>
                </a:lnSpc>
                <a:defRPr/>
              </a:pPr>
              <a:r>
                <a:rPr lang="en-US" altLang="ja-JP" sz="1400" kern="0" dirty="0">
                  <a:solidFill>
                    <a:prstClr val="white"/>
                  </a:solidFill>
                  <a:ea typeface="HG明朝E" panose="02020909000000000000" pitchFamily="17" charset="-128"/>
                  <a:cs typeface="Calibri" panose="020F0502020204030204" pitchFamily="34" charset="0"/>
                </a:rPr>
                <a:t>Consumed</a:t>
              </a:r>
            </a:p>
            <a:p>
              <a:pPr algn="ctr" fontAlgn="ctr">
                <a:lnSpc>
                  <a:spcPct val="70000"/>
                </a:lnSpc>
                <a:defRPr/>
              </a:pPr>
              <a:r>
                <a:rPr lang="en-US" altLang="ja-JP" sz="1400" kern="0" dirty="0">
                  <a:solidFill>
                    <a:prstClr val="white"/>
                  </a:solidFill>
                  <a:ea typeface="HG明朝E" panose="02020909000000000000" pitchFamily="17" charset="-128"/>
                  <a:cs typeface="Calibri" panose="020F0502020204030204" pitchFamily="34" charset="0"/>
                </a:rPr>
                <a:t>Thing</a:t>
              </a:r>
            </a:p>
          </p:txBody>
        </p:sp>
        <p:sp>
          <p:nvSpPr>
            <p:cNvPr id="49" name="角丸四角形 6">
              <a:extLst>
                <a:ext uri="{FF2B5EF4-FFF2-40B4-BE49-F238E27FC236}">
                  <a16:creationId xmlns:a16="http://schemas.microsoft.com/office/drawing/2014/main" id="{7E40D6AA-4F08-4B7A-9356-9288C62EAE12}"/>
                </a:ext>
              </a:extLst>
            </p:cNvPr>
            <p:cNvSpPr/>
            <p:nvPr/>
          </p:nvSpPr>
          <p:spPr bwMode="auto">
            <a:xfrm>
              <a:off x="9371398" y="2436753"/>
              <a:ext cx="1944000" cy="864000"/>
            </a:xfrm>
            <a:prstGeom prst="roundRect">
              <a:avLst>
                <a:gd name="adj" fmla="val 447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lnSpc>
                  <a:spcPct val="75000"/>
                </a:lnSpc>
                <a:defRPr/>
              </a:pPr>
              <a:r>
                <a:rPr kumimoji="0" lang="en-US" altLang="ja-JP" sz="2000" b="1" kern="0" dirty="0">
                  <a:solidFill>
                    <a:srgbClr val="000000"/>
                  </a:solidFill>
                  <a:ea typeface="HG明朝E" panose="02020909000000000000" pitchFamily="17" charset="-128"/>
                  <a:cs typeface="Calibri" panose="020F0502020204030204" pitchFamily="34" charset="0"/>
                </a:rPr>
                <a:t>Thing </a:t>
              </a:r>
            </a:p>
          </p:txBody>
        </p:sp>
        <p:sp>
          <p:nvSpPr>
            <p:cNvPr id="50" name="角丸四角形 21">
              <a:extLst>
                <a:ext uri="{FF2B5EF4-FFF2-40B4-BE49-F238E27FC236}">
                  <a16:creationId xmlns:a16="http://schemas.microsoft.com/office/drawing/2014/main" id="{79147064-4336-4D79-9A7F-B5505752E5BB}"/>
                </a:ext>
              </a:extLst>
            </p:cNvPr>
            <p:cNvSpPr/>
            <p:nvPr/>
          </p:nvSpPr>
          <p:spPr bwMode="auto">
            <a:xfrm>
              <a:off x="9443398" y="3020100"/>
              <a:ext cx="1800000" cy="288000"/>
            </a:xfrm>
            <a:prstGeom prst="roundRect">
              <a:avLst>
                <a:gd name="adj" fmla="val 14969"/>
              </a:avLst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lang="en-US" altLang="ja-JP" sz="2000" kern="0" dirty="0">
                  <a:solidFill>
                    <a:prstClr val="white"/>
                  </a:solidFill>
                  <a:ea typeface="HG明朝E" panose="02020909000000000000" pitchFamily="17" charset="-128"/>
                  <a:cs typeface="Calibri" panose="020F0502020204030204" pitchFamily="34" charset="0"/>
                </a:rPr>
                <a:t>Exposed Thing</a:t>
              </a:r>
            </a:p>
          </p:txBody>
        </p:sp>
        <p:sp>
          <p:nvSpPr>
            <p:cNvPr id="53" name="角丸四角形 6">
              <a:extLst>
                <a:ext uri="{FF2B5EF4-FFF2-40B4-BE49-F238E27FC236}">
                  <a16:creationId xmlns:a16="http://schemas.microsoft.com/office/drawing/2014/main" id="{0C2C556F-21FE-4B11-9215-CAEBF186D659}"/>
                </a:ext>
              </a:extLst>
            </p:cNvPr>
            <p:cNvSpPr/>
            <p:nvPr/>
          </p:nvSpPr>
          <p:spPr bwMode="auto">
            <a:xfrm>
              <a:off x="6475528" y="2994864"/>
              <a:ext cx="1944000" cy="864000"/>
            </a:xfrm>
            <a:prstGeom prst="roundRect">
              <a:avLst>
                <a:gd name="adj" fmla="val 447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lnSpc>
                  <a:spcPct val="75000"/>
                </a:lnSpc>
                <a:defRPr/>
              </a:pPr>
              <a:r>
                <a:rPr kumimoji="0" lang="en-US" altLang="ja-JP" sz="2000" b="1" kern="0" dirty="0">
                  <a:solidFill>
                    <a:srgbClr val="000000"/>
                  </a:solidFill>
                  <a:ea typeface="HG明朝E" panose="02020909000000000000" pitchFamily="17" charset="-128"/>
                  <a:cs typeface="Calibri" panose="020F0502020204030204" pitchFamily="34" charset="0"/>
                </a:rPr>
                <a:t>Local</a:t>
              </a:r>
            </a:p>
            <a:p>
              <a:pPr algn="ctr" fontAlgn="ctr">
                <a:lnSpc>
                  <a:spcPct val="75000"/>
                </a:lnSpc>
                <a:defRPr/>
              </a:pPr>
              <a:r>
                <a:rPr kumimoji="0" lang="en-US" altLang="ja-JP" sz="2000" b="1" kern="0" dirty="0">
                  <a:solidFill>
                    <a:srgbClr val="000000"/>
                  </a:solidFill>
                  <a:ea typeface="HG明朝E" panose="02020909000000000000" pitchFamily="17" charset="-128"/>
                  <a:cs typeface="Calibri" panose="020F0502020204030204" pitchFamily="34" charset="0"/>
                </a:rPr>
                <a:t>Intermediary</a:t>
              </a:r>
            </a:p>
            <a:p>
              <a:pPr algn="ctr" fontAlgn="ctr">
                <a:lnSpc>
                  <a:spcPct val="75000"/>
                </a:lnSpc>
                <a:defRPr/>
              </a:pPr>
              <a:endParaRPr kumimoji="0"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Calibri" panose="020F0502020204030204" pitchFamily="34" charset="0"/>
              </a:endParaRPr>
            </a:p>
          </p:txBody>
        </p:sp>
        <p:sp>
          <p:nvSpPr>
            <p:cNvPr id="54" name="角丸四角形 21">
              <a:extLst>
                <a:ext uri="{FF2B5EF4-FFF2-40B4-BE49-F238E27FC236}">
                  <a16:creationId xmlns:a16="http://schemas.microsoft.com/office/drawing/2014/main" id="{F0AA4BF2-99F6-4085-BD7E-7F15C8CDF521}"/>
                </a:ext>
              </a:extLst>
            </p:cNvPr>
            <p:cNvSpPr/>
            <p:nvPr/>
          </p:nvSpPr>
          <p:spPr bwMode="auto">
            <a:xfrm>
              <a:off x="6547528" y="3572872"/>
              <a:ext cx="864000" cy="288000"/>
            </a:xfrm>
            <a:prstGeom prst="roundRect">
              <a:avLst>
                <a:gd name="adj" fmla="val 14969"/>
              </a:avLst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lnSpc>
                  <a:spcPct val="70000"/>
                </a:lnSpc>
                <a:defRPr/>
              </a:pPr>
              <a:r>
                <a:rPr lang="en-US" altLang="ja-JP" sz="1400" kern="0" dirty="0">
                  <a:solidFill>
                    <a:prstClr val="white"/>
                  </a:solidFill>
                  <a:ea typeface="HG明朝E" panose="02020909000000000000" pitchFamily="17" charset="-128"/>
                  <a:cs typeface="Calibri" panose="020F0502020204030204" pitchFamily="34" charset="0"/>
                </a:rPr>
                <a:t>Exposed</a:t>
              </a:r>
            </a:p>
            <a:p>
              <a:pPr algn="ctr" fontAlgn="ctr">
                <a:lnSpc>
                  <a:spcPct val="70000"/>
                </a:lnSpc>
                <a:defRPr/>
              </a:pPr>
              <a:r>
                <a:rPr lang="en-US" altLang="ja-JP" sz="1400" kern="0" dirty="0">
                  <a:solidFill>
                    <a:prstClr val="white"/>
                  </a:solidFill>
                  <a:ea typeface="HG明朝E" panose="02020909000000000000" pitchFamily="17" charset="-128"/>
                  <a:cs typeface="Calibri" panose="020F0502020204030204" pitchFamily="34" charset="0"/>
                </a:rPr>
                <a:t>Thing</a:t>
              </a:r>
            </a:p>
          </p:txBody>
        </p:sp>
        <p:sp>
          <p:nvSpPr>
            <p:cNvPr id="55" name="角丸四角形 21">
              <a:extLst>
                <a:ext uri="{FF2B5EF4-FFF2-40B4-BE49-F238E27FC236}">
                  <a16:creationId xmlns:a16="http://schemas.microsoft.com/office/drawing/2014/main" id="{6139DA0A-D7D1-4807-9286-556685D88F07}"/>
                </a:ext>
              </a:extLst>
            </p:cNvPr>
            <p:cNvSpPr/>
            <p:nvPr/>
          </p:nvSpPr>
          <p:spPr bwMode="auto">
            <a:xfrm>
              <a:off x="7506714" y="3572872"/>
              <a:ext cx="864000" cy="288000"/>
            </a:xfrm>
            <a:prstGeom prst="roundRect">
              <a:avLst>
                <a:gd name="adj" fmla="val 14969"/>
              </a:avLst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lnSpc>
                  <a:spcPct val="70000"/>
                </a:lnSpc>
                <a:defRPr/>
              </a:pPr>
              <a:r>
                <a:rPr lang="en-US" altLang="ja-JP" sz="1400" kern="0" dirty="0">
                  <a:solidFill>
                    <a:prstClr val="white"/>
                  </a:solidFill>
                  <a:ea typeface="HG明朝E" panose="02020909000000000000" pitchFamily="17" charset="-128"/>
                  <a:cs typeface="Calibri" panose="020F0502020204030204" pitchFamily="34" charset="0"/>
                </a:rPr>
                <a:t>Consumed</a:t>
              </a:r>
            </a:p>
            <a:p>
              <a:pPr algn="ctr" fontAlgn="ctr">
                <a:lnSpc>
                  <a:spcPct val="70000"/>
                </a:lnSpc>
                <a:defRPr/>
              </a:pPr>
              <a:r>
                <a:rPr lang="en-US" altLang="ja-JP" sz="1400" kern="0" dirty="0">
                  <a:solidFill>
                    <a:prstClr val="white"/>
                  </a:solidFill>
                  <a:ea typeface="HG明朝E" panose="02020909000000000000" pitchFamily="17" charset="-128"/>
                  <a:cs typeface="Calibri" panose="020F0502020204030204" pitchFamily="34" charset="0"/>
                </a:rPr>
                <a:t>Things</a:t>
              </a:r>
            </a:p>
          </p:txBody>
        </p:sp>
        <p:cxnSp>
          <p:nvCxnSpPr>
            <p:cNvPr id="57" name="Gerade Verbindung mit Pfeil 42">
              <a:extLst>
                <a:ext uri="{FF2B5EF4-FFF2-40B4-BE49-F238E27FC236}">
                  <a16:creationId xmlns:a16="http://schemas.microsoft.com/office/drawing/2014/main" id="{BFD8C787-4664-4DD7-A200-CBC7DD9252B6}"/>
                </a:ext>
              </a:extLst>
            </p:cNvPr>
            <p:cNvCxnSpPr>
              <a:cxnSpLocks/>
              <a:stCxn id="46" idx="3"/>
              <a:endCxn id="54" idx="1"/>
            </p:cNvCxnSpPr>
            <p:nvPr/>
          </p:nvCxnSpPr>
          <p:spPr>
            <a:xfrm>
              <a:off x="5595658" y="3716872"/>
              <a:ext cx="95187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008000"/>
              </a:solidFill>
              <a:prstDash val="sysDot"/>
              <a:headEnd type="arrow" w="med" len="med"/>
              <a:tailEnd type="arrow" w="med" len="med"/>
            </a:ln>
            <a:effectLst/>
          </p:spPr>
        </p:cxnSp>
        <p:cxnSp>
          <p:nvCxnSpPr>
            <p:cNvPr id="58" name="Gerade Verbindung mit Pfeil 42">
              <a:extLst>
                <a:ext uri="{FF2B5EF4-FFF2-40B4-BE49-F238E27FC236}">
                  <a16:creationId xmlns:a16="http://schemas.microsoft.com/office/drawing/2014/main" id="{55DFE6CD-BC2C-487B-9275-891B2E9BA028}"/>
                </a:ext>
              </a:extLst>
            </p:cNvPr>
            <p:cNvCxnSpPr>
              <a:cxnSpLocks/>
              <a:stCxn id="55" idx="3"/>
              <a:endCxn id="50" idx="1"/>
            </p:cNvCxnSpPr>
            <p:nvPr/>
          </p:nvCxnSpPr>
          <p:spPr>
            <a:xfrm flipV="1">
              <a:off x="8370714" y="3164100"/>
              <a:ext cx="1072684" cy="552772"/>
            </a:xfrm>
            <a:prstGeom prst="straightConnector1">
              <a:avLst/>
            </a:prstGeom>
            <a:noFill/>
            <a:ln w="38100" cap="flat" cmpd="sng" algn="ctr">
              <a:solidFill>
                <a:srgbClr val="008000"/>
              </a:solidFill>
              <a:prstDash val="sysDot"/>
              <a:headEnd type="arrow" w="med" len="med"/>
              <a:tailEnd type="arrow" w="med" len="med"/>
            </a:ln>
            <a:effectLst/>
          </p:spPr>
        </p:cxnSp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F395AB68-E823-49E3-9D3A-92C2442FF6B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041865" y="2341497"/>
              <a:ext cx="28361" cy="2243177"/>
            </a:xfrm>
            <a:prstGeom prst="line">
              <a:avLst/>
            </a:prstGeom>
            <a:noFill/>
            <a:ln w="25400" cap="flat" cmpd="sng" algn="ctr">
              <a:solidFill>
                <a:srgbClr val="727CA3"/>
              </a:solidFill>
              <a:prstDash val="sysDash"/>
              <a:headEnd type="none" w="med" len="med"/>
              <a:tailEnd type="none" w="med" len="med"/>
            </a:ln>
            <a:effectLst>
              <a:outerShdw blurRad="50800" dist="43000" dir="5400000" rotWithShape="0">
                <a:srgbClr val="000000">
                  <a:alpha val="40000"/>
                </a:srgbClr>
              </a:outerShdw>
            </a:effectLst>
            <a:scene3d>
              <a:camera prst="orthographicFront" fov="0">
                <a:rot lat="0" lon="0" rev="0"/>
              </a:camera>
              <a:lightRig rig="balanced" dir="t">
                <a:rot lat="0" lon="0" rev="0"/>
              </a:lightRig>
            </a:scene3d>
            <a:sp3d prstMaterial="matte">
              <a:bevelT w="0" h="0"/>
              <a:contourClr>
                <a:srgbClr val="9FB8CD">
                  <a:tint val="100000"/>
                  <a:shade val="100000"/>
                  <a:hueMod val="100000"/>
                  <a:satMod val="100000"/>
                </a:srgbClr>
              </a:contourClr>
            </a:sp3d>
            <a:extLst/>
          </p:spPr>
        </p:cxn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26FA5C6A-CB67-48F4-A4E1-6CF017F14ED5}"/>
                </a:ext>
              </a:extLst>
            </p:cNvPr>
            <p:cNvSpPr txBox="1"/>
            <p:nvPr/>
          </p:nvSpPr>
          <p:spPr>
            <a:xfrm>
              <a:off x="5066803" y="2353657"/>
              <a:ext cx="10309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solidFill>
                    <a:prstClr val="black"/>
                  </a:solidFill>
                  <a:ea typeface="Meiryo UI" panose="020B0604030504040204" pitchFamily="50" charset="-128"/>
                  <a:cs typeface="Calibri" panose="020F0502020204030204" pitchFamily="34" charset="0"/>
                </a:rPr>
                <a:t>Internet</a:t>
              </a:r>
              <a:endParaRPr lang="ja-JP" altLang="en-US" sz="2000" dirty="0">
                <a:solidFill>
                  <a:prstClr val="black"/>
                </a:solidFill>
                <a:ea typeface="Meiryo UI" panose="020B0604030504040204" pitchFamily="50" charset="-128"/>
                <a:cs typeface="Calibri" panose="020F0502020204030204" pitchFamily="34" charset="0"/>
              </a:endParaRPr>
            </a:p>
          </p:txBody>
        </p:sp>
        <p:sp>
          <p:nvSpPr>
            <p:cNvPr id="63" name="角丸四角形 6">
              <a:extLst>
                <a:ext uri="{FF2B5EF4-FFF2-40B4-BE49-F238E27FC236}">
                  <a16:creationId xmlns:a16="http://schemas.microsoft.com/office/drawing/2014/main" id="{96908DA1-1806-4840-9769-77A30A3E4C5F}"/>
                </a:ext>
              </a:extLst>
            </p:cNvPr>
            <p:cNvSpPr/>
            <p:nvPr/>
          </p:nvSpPr>
          <p:spPr bwMode="auto">
            <a:xfrm>
              <a:off x="876602" y="4012219"/>
              <a:ext cx="1944000" cy="864000"/>
            </a:xfrm>
            <a:prstGeom prst="roundRect">
              <a:avLst>
                <a:gd name="adj" fmla="val 4472"/>
              </a:avLst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lnSpc>
                  <a:spcPct val="75000"/>
                </a:lnSpc>
                <a:defRPr/>
              </a:pPr>
              <a:r>
                <a:rPr kumimoji="0" lang="en-US" altLang="ja-JP" sz="2000" b="1" kern="0" dirty="0">
                  <a:solidFill>
                    <a:srgbClr val="000000"/>
                  </a:solidFill>
                  <a:ea typeface="HG明朝E" panose="02020909000000000000" pitchFamily="17" charset="-128"/>
                  <a:cs typeface="Calibri" panose="020F0502020204030204" pitchFamily="34" charset="0"/>
                </a:rPr>
                <a:t>Thing</a:t>
              </a:r>
            </a:p>
            <a:p>
              <a:pPr algn="ctr" fontAlgn="ctr">
                <a:lnSpc>
                  <a:spcPct val="75000"/>
                </a:lnSpc>
                <a:defRPr/>
              </a:pPr>
              <a:r>
                <a:rPr kumimoji="0" lang="en-US" altLang="ja-JP" sz="2000" b="1" kern="0" dirty="0">
                  <a:solidFill>
                    <a:srgbClr val="000000"/>
                  </a:solidFill>
                  <a:ea typeface="HG明朝E" panose="02020909000000000000" pitchFamily="17" charset="-128"/>
                  <a:cs typeface="Calibri" panose="020F0502020204030204" pitchFamily="34" charset="0"/>
                </a:rPr>
                <a:t>Directory</a:t>
              </a:r>
            </a:p>
          </p:txBody>
        </p:sp>
        <p:sp>
          <p:nvSpPr>
            <p:cNvPr id="64" name="Down Arrow 40">
              <a:extLst>
                <a:ext uri="{FF2B5EF4-FFF2-40B4-BE49-F238E27FC236}">
                  <a16:creationId xmlns:a16="http://schemas.microsoft.com/office/drawing/2014/main" id="{5B8DB243-99D2-4798-B940-BE4294EE1D1A}"/>
                </a:ext>
              </a:extLst>
            </p:cNvPr>
            <p:cNvSpPr/>
            <p:nvPr/>
          </p:nvSpPr>
          <p:spPr>
            <a:xfrm rot="3445842">
              <a:off x="3116956" y="3622724"/>
              <a:ext cx="280561" cy="1014643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ysClr val="window" lastClr="FFFFFF">
                <a:lumMod val="75000"/>
              </a:sysClr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メイリオ"/>
                <a:cs typeface="Arial" pitchFamily="34" charset="0"/>
              </a:endParaRPr>
            </a:p>
          </p:txBody>
        </p:sp>
        <p:sp>
          <p:nvSpPr>
            <p:cNvPr id="65" name="Down Arrow 40">
              <a:extLst>
                <a:ext uri="{FF2B5EF4-FFF2-40B4-BE49-F238E27FC236}">
                  <a16:creationId xmlns:a16="http://schemas.microsoft.com/office/drawing/2014/main" id="{D17BE8BD-2AAC-49E5-A598-C96CB2163181}"/>
                </a:ext>
              </a:extLst>
            </p:cNvPr>
            <p:cNvSpPr/>
            <p:nvPr/>
          </p:nvSpPr>
          <p:spPr>
            <a:xfrm rot="10800000">
              <a:off x="1679522" y="3336015"/>
              <a:ext cx="338159" cy="648288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ysClr val="window" lastClr="FFFFFF">
                <a:lumMod val="75000"/>
              </a:sysClr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メイリオ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300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FC84C36C-18E5-4000-BAD9-6774ABB8F24B}"/>
              </a:ext>
            </a:extLst>
          </p:cNvPr>
          <p:cNvSpPr/>
          <p:nvPr/>
        </p:nvSpPr>
        <p:spPr>
          <a:xfrm>
            <a:off x="0" y="376963"/>
            <a:ext cx="12192000" cy="61040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9" name="グループ化 98">
            <a:extLst>
              <a:ext uri="{FF2B5EF4-FFF2-40B4-BE49-F238E27FC236}">
                <a16:creationId xmlns:a16="http://schemas.microsoft.com/office/drawing/2014/main" id="{C17572F4-C282-4267-825B-759F0AF43FE3}"/>
              </a:ext>
            </a:extLst>
          </p:cNvPr>
          <p:cNvGrpSpPr/>
          <p:nvPr/>
        </p:nvGrpSpPr>
        <p:grpSpPr>
          <a:xfrm>
            <a:off x="785921" y="620783"/>
            <a:ext cx="10620158" cy="5616434"/>
            <a:chOff x="876602" y="616593"/>
            <a:chExt cx="10620158" cy="5616434"/>
          </a:xfrm>
        </p:grpSpPr>
        <p:sp>
          <p:nvSpPr>
            <p:cNvPr id="43" name="角丸四角形 6">
              <a:extLst>
                <a:ext uri="{FF2B5EF4-FFF2-40B4-BE49-F238E27FC236}">
                  <a16:creationId xmlns:a16="http://schemas.microsoft.com/office/drawing/2014/main" id="{9B1E43AF-F567-4654-8DDA-F7C9D693D6BD}"/>
                </a:ext>
              </a:extLst>
            </p:cNvPr>
            <p:cNvSpPr/>
            <p:nvPr/>
          </p:nvSpPr>
          <p:spPr bwMode="auto">
            <a:xfrm>
              <a:off x="3700472" y="1354696"/>
              <a:ext cx="1944000" cy="864000"/>
            </a:xfrm>
            <a:prstGeom prst="roundRect">
              <a:avLst>
                <a:gd name="adj" fmla="val 447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lnSpc>
                  <a:spcPct val="75000"/>
                </a:lnSpc>
                <a:defRPr/>
              </a:pPr>
              <a:r>
                <a:rPr kumimoji="0" lang="en-US" altLang="ja-JP" sz="2000" b="1" kern="0" dirty="0">
                  <a:solidFill>
                    <a:srgbClr val="000000"/>
                  </a:solidFill>
                  <a:ea typeface="HG明朝E" panose="02020909000000000000" pitchFamily="17" charset="-128"/>
                  <a:cs typeface="Calibri" panose="020F0502020204030204" pitchFamily="34" charset="0"/>
                </a:rPr>
                <a:t>Remote</a:t>
              </a:r>
            </a:p>
            <a:p>
              <a:pPr algn="ctr" fontAlgn="ctr">
                <a:lnSpc>
                  <a:spcPct val="75000"/>
                </a:lnSpc>
                <a:defRPr/>
              </a:pPr>
              <a:r>
                <a:rPr kumimoji="0" lang="en-US" altLang="ja-JP" sz="2000" b="1" kern="0" dirty="0">
                  <a:solidFill>
                    <a:srgbClr val="000000"/>
                  </a:solidFill>
                  <a:ea typeface="HG明朝E" panose="02020909000000000000" pitchFamily="17" charset="-128"/>
                  <a:cs typeface="Calibri" panose="020F0502020204030204" pitchFamily="34" charset="0"/>
                </a:rPr>
                <a:t>Intermediary A</a:t>
              </a:r>
            </a:p>
            <a:p>
              <a:pPr algn="ctr" fontAlgn="ctr">
                <a:lnSpc>
                  <a:spcPct val="75000"/>
                </a:lnSpc>
                <a:defRPr/>
              </a:pPr>
              <a:endParaRPr kumimoji="0"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Calibri" panose="020F0502020204030204" pitchFamily="34" charset="0"/>
              </a:endParaRPr>
            </a:p>
          </p:txBody>
        </p:sp>
        <p:sp>
          <p:nvSpPr>
            <p:cNvPr id="44" name="角丸四角形 21">
              <a:extLst>
                <a:ext uri="{FF2B5EF4-FFF2-40B4-BE49-F238E27FC236}">
                  <a16:creationId xmlns:a16="http://schemas.microsoft.com/office/drawing/2014/main" id="{E2F770ED-71F8-423C-BAEE-E75D66B2025B}"/>
                </a:ext>
              </a:extLst>
            </p:cNvPr>
            <p:cNvSpPr/>
            <p:nvPr/>
          </p:nvSpPr>
          <p:spPr bwMode="auto">
            <a:xfrm>
              <a:off x="3772472" y="1932704"/>
              <a:ext cx="864000" cy="288000"/>
            </a:xfrm>
            <a:prstGeom prst="roundRect">
              <a:avLst>
                <a:gd name="adj" fmla="val 14969"/>
              </a:avLst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lnSpc>
                  <a:spcPct val="70000"/>
                </a:lnSpc>
                <a:defRPr/>
              </a:pPr>
              <a:r>
                <a:rPr lang="en-US" altLang="ja-JP" sz="1400" kern="0" dirty="0">
                  <a:solidFill>
                    <a:prstClr val="white"/>
                  </a:solidFill>
                  <a:ea typeface="HG明朝E" panose="02020909000000000000" pitchFamily="17" charset="-128"/>
                  <a:cs typeface="Calibri" panose="020F0502020204030204" pitchFamily="34" charset="0"/>
                </a:rPr>
                <a:t>Exposed</a:t>
              </a:r>
            </a:p>
            <a:p>
              <a:pPr algn="ctr" fontAlgn="ctr">
                <a:lnSpc>
                  <a:spcPct val="70000"/>
                </a:lnSpc>
                <a:defRPr/>
              </a:pPr>
              <a:r>
                <a:rPr lang="en-US" altLang="ja-JP" sz="1400" kern="0" dirty="0">
                  <a:solidFill>
                    <a:prstClr val="white"/>
                  </a:solidFill>
                  <a:ea typeface="HG明朝E" panose="02020909000000000000" pitchFamily="17" charset="-128"/>
                  <a:cs typeface="Calibri" panose="020F0502020204030204" pitchFamily="34" charset="0"/>
                </a:rPr>
                <a:t>Thing</a:t>
              </a:r>
            </a:p>
          </p:txBody>
        </p:sp>
        <p:sp>
          <p:nvSpPr>
            <p:cNvPr id="45" name="角丸四角形 6">
              <a:extLst>
                <a:ext uri="{FF2B5EF4-FFF2-40B4-BE49-F238E27FC236}">
                  <a16:creationId xmlns:a16="http://schemas.microsoft.com/office/drawing/2014/main" id="{136D05D2-FBF0-4B39-BCA3-DF3B0FDCE9CD}"/>
                </a:ext>
              </a:extLst>
            </p:cNvPr>
            <p:cNvSpPr/>
            <p:nvPr/>
          </p:nvSpPr>
          <p:spPr bwMode="auto">
            <a:xfrm>
              <a:off x="876602" y="796585"/>
              <a:ext cx="1944000" cy="864000"/>
            </a:xfrm>
            <a:prstGeom prst="roundRect">
              <a:avLst>
                <a:gd name="adj" fmla="val 447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lnSpc>
                  <a:spcPct val="75000"/>
                </a:lnSpc>
                <a:defRPr/>
              </a:pPr>
              <a:r>
                <a:rPr kumimoji="0" lang="en-US" altLang="ja-JP" sz="2000" b="1" kern="0" dirty="0">
                  <a:solidFill>
                    <a:srgbClr val="000000"/>
                  </a:solidFill>
                  <a:ea typeface="HG明朝E" panose="02020909000000000000" pitchFamily="17" charset="-128"/>
                  <a:cs typeface="Calibri" panose="020F0502020204030204" pitchFamily="34" charset="0"/>
                </a:rPr>
                <a:t>Consumer A </a:t>
              </a:r>
            </a:p>
          </p:txBody>
        </p:sp>
        <p:sp>
          <p:nvSpPr>
            <p:cNvPr id="46" name="角丸四角形 21">
              <a:extLst>
                <a:ext uri="{FF2B5EF4-FFF2-40B4-BE49-F238E27FC236}">
                  <a16:creationId xmlns:a16="http://schemas.microsoft.com/office/drawing/2014/main" id="{5CA5FB76-34AB-4B11-8532-3843FF23B325}"/>
                </a:ext>
              </a:extLst>
            </p:cNvPr>
            <p:cNvSpPr/>
            <p:nvPr/>
          </p:nvSpPr>
          <p:spPr bwMode="auto">
            <a:xfrm>
              <a:off x="948602" y="1379932"/>
              <a:ext cx="1800000" cy="288000"/>
            </a:xfrm>
            <a:prstGeom prst="roundRect">
              <a:avLst>
                <a:gd name="adj" fmla="val 14969"/>
              </a:avLst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lang="en-US" altLang="ja-JP" sz="2000" kern="0" dirty="0">
                  <a:solidFill>
                    <a:prstClr val="white"/>
                  </a:solidFill>
                  <a:ea typeface="HG明朝E" panose="02020909000000000000" pitchFamily="17" charset="-128"/>
                  <a:cs typeface="Calibri" panose="020F0502020204030204" pitchFamily="34" charset="0"/>
                </a:rPr>
                <a:t>Consumed Thing</a:t>
              </a:r>
            </a:p>
          </p:txBody>
        </p:sp>
        <p:cxnSp>
          <p:nvCxnSpPr>
            <p:cNvPr id="47" name="Gerade Verbindung mit Pfeil 42">
              <a:extLst>
                <a:ext uri="{FF2B5EF4-FFF2-40B4-BE49-F238E27FC236}">
                  <a16:creationId xmlns:a16="http://schemas.microsoft.com/office/drawing/2014/main" id="{9F4F3A4F-28EC-461D-9572-90B9884769BE}"/>
                </a:ext>
              </a:extLst>
            </p:cNvPr>
            <p:cNvCxnSpPr>
              <a:cxnSpLocks/>
              <a:stCxn id="46" idx="3"/>
              <a:endCxn id="44" idx="1"/>
            </p:cNvCxnSpPr>
            <p:nvPr/>
          </p:nvCxnSpPr>
          <p:spPr>
            <a:xfrm>
              <a:off x="2748602" y="1523932"/>
              <a:ext cx="1023870" cy="552772"/>
            </a:xfrm>
            <a:prstGeom prst="straightConnector1">
              <a:avLst/>
            </a:prstGeom>
            <a:noFill/>
            <a:ln w="38100" cap="flat" cmpd="sng" algn="ctr">
              <a:solidFill>
                <a:srgbClr val="008000"/>
              </a:solidFill>
              <a:prstDash val="sysDot"/>
              <a:headEnd type="arrow" w="med" len="med"/>
              <a:tailEnd type="arrow" w="med" len="med"/>
            </a:ln>
            <a:effectLst/>
          </p:spPr>
        </p:cxnSp>
        <p:sp>
          <p:nvSpPr>
            <p:cNvPr id="48" name="角丸四角形 21">
              <a:extLst>
                <a:ext uri="{FF2B5EF4-FFF2-40B4-BE49-F238E27FC236}">
                  <a16:creationId xmlns:a16="http://schemas.microsoft.com/office/drawing/2014/main" id="{FD90677D-83B0-40CD-8029-B619800CFC06}"/>
                </a:ext>
              </a:extLst>
            </p:cNvPr>
            <p:cNvSpPr/>
            <p:nvPr/>
          </p:nvSpPr>
          <p:spPr bwMode="auto">
            <a:xfrm>
              <a:off x="4731658" y="1932704"/>
              <a:ext cx="864000" cy="288000"/>
            </a:xfrm>
            <a:prstGeom prst="roundRect">
              <a:avLst>
                <a:gd name="adj" fmla="val 14969"/>
              </a:avLst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lnSpc>
                  <a:spcPct val="70000"/>
                </a:lnSpc>
                <a:defRPr/>
              </a:pPr>
              <a:r>
                <a:rPr lang="en-US" altLang="ja-JP" sz="1400" kern="0" dirty="0">
                  <a:solidFill>
                    <a:prstClr val="white"/>
                  </a:solidFill>
                  <a:ea typeface="HG明朝E" panose="02020909000000000000" pitchFamily="17" charset="-128"/>
                  <a:cs typeface="Calibri" panose="020F0502020204030204" pitchFamily="34" charset="0"/>
                </a:rPr>
                <a:t>Consumed</a:t>
              </a:r>
            </a:p>
            <a:p>
              <a:pPr algn="ctr" fontAlgn="ctr">
                <a:lnSpc>
                  <a:spcPct val="70000"/>
                </a:lnSpc>
                <a:defRPr/>
              </a:pPr>
              <a:r>
                <a:rPr lang="en-US" altLang="ja-JP" sz="1400" kern="0" dirty="0">
                  <a:solidFill>
                    <a:prstClr val="white"/>
                  </a:solidFill>
                  <a:ea typeface="HG明朝E" panose="02020909000000000000" pitchFamily="17" charset="-128"/>
                  <a:cs typeface="Calibri" panose="020F0502020204030204" pitchFamily="34" charset="0"/>
                </a:rPr>
                <a:t>Thing</a:t>
              </a:r>
            </a:p>
          </p:txBody>
        </p:sp>
        <p:sp>
          <p:nvSpPr>
            <p:cNvPr id="49" name="角丸四角形 6">
              <a:extLst>
                <a:ext uri="{FF2B5EF4-FFF2-40B4-BE49-F238E27FC236}">
                  <a16:creationId xmlns:a16="http://schemas.microsoft.com/office/drawing/2014/main" id="{978D41F2-0F90-437D-8CF5-BC4BF9447A40}"/>
                </a:ext>
              </a:extLst>
            </p:cNvPr>
            <p:cNvSpPr/>
            <p:nvPr/>
          </p:nvSpPr>
          <p:spPr bwMode="auto">
            <a:xfrm>
              <a:off x="9371398" y="796585"/>
              <a:ext cx="1944000" cy="864000"/>
            </a:xfrm>
            <a:prstGeom prst="roundRect">
              <a:avLst>
                <a:gd name="adj" fmla="val 447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lnSpc>
                  <a:spcPct val="75000"/>
                </a:lnSpc>
                <a:defRPr/>
              </a:pPr>
              <a:r>
                <a:rPr kumimoji="0" lang="en-US" altLang="ja-JP" sz="2000" b="1" kern="0" dirty="0">
                  <a:solidFill>
                    <a:srgbClr val="000000"/>
                  </a:solidFill>
                  <a:ea typeface="HG明朝E" panose="02020909000000000000" pitchFamily="17" charset="-128"/>
                  <a:cs typeface="Calibri" panose="020F0502020204030204" pitchFamily="34" charset="0"/>
                </a:rPr>
                <a:t>Thing A </a:t>
              </a:r>
            </a:p>
          </p:txBody>
        </p:sp>
        <p:sp>
          <p:nvSpPr>
            <p:cNvPr id="50" name="角丸四角形 21">
              <a:extLst>
                <a:ext uri="{FF2B5EF4-FFF2-40B4-BE49-F238E27FC236}">
                  <a16:creationId xmlns:a16="http://schemas.microsoft.com/office/drawing/2014/main" id="{B7DE842A-5E86-4A46-816B-3FDEB1B95859}"/>
                </a:ext>
              </a:extLst>
            </p:cNvPr>
            <p:cNvSpPr/>
            <p:nvPr/>
          </p:nvSpPr>
          <p:spPr bwMode="auto">
            <a:xfrm>
              <a:off x="9443398" y="1379932"/>
              <a:ext cx="1800000" cy="288000"/>
            </a:xfrm>
            <a:prstGeom prst="roundRect">
              <a:avLst>
                <a:gd name="adj" fmla="val 14969"/>
              </a:avLst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lang="en-US" altLang="ja-JP" sz="2000" kern="0" dirty="0">
                  <a:solidFill>
                    <a:prstClr val="white"/>
                  </a:solidFill>
                  <a:ea typeface="HG明朝E" panose="02020909000000000000" pitchFamily="17" charset="-128"/>
                  <a:cs typeface="Calibri" panose="020F0502020204030204" pitchFamily="34" charset="0"/>
                </a:rPr>
                <a:t>Exposed Thing</a:t>
              </a:r>
            </a:p>
          </p:txBody>
        </p:sp>
        <p:sp>
          <p:nvSpPr>
            <p:cNvPr id="51" name="角丸四角形 6">
              <a:extLst>
                <a:ext uri="{FF2B5EF4-FFF2-40B4-BE49-F238E27FC236}">
                  <a16:creationId xmlns:a16="http://schemas.microsoft.com/office/drawing/2014/main" id="{EC3AEAB6-6B21-4A72-9C1B-39CD40A7B943}"/>
                </a:ext>
              </a:extLst>
            </p:cNvPr>
            <p:cNvSpPr/>
            <p:nvPr/>
          </p:nvSpPr>
          <p:spPr bwMode="auto">
            <a:xfrm>
              <a:off x="6475528" y="1354696"/>
              <a:ext cx="1944000" cy="864000"/>
            </a:xfrm>
            <a:prstGeom prst="roundRect">
              <a:avLst>
                <a:gd name="adj" fmla="val 447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lnSpc>
                  <a:spcPct val="75000"/>
                </a:lnSpc>
                <a:defRPr/>
              </a:pPr>
              <a:r>
                <a:rPr kumimoji="0" lang="en-US" altLang="ja-JP" sz="2000" b="1" kern="0" dirty="0">
                  <a:solidFill>
                    <a:srgbClr val="000000"/>
                  </a:solidFill>
                  <a:ea typeface="HG明朝E" panose="02020909000000000000" pitchFamily="17" charset="-128"/>
                  <a:cs typeface="Calibri" panose="020F0502020204030204" pitchFamily="34" charset="0"/>
                </a:rPr>
                <a:t>Local</a:t>
              </a:r>
            </a:p>
            <a:p>
              <a:pPr algn="ctr" fontAlgn="ctr">
                <a:lnSpc>
                  <a:spcPct val="75000"/>
                </a:lnSpc>
                <a:defRPr/>
              </a:pPr>
              <a:r>
                <a:rPr kumimoji="0" lang="en-US" altLang="ja-JP" sz="2000" b="1" kern="0" dirty="0">
                  <a:solidFill>
                    <a:srgbClr val="000000"/>
                  </a:solidFill>
                  <a:ea typeface="HG明朝E" panose="02020909000000000000" pitchFamily="17" charset="-128"/>
                  <a:cs typeface="Calibri" panose="020F0502020204030204" pitchFamily="34" charset="0"/>
                </a:rPr>
                <a:t>Intermediary A</a:t>
              </a:r>
            </a:p>
            <a:p>
              <a:pPr algn="ctr" fontAlgn="ctr">
                <a:lnSpc>
                  <a:spcPct val="75000"/>
                </a:lnSpc>
                <a:defRPr/>
              </a:pPr>
              <a:endParaRPr kumimoji="0"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Calibri" panose="020F0502020204030204" pitchFamily="34" charset="0"/>
              </a:endParaRPr>
            </a:p>
          </p:txBody>
        </p:sp>
        <p:sp>
          <p:nvSpPr>
            <p:cNvPr id="52" name="角丸四角形 21">
              <a:extLst>
                <a:ext uri="{FF2B5EF4-FFF2-40B4-BE49-F238E27FC236}">
                  <a16:creationId xmlns:a16="http://schemas.microsoft.com/office/drawing/2014/main" id="{742B6369-47AA-4934-9ECC-889C13410CCB}"/>
                </a:ext>
              </a:extLst>
            </p:cNvPr>
            <p:cNvSpPr/>
            <p:nvPr/>
          </p:nvSpPr>
          <p:spPr bwMode="auto">
            <a:xfrm>
              <a:off x="6547528" y="1932704"/>
              <a:ext cx="864000" cy="288000"/>
            </a:xfrm>
            <a:prstGeom prst="roundRect">
              <a:avLst>
                <a:gd name="adj" fmla="val 14969"/>
              </a:avLst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lnSpc>
                  <a:spcPct val="70000"/>
                </a:lnSpc>
                <a:defRPr/>
              </a:pPr>
              <a:r>
                <a:rPr lang="en-US" altLang="ja-JP" sz="1400" kern="0" dirty="0">
                  <a:solidFill>
                    <a:prstClr val="white"/>
                  </a:solidFill>
                  <a:ea typeface="HG明朝E" panose="02020909000000000000" pitchFamily="17" charset="-128"/>
                  <a:cs typeface="Calibri" panose="020F0502020204030204" pitchFamily="34" charset="0"/>
                </a:rPr>
                <a:t>Exposed</a:t>
              </a:r>
            </a:p>
            <a:p>
              <a:pPr algn="ctr" fontAlgn="ctr">
                <a:lnSpc>
                  <a:spcPct val="70000"/>
                </a:lnSpc>
                <a:defRPr/>
              </a:pPr>
              <a:r>
                <a:rPr lang="en-US" altLang="ja-JP" sz="1400" kern="0" dirty="0">
                  <a:solidFill>
                    <a:prstClr val="white"/>
                  </a:solidFill>
                  <a:ea typeface="HG明朝E" panose="02020909000000000000" pitchFamily="17" charset="-128"/>
                  <a:cs typeface="Calibri" panose="020F0502020204030204" pitchFamily="34" charset="0"/>
                </a:rPr>
                <a:t>Thing</a:t>
              </a:r>
            </a:p>
          </p:txBody>
        </p:sp>
        <p:sp>
          <p:nvSpPr>
            <p:cNvPr id="53" name="角丸四角形 21">
              <a:extLst>
                <a:ext uri="{FF2B5EF4-FFF2-40B4-BE49-F238E27FC236}">
                  <a16:creationId xmlns:a16="http://schemas.microsoft.com/office/drawing/2014/main" id="{E184C985-6F98-4B09-8B9D-73E3F8407FAC}"/>
                </a:ext>
              </a:extLst>
            </p:cNvPr>
            <p:cNvSpPr/>
            <p:nvPr/>
          </p:nvSpPr>
          <p:spPr bwMode="auto">
            <a:xfrm>
              <a:off x="7506714" y="1932704"/>
              <a:ext cx="864000" cy="288000"/>
            </a:xfrm>
            <a:prstGeom prst="roundRect">
              <a:avLst>
                <a:gd name="adj" fmla="val 14969"/>
              </a:avLst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lnSpc>
                  <a:spcPct val="70000"/>
                </a:lnSpc>
                <a:defRPr/>
              </a:pPr>
              <a:r>
                <a:rPr lang="en-US" altLang="ja-JP" sz="1400" kern="0" dirty="0">
                  <a:solidFill>
                    <a:prstClr val="white"/>
                  </a:solidFill>
                  <a:ea typeface="HG明朝E" panose="02020909000000000000" pitchFamily="17" charset="-128"/>
                  <a:cs typeface="Calibri" panose="020F0502020204030204" pitchFamily="34" charset="0"/>
                </a:rPr>
                <a:t>Consumed</a:t>
              </a:r>
            </a:p>
            <a:p>
              <a:pPr algn="ctr" fontAlgn="ctr">
                <a:lnSpc>
                  <a:spcPct val="70000"/>
                </a:lnSpc>
                <a:defRPr/>
              </a:pPr>
              <a:r>
                <a:rPr lang="en-US" altLang="ja-JP" sz="1400" kern="0" dirty="0">
                  <a:solidFill>
                    <a:prstClr val="white"/>
                  </a:solidFill>
                  <a:ea typeface="HG明朝E" panose="02020909000000000000" pitchFamily="17" charset="-128"/>
                  <a:cs typeface="Calibri" panose="020F0502020204030204" pitchFamily="34" charset="0"/>
                </a:rPr>
                <a:t>Things</a:t>
              </a:r>
            </a:p>
          </p:txBody>
        </p:sp>
        <p:cxnSp>
          <p:nvCxnSpPr>
            <p:cNvPr id="54" name="Gerade Verbindung mit Pfeil 42">
              <a:extLst>
                <a:ext uri="{FF2B5EF4-FFF2-40B4-BE49-F238E27FC236}">
                  <a16:creationId xmlns:a16="http://schemas.microsoft.com/office/drawing/2014/main" id="{D1C6DE32-CBA3-47E5-9444-386F7F51EFEC}"/>
                </a:ext>
              </a:extLst>
            </p:cNvPr>
            <p:cNvCxnSpPr>
              <a:cxnSpLocks/>
              <a:stCxn id="48" idx="3"/>
              <a:endCxn id="52" idx="1"/>
            </p:cNvCxnSpPr>
            <p:nvPr/>
          </p:nvCxnSpPr>
          <p:spPr>
            <a:xfrm>
              <a:off x="5595658" y="2076704"/>
              <a:ext cx="95187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008000"/>
              </a:solidFill>
              <a:prstDash val="sysDot"/>
              <a:headEnd type="arrow" w="med" len="med"/>
              <a:tailEnd type="arrow" w="med" len="med"/>
            </a:ln>
            <a:effectLst/>
          </p:spPr>
        </p:cxnSp>
        <p:cxnSp>
          <p:nvCxnSpPr>
            <p:cNvPr id="55" name="Gerade Verbindung mit Pfeil 42">
              <a:extLst>
                <a:ext uri="{FF2B5EF4-FFF2-40B4-BE49-F238E27FC236}">
                  <a16:creationId xmlns:a16="http://schemas.microsoft.com/office/drawing/2014/main" id="{CDBEEFDB-2E14-4666-8108-58FC6F742E09}"/>
                </a:ext>
              </a:extLst>
            </p:cNvPr>
            <p:cNvCxnSpPr>
              <a:cxnSpLocks/>
              <a:stCxn id="53" idx="3"/>
              <a:endCxn id="50" idx="1"/>
            </p:cNvCxnSpPr>
            <p:nvPr/>
          </p:nvCxnSpPr>
          <p:spPr>
            <a:xfrm flipV="1">
              <a:off x="8370714" y="1523932"/>
              <a:ext cx="1072684" cy="552772"/>
            </a:xfrm>
            <a:prstGeom prst="straightConnector1">
              <a:avLst/>
            </a:prstGeom>
            <a:noFill/>
            <a:ln w="38100" cap="flat" cmpd="sng" algn="ctr">
              <a:solidFill>
                <a:srgbClr val="008000"/>
              </a:solidFill>
              <a:prstDash val="sysDot"/>
              <a:headEnd type="arrow" w="med" len="med"/>
              <a:tailEnd type="arrow" w="med" len="med"/>
            </a:ln>
            <a:effectLst/>
          </p:spPr>
        </p:cxnSp>
        <p:cxnSp>
          <p:nvCxnSpPr>
            <p:cNvPr id="56" name="直線コネクタ 55">
              <a:extLst>
                <a:ext uri="{FF2B5EF4-FFF2-40B4-BE49-F238E27FC236}">
                  <a16:creationId xmlns:a16="http://schemas.microsoft.com/office/drawing/2014/main" id="{D1026481-280A-4F9A-89F9-DABAD87AE71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93412" y="616593"/>
              <a:ext cx="0" cy="5616434"/>
            </a:xfrm>
            <a:prstGeom prst="line">
              <a:avLst/>
            </a:prstGeom>
            <a:noFill/>
            <a:ln w="25400" cap="flat" cmpd="sng" algn="ctr">
              <a:solidFill>
                <a:srgbClr val="727CA3"/>
              </a:solidFill>
              <a:prstDash val="sysDash"/>
              <a:headEnd type="none" w="med" len="med"/>
              <a:tailEnd type="none" w="med" len="med"/>
            </a:ln>
            <a:effectLst>
              <a:outerShdw blurRad="50800" dist="43000" dir="5400000" rotWithShape="0">
                <a:srgbClr val="000000">
                  <a:alpha val="40000"/>
                </a:srgbClr>
              </a:outerShdw>
            </a:effectLst>
            <a:scene3d>
              <a:camera prst="orthographicFront" fov="0">
                <a:rot lat="0" lon="0" rev="0"/>
              </a:camera>
              <a:lightRig rig="balanced" dir="t">
                <a:rot lat="0" lon="0" rev="0"/>
              </a:lightRig>
            </a:scene3d>
            <a:sp3d prstMaterial="matte">
              <a:bevelT w="0" h="0"/>
              <a:contourClr>
                <a:srgbClr val="9FB8CD">
                  <a:tint val="100000"/>
                  <a:shade val="100000"/>
                  <a:hueMod val="100000"/>
                  <a:satMod val="100000"/>
                </a:srgbClr>
              </a:contourClr>
            </a:sp3d>
            <a:extLst/>
          </p:spPr>
        </p:cxn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CDAE35CB-4BE7-400B-A251-EF90EBB868CD}"/>
                </a:ext>
              </a:extLst>
            </p:cNvPr>
            <p:cNvSpPr txBox="1"/>
            <p:nvPr/>
          </p:nvSpPr>
          <p:spPr>
            <a:xfrm>
              <a:off x="4982951" y="753600"/>
              <a:ext cx="10309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solidFill>
                    <a:prstClr val="black"/>
                  </a:solidFill>
                  <a:ea typeface="Meiryo UI" panose="020B0604030504040204" pitchFamily="50" charset="-128"/>
                  <a:cs typeface="Calibri" panose="020F0502020204030204" pitchFamily="34" charset="0"/>
                </a:rPr>
                <a:t>Internet</a:t>
              </a:r>
              <a:endParaRPr lang="ja-JP" altLang="en-US" sz="2000" dirty="0">
                <a:solidFill>
                  <a:prstClr val="black"/>
                </a:solidFill>
                <a:ea typeface="Meiryo UI" panose="020B0604030504040204" pitchFamily="50" charset="-128"/>
                <a:cs typeface="Calibri" panose="020F0502020204030204" pitchFamily="34" charset="0"/>
              </a:endParaRPr>
            </a:p>
          </p:txBody>
        </p:sp>
        <p:sp>
          <p:nvSpPr>
            <p:cNvPr id="58" name="角丸四角形 6">
              <a:extLst>
                <a:ext uri="{FF2B5EF4-FFF2-40B4-BE49-F238E27FC236}">
                  <a16:creationId xmlns:a16="http://schemas.microsoft.com/office/drawing/2014/main" id="{4C43BEB4-8589-44CD-AC2E-3E7157645380}"/>
                </a:ext>
              </a:extLst>
            </p:cNvPr>
            <p:cNvSpPr/>
            <p:nvPr/>
          </p:nvSpPr>
          <p:spPr bwMode="auto">
            <a:xfrm>
              <a:off x="876602" y="2372051"/>
              <a:ext cx="1944000" cy="864000"/>
            </a:xfrm>
            <a:prstGeom prst="roundRect">
              <a:avLst>
                <a:gd name="adj" fmla="val 4472"/>
              </a:avLst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lnSpc>
                  <a:spcPct val="75000"/>
                </a:lnSpc>
                <a:defRPr/>
              </a:pPr>
              <a:r>
                <a:rPr kumimoji="0" lang="en-US" altLang="ja-JP" sz="2000" b="1" kern="0" dirty="0">
                  <a:solidFill>
                    <a:srgbClr val="000000"/>
                  </a:solidFill>
                  <a:ea typeface="HG明朝E" panose="02020909000000000000" pitchFamily="17" charset="-128"/>
                  <a:cs typeface="Calibri" panose="020F0502020204030204" pitchFamily="34" charset="0"/>
                </a:rPr>
                <a:t>Thing</a:t>
              </a:r>
            </a:p>
            <a:p>
              <a:pPr algn="ctr" fontAlgn="ctr">
                <a:lnSpc>
                  <a:spcPct val="75000"/>
                </a:lnSpc>
                <a:defRPr/>
              </a:pPr>
              <a:r>
                <a:rPr kumimoji="0" lang="en-US" altLang="ja-JP" sz="2000" b="1" kern="0" dirty="0">
                  <a:solidFill>
                    <a:srgbClr val="000000"/>
                  </a:solidFill>
                  <a:ea typeface="HG明朝E" panose="02020909000000000000" pitchFamily="17" charset="-128"/>
                  <a:cs typeface="Calibri" panose="020F0502020204030204" pitchFamily="34" charset="0"/>
                </a:rPr>
                <a:t>Directory A</a:t>
              </a:r>
            </a:p>
          </p:txBody>
        </p:sp>
        <p:sp>
          <p:nvSpPr>
            <p:cNvPr id="59" name="Down Arrow 40">
              <a:extLst>
                <a:ext uri="{FF2B5EF4-FFF2-40B4-BE49-F238E27FC236}">
                  <a16:creationId xmlns:a16="http://schemas.microsoft.com/office/drawing/2014/main" id="{4FF1BF2F-1EDD-4C32-96DA-EA1D0918A928}"/>
                </a:ext>
              </a:extLst>
            </p:cNvPr>
            <p:cNvSpPr/>
            <p:nvPr/>
          </p:nvSpPr>
          <p:spPr>
            <a:xfrm rot="3445842">
              <a:off x="3116956" y="1982556"/>
              <a:ext cx="280561" cy="1014643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ysClr val="window" lastClr="FFFFFF">
                <a:lumMod val="75000"/>
              </a:sysClr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メイリオ"/>
                <a:cs typeface="Arial" pitchFamily="34" charset="0"/>
              </a:endParaRPr>
            </a:p>
          </p:txBody>
        </p:sp>
        <p:sp>
          <p:nvSpPr>
            <p:cNvPr id="60" name="Down Arrow 40">
              <a:extLst>
                <a:ext uri="{FF2B5EF4-FFF2-40B4-BE49-F238E27FC236}">
                  <a16:creationId xmlns:a16="http://schemas.microsoft.com/office/drawing/2014/main" id="{C6C7782B-5DA4-49DF-9D93-D009EA636ED6}"/>
                </a:ext>
              </a:extLst>
            </p:cNvPr>
            <p:cNvSpPr/>
            <p:nvPr/>
          </p:nvSpPr>
          <p:spPr>
            <a:xfrm rot="10800000">
              <a:off x="1679522" y="1695847"/>
              <a:ext cx="338159" cy="648288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ysClr val="window" lastClr="FFFFFF">
                <a:lumMod val="75000"/>
              </a:sysClr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メイリオ"/>
                <a:cs typeface="Arial" pitchFamily="34" charset="0"/>
              </a:endParaRPr>
            </a:p>
          </p:txBody>
        </p:sp>
        <p:sp>
          <p:nvSpPr>
            <p:cNvPr id="62" name="角丸四角形 6">
              <a:extLst>
                <a:ext uri="{FF2B5EF4-FFF2-40B4-BE49-F238E27FC236}">
                  <a16:creationId xmlns:a16="http://schemas.microsoft.com/office/drawing/2014/main" id="{6563B50B-9D05-4DCB-9911-C090908EA8A1}"/>
                </a:ext>
              </a:extLst>
            </p:cNvPr>
            <p:cNvSpPr/>
            <p:nvPr/>
          </p:nvSpPr>
          <p:spPr bwMode="auto">
            <a:xfrm>
              <a:off x="3700472" y="4640132"/>
              <a:ext cx="1944000" cy="864000"/>
            </a:xfrm>
            <a:prstGeom prst="roundRect">
              <a:avLst>
                <a:gd name="adj" fmla="val 447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lnSpc>
                  <a:spcPct val="75000"/>
                </a:lnSpc>
                <a:defRPr/>
              </a:pPr>
              <a:r>
                <a:rPr kumimoji="0" lang="en-US" altLang="ja-JP" sz="2000" b="1" kern="0" dirty="0">
                  <a:solidFill>
                    <a:srgbClr val="000000"/>
                  </a:solidFill>
                  <a:ea typeface="HG明朝E" panose="02020909000000000000" pitchFamily="17" charset="-128"/>
                  <a:cs typeface="Calibri" panose="020F0502020204030204" pitchFamily="34" charset="0"/>
                </a:rPr>
                <a:t>Remote</a:t>
              </a:r>
            </a:p>
            <a:p>
              <a:pPr algn="ctr" fontAlgn="ctr">
                <a:lnSpc>
                  <a:spcPct val="75000"/>
                </a:lnSpc>
                <a:defRPr/>
              </a:pPr>
              <a:r>
                <a:rPr kumimoji="0" lang="en-US" altLang="ja-JP" sz="2000" b="1" kern="0" dirty="0">
                  <a:solidFill>
                    <a:srgbClr val="000000"/>
                  </a:solidFill>
                  <a:ea typeface="HG明朝E" panose="02020909000000000000" pitchFamily="17" charset="-128"/>
                  <a:cs typeface="Calibri" panose="020F0502020204030204" pitchFamily="34" charset="0"/>
                </a:rPr>
                <a:t>Intermediary B</a:t>
              </a:r>
            </a:p>
            <a:p>
              <a:pPr algn="ctr" fontAlgn="ctr">
                <a:lnSpc>
                  <a:spcPct val="75000"/>
                </a:lnSpc>
                <a:defRPr/>
              </a:pPr>
              <a:endParaRPr kumimoji="0"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Calibri" panose="020F0502020204030204" pitchFamily="34" charset="0"/>
              </a:endParaRPr>
            </a:p>
          </p:txBody>
        </p:sp>
        <p:sp>
          <p:nvSpPr>
            <p:cNvPr id="63" name="角丸四角形 21">
              <a:extLst>
                <a:ext uri="{FF2B5EF4-FFF2-40B4-BE49-F238E27FC236}">
                  <a16:creationId xmlns:a16="http://schemas.microsoft.com/office/drawing/2014/main" id="{22C77A9A-0E38-4EEA-BFA3-C0F50748A892}"/>
                </a:ext>
              </a:extLst>
            </p:cNvPr>
            <p:cNvSpPr/>
            <p:nvPr/>
          </p:nvSpPr>
          <p:spPr bwMode="auto">
            <a:xfrm>
              <a:off x="3772472" y="5218140"/>
              <a:ext cx="864000" cy="288000"/>
            </a:xfrm>
            <a:prstGeom prst="roundRect">
              <a:avLst>
                <a:gd name="adj" fmla="val 14969"/>
              </a:avLst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lnSpc>
                  <a:spcPct val="70000"/>
                </a:lnSpc>
                <a:defRPr/>
              </a:pPr>
              <a:r>
                <a:rPr lang="en-US" altLang="ja-JP" sz="1400" kern="0" dirty="0">
                  <a:solidFill>
                    <a:prstClr val="white"/>
                  </a:solidFill>
                  <a:ea typeface="HG明朝E" panose="02020909000000000000" pitchFamily="17" charset="-128"/>
                  <a:cs typeface="Calibri" panose="020F0502020204030204" pitchFamily="34" charset="0"/>
                </a:rPr>
                <a:t>Exposed</a:t>
              </a:r>
            </a:p>
            <a:p>
              <a:pPr algn="ctr" fontAlgn="ctr">
                <a:lnSpc>
                  <a:spcPct val="70000"/>
                </a:lnSpc>
                <a:defRPr/>
              </a:pPr>
              <a:r>
                <a:rPr lang="en-US" altLang="ja-JP" sz="1400" kern="0" dirty="0">
                  <a:solidFill>
                    <a:prstClr val="white"/>
                  </a:solidFill>
                  <a:ea typeface="HG明朝E" panose="02020909000000000000" pitchFamily="17" charset="-128"/>
                  <a:cs typeface="Calibri" panose="020F0502020204030204" pitchFamily="34" charset="0"/>
                </a:rPr>
                <a:t>Thing</a:t>
              </a:r>
            </a:p>
          </p:txBody>
        </p:sp>
        <p:sp>
          <p:nvSpPr>
            <p:cNvPr id="64" name="角丸四角形 6">
              <a:extLst>
                <a:ext uri="{FF2B5EF4-FFF2-40B4-BE49-F238E27FC236}">
                  <a16:creationId xmlns:a16="http://schemas.microsoft.com/office/drawing/2014/main" id="{5CFC8061-2B23-4B06-86EC-9A501C1E9FF0}"/>
                </a:ext>
              </a:extLst>
            </p:cNvPr>
            <p:cNvSpPr/>
            <p:nvPr/>
          </p:nvSpPr>
          <p:spPr bwMode="auto">
            <a:xfrm>
              <a:off x="876602" y="3670213"/>
              <a:ext cx="1944000" cy="864000"/>
            </a:xfrm>
            <a:prstGeom prst="roundRect">
              <a:avLst>
                <a:gd name="adj" fmla="val 447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lnSpc>
                  <a:spcPct val="75000"/>
                </a:lnSpc>
                <a:defRPr/>
              </a:pPr>
              <a:r>
                <a:rPr kumimoji="0" lang="en-US" altLang="ja-JP" sz="2000" b="1" kern="0" dirty="0">
                  <a:solidFill>
                    <a:srgbClr val="000000"/>
                  </a:solidFill>
                  <a:ea typeface="HG明朝E" panose="02020909000000000000" pitchFamily="17" charset="-128"/>
                  <a:cs typeface="Calibri" panose="020F0502020204030204" pitchFamily="34" charset="0"/>
                </a:rPr>
                <a:t>Consumer </a:t>
              </a:r>
            </a:p>
          </p:txBody>
        </p:sp>
        <p:sp>
          <p:nvSpPr>
            <p:cNvPr id="65" name="角丸四角形 21">
              <a:extLst>
                <a:ext uri="{FF2B5EF4-FFF2-40B4-BE49-F238E27FC236}">
                  <a16:creationId xmlns:a16="http://schemas.microsoft.com/office/drawing/2014/main" id="{73CA52F2-BE57-4CE2-9BAB-635CE66FAC75}"/>
                </a:ext>
              </a:extLst>
            </p:cNvPr>
            <p:cNvSpPr/>
            <p:nvPr/>
          </p:nvSpPr>
          <p:spPr bwMode="auto">
            <a:xfrm>
              <a:off x="948602" y="4253560"/>
              <a:ext cx="1800000" cy="288000"/>
            </a:xfrm>
            <a:prstGeom prst="roundRect">
              <a:avLst>
                <a:gd name="adj" fmla="val 14969"/>
              </a:avLst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lang="en-US" altLang="ja-JP" sz="2000" kern="0" dirty="0">
                  <a:solidFill>
                    <a:prstClr val="white"/>
                  </a:solidFill>
                  <a:ea typeface="HG明朝E" panose="02020909000000000000" pitchFamily="17" charset="-128"/>
                  <a:cs typeface="Calibri" panose="020F0502020204030204" pitchFamily="34" charset="0"/>
                </a:rPr>
                <a:t>Consumed Thing</a:t>
              </a:r>
            </a:p>
          </p:txBody>
        </p:sp>
        <p:sp>
          <p:nvSpPr>
            <p:cNvPr id="67" name="角丸四角形 21">
              <a:extLst>
                <a:ext uri="{FF2B5EF4-FFF2-40B4-BE49-F238E27FC236}">
                  <a16:creationId xmlns:a16="http://schemas.microsoft.com/office/drawing/2014/main" id="{DDE74918-9E8A-4996-8564-3B6138199F39}"/>
                </a:ext>
              </a:extLst>
            </p:cNvPr>
            <p:cNvSpPr/>
            <p:nvPr/>
          </p:nvSpPr>
          <p:spPr bwMode="auto">
            <a:xfrm>
              <a:off x="4731658" y="5218140"/>
              <a:ext cx="864000" cy="288000"/>
            </a:xfrm>
            <a:prstGeom prst="roundRect">
              <a:avLst>
                <a:gd name="adj" fmla="val 14969"/>
              </a:avLst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lnSpc>
                  <a:spcPct val="70000"/>
                </a:lnSpc>
                <a:defRPr/>
              </a:pPr>
              <a:r>
                <a:rPr lang="en-US" altLang="ja-JP" sz="1400" kern="0" dirty="0">
                  <a:solidFill>
                    <a:prstClr val="white"/>
                  </a:solidFill>
                  <a:ea typeface="HG明朝E" panose="02020909000000000000" pitchFamily="17" charset="-128"/>
                  <a:cs typeface="Calibri" panose="020F0502020204030204" pitchFamily="34" charset="0"/>
                </a:rPr>
                <a:t>Consumed</a:t>
              </a:r>
            </a:p>
            <a:p>
              <a:pPr algn="ctr" fontAlgn="ctr">
                <a:lnSpc>
                  <a:spcPct val="70000"/>
                </a:lnSpc>
                <a:defRPr/>
              </a:pPr>
              <a:r>
                <a:rPr lang="en-US" altLang="ja-JP" sz="1400" kern="0" dirty="0">
                  <a:solidFill>
                    <a:prstClr val="white"/>
                  </a:solidFill>
                  <a:ea typeface="HG明朝E" panose="02020909000000000000" pitchFamily="17" charset="-128"/>
                  <a:cs typeface="Calibri" panose="020F0502020204030204" pitchFamily="34" charset="0"/>
                </a:rPr>
                <a:t>Thing</a:t>
              </a:r>
            </a:p>
          </p:txBody>
        </p:sp>
        <p:sp>
          <p:nvSpPr>
            <p:cNvPr id="68" name="角丸四角形 6">
              <a:extLst>
                <a:ext uri="{FF2B5EF4-FFF2-40B4-BE49-F238E27FC236}">
                  <a16:creationId xmlns:a16="http://schemas.microsoft.com/office/drawing/2014/main" id="{609BA66F-8E56-42E8-8ECC-6F3080F9E46A}"/>
                </a:ext>
              </a:extLst>
            </p:cNvPr>
            <p:cNvSpPr/>
            <p:nvPr/>
          </p:nvSpPr>
          <p:spPr bwMode="auto">
            <a:xfrm>
              <a:off x="9371398" y="5124028"/>
              <a:ext cx="1944000" cy="864000"/>
            </a:xfrm>
            <a:prstGeom prst="roundRect">
              <a:avLst>
                <a:gd name="adj" fmla="val 447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lnSpc>
                  <a:spcPct val="75000"/>
                </a:lnSpc>
                <a:defRPr/>
              </a:pPr>
              <a:r>
                <a:rPr kumimoji="0" lang="en-US" altLang="ja-JP" sz="2000" b="1" kern="0" dirty="0">
                  <a:solidFill>
                    <a:srgbClr val="000000"/>
                  </a:solidFill>
                  <a:ea typeface="HG明朝E" panose="02020909000000000000" pitchFamily="17" charset="-128"/>
                  <a:cs typeface="Calibri" panose="020F0502020204030204" pitchFamily="34" charset="0"/>
                </a:rPr>
                <a:t>Thing B </a:t>
              </a:r>
            </a:p>
          </p:txBody>
        </p:sp>
        <p:sp>
          <p:nvSpPr>
            <p:cNvPr id="69" name="角丸四角形 21">
              <a:extLst>
                <a:ext uri="{FF2B5EF4-FFF2-40B4-BE49-F238E27FC236}">
                  <a16:creationId xmlns:a16="http://schemas.microsoft.com/office/drawing/2014/main" id="{5C86D3A0-2750-49EB-879A-41DC676ECE22}"/>
                </a:ext>
              </a:extLst>
            </p:cNvPr>
            <p:cNvSpPr/>
            <p:nvPr/>
          </p:nvSpPr>
          <p:spPr bwMode="auto">
            <a:xfrm>
              <a:off x="9443398" y="5707375"/>
              <a:ext cx="1800000" cy="288000"/>
            </a:xfrm>
            <a:prstGeom prst="roundRect">
              <a:avLst>
                <a:gd name="adj" fmla="val 14969"/>
              </a:avLst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lang="en-US" altLang="ja-JP" sz="2000" kern="0" dirty="0">
                  <a:solidFill>
                    <a:prstClr val="white"/>
                  </a:solidFill>
                  <a:ea typeface="HG明朝E" panose="02020909000000000000" pitchFamily="17" charset="-128"/>
                  <a:cs typeface="Calibri" panose="020F0502020204030204" pitchFamily="34" charset="0"/>
                </a:rPr>
                <a:t>Exposed Thing</a:t>
              </a:r>
            </a:p>
          </p:txBody>
        </p:sp>
        <p:sp>
          <p:nvSpPr>
            <p:cNvPr id="70" name="角丸四角形 6">
              <a:extLst>
                <a:ext uri="{FF2B5EF4-FFF2-40B4-BE49-F238E27FC236}">
                  <a16:creationId xmlns:a16="http://schemas.microsoft.com/office/drawing/2014/main" id="{336CE1C1-9842-4F14-8F3C-DDA32D787A08}"/>
                </a:ext>
              </a:extLst>
            </p:cNvPr>
            <p:cNvSpPr/>
            <p:nvPr/>
          </p:nvSpPr>
          <p:spPr bwMode="auto">
            <a:xfrm>
              <a:off x="6475528" y="4640132"/>
              <a:ext cx="1944000" cy="864000"/>
            </a:xfrm>
            <a:prstGeom prst="roundRect">
              <a:avLst>
                <a:gd name="adj" fmla="val 447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lnSpc>
                  <a:spcPct val="75000"/>
                </a:lnSpc>
                <a:defRPr/>
              </a:pPr>
              <a:r>
                <a:rPr kumimoji="0" lang="en-US" altLang="ja-JP" sz="2000" b="1" kern="0" dirty="0">
                  <a:solidFill>
                    <a:srgbClr val="000000"/>
                  </a:solidFill>
                  <a:ea typeface="HG明朝E" panose="02020909000000000000" pitchFamily="17" charset="-128"/>
                  <a:cs typeface="Calibri" panose="020F0502020204030204" pitchFamily="34" charset="0"/>
                </a:rPr>
                <a:t>Local</a:t>
              </a:r>
            </a:p>
            <a:p>
              <a:pPr algn="ctr" fontAlgn="ctr">
                <a:lnSpc>
                  <a:spcPct val="75000"/>
                </a:lnSpc>
                <a:defRPr/>
              </a:pPr>
              <a:r>
                <a:rPr kumimoji="0" lang="en-US" altLang="ja-JP" sz="2000" b="1" kern="0" dirty="0">
                  <a:solidFill>
                    <a:srgbClr val="000000"/>
                  </a:solidFill>
                  <a:ea typeface="HG明朝E" panose="02020909000000000000" pitchFamily="17" charset="-128"/>
                  <a:cs typeface="Calibri" panose="020F0502020204030204" pitchFamily="34" charset="0"/>
                </a:rPr>
                <a:t>Intermediary B</a:t>
              </a:r>
            </a:p>
            <a:p>
              <a:pPr algn="ctr" fontAlgn="ctr">
                <a:lnSpc>
                  <a:spcPct val="75000"/>
                </a:lnSpc>
                <a:defRPr/>
              </a:pPr>
              <a:endParaRPr kumimoji="0"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Calibri" panose="020F0502020204030204" pitchFamily="34" charset="0"/>
              </a:endParaRPr>
            </a:p>
          </p:txBody>
        </p:sp>
        <p:sp>
          <p:nvSpPr>
            <p:cNvPr id="71" name="角丸四角形 21">
              <a:extLst>
                <a:ext uri="{FF2B5EF4-FFF2-40B4-BE49-F238E27FC236}">
                  <a16:creationId xmlns:a16="http://schemas.microsoft.com/office/drawing/2014/main" id="{79713065-73C9-4296-9A52-340F5B772B82}"/>
                </a:ext>
              </a:extLst>
            </p:cNvPr>
            <p:cNvSpPr/>
            <p:nvPr/>
          </p:nvSpPr>
          <p:spPr bwMode="auto">
            <a:xfrm>
              <a:off x="6547528" y="5218140"/>
              <a:ext cx="864000" cy="288000"/>
            </a:xfrm>
            <a:prstGeom prst="roundRect">
              <a:avLst>
                <a:gd name="adj" fmla="val 14969"/>
              </a:avLst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lnSpc>
                  <a:spcPct val="70000"/>
                </a:lnSpc>
                <a:defRPr/>
              </a:pPr>
              <a:r>
                <a:rPr lang="en-US" altLang="ja-JP" sz="1400" kern="0" dirty="0">
                  <a:solidFill>
                    <a:prstClr val="white"/>
                  </a:solidFill>
                  <a:ea typeface="HG明朝E" panose="02020909000000000000" pitchFamily="17" charset="-128"/>
                  <a:cs typeface="Calibri" panose="020F0502020204030204" pitchFamily="34" charset="0"/>
                </a:rPr>
                <a:t>Exposed</a:t>
              </a:r>
            </a:p>
            <a:p>
              <a:pPr algn="ctr" fontAlgn="ctr">
                <a:lnSpc>
                  <a:spcPct val="70000"/>
                </a:lnSpc>
                <a:defRPr/>
              </a:pPr>
              <a:r>
                <a:rPr lang="en-US" altLang="ja-JP" sz="1400" kern="0" dirty="0">
                  <a:solidFill>
                    <a:prstClr val="white"/>
                  </a:solidFill>
                  <a:ea typeface="HG明朝E" panose="02020909000000000000" pitchFamily="17" charset="-128"/>
                  <a:cs typeface="Calibri" panose="020F0502020204030204" pitchFamily="34" charset="0"/>
                </a:rPr>
                <a:t>Thing</a:t>
              </a:r>
            </a:p>
          </p:txBody>
        </p:sp>
        <p:sp>
          <p:nvSpPr>
            <p:cNvPr id="72" name="角丸四角形 21">
              <a:extLst>
                <a:ext uri="{FF2B5EF4-FFF2-40B4-BE49-F238E27FC236}">
                  <a16:creationId xmlns:a16="http://schemas.microsoft.com/office/drawing/2014/main" id="{2EFF09D9-3AE4-4DD1-9AA0-AF060DA46FC6}"/>
                </a:ext>
              </a:extLst>
            </p:cNvPr>
            <p:cNvSpPr/>
            <p:nvPr/>
          </p:nvSpPr>
          <p:spPr bwMode="auto">
            <a:xfrm>
              <a:off x="7506714" y="5218140"/>
              <a:ext cx="864000" cy="288000"/>
            </a:xfrm>
            <a:prstGeom prst="roundRect">
              <a:avLst>
                <a:gd name="adj" fmla="val 14969"/>
              </a:avLst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lnSpc>
                  <a:spcPct val="70000"/>
                </a:lnSpc>
                <a:defRPr/>
              </a:pPr>
              <a:r>
                <a:rPr lang="en-US" altLang="ja-JP" sz="1400" kern="0" dirty="0">
                  <a:solidFill>
                    <a:prstClr val="white"/>
                  </a:solidFill>
                  <a:ea typeface="HG明朝E" panose="02020909000000000000" pitchFamily="17" charset="-128"/>
                  <a:cs typeface="Calibri" panose="020F0502020204030204" pitchFamily="34" charset="0"/>
                </a:rPr>
                <a:t>Consumed</a:t>
              </a:r>
            </a:p>
            <a:p>
              <a:pPr algn="ctr" fontAlgn="ctr">
                <a:lnSpc>
                  <a:spcPct val="70000"/>
                </a:lnSpc>
                <a:defRPr/>
              </a:pPr>
              <a:r>
                <a:rPr lang="en-US" altLang="ja-JP" sz="1400" kern="0" dirty="0">
                  <a:solidFill>
                    <a:prstClr val="white"/>
                  </a:solidFill>
                  <a:ea typeface="HG明朝E" panose="02020909000000000000" pitchFamily="17" charset="-128"/>
                  <a:cs typeface="Calibri" panose="020F0502020204030204" pitchFamily="34" charset="0"/>
                </a:rPr>
                <a:t>Things</a:t>
              </a:r>
            </a:p>
          </p:txBody>
        </p:sp>
        <p:cxnSp>
          <p:nvCxnSpPr>
            <p:cNvPr id="73" name="Gerade Verbindung mit Pfeil 42">
              <a:extLst>
                <a:ext uri="{FF2B5EF4-FFF2-40B4-BE49-F238E27FC236}">
                  <a16:creationId xmlns:a16="http://schemas.microsoft.com/office/drawing/2014/main" id="{4EBCB32F-C0A7-4878-98A4-AE6C2EC5EAAB}"/>
                </a:ext>
              </a:extLst>
            </p:cNvPr>
            <p:cNvCxnSpPr>
              <a:cxnSpLocks/>
              <a:stCxn id="67" idx="3"/>
              <a:endCxn id="71" idx="1"/>
            </p:cNvCxnSpPr>
            <p:nvPr/>
          </p:nvCxnSpPr>
          <p:spPr>
            <a:xfrm>
              <a:off x="5595658" y="5362140"/>
              <a:ext cx="95187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008000"/>
              </a:solidFill>
              <a:prstDash val="sysDot"/>
              <a:headEnd type="arrow" w="med" len="med"/>
              <a:tailEnd type="arrow" w="med" len="med"/>
            </a:ln>
            <a:effectLst/>
          </p:spPr>
        </p:cxnSp>
        <p:cxnSp>
          <p:nvCxnSpPr>
            <p:cNvPr id="74" name="Gerade Verbindung mit Pfeil 42">
              <a:extLst>
                <a:ext uri="{FF2B5EF4-FFF2-40B4-BE49-F238E27FC236}">
                  <a16:creationId xmlns:a16="http://schemas.microsoft.com/office/drawing/2014/main" id="{D13FCB53-59DD-441E-9C68-6A39E171E6E0}"/>
                </a:ext>
              </a:extLst>
            </p:cNvPr>
            <p:cNvCxnSpPr>
              <a:cxnSpLocks/>
              <a:stCxn id="72" idx="3"/>
              <a:endCxn id="69" idx="1"/>
            </p:cNvCxnSpPr>
            <p:nvPr/>
          </p:nvCxnSpPr>
          <p:spPr>
            <a:xfrm>
              <a:off x="8370714" y="5362140"/>
              <a:ext cx="1072684" cy="489235"/>
            </a:xfrm>
            <a:prstGeom prst="straightConnector1">
              <a:avLst/>
            </a:prstGeom>
            <a:noFill/>
            <a:ln w="38100" cap="flat" cmpd="sng" algn="ctr">
              <a:solidFill>
                <a:srgbClr val="008000"/>
              </a:solidFill>
              <a:prstDash val="sysDot"/>
              <a:headEnd type="arrow" w="med" len="med"/>
              <a:tailEnd type="arrow" w="med" len="med"/>
            </a:ln>
            <a:effectLst/>
          </p:spPr>
        </p:cxnSp>
        <p:sp>
          <p:nvSpPr>
            <p:cNvPr id="78" name="Down Arrow 40">
              <a:extLst>
                <a:ext uri="{FF2B5EF4-FFF2-40B4-BE49-F238E27FC236}">
                  <a16:creationId xmlns:a16="http://schemas.microsoft.com/office/drawing/2014/main" id="{F7A2ACC8-00A3-4F12-8B51-C2BAB9B8C380}"/>
                </a:ext>
              </a:extLst>
            </p:cNvPr>
            <p:cNvSpPr/>
            <p:nvPr/>
          </p:nvSpPr>
          <p:spPr>
            <a:xfrm rot="18154158" flipV="1">
              <a:off x="3140824" y="3928213"/>
              <a:ext cx="280561" cy="1014643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ysClr val="window" lastClr="FFFFFF">
                <a:lumMod val="75000"/>
              </a:sysClr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メイリオ"/>
                <a:cs typeface="Arial" pitchFamily="34" charset="0"/>
              </a:endParaRPr>
            </a:p>
          </p:txBody>
        </p:sp>
        <p:sp>
          <p:nvSpPr>
            <p:cNvPr id="79" name="Down Arrow 40">
              <a:extLst>
                <a:ext uri="{FF2B5EF4-FFF2-40B4-BE49-F238E27FC236}">
                  <a16:creationId xmlns:a16="http://schemas.microsoft.com/office/drawing/2014/main" id="{B2E5EC1F-A0E0-4291-AF96-73F08441754F}"/>
                </a:ext>
              </a:extLst>
            </p:cNvPr>
            <p:cNvSpPr/>
            <p:nvPr/>
          </p:nvSpPr>
          <p:spPr>
            <a:xfrm>
              <a:off x="1679522" y="4592732"/>
              <a:ext cx="338159" cy="648288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ysClr val="window" lastClr="FFFFFF">
                <a:lumMod val="75000"/>
              </a:sysClr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メイリオ"/>
                <a:cs typeface="Arial" pitchFamily="34" charset="0"/>
              </a:endParaRPr>
            </a:p>
          </p:txBody>
        </p:sp>
        <p:sp>
          <p:nvSpPr>
            <p:cNvPr id="80" name="角丸四角形 6">
              <a:extLst>
                <a:ext uri="{FF2B5EF4-FFF2-40B4-BE49-F238E27FC236}">
                  <a16:creationId xmlns:a16="http://schemas.microsoft.com/office/drawing/2014/main" id="{DE9894F8-FE03-4A79-9EEA-43BF338308F5}"/>
                </a:ext>
              </a:extLst>
            </p:cNvPr>
            <p:cNvSpPr/>
            <p:nvPr/>
          </p:nvSpPr>
          <p:spPr bwMode="auto">
            <a:xfrm>
              <a:off x="876602" y="3679220"/>
              <a:ext cx="1944000" cy="864000"/>
            </a:xfrm>
            <a:prstGeom prst="roundRect">
              <a:avLst>
                <a:gd name="adj" fmla="val 4472"/>
              </a:avLst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lnSpc>
                  <a:spcPct val="75000"/>
                </a:lnSpc>
                <a:defRPr/>
              </a:pPr>
              <a:r>
                <a:rPr kumimoji="0" lang="en-US" altLang="ja-JP" sz="2000" b="1" kern="0" dirty="0">
                  <a:solidFill>
                    <a:srgbClr val="000000"/>
                  </a:solidFill>
                  <a:ea typeface="HG明朝E" panose="02020909000000000000" pitchFamily="17" charset="-128"/>
                  <a:cs typeface="Calibri" panose="020F0502020204030204" pitchFamily="34" charset="0"/>
                </a:rPr>
                <a:t>Thing</a:t>
              </a:r>
            </a:p>
            <a:p>
              <a:pPr algn="ctr" fontAlgn="ctr">
                <a:lnSpc>
                  <a:spcPct val="75000"/>
                </a:lnSpc>
                <a:defRPr/>
              </a:pPr>
              <a:r>
                <a:rPr kumimoji="0" lang="en-US" altLang="ja-JP" sz="2000" b="1" kern="0" dirty="0">
                  <a:solidFill>
                    <a:srgbClr val="000000"/>
                  </a:solidFill>
                  <a:ea typeface="HG明朝E" panose="02020909000000000000" pitchFamily="17" charset="-128"/>
                  <a:cs typeface="Calibri" panose="020F0502020204030204" pitchFamily="34" charset="0"/>
                </a:rPr>
                <a:t>Directory B</a:t>
              </a:r>
            </a:p>
          </p:txBody>
        </p:sp>
        <p:sp>
          <p:nvSpPr>
            <p:cNvPr id="81" name="角丸四角形 6">
              <a:extLst>
                <a:ext uri="{FF2B5EF4-FFF2-40B4-BE49-F238E27FC236}">
                  <a16:creationId xmlns:a16="http://schemas.microsoft.com/office/drawing/2014/main" id="{F0064B0E-3A9A-4E64-8C62-DFE0A0B7103B}"/>
                </a:ext>
              </a:extLst>
            </p:cNvPr>
            <p:cNvSpPr/>
            <p:nvPr/>
          </p:nvSpPr>
          <p:spPr bwMode="auto">
            <a:xfrm>
              <a:off x="876602" y="5242084"/>
              <a:ext cx="1944000" cy="864000"/>
            </a:xfrm>
            <a:prstGeom prst="roundRect">
              <a:avLst>
                <a:gd name="adj" fmla="val 447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lnSpc>
                  <a:spcPct val="75000"/>
                </a:lnSpc>
                <a:defRPr/>
              </a:pPr>
              <a:r>
                <a:rPr kumimoji="0" lang="en-US" altLang="ja-JP" sz="2000" b="1" kern="0" dirty="0">
                  <a:solidFill>
                    <a:srgbClr val="000000"/>
                  </a:solidFill>
                  <a:ea typeface="HG明朝E" panose="02020909000000000000" pitchFamily="17" charset="-128"/>
                  <a:cs typeface="Calibri" panose="020F0502020204030204" pitchFamily="34" charset="0"/>
                </a:rPr>
                <a:t>Consumer B </a:t>
              </a:r>
            </a:p>
          </p:txBody>
        </p:sp>
        <p:sp>
          <p:nvSpPr>
            <p:cNvPr id="82" name="角丸四角形 21">
              <a:extLst>
                <a:ext uri="{FF2B5EF4-FFF2-40B4-BE49-F238E27FC236}">
                  <a16:creationId xmlns:a16="http://schemas.microsoft.com/office/drawing/2014/main" id="{062C5A96-12F3-410F-9A3A-80F67D673190}"/>
                </a:ext>
              </a:extLst>
            </p:cNvPr>
            <p:cNvSpPr/>
            <p:nvPr/>
          </p:nvSpPr>
          <p:spPr bwMode="auto">
            <a:xfrm>
              <a:off x="948602" y="5825440"/>
              <a:ext cx="1800000" cy="288000"/>
            </a:xfrm>
            <a:prstGeom prst="roundRect">
              <a:avLst>
                <a:gd name="adj" fmla="val 14969"/>
              </a:avLst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lang="en-US" altLang="ja-JP" sz="2000" kern="0" dirty="0">
                  <a:solidFill>
                    <a:prstClr val="white"/>
                  </a:solidFill>
                  <a:ea typeface="HG明朝E" panose="02020909000000000000" pitchFamily="17" charset="-128"/>
                  <a:cs typeface="Calibri" panose="020F0502020204030204" pitchFamily="34" charset="0"/>
                </a:rPr>
                <a:t>Consumed Thing</a:t>
              </a:r>
            </a:p>
          </p:txBody>
        </p:sp>
        <p:sp>
          <p:nvSpPr>
            <p:cNvPr id="89" name="矢印: 左右 81">
              <a:extLst>
                <a:ext uri="{FF2B5EF4-FFF2-40B4-BE49-F238E27FC236}">
                  <a16:creationId xmlns:a16="http://schemas.microsoft.com/office/drawing/2014/main" id="{BF138005-A30D-47D8-A3AE-9777CF915CF7}"/>
                </a:ext>
              </a:extLst>
            </p:cNvPr>
            <p:cNvSpPr/>
            <p:nvPr/>
          </p:nvSpPr>
          <p:spPr>
            <a:xfrm rot="16200000">
              <a:off x="1611321" y="3314876"/>
              <a:ext cx="474559" cy="307777"/>
            </a:xfrm>
            <a:prstGeom prst="leftRightArrow">
              <a:avLst/>
            </a:prstGeom>
            <a:solidFill>
              <a:srgbClr val="BFBFBF"/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メイリオ"/>
                <a:cs typeface="+mn-cs"/>
              </a:endParaRPr>
            </a:p>
          </p:txBody>
        </p:sp>
        <p:sp>
          <p:nvSpPr>
            <p:cNvPr id="90" name="テキスト ボックス 89">
              <a:extLst>
                <a:ext uri="{FF2B5EF4-FFF2-40B4-BE49-F238E27FC236}">
                  <a16:creationId xmlns:a16="http://schemas.microsoft.com/office/drawing/2014/main" id="{924538AE-013F-43A5-A3F7-6E8B05212759}"/>
                </a:ext>
              </a:extLst>
            </p:cNvPr>
            <p:cNvSpPr txBox="1"/>
            <p:nvPr/>
          </p:nvSpPr>
          <p:spPr>
            <a:xfrm>
              <a:off x="1927872" y="3270992"/>
              <a:ext cx="14125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solidFill>
                    <a:prstClr val="black"/>
                  </a:solidFill>
                  <a:ea typeface="Meiryo UI" panose="020B0604030504040204" pitchFamily="50" charset="-128"/>
                  <a:cs typeface="Calibri" panose="020F0502020204030204" pitchFamily="34" charset="0"/>
                </a:rPr>
                <a:t>synchronize</a:t>
              </a:r>
              <a:endParaRPr lang="ja-JP" altLang="en-US" sz="2000" dirty="0">
                <a:solidFill>
                  <a:prstClr val="black"/>
                </a:solidFill>
                <a:ea typeface="Meiryo UI" panose="020B0604030504040204" pitchFamily="50" charset="-128"/>
                <a:cs typeface="Calibri" panose="020F0502020204030204" pitchFamily="34" charset="0"/>
              </a:endParaRPr>
            </a:p>
          </p:txBody>
        </p:sp>
        <p:sp>
          <p:nvSpPr>
            <p:cNvPr id="91" name="角丸四角形 137">
              <a:extLst>
                <a:ext uri="{FF2B5EF4-FFF2-40B4-BE49-F238E27FC236}">
                  <a16:creationId xmlns:a16="http://schemas.microsoft.com/office/drawing/2014/main" id="{A6319216-C8F9-4DC8-BA3D-95CBD698A0B0}"/>
                </a:ext>
              </a:extLst>
            </p:cNvPr>
            <p:cNvSpPr/>
            <p:nvPr/>
          </p:nvSpPr>
          <p:spPr>
            <a:xfrm>
              <a:off x="6252359" y="623840"/>
              <a:ext cx="5232227" cy="2688481"/>
            </a:xfrm>
            <a:prstGeom prst="roundRect">
              <a:avLst>
                <a:gd name="adj" fmla="val 8306"/>
              </a:avLst>
            </a:prstGeom>
            <a:noFill/>
            <a:ln w="19050" cap="flat" cmpd="sng" algn="ctr">
              <a:solidFill>
                <a:srgbClr val="727CA3"/>
              </a:solidFill>
              <a:prstDash val="sys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メイリオ"/>
                <a:cs typeface="Calibri" panose="020F0502020204030204" pitchFamily="34" charset="0"/>
              </a:endParaRPr>
            </a:p>
          </p:txBody>
        </p:sp>
        <p:sp>
          <p:nvSpPr>
            <p:cNvPr id="92" name="テキスト ボックス 91">
              <a:extLst>
                <a:ext uri="{FF2B5EF4-FFF2-40B4-BE49-F238E27FC236}">
                  <a16:creationId xmlns:a16="http://schemas.microsoft.com/office/drawing/2014/main" id="{B7CA3285-FF05-4453-B57D-05702CE046ED}"/>
                </a:ext>
              </a:extLst>
            </p:cNvPr>
            <p:cNvSpPr txBox="1"/>
            <p:nvPr/>
          </p:nvSpPr>
          <p:spPr>
            <a:xfrm>
              <a:off x="10132211" y="3534350"/>
              <a:ext cx="12822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solidFill>
                    <a:prstClr val="black"/>
                  </a:solidFill>
                  <a:ea typeface="Meiryo UI" panose="020B0604030504040204" pitchFamily="50" charset="-128"/>
                  <a:cs typeface="Calibri" panose="020F0502020204030204" pitchFamily="34" charset="0"/>
                </a:rPr>
                <a:t>Network B</a:t>
              </a:r>
              <a:endParaRPr lang="ja-JP" altLang="en-US" sz="2000" dirty="0">
                <a:solidFill>
                  <a:prstClr val="black"/>
                </a:solidFill>
                <a:ea typeface="Meiryo UI" panose="020B0604030504040204" pitchFamily="50" charset="-128"/>
                <a:cs typeface="Calibri" panose="020F0502020204030204" pitchFamily="34" charset="0"/>
              </a:endParaRPr>
            </a:p>
          </p:txBody>
        </p:sp>
        <p:sp>
          <p:nvSpPr>
            <p:cNvPr id="93" name="角丸四角形 137">
              <a:extLst>
                <a:ext uri="{FF2B5EF4-FFF2-40B4-BE49-F238E27FC236}">
                  <a16:creationId xmlns:a16="http://schemas.microsoft.com/office/drawing/2014/main" id="{035D1CC5-E50F-4D19-817F-AA524C271C0B}"/>
                </a:ext>
              </a:extLst>
            </p:cNvPr>
            <p:cNvSpPr/>
            <p:nvPr/>
          </p:nvSpPr>
          <p:spPr>
            <a:xfrm>
              <a:off x="6264533" y="3521706"/>
              <a:ext cx="5232227" cy="2688481"/>
            </a:xfrm>
            <a:prstGeom prst="roundRect">
              <a:avLst>
                <a:gd name="adj" fmla="val 8306"/>
              </a:avLst>
            </a:prstGeom>
            <a:noFill/>
            <a:ln w="19050" cap="flat" cmpd="sng" algn="ctr">
              <a:solidFill>
                <a:srgbClr val="727CA3"/>
              </a:solidFill>
              <a:prstDash val="sys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メイリオ"/>
                <a:cs typeface="Calibri" panose="020F0502020204030204" pitchFamily="34" charset="0"/>
              </a:endParaRPr>
            </a:p>
          </p:txBody>
        </p:sp>
        <p:sp>
          <p:nvSpPr>
            <p:cNvPr id="94" name="テキスト ボックス 93">
              <a:extLst>
                <a:ext uri="{FF2B5EF4-FFF2-40B4-BE49-F238E27FC236}">
                  <a16:creationId xmlns:a16="http://schemas.microsoft.com/office/drawing/2014/main" id="{F2080027-A1CB-4621-977C-76F313CC6D79}"/>
                </a:ext>
              </a:extLst>
            </p:cNvPr>
            <p:cNvSpPr txBox="1"/>
            <p:nvPr/>
          </p:nvSpPr>
          <p:spPr>
            <a:xfrm>
              <a:off x="10132211" y="2831376"/>
              <a:ext cx="12822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solidFill>
                    <a:prstClr val="black"/>
                  </a:solidFill>
                  <a:ea typeface="Meiryo UI" panose="020B0604030504040204" pitchFamily="50" charset="-128"/>
                  <a:cs typeface="Calibri" panose="020F0502020204030204" pitchFamily="34" charset="0"/>
                </a:rPr>
                <a:t>Network A</a:t>
              </a:r>
              <a:endParaRPr lang="ja-JP" altLang="en-US" sz="2000" dirty="0">
                <a:solidFill>
                  <a:prstClr val="black"/>
                </a:solidFill>
                <a:ea typeface="Meiryo UI" panose="020B0604030504040204" pitchFamily="50" charset="-128"/>
                <a:cs typeface="Calibri" panose="020F0502020204030204" pitchFamily="34" charset="0"/>
              </a:endParaRPr>
            </a:p>
          </p:txBody>
        </p:sp>
        <p:cxnSp>
          <p:nvCxnSpPr>
            <p:cNvPr id="66" name="Gerade Verbindung mit Pfeil 42">
              <a:extLst>
                <a:ext uri="{FF2B5EF4-FFF2-40B4-BE49-F238E27FC236}">
                  <a16:creationId xmlns:a16="http://schemas.microsoft.com/office/drawing/2014/main" id="{8D61AAF2-BA27-4257-9C59-A54AA4504A03}"/>
                </a:ext>
              </a:extLst>
            </p:cNvPr>
            <p:cNvCxnSpPr>
              <a:cxnSpLocks/>
              <a:stCxn id="82" idx="3"/>
              <a:endCxn id="63" idx="1"/>
            </p:cNvCxnSpPr>
            <p:nvPr/>
          </p:nvCxnSpPr>
          <p:spPr>
            <a:xfrm flipV="1">
              <a:off x="2748602" y="5362140"/>
              <a:ext cx="1023870" cy="607300"/>
            </a:xfrm>
            <a:prstGeom prst="straightConnector1">
              <a:avLst/>
            </a:prstGeom>
            <a:noFill/>
            <a:ln w="38100" cap="flat" cmpd="sng" algn="ctr">
              <a:solidFill>
                <a:srgbClr val="008000"/>
              </a:solidFill>
              <a:prstDash val="sysDot"/>
              <a:headEnd type="arrow" w="med" len="med"/>
              <a:tailEnd type="arrow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641583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E78AEC00-5C8A-4F7A-9B34-05E79F2212CA}"/>
              </a:ext>
            </a:extLst>
          </p:cNvPr>
          <p:cNvSpPr/>
          <p:nvPr/>
        </p:nvSpPr>
        <p:spPr>
          <a:xfrm>
            <a:off x="0" y="376963"/>
            <a:ext cx="12192000" cy="61040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0" name="グループ化 89">
            <a:extLst>
              <a:ext uri="{FF2B5EF4-FFF2-40B4-BE49-F238E27FC236}">
                <a16:creationId xmlns:a16="http://schemas.microsoft.com/office/drawing/2014/main" id="{953CCEC5-DD64-4853-9460-490E92D90496}"/>
              </a:ext>
            </a:extLst>
          </p:cNvPr>
          <p:cNvGrpSpPr/>
          <p:nvPr/>
        </p:nvGrpSpPr>
        <p:grpSpPr>
          <a:xfrm>
            <a:off x="785921" y="620783"/>
            <a:ext cx="10620158" cy="5616434"/>
            <a:chOff x="785921" y="620783"/>
            <a:chExt cx="10620158" cy="5616434"/>
          </a:xfrm>
        </p:grpSpPr>
        <p:sp>
          <p:nvSpPr>
            <p:cNvPr id="44" name="角丸四角形 6">
              <a:extLst>
                <a:ext uri="{FF2B5EF4-FFF2-40B4-BE49-F238E27FC236}">
                  <a16:creationId xmlns:a16="http://schemas.microsoft.com/office/drawing/2014/main" id="{0FCDC8EA-A0FC-4C31-8F07-F75C8F3CBE30}"/>
                </a:ext>
              </a:extLst>
            </p:cNvPr>
            <p:cNvSpPr/>
            <p:nvPr/>
          </p:nvSpPr>
          <p:spPr bwMode="auto">
            <a:xfrm>
              <a:off x="3609791" y="1358886"/>
              <a:ext cx="1944000" cy="864000"/>
            </a:xfrm>
            <a:prstGeom prst="roundRect">
              <a:avLst>
                <a:gd name="adj" fmla="val 447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lnSpc>
                  <a:spcPct val="75000"/>
                </a:lnSpc>
                <a:defRPr/>
              </a:pPr>
              <a:r>
                <a:rPr kumimoji="0" lang="en-US" altLang="ja-JP" sz="2000" b="1" kern="0" dirty="0">
                  <a:solidFill>
                    <a:srgbClr val="000000"/>
                  </a:solidFill>
                  <a:ea typeface="HG明朝E" panose="02020909000000000000" pitchFamily="17" charset="-128"/>
                  <a:cs typeface="Calibri" panose="020F0502020204030204" pitchFamily="34" charset="0"/>
                </a:rPr>
                <a:t>Remote</a:t>
              </a:r>
            </a:p>
            <a:p>
              <a:pPr algn="ctr" fontAlgn="ctr">
                <a:lnSpc>
                  <a:spcPct val="75000"/>
                </a:lnSpc>
                <a:defRPr/>
              </a:pPr>
              <a:r>
                <a:rPr kumimoji="0" lang="en-US" altLang="ja-JP" sz="2000" b="1" kern="0" dirty="0">
                  <a:solidFill>
                    <a:srgbClr val="000000"/>
                  </a:solidFill>
                  <a:ea typeface="HG明朝E" panose="02020909000000000000" pitchFamily="17" charset="-128"/>
                  <a:cs typeface="Calibri" panose="020F0502020204030204" pitchFamily="34" charset="0"/>
                </a:rPr>
                <a:t>Intermediary A</a:t>
              </a:r>
            </a:p>
            <a:p>
              <a:pPr algn="ctr" fontAlgn="ctr">
                <a:lnSpc>
                  <a:spcPct val="75000"/>
                </a:lnSpc>
                <a:defRPr/>
              </a:pPr>
              <a:endParaRPr kumimoji="0"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Calibri" panose="020F0502020204030204" pitchFamily="34" charset="0"/>
              </a:endParaRPr>
            </a:p>
          </p:txBody>
        </p:sp>
        <p:sp>
          <p:nvSpPr>
            <p:cNvPr id="45" name="角丸四角形 21">
              <a:extLst>
                <a:ext uri="{FF2B5EF4-FFF2-40B4-BE49-F238E27FC236}">
                  <a16:creationId xmlns:a16="http://schemas.microsoft.com/office/drawing/2014/main" id="{A058AB23-EEBF-465F-B067-E45A00EA15F9}"/>
                </a:ext>
              </a:extLst>
            </p:cNvPr>
            <p:cNvSpPr/>
            <p:nvPr/>
          </p:nvSpPr>
          <p:spPr bwMode="auto">
            <a:xfrm>
              <a:off x="3681791" y="1936894"/>
              <a:ext cx="864000" cy="288000"/>
            </a:xfrm>
            <a:prstGeom prst="roundRect">
              <a:avLst>
                <a:gd name="adj" fmla="val 14969"/>
              </a:avLst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lnSpc>
                  <a:spcPct val="70000"/>
                </a:lnSpc>
                <a:defRPr/>
              </a:pPr>
              <a:r>
                <a:rPr lang="en-US" altLang="ja-JP" sz="1400" kern="0" dirty="0">
                  <a:solidFill>
                    <a:prstClr val="white"/>
                  </a:solidFill>
                  <a:ea typeface="HG明朝E" panose="02020909000000000000" pitchFamily="17" charset="-128"/>
                  <a:cs typeface="Calibri" panose="020F0502020204030204" pitchFamily="34" charset="0"/>
                </a:rPr>
                <a:t>Exposed</a:t>
              </a:r>
            </a:p>
            <a:p>
              <a:pPr algn="ctr" fontAlgn="ctr">
                <a:lnSpc>
                  <a:spcPct val="70000"/>
                </a:lnSpc>
                <a:defRPr/>
              </a:pPr>
              <a:r>
                <a:rPr lang="en-US" altLang="ja-JP" sz="1400" kern="0" dirty="0">
                  <a:solidFill>
                    <a:prstClr val="white"/>
                  </a:solidFill>
                  <a:ea typeface="HG明朝E" panose="02020909000000000000" pitchFamily="17" charset="-128"/>
                  <a:cs typeface="Calibri" panose="020F0502020204030204" pitchFamily="34" charset="0"/>
                </a:rPr>
                <a:t>Thing</a:t>
              </a:r>
            </a:p>
          </p:txBody>
        </p:sp>
        <p:sp>
          <p:nvSpPr>
            <p:cNvPr id="46" name="角丸四角形 6">
              <a:extLst>
                <a:ext uri="{FF2B5EF4-FFF2-40B4-BE49-F238E27FC236}">
                  <a16:creationId xmlns:a16="http://schemas.microsoft.com/office/drawing/2014/main" id="{D63C314A-A631-4E73-B8FF-F32632165703}"/>
                </a:ext>
              </a:extLst>
            </p:cNvPr>
            <p:cNvSpPr/>
            <p:nvPr/>
          </p:nvSpPr>
          <p:spPr bwMode="auto">
            <a:xfrm>
              <a:off x="785921" y="800775"/>
              <a:ext cx="1944000" cy="864000"/>
            </a:xfrm>
            <a:prstGeom prst="roundRect">
              <a:avLst>
                <a:gd name="adj" fmla="val 447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lnSpc>
                  <a:spcPct val="75000"/>
                </a:lnSpc>
                <a:defRPr/>
              </a:pPr>
              <a:r>
                <a:rPr kumimoji="0" lang="en-US" altLang="ja-JP" sz="2000" b="1" kern="0" dirty="0">
                  <a:solidFill>
                    <a:srgbClr val="000000"/>
                  </a:solidFill>
                  <a:ea typeface="HG明朝E" panose="02020909000000000000" pitchFamily="17" charset="-128"/>
                  <a:cs typeface="Calibri" panose="020F0502020204030204" pitchFamily="34" charset="0"/>
                </a:rPr>
                <a:t>Consumer A </a:t>
              </a:r>
            </a:p>
          </p:txBody>
        </p:sp>
        <p:sp>
          <p:nvSpPr>
            <p:cNvPr id="47" name="角丸四角形 21">
              <a:extLst>
                <a:ext uri="{FF2B5EF4-FFF2-40B4-BE49-F238E27FC236}">
                  <a16:creationId xmlns:a16="http://schemas.microsoft.com/office/drawing/2014/main" id="{CE134B7C-EDB9-4A77-87D0-833A6DAE0C02}"/>
                </a:ext>
              </a:extLst>
            </p:cNvPr>
            <p:cNvSpPr/>
            <p:nvPr/>
          </p:nvSpPr>
          <p:spPr bwMode="auto">
            <a:xfrm>
              <a:off x="857921" y="1384122"/>
              <a:ext cx="1800000" cy="288000"/>
            </a:xfrm>
            <a:prstGeom prst="roundRect">
              <a:avLst>
                <a:gd name="adj" fmla="val 14969"/>
              </a:avLst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lang="en-US" altLang="ja-JP" sz="2000" kern="0" dirty="0">
                  <a:solidFill>
                    <a:prstClr val="white"/>
                  </a:solidFill>
                  <a:ea typeface="HG明朝E" panose="02020909000000000000" pitchFamily="17" charset="-128"/>
                  <a:cs typeface="Calibri" panose="020F0502020204030204" pitchFamily="34" charset="0"/>
                </a:rPr>
                <a:t>Consumed Thing</a:t>
              </a:r>
            </a:p>
          </p:txBody>
        </p:sp>
        <p:cxnSp>
          <p:nvCxnSpPr>
            <p:cNvPr id="48" name="Gerade Verbindung mit Pfeil 42">
              <a:extLst>
                <a:ext uri="{FF2B5EF4-FFF2-40B4-BE49-F238E27FC236}">
                  <a16:creationId xmlns:a16="http://schemas.microsoft.com/office/drawing/2014/main" id="{CDBFDBA4-8499-4DAD-B3D3-915B914B7102}"/>
                </a:ext>
              </a:extLst>
            </p:cNvPr>
            <p:cNvCxnSpPr>
              <a:cxnSpLocks/>
              <a:stCxn id="47" idx="3"/>
              <a:endCxn id="45" idx="1"/>
            </p:cNvCxnSpPr>
            <p:nvPr/>
          </p:nvCxnSpPr>
          <p:spPr>
            <a:xfrm>
              <a:off x="2657921" y="1528122"/>
              <a:ext cx="1023870" cy="552772"/>
            </a:xfrm>
            <a:prstGeom prst="straightConnector1">
              <a:avLst/>
            </a:prstGeom>
            <a:noFill/>
            <a:ln w="38100" cap="flat" cmpd="sng" algn="ctr">
              <a:solidFill>
                <a:srgbClr val="008000"/>
              </a:solidFill>
              <a:prstDash val="sysDot"/>
              <a:headEnd type="arrow" w="med" len="med"/>
              <a:tailEnd type="arrow" w="med" len="med"/>
            </a:ln>
            <a:effectLst/>
          </p:spPr>
        </p:cxnSp>
        <p:sp>
          <p:nvSpPr>
            <p:cNvPr id="49" name="角丸四角形 21">
              <a:extLst>
                <a:ext uri="{FF2B5EF4-FFF2-40B4-BE49-F238E27FC236}">
                  <a16:creationId xmlns:a16="http://schemas.microsoft.com/office/drawing/2014/main" id="{ED194DA7-04BE-4B95-96BB-FC38B3A9AE39}"/>
                </a:ext>
              </a:extLst>
            </p:cNvPr>
            <p:cNvSpPr/>
            <p:nvPr/>
          </p:nvSpPr>
          <p:spPr bwMode="auto">
            <a:xfrm>
              <a:off x="4640977" y="1936894"/>
              <a:ext cx="864000" cy="288000"/>
            </a:xfrm>
            <a:prstGeom prst="roundRect">
              <a:avLst>
                <a:gd name="adj" fmla="val 14969"/>
              </a:avLst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lnSpc>
                  <a:spcPct val="70000"/>
                </a:lnSpc>
                <a:defRPr/>
              </a:pPr>
              <a:r>
                <a:rPr lang="en-US" altLang="ja-JP" sz="1400" kern="0" dirty="0">
                  <a:solidFill>
                    <a:prstClr val="white"/>
                  </a:solidFill>
                  <a:ea typeface="HG明朝E" panose="02020909000000000000" pitchFamily="17" charset="-128"/>
                  <a:cs typeface="Calibri" panose="020F0502020204030204" pitchFamily="34" charset="0"/>
                </a:rPr>
                <a:t>Consumed</a:t>
              </a:r>
            </a:p>
            <a:p>
              <a:pPr algn="ctr" fontAlgn="ctr">
                <a:lnSpc>
                  <a:spcPct val="70000"/>
                </a:lnSpc>
                <a:defRPr/>
              </a:pPr>
              <a:r>
                <a:rPr lang="en-US" altLang="ja-JP" sz="1400" kern="0" dirty="0">
                  <a:solidFill>
                    <a:prstClr val="white"/>
                  </a:solidFill>
                  <a:ea typeface="HG明朝E" panose="02020909000000000000" pitchFamily="17" charset="-128"/>
                  <a:cs typeface="Calibri" panose="020F0502020204030204" pitchFamily="34" charset="0"/>
                </a:rPr>
                <a:t>Thing</a:t>
              </a:r>
            </a:p>
          </p:txBody>
        </p:sp>
        <p:sp>
          <p:nvSpPr>
            <p:cNvPr id="50" name="角丸四角形 6">
              <a:extLst>
                <a:ext uri="{FF2B5EF4-FFF2-40B4-BE49-F238E27FC236}">
                  <a16:creationId xmlns:a16="http://schemas.microsoft.com/office/drawing/2014/main" id="{2F1EE40B-A015-42D9-BA1F-A4CC43C3DE45}"/>
                </a:ext>
              </a:extLst>
            </p:cNvPr>
            <p:cNvSpPr/>
            <p:nvPr/>
          </p:nvSpPr>
          <p:spPr bwMode="auto">
            <a:xfrm>
              <a:off x="9280717" y="800775"/>
              <a:ext cx="1944000" cy="864000"/>
            </a:xfrm>
            <a:prstGeom prst="roundRect">
              <a:avLst>
                <a:gd name="adj" fmla="val 447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lnSpc>
                  <a:spcPct val="75000"/>
                </a:lnSpc>
                <a:defRPr/>
              </a:pPr>
              <a:r>
                <a:rPr kumimoji="0" lang="en-US" altLang="ja-JP" sz="2000" b="1" kern="0" dirty="0">
                  <a:solidFill>
                    <a:srgbClr val="000000"/>
                  </a:solidFill>
                  <a:ea typeface="HG明朝E" panose="02020909000000000000" pitchFamily="17" charset="-128"/>
                  <a:cs typeface="Calibri" panose="020F0502020204030204" pitchFamily="34" charset="0"/>
                </a:rPr>
                <a:t>Thing A </a:t>
              </a:r>
            </a:p>
          </p:txBody>
        </p:sp>
        <p:sp>
          <p:nvSpPr>
            <p:cNvPr id="51" name="角丸四角形 21">
              <a:extLst>
                <a:ext uri="{FF2B5EF4-FFF2-40B4-BE49-F238E27FC236}">
                  <a16:creationId xmlns:a16="http://schemas.microsoft.com/office/drawing/2014/main" id="{3BC47756-EA50-4376-AAB6-5351F454939F}"/>
                </a:ext>
              </a:extLst>
            </p:cNvPr>
            <p:cNvSpPr/>
            <p:nvPr/>
          </p:nvSpPr>
          <p:spPr bwMode="auto">
            <a:xfrm>
              <a:off x="9352717" y="1384122"/>
              <a:ext cx="1800000" cy="288000"/>
            </a:xfrm>
            <a:prstGeom prst="roundRect">
              <a:avLst>
                <a:gd name="adj" fmla="val 14969"/>
              </a:avLst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lang="en-US" altLang="ja-JP" sz="2000" kern="0" dirty="0">
                  <a:solidFill>
                    <a:prstClr val="white"/>
                  </a:solidFill>
                  <a:ea typeface="HG明朝E" panose="02020909000000000000" pitchFamily="17" charset="-128"/>
                  <a:cs typeface="Calibri" panose="020F0502020204030204" pitchFamily="34" charset="0"/>
                </a:rPr>
                <a:t>Exposed Thing</a:t>
              </a:r>
            </a:p>
          </p:txBody>
        </p:sp>
        <p:sp>
          <p:nvSpPr>
            <p:cNvPr id="52" name="角丸四角形 6">
              <a:extLst>
                <a:ext uri="{FF2B5EF4-FFF2-40B4-BE49-F238E27FC236}">
                  <a16:creationId xmlns:a16="http://schemas.microsoft.com/office/drawing/2014/main" id="{F7ABCE3D-1E92-4BAE-9F82-7A4F50679867}"/>
                </a:ext>
              </a:extLst>
            </p:cNvPr>
            <p:cNvSpPr/>
            <p:nvPr/>
          </p:nvSpPr>
          <p:spPr bwMode="auto">
            <a:xfrm>
              <a:off x="6384847" y="1358886"/>
              <a:ext cx="1944000" cy="864000"/>
            </a:xfrm>
            <a:prstGeom prst="roundRect">
              <a:avLst>
                <a:gd name="adj" fmla="val 447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lnSpc>
                  <a:spcPct val="75000"/>
                </a:lnSpc>
                <a:defRPr/>
              </a:pPr>
              <a:r>
                <a:rPr kumimoji="0" lang="en-US" altLang="ja-JP" sz="2000" b="1" kern="0" dirty="0">
                  <a:solidFill>
                    <a:srgbClr val="000000"/>
                  </a:solidFill>
                  <a:ea typeface="HG明朝E" panose="02020909000000000000" pitchFamily="17" charset="-128"/>
                  <a:cs typeface="Calibri" panose="020F0502020204030204" pitchFamily="34" charset="0"/>
                </a:rPr>
                <a:t>Local</a:t>
              </a:r>
            </a:p>
            <a:p>
              <a:pPr algn="ctr" fontAlgn="ctr">
                <a:lnSpc>
                  <a:spcPct val="75000"/>
                </a:lnSpc>
                <a:defRPr/>
              </a:pPr>
              <a:r>
                <a:rPr kumimoji="0" lang="en-US" altLang="ja-JP" sz="2000" b="1" kern="0" dirty="0">
                  <a:solidFill>
                    <a:srgbClr val="000000"/>
                  </a:solidFill>
                  <a:ea typeface="HG明朝E" panose="02020909000000000000" pitchFamily="17" charset="-128"/>
                  <a:cs typeface="Calibri" panose="020F0502020204030204" pitchFamily="34" charset="0"/>
                </a:rPr>
                <a:t>Intermediary A</a:t>
              </a:r>
            </a:p>
            <a:p>
              <a:pPr algn="ctr" fontAlgn="ctr">
                <a:lnSpc>
                  <a:spcPct val="75000"/>
                </a:lnSpc>
                <a:defRPr/>
              </a:pPr>
              <a:endParaRPr kumimoji="0"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Calibri" panose="020F0502020204030204" pitchFamily="34" charset="0"/>
              </a:endParaRPr>
            </a:p>
          </p:txBody>
        </p:sp>
        <p:sp>
          <p:nvSpPr>
            <p:cNvPr id="53" name="角丸四角形 21">
              <a:extLst>
                <a:ext uri="{FF2B5EF4-FFF2-40B4-BE49-F238E27FC236}">
                  <a16:creationId xmlns:a16="http://schemas.microsoft.com/office/drawing/2014/main" id="{A308B86C-5E7F-4395-AA34-9C3613117180}"/>
                </a:ext>
              </a:extLst>
            </p:cNvPr>
            <p:cNvSpPr/>
            <p:nvPr/>
          </p:nvSpPr>
          <p:spPr bwMode="auto">
            <a:xfrm>
              <a:off x="6456847" y="1936894"/>
              <a:ext cx="864000" cy="288000"/>
            </a:xfrm>
            <a:prstGeom prst="roundRect">
              <a:avLst>
                <a:gd name="adj" fmla="val 14969"/>
              </a:avLst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lnSpc>
                  <a:spcPct val="70000"/>
                </a:lnSpc>
                <a:defRPr/>
              </a:pPr>
              <a:r>
                <a:rPr lang="en-US" altLang="ja-JP" sz="1400" kern="0" dirty="0">
                  <a:solidFill>
                    <a:prstClr val="white"/>
                  </a:solidFill>
                  <a:ea typeface="HG明朝E" panose="02020909000000000000" pitchFamily="17" charset="-128"/>
                  <a:cs typeface="Calibri" panose="020F0502020204030204" pitchFamily="34" charset="0"/>
                </a:rPr>
                <a:t>Exposed</a:t>
              </a:r>
            </a:p>
            <a:p>
              <a:pPr algn="ctr" fontAlgn="ctr">
                <a:lnSpc>
                  <a:spcPct val="70000"/>
                </a:lnSpc>
                <a:defRPr/>
              </a:pPr>
              <a:r>
                <a:rPr lang="en-US" altLang="ja-JP" sz="1400" kern="0" dirty="0">
                  <a:solidFill>
                    <a:prstClr val="white"/>
                  </a:solidFill>
                  <a:ea typeface="HG明朝E" panose="02020909000000000000" pitchFamily="17" charset="-128"/>
                  <a:cs typeface="Calibri" panose="020F0502020204030204" pitchFamily="34" charset="0"/>
                </a:rPr>
                <a:t>Thing</a:t>
              </a:r>
            </a:p>
          </p:txBody>
        </p:sp>
        <p:sp>
          <p:nvSpPr>
            <p:cNvPr id="54" name="角丸四角形 21">
              <a:extLst>
                <a:ext uri="{FF2B5EF4-FFF2-40B4-BE49-F238E27FC236}">
                  <a16:creationId xmlns:a16="http://schemas.microsoft.com/office/drawing/2014/main" id="{1D1E4731-502F-4104-9604-3B38C59110E5}"/>
                </a:ext>
              </a:extLst>
            </p:cNvPr>
            <p:cNvSpPr/>
            <p:nvPr/>
          </p:nvSpPr>
          <p:spPr bwMode="auto">
            <a:xfrm>
              <a:off x="7416033" y="1936894"/>
              <a:ext cx="864000" cy="288000"/>
            </a:xfrm>
            <a:prstGeom prst="roundRect">
              <a:avLst>
                <a:gd name="adj" fmla="val 14969"/>
              </a:avLst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lnSpc>
                  <a:spcPct val="70000"/>
                </a:lnSpc>
                <a:defRPr/>
              </a:pPr>
              <a:r>
                <a:rPr lang="en-US" altLang="ja-JP" sz="1400" kern="0" dirty="0">
                  <a:solidFill>
                    <a:prstClr val="white"/>
                  </a:solidFill>
                  <a:ea typeface="HG明朝E" panose="02020909000000000000" pitchFamily="17" charset="-128"/>
                  <a:cs typeface="Calibri" panose="020F0502020204030204" pitchFamily="34" charset="0"/>
                </a:rPr>
                <a:t>Consumed</a:t>
              </a:r>
            </a:p>
            <a:p>
              <a:pPr algn="ctr" fontAlgn="ctr">
                <a:lnSpc>
                  <a:spcPct val="70000"/>
                </a:lnSpc>
                <a:defRPr/>
              </a:pPr>
              <a:r>
                <a:rPr lang="en-US" altLang="ja-JP" sz="1400" kern="0" dirty="0">
                  <a:solidFill>
                    <a:prstClr val="white"/>
                  </a:solidFill>
                  <a:ea typeface="HG明朝E" panose="02020909000000000000" pitchFamily="17" charset="-128"/>
                  <a:cs typeface="Calibri" panose="020F0502020204030204" pitchFamily="34" charset="0"/>
                </a:rPr>
                <a:t>Things</a:t>
              </a:r>
            </a:p>
          </p:txBody>
        </p:sp>
        <p:cxnSp>
          <p:nvCxnSpPr>
            <p:cNvPr id="55" name="Gerade Verbindung mit Pfeil 42">
              <a:extLst>
                <a:ext uri="{FF2B5EF4-FFF2-40B4-BE49-F238E27FC236}">
                  <a16:creationId xmlns:a16="http://schemas.microsoft.com/office/drawing/2014/main" id="{6E0E1C7C-F84F-4F80-89D9-891FE3D45C2D}"/>
                </a:ext>
              </a:extLst>
            </p:cNvPr>
            <p:cNvCxnSpPr>
              <a:cxnSpLocks/>
              <a:stCxn id="49" idx="3"/>
              <a:endCxn id="53" idx="1"/>
            </p:cNvCxnSpPr>
            <p:nvPr/>
          </p:nvCxnSpPr>
          <p:spPr>
            <a:xfrm>
              <a:off x="5504977" y="2080894"/>
              <a:ext cx="95187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008000"/>
              </a:solidFill>
              <a:prstDash val="sysDot"/>
              <a:headEnd type="arrow" w="med" len="med"/>
              <a:tailEnd type="arrow" w="med" len="med"/>
            </a:ln>
            <a:effectLst/>
          </p:spPr>
        </p:cxnSp>
        <p:cxnSp>
          <p:nvCxnSpPr>
            <p:cNvPr id="56" name="Gerade Verbindung mit Pfeil 42">
              <a:extLst>
                <a:ext uri="{FF2B5EF4-FFF2-40B4-BE49-F238E27FC236}">
                  <a16:creationId xmlns:a16="http://schemas.microsoft.com/office/drawing/2014/main" id="{409B477A-3821-430B-8866-1D62EDA7D227}"/>
                </a:ext>
              </a:extLst>
            </p:cNvPr>
            <p:cNvCxnSpPr>
              <a:cxnSpLocks/>
              <a:stCxn id="54" idx="3"/>
              <a:endCxn id="51" idx="1"/>
            </p:cNvCxnSpPr>
            <p:nvPr/>
          </p:nvCxnSpPr>
          <p:spPr>
            <a:xfrm flipV="1">
              <a:off x="8280033" y="1528122"/>
              <a:ext cx="1072684" cy="552772"/>
            </a:xfrm>
            <a:prstGeom prst="straightConnector1">
              <a:avLst/>
            </a:prstGeom>
            <a:noFill/>
            <a:ln w="38100" cap="flat" cmpd="sng" algn="ctr">
              <a:solidFill>
                <a:srgbClr val="008000"/>
              </a:solidFill>
              <a:prstDash val="sysDot"/>
              <a:headEnd type="arrow" w="med" len="med"/>
              <a:tailEnd type="arrow" w="med" len="med"/>
            </a:ln>
            <a:effectLst/>
          </p:spPr>
        </p:cxnSp>
        <p:cxnSp>
          <p:nvCxnSpPr>
            <p:cNvPr id="57" name="直線コネクタ 56">
              <a:extLst>
                <a:ext uri="{FF2B5EF4-FFF2-40B4-BE49-F238E27FC236}">
                  <a16:creationId xmlns:a16="http://schemas.microsoft.com/office/drawing/2014/main" id="{DB13631F-B576-45DA-BA12-407D0AD6AB4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02731" y="620783"/>
              <a:ext cx="0" cy="5616434"/>
            </a:xfrm>
            <a:prstGeom prst="line">
              <a:avLst/>
            </a:prstGeom>
            <a:noFill/>
            <a:ln w="25400" cap="flat" cmpd="sng" algn="ctr">
              <a:solidFill>
                <a:srgbClr val="727CA3"/>
              </a:solidFill>
              <a:prstDash val="sysDash"/>
              <a:headEnd type="none" w="med" len="med"/>
              <a:tailEnd type="none" w="med" len="med"/>
            </a:ln>
            <a:effectLst>
              <a:outerShdw blurRad="50800" dist="43000" dir="5400000" rotWithShape="0">
                <a:srgbClr val="000000">
                  <a:alpha val="40000"/>
                </a:srgbClr>
              </a:outerShdw>
            </a:effectLst>
            <a:scene3d>
              <a:camera prst="orthographicFront" fov="0">
                <a:rot lat="0" lon="0" rev="0"/>
              </a:camera>
              <a:lightRig rig="balanced" dir="t">
                <a:rot lat="0" lon="0" rev="0"/>
              </a:lightRig>
            </a:scene3d>
            <a:sp3d prstMaterial="matte">
              <a:bevelT w="0" h="0"/>
              <a:contourClr>
                <a:srgbClr val="9FB8CD">
                  <a:tint val="100000"/>
                  <a:shade val="100000"/>
                  <a:hueMod val="100000"/>
                  <a:satMod val="100000"/>
                </a:srgbClr>
              </a:contourClr>
            </a:sp3d>
            <a:extLst/>
          </p:spPr>
        </p:cxn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5A73F8AB-6059-40AC-BDBC-0C042DAEBC79}"/>
                </a:ext>
              </a:extLst>
            </p:cNvPr>
            <p:cNvSpPr txBox="1"/>
            <p:nvPr/>
          </p:nvSpPr>
          <p:spPr>
            <a:xfrm>
              <a:off x="4892270" y="757790"/>
              <a:ext cx="10309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solidFill>
                    <a:prstClr val="black"/>
                  </a:solidFill>
                  <a:ea typeface="Meiryo UI" panose="020B0604030504040204" pitchFamily="50" charset="-128"/>
                  <a:cs typeface="Calibri" panose="020F0502020204030204" pitchFamily="34" charset="0"/>
                </a:rPr>
                <a:t>Internet</a:t>
              </a:r>
              <a:endParaRPr lang="ja-JP" altLang="en-US" sz="2000" dirty="0">
                <a:solidFill>
                  <a:prstClr val="black"/>
                </a:solidFill>
                <a:ea typeface="Meiryo UI" panose="020B0604030504040204" pitchFamily="50" charset="-128"/>
                <a:cs typeface="Calibri" panose="020F0502020204030204" pitchFamily="34" charset="0"/>
              </a:endParaRPr>
            </a:p>
          </p:txBody>
        </p:sp>
        <p:sp>
          <p:nvSpPr>
            <p:cNvPr id="59" name="角丸四角形 6">
              <a:extLst>
                <a:ext uri="{FF2B5EF4-FFF2-40B4-BE49-F238E27FC236}">
                  <a16:creationId xmlns:a16="http://schemas.microsoft.com/office/drawing/2014/main" id="{640705BB-16B5-47F4-8CB9-91BA967FB1E6}"/>
                </a:ext>
              </a:extLst>
            </p:cNvPr>
            <p:cNvSpPr/>
            <p:nvPr/>
          </p:nvSpPr>
          <p:spPr bwMode="auto">
            <a:xfrm>
              <a:off x="785921" y="2376241"/>
              <a:ext cx="1944000" cy="864000"/>
            </a:xfrm>
            <a:prstGeom prst="roundRect">
              <a:avLst>
                <a:gd name="adj" fmla="val 4472"/>
              </a:avLst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lnSpc>
                  <a:spcPct val="75000"/>
                </a:lnSpc>
                <a:defRPr/>
              </a:pPr>
              <a:r>
                <a:rPr kumimoji="0" lang="en-US" altLang="ja-JP" sz="2000" b="1" kern="0" dirty="0">
                  <a:solidFill>
                    <a:srgbClr val="000000"/>
                  </a:solidFill>
                  <a:ea typeface="HG明朝E" panose="02020909000000000000" pitchFamily="17" charset="-128"/>
                  <a:cs typeface="Calibri" panose="020F0502020204030204" pitchFamily="34" charset="0"/>
                </a:rPr>
                <a:t>Thing</a:t>
              </a:r>
            </a:p>
            <a:p>
              <a:pPr algn="ctr" fontAlgn="ctr">
                <a:lnSpc>
                  <a:spcPct val="75000"/>
                </a:lnSpc>
                <a:defRPr/>
              </a:pPr>
              <a:r>
                <a:rPr kumimoji="0" lang="en-US" altLang="ja-JP" sz="2000" b="1" kern="0" dirty="0">
                  <a:solidFill>
                    <a:srgbClr val="000000"/>
                  </a:solidFill>
                  <a:ea typeface="HG明朝E" panose="02020909000000000000" pitchFamily="17" charset="-128"/>
                  <a:cs typeface="Calibri" panose="020F0502020204030204" pitchFamily="34" charset="0"/>
                </a:rPr>
                <a:t>Directory A</a:t>
              </a:r>
            </a:p>
          </p:txBody>
        </p:sp>
        <p:sp>
          <p:nvSpPr>
            <p:cNvPr id="60" name="Down Arrow 40">
              <a:extLst>
                <a:ext uri="{FF2B5EF4-FFF2-40B4-BE49-F238E27FC236}">
                  <a16:creationId xmlns:a16="http://schemas.microsoft.com/office/drawing/2014/main" id="{67E4A8E0-E99D-43C9-88D4-7A5AD3161EA8}"/>
                </a:ext>
              </a:extLst>
            </p:cNvPr>
            <p:cNvSpPr/>
            <p:nvPr/>
          </p:nvSpPr>
          <p:spPr>
            <a:xfrm rot="3445842">
              <a:off x="3026275" y="1986746"/>
              <a:ext cx="280561" cy="1014643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ysClr val="window" lastClr="FFFFFF">
                <a:lumMod val="75000"/>
              </a:sysClr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メイリオ"/>
                <a:cs typeface="Arial" pitchFamily="34" charset="0"/>
              </a:endParaRPr>
            </a:p>
          </p:txBody>
        </p:sp>
        <p:sp>
          <p:nvSpPr>
            <p:cNvPr id="61" name="Down Arrow 40">
              <a:extLst>
                <a:ext uri="{FF2B5EF4-FFF2-40B4-BE49-F238E27FC236}">
                  <a16:creationId xmlns:a16="http://schemas.microsoft.com/office/drawing/2014/main" id="{709BAC63-08BD-49B5-B20F-4C422996B336}"/>
                </a:ext>
              </a:extLst>
            </p:cNvPr>
            <p:cNvSpPr/>
            <p:nvPr/>
          </p:nvSpPr>
          <p:spPr>
            <a:xfrm rot="10800000">
              <a:off x="1588841" y="1700037"/>
              <a:ext cx="338159" cy="648288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ysClr val="window" lastClr="FFFFFF">
                <a:lumMod val="75000"/>
              </a:sysClr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メイリオ"/>
                <a:cs typeface="Arial" pitchFamily="34" charset="0"/>
              </a:endParaRPr>
            </a:p>
          </p:txBody>
        </p:sp>
        <p:sp>
          <p:nvSpPr>
            <p:cNvPr id="62" name="角丸四角形 6">
              <a:extLst>
                <a:ext uri="{FF2B5EF4-FFF2-40B4-BE49-F238E27FC236}">
                  <a16:creationId xmlns:a16="http://schemas.microsoft.com/office/drawing/2014/main" id="{6D524E53-F2B0-4EC9-B762-567729D83E69}"/>
                </a:ext>
              </a:extLst>
            </p:cNvPr>
            <p:cNvSpPr/>
            <p:nvPr/>
          </p:nvSpPr>
          <p:spPr bwMode="auto">
            <a:xfrm>
              <a:off x="3609791" y="4644322"/>
              <a:ext cx="1944000" cy="864000"/>
            </a:xfrm>
            <a:prstGeom prst="roundRect">
              <a:avLst>
                <a:gd name="adj" fmla="val 447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lnSpc>
                  <a:spcPct val="75000"/>
                </a:lnSpc>
                <a:defRPr/>
              </a:pPr>
              <a:r>
                <a:rPr kumimoji="0" lang="en-US" altLang="ja-JP" sz="2000" b="1" kern="0" dirty="0">
                  <a:solidFill>
                    <a:srgbClr val="000000"/>
                  </a:solidFill>
                  <a:ea typeface="HG明朝E" panose="02020909000000000000" pitchFamily="17" charset="-128"/>
                  <a:cs typeface="Calibri" panose="020F0502020204030204" pitchFamily="34" charset="0"/>
                </a:rPr>
                <a:t>Remote</a:t>
              </a:r>
            </a:p>
            <a:p>
              <a:pPr algn="ctr" fontAlgn="ctr">
                <a:lnSpc>
                  <a:spcPct val="75000"/>
                </a:lnSpc>
                <a:defRPr/>
              </a:pPr>
              <a:r>
                <a:rPr kumimoji="0" lang="en-US" altLang="ja-JP" sz="2000" b="1" kern="0" dirty="0">
                  <a:solidFill>
                    <a:srgbClr val="000000"/>
                  </a:solidFill>
                  <a:ea typeface="HG明朝E" panose="02020909000000000000" pitchFamily="17" charset="-128"/>
                  <a:cs typeface="Calibri" panose="020F0502020204030204" pitchFamily="34" charset="0"/>
                </a:rPr>
                <a:t>Intermediary B</a:t>
              </a:r>
            </a:p>
            <a:p>
              <a:pPr algn="ctr" fontAlgn="ctr">
                <a:lnSpc>
                  <a:spcPct val="75000"/>
                </a:lnSpc>
                <a:defRPr/>
              </a:pPr>
              <a:endParaRPr kumimoji="0"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Calibri" panose="020F0502020204030204" pitchFamily="34" charset="0"/>
              </a:endParaRPr>
            </a:p>
          </p:txBody>
        </p:sp>
        <p:sp>
          <p:nvSpPr>
            <p:cNvPr id="63" name="角丸四角形 21">
              <a:extLst>
                <a:ext uri="{FF2B5EF4-FFF2-40B4-BE49-F238E27FC236}">
                  <a16:creationId xmlns:a16="http://schemas.microsoft.com/office/drawing/2014/main" id="{09C3A81E-FAB0-42D4-BA0A-A86BA1BAE29E}"/>
                </a:ext>
              </a:extLst>
            </p:cNvPr>
            <p:cNvSpPr/>
            <p:nvPr/>
          </p:nvSpPr>
          <p:spPr bwMode="auto">
            <a:xfrm>
              <a:off x="3681791" y="5222330"/>
              <a:ext cx="864000" cy="288000"/>
            </a:xfrm>
            <a:prstGeom prst="roundRect">
              <a:avLst>
                <a:gd name="adj" fmla="val 14969"/>
              </a:avLst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lnSpc>
                  <a:spcPct val="70000"/>
                </a:lnSpc>
                <a:defRPr/>
              </a:pPr>
              <a:r>
                <a:rPr lang="en-US" altLang="ja-JP" sz="1400" kern="0" dirty="0">
                  <a:solidFill>
                    <a:prstClr val="white"/>
                  </a:solidFill>
                  <a:ea typeface="HG明朝E" panose="02020909000000000000" pitchFamily="17" charset="-128"/>
                  <a:cs typeface="Calibri" panose="020F0502020204030204" pitchFamily="34" charset="0"/>
                </a:rPr>
                <a:t>Exposed</a:t>
              </a:r>
            </a:p>
            <a:p>
              <a:pPr algn="ctr" fontAlgn="ctr">
                <a:lnSpc>
                  <a:spcPct val="70000"/>
                </a:lnSpc>
                <a:defRPr/>
              </a:pPr>
              <a:r>
                <a:rPr lang="en-US" altLang="ja-JP" sz="1400" kern="0" dirty="0">
                  <a:solidFill>
                    <a:prstClr val="white"/>
                  </a:solidFill>
                  <a:ea typeface="HG明朝E" panose="02020909000000000000" pitchFamily="17" charset="-128"/>
                  <a:cs typeface="Calibri" panose="020F0502020204030204" pitchFamily="34" charset="0"/>
                </a:rPr>
                <a:t>Thing</a:t>
              </a:r>
            </a:p>
          </p:txBody>
        </p:sp>
        <p:sp>
          <p:nvSpPr>
            <p:cNvPr id="64" name="角丸四角形 6">
              <a:extLst>
                <a:ext uri="{FF2B5EF4-FFF2-40B4-BE49-F238E27FC236}">
                  <a16:creationId xmlns:a16="http://schemas.microsoft.com/office/drawing/2014/main" id="{B815584C-77D6-481C-AD4D-D8CEB515B791}"/>
                </a:ext>
              </a:extLst>
            </p:cNvPr>
            <p:cNvSpPr/>
            <p:nvPr/>
          </p:nvSpPr>
          <p:spPr bwMode="auto">
            <a:xfrm>
              <a:off x="785921" y="3674403"/>
              <a:ext cx="1944000" cy="864000"/>
            </a:xfrm>
            <a:prstGeom prst="roundRect">
              <a:avLst>
                <a:gd name="adj" fmla="val 447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lnSpc>
                  <a:spcPct val="75000"/>
                </a:lnSpc>
                <a:defRPr/>
              </a:pPr>
              <a:r>
                <a:rPr kumimoji="0" lang="en-US" altLang="ja-JP" sz="2000" b="1" kern="0" dirty="0">
                  <a:solidFill>
                    <a:srgbClr val="000000"/>
                  </a:solidFill>
                  <a:ea typeface="HG明朝E" panose="02020909000000000000" pitchFamily="17" charset="-128"/>
                  <a:cs typeface="Calibri" panose="020F0502020204030204" pitchFamily="34" charset="0"/>
                </a:rPr>
                <a:t>Consumer </a:t>
              </a:r>
            </a:p>
          </p:txBody>
        </p:sp>
        <p:sp>
          <p:nvSpPr>
            <p:cNvPr id="65" name="角丸四角形 21">
              <a:extLst>
                <a:ext uri="{FF2B5EF4-FFF2-40B4-BE49-F238E27FC236}">
                  <a16:creationId xmlns:a16="http://schemas.microsoft.com/office/drawing/2014/main" id="{C06CA2B7-38DB-4DB0-8A68-BB87653E39AB}"/>
                </a:ext>
              </a:extLst>
            </p:cNvPr>
            <p:cNvSpPr/>
            <p:nvPr/>
          </p:nvSpPr>
          <p:spPr bwMode="auto">
            <a:xfrm>
              <a:off x="857921" y="4257750"/>
              <a:ext cx="1800000" cy="288000"/>
            </a:xfrm>
            <a:prstGeom prst="roundRect">
              <a:avLst>
                <a:gd name="adj" fmla="val 14969"/>
              </a:avLst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lang="en-US" altLang="ja-JP" sz="2000" kern="0" dirty="0">
                  <a:solidFill>
                    <a:prstClr val="white"/>
                  </a:solidFill>
                  <a:ea typeface="HG明朝E" panose="02020909000000000000" pitchFamily="17" charset="-128"/>
                  <a:cs typeface="Calibri" panose="020F0502020204030204" pitchFamily="34" charset="0"/>
                </a:rPr>
                <a:t>Consumed Thing</a:t>
              </a:r>
            </a:p>
          </p:txBody>
        </p:sp>
        <p:sp>
          <p:nvSpPr>
            <p:cNvPr id="66" name="角丸四角形 21">
              <a:extLst>
                <a:ext uri="{FF2B5EF4-FFF2-40B4-BE49-F238E27FC236}">
                  <a16:creationId xmlns:a16="http://schemas.microsoft.com/office/drawing/2014/main" id="{8BFF4042-70E0-4890-9584-9CECDDF9E471}"/>
                </a:ext>
              </a:extLst>
            </p:cNvPr>
            <p:cNvSpPr/>
            <p:nvPr/>
          </p:nvSpPr>
          <p:spPr bwMode="auto">
            <a:xfrm>
              <a:off x="4640977" y="5222330"/>
              <a:ext cx="864000" cy="288000"/>
            </a:xfrm>
            <a:prstGeom prst="roundRect">
              <a:avLst>
                <a:gd name="adj" fmla="val 14969"/>
              </a:avLst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lnSpc>
                  <a:spcPct val="70000"/>
                </a:lnSpc>
                <a:defRPr/>
              </a:pPr>
              <a:r>
                <a:rPr lang="en-US" altLang="ja-JP" sz="1400" kern="0" dirty="0">
                  <a:solidFill>
                    <a:prstClr val="white"/>
                  </a:solidFill>
                  <a:ea typeface="HG明朝E" panose="02020909000000000000" pitchFamily="17" charset="-128"/>
                  <a:cs typeface="Calibri" panose="020F0502020204030204" pitchFamily="34" charset="0"/>
                </a:rPr>
                <a:t>Consumed</a:t>
              </a:r>
            </a:p>
            <a:p>
              <a:pPr algn="ctr" fontAlgn="ctr">
                <a:lnSpc>
                  <a:spcPct val="70000"/>
                </a:lnSpc>
                <a:defRPr/>
              </a:pPr>
              <a:r>
                <a:rPr lang="en-US" altLang="ja-JP" sz="1400" kern="0" dirty="0">
                  <a:solidFill>
                    <a:prstClr val="white"/>
                  </a:solidFill>
                  <a:ea typeface="HG明朝E" panose="02020909000000000000" pitchFamily="17" charset="-128"/>
                  <a:cs typeface="Calibri" panose="020F0502020204030204" pitchFamily="34" charset="0"/>
                </a:rPr>
                <a:t>Thing</a:t>
              </a:r>
            </a:p>
          </p:txBody>
        </p:sp>
        <p:sp>
          <p:nvSpPr>
            <p:cNvPr id="67" name="角丸四角形 6">
              <a:extLst>
                <a:ext uri="{FF2B5EF4-FFF2-40B4-BE49-F238E27FC236}">
                  <a16:creationId xmlns:a16="http://schemas.microsoft.com/office/drawing/2014/main" id="{46679452-7761-43CE-A0BF-82B410F3833F}"/>
                </a:ext>
              </a:extLst>
            </p:cNvPr>
            <p:cNvSpPr/>
            <p:nvPr/>
          </p:nvSpPr>
          <p:spPr bwMode="auto">
            <a:xfrm>
              <a:off x="9280717" y="5128218"/>
              <a:ext cx="1944000" cy="864000"/>
            </a:xfrm>
            <a:prstGeom prst="roundRect">
              <a:avLst>
                <a:gd name="adj" fmla="val 447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lnSpc>
                  <a:spcPct val="75000"/>
                </a:lnSpc>
                <a:defRPr/>
              </a:pPr>
              <a:r>
                <a:rPr kumimoji="0" lang="en-US" altLang="ja-JP" sz="2000" b="1" kern="0" dirty="0">
                  <a:solidFill>
                    <a:srgbClr val="000000"/>
                  </a:solidFill>
                  <a:ea typeface="HG明朝E" panose="02020909000000000000" pitchFamily="17" charset="-128"/>
                  <a:cs typeface="Calibri" panose="020F0502020204030204" pitchFamily="34" charset="0"/>
                </a:rPr>
                <a:t>Thing B </a:t>
              </a:r>
            </a:p>
          </p:txBody>
        </p:sp>
        <p:sp>
          <p:nvSpPr>
            <p:cNvPr id="68" name="角丸四角形 21">
              <a:extLst>
                <a:ext uri="{FF2B5EF4-FFF2-40B4-BE49-F238E27FC236}">
                  <a16:creationId xmlns:a16="http://schemas.microsoft.com/office/drawing/2014/main" id="{9DE815F3-48E5-442C-8E59-044CDF06C13A}"/>
                </a:ext>
              </a:extLst>
            </p:cNvPr>
            <p:cNvSpPr/>
            <p:nvPr/>
          </p:nvSpPr>
          <p:spPr bwMode="auto">
            <a:xfrm>
              <a:off x="9352717" y="5711565"/>
              <a:ext cx="1800000" cy="288000"/>
            </a:xfrm>
            <a:prstGeom prst="roundRect">
              <a:avLst>
                <a:gd name="adj" fmla="val 14969"/>
              </a:avLst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lang="en-US" altLang="ja-JP" sz="2000" kern="0" dirty="0">
                  <a:solidFill>
                    <a:prstClr val="white"/>
                  </a:solidFill>
                  <a:ea typeface="HG明朝E" panose="02020909000000000000" pitchFamily="17" charset="-128"/>
                  <a:cs typeface="Calibri" panose="020F0502020204030204" pitchFamily="34" charset="0"/>
                </a:rPr>
                <a:t>Exposed Thing</a:t>
              </a:r>
            </a:p>
          </p:txBody>
        </p:sp>
        <p:sp>
          <p:nvSpPr>
            <p:cNvPr id="69" name="角丸四角形 6">
              <a:extLst>
                <a:ext uri="{FF2B5EF4-FFF2-40B4-BE49-F238E27FC236}">
                  <a16:creationId xmlns:a16="http://schemas.microsoft.com/office/drawing/2014/main" id="{FA3A685C-3490-4B5B-A72D-D8CD1D2253E1}"/>
                </a:ext>
              </a:extLst>
            </p:cNvPr>
            <p:cNvSpPr/>
            <p:nvPr/>
          </p:nvSpPr>
          <p:spPr bwMode="auto">
            <a:xfrm>
              <a:off x="6384847" y="4644322"/>
              <a:ext cx="1944000" cy="864000"/>
            </a:xfrm>
            <a:prstGeom prst="roundRect">
              <a:avLst>
                <a:gd name="adj" fmla="val 447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lnSpc>
                  <a:spcPct val="75000"/>
                </a:lnSpc>
                <a:defRPr/>
              </a:pPr>
              <a:r>
                <a:rPr kumimoji="0" lang="en-US" altLang="ja-JP" sz="2000" b="1" kern="0" dirty="0">
                  <a:solidFill>
                    <a:srgbClr val="000000"/>
                  </a:solidFill>
                  <a:ea typeface="HG明朝E" panose="02020909000000000000" pitchFamily="17" charset="-128"/>
                  <a:cs typeface="Calibri" panose="020F0502020204030204" pitchFamily="34" charset="0"/>
                </a:rPr>
                <a:t>Local</a:t>
              </a:r>
            </a:p>
            <a:p>
              <a:pPr algn="ctr" fontAlgn="ctr">
                <a:lnSpc>
                  <a:spcPct val="75000"/>
                </a:lnSpc>
                <a:defRPr/>
              </a:pPr>
              <a:r>
                <a:rPr kumimoji="0" lang="en-US" altLang="ja-JP" sz="2000" b="1" kern="0" dirty="0">
                  <a:solidFill>
                    <a:srgbClr val="000000"/>
                  </a:solidFill>
                  <a:ea typeface="HG明朝E" panose="02020909000000000000" pitchFamily="17" charset="-128"/>
                  <a:cs typeface="Calibri" panose="020F0502020204030204" pitchFamily="34" charset="0"/>
                </a:rPr>
                <a:t>Intermediary B</a:t>
              </a:r>
            </a:p>
            <a:p>
              <a:pPr algn="ctr" fontAlgn="ctr">
                <a:lnSpc>
                  <a:spcPct val="75000"/>
                </a:lnSpc>
                <a:defRPr/>
              </a:pPr>
              <a:endParaRPr kumimoji="0"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Calibri" panose="020F0502020204030204" pitchFamily="34" charset="0"/>
              </a:endParaRPr>
            </a:p>
          </p:txBody>
        </p:sp>
        <p:sp>
          <p:nvSpPr>
            <p:cNvPr id="70" name="角丸四角形 21">
              <a:extLst>
                <a:ext uri="{FF2B5EF4-FFF2-40B4-BE49-F238E27FC236}">
                  <a16:creationId xmlns:a16="http://schemas.microsoft.com/office/drawing/2014/main" id="{72553DED-BE14-41AA-998B-8DD2455DC4B7}"/>
                </a:ext>
              </a:extLst>
            </p:cNvPr>
            <p:cNvSpPr/>
            <p:nvPr/>
          </p:nvSpPr>
          <p:spPr bwMode="auto">
            <a:xfrm>
              <a:off x="6456847" y="5222330"/>
              <a:ext cx="864000" cy="288000"/>
            </a:xfrm>
            <a:prstGeom prst="roundRect">
              <a:avLst>
                <a:gd name="adj" fmla="val 14969"/>
              </a:avLst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lnSpc>
                  <a:spcPct val="70000"/>
                </a:lnSpc>
                <a:defRPr/>
              </a:pPr>
              <a:r>
                <a:rPr lang="en-US" altLang="ja-JP" sz="1400" kern="0" dirty="0">
                  <a:solidFill>
                    <a:prstClr val="white"/>
                  </a:solidFill>
                  <a:ea typeface="HG明朝E" panose="02020909000000000000" pitchFamily="17" charset="-128"/>
                  <a:cs typeface="Calibri" panose="020F0502020204030204" pitchFamily="34" charset="0"/>
                </a:rPr>
                <a:t>Exposed</a:t>
              </a:r>
            </a:p>
            <a:p>
              <a:pPr algn="ctr" fontAlgn="ctr">
                <a:lnSpc>
                  <a:spcPct val="70000"/>
                </a:lnSpc>
                <a:defRPr/>
              </a:pPr>
              <a:r>
                <a:rPr lang="en-US" altLang="ja-JP" sz="1400" kern="0" dirty="0">
                  <a:solidFill>
                    <a:prstClr val="white"/>
                  </a:solidFill>
                  <a:ea typeface="HG明朝E" panose="02020909000000000000" pitchFamily="17" charset="-128"/>
                  <a:cs typeface="Calibri" panose="020F0502020204030204" pitchFamily="34" charset="0"/>
                </a:rPr>
                <a:t>Thing</a:t>
              </a:r>
            </a:p>
          </p:txBody>
        </p:sp>
        <p:sp>
          <p:nvSpPr>
            <p:cNvPr id="71" name="角丸四角形 21">
              <a:extLst>
                <a:ext uri="{FF2B5EF4-FFF2-40B4-BE49-F238E27FC236}">
                  <a16:creationId xmlns:a16="http://schemas.microsoft.com/office/drawing/2014/main" id="{6D7FDAE1-8199-4199-8A4A-45F719EF5D74}"/>
                </a:ext>
              </a:extLst>
            </p:cNvPr>
            <p:cNvSpPr/>
            <p:nvPr/>
          </p:nvSpPr>
          <p:spPr bwMode="auto">
            <a:xfrm>
              <a:off x="7416033" y="5222330"/>
              <a:ext cx="864000" cy="288000"/>
            </a:xfrm>
            <a:prstGeom prst="roundRect">
              <a:avLst>
                <a:gd name="adj" fmla="val 14969"/>
              </a:avLst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lnSpc>
                  <a:spcPct val="70000"/>
                </a:lnSpc>
                <a:defRPr/>
              </a:pPr>
              <a:r>
                <a:rPr lang="en-US" altLang="ja-JP" sz="1400" kern="0" dirty="0">
                  <a:solidFill>
                    <a:prstClr val="white"/>
                  </a:solidFill>
                  <a:ea typeface="HG明朝E" panose="02020909000000000000" pitchFamily="17" charset="-128"/>
                  <a:cs typeface="Calibri" panose="020F0502020204030204" pitchFamily="34" charset="0"/>
                </a:rPr>
                <a:t>Consumed</a:t>
              </a:r>
            </a:p>
            <a:p>
              <a:pPr algn="ctr" fontAlgn="ctr">
                <a:lnSpc>
                  <a:spcPct val="70000"/>
                </a:lnSpc>
                <a:defRPr/>
              </a:pPr>
              <a:r>
                <a:rPr lang="en-US" altLang="ja-JP" sz="1400" kern="0" dirty="0">
                  <a:solidFill>
                    <a:prstClr val="white"/>
                  </a:solidFill>
                  <a:ea typeface="HG明朝E" panose="02020909000000000000" pitchFamily="17" charset="-128"/>
                  <a:cs typeface="Calibri" panose="020F0502020204030204" pitchFamily="34" charset="0"/>
                </a:rPr>
                <a:t>Things</a:t>
              </a:r>
            </a:p>
          </p:txBody>
        </p:sp>
        <p:cxnSp>
          <p:nvCxnSpPr>
            <p:cNvPr id="72" name="Gerade Verbindung mit Pfeil 42">
              <a:extLst>
                <a:ext uri="{FF2B5EF4-FFF2-40B4-BE49-F238E27FC236}">
                  <a16:creationId xmlns:a16="http://schemas.microsoft.com/office/drawing/2014/main" id="{F67D5B0F-85E2-440C-A06D-44BD66D8AAB8}"/>
                </a:ext>
              </a:extLst>
            </p:cNvPr>
            <p:cNvCxnSpPr>
              <a:cxnSpLocks/>
              <a:stCxn id="66" idx="3"/>
              <a:endCxn id="70" idx="1"/>
            </p:cNvCxnSpPr>
            <p:nvPr/>
          </p:nvCxnSpPr>
          <p:spPr>
            <a:xfrm>
              <a:off x="5504977" y="5366330"/>
              <a:ext cx="95187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008000"/>
              </a:solidFill>
              <a:prstDash val="sysDot"/>
              <a:headEnd type="arrow" w="med" len="med"/>
              <a:tailEnd type="arrow" w="med" len="med"/>
            </a:ln>
            <a:effectLst/>
          </p:spPr>
        </p:cxnSp>
        <p:cxnSp>
          <p:nvCxnSpPr>
            <p:cNvPr id="73" name="Gerade Verbindung mit Pfeil 42">
              <a:extLst>
                <a:ext uri="{FF2B5EF4-FFF2-40B4-BE49-F238E27FC236}">
                  <a16:creationId xmlns:a16="http://schemas.microsoft.com/office/drawing/2014/main" id="{F20FE9E5-CB38-4ED2-A787-F700CD2F515C}"/>
                </a:ext>
              </a:extLst>
            </p:cNvPr>
            <p:cNvCxnSpPr>
              <a:cxnSpLocks/>
              <a:stCxn id="71" idx="3"/>
              <a:endCxn id="68" idx="1"/>
            </p:cNvCxnSpPr>
            <p:nvPr/>
          </p:nvCxnSpPr>
          <p:spPr>
            <a:xfrm>
              <a:off x="8280033" y="5366330"/>
              <a:ext cx="1072684" cy="489235"/>
            </a:xfrm>
            <a:prstGeom prst="straightConnector1">
              <a:avLst/>
            </a:prstGeom>
            <a:noFill/>
            <a:ln w="38100" cap="flat" cmpd="sng" algn="ctr">
              <a:solidFill>
                <a:srgbClr val="008000"/>
              </a:solidFill>
              <a:prstDash val="sysDot"/>
              <a:headEnd type="arrow" w="med" len="med"/>
              <a:tailEnd type="arrow" w="med" len="med"/>
            </a:ln>
            <a:effectLst/>
          </p:spPr>
        </p:cxnSp>
        <p:sp>
          <p:nvSpPr>
            <p:cNvPr id="74" name="Down Arrow 40">
              <a:extLst>
                <a:ext uri="{FF2B5EF4-FFF2-40B4-BE49-F238E27FC236}">
                  <a16:creationId xmlns:a16="http://schemas.microsoft.com/office/drawing/2014/main" id="{5BA1B81A-C3AA-47B8-B6C2-E783997ECF70}"/>
                </a:ext>
              </a:extLst>
            </p:cNvPr>
            <p:cNvSpPr/>
            <p:nvPr/>
          </p:nvSpPr>
          <p:spPr>
            <a:xfrm rot="18154158" flipV="1">
              <a:off x="3050143" y="3932403"/>
              <a:ext cx="280561" cy="1014643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ysClr val="window" lastClr="FFFFFF">
                <a:lumMod val="75000"/>
              </a:sysClr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メイリオ"/>
                <a:cs typeface="Arial" pitchFamily="34" charset="0"/>
              </a:endParaRPr>
            </a:p>
          </p:txBody>
        </p:sp>
        <p:sp>
          <p:nvSpPr>
            <p:cNvPr id="75" name="Down Arrow 40">
              <a:extLst>
                <a:ext uri="{FF2B5EF4-FFF2-40B4-BE49-F238E27FC236}">
                  <a16:creationId xmlns:a16="http://schemas.microsoft.com/office/drawing/2014/main" id="{C44DB2E0-B5E6-4A90-8260-685C483CE61D}"/>
                </a:ext>
              </a:extLst>
            </p:cNvPr>
            <p:cNvSpPr/>
            <p:nvPr/>
          </p:nvSpPr>
          <p:spPr>
            <a:xfrm>
              <a:off x="1588841" y="4596922"/>
              <a:ext cx="338159" cy="648288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ysClr val="window" lastClr="FFFFFF">
                <a:lumMod val="75000"/>
              </a:sysClr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メイリオ"/>
                <a:cs typeface="Arial" pitchFamily="34" charset="0"/>
              </a:endParaRPr>
            </a:p>
          </p:txBody>
        </p:sp>
        <p:sp>
          <p:nvSpPr>
            <p:cNvPr id="76" name="角丸四角形 6">
              <a:extLst>
                <a:ext uri="{FF2B5EF4-FFF2-40B4-BE49-F238E27FC236}">
                  <a16:creationId xmlns:a16="http://schemas.microsoft.com/office/drawing/2014/main" id="{A2320C1E-B21F-48A1-B3C9-C68025565C0C}"/>
                </a:ext>
              </a:extLst>
            </p:cNvPr>
            <p:cNvSpPr/>
            <p:nvPr/>
          </p:nvSpPr>
          <p:spPr bwMode="auto">
            <a:xfrm>
              <a:off x="785921" y="3683410"/>
              <a:ext cx="1944000" cy="864000"/>
            </a:xfrm>
            <a:prstGeom prst="roundRect">
              <a:avLst>
                <a:gd name="adj" fmla="val 4472"/>
              </a:avLst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lnSpc>
                  <a:spcPct val="75000"/>
                </a:lnSpc>
                <a:defRPr/>
              </a:pPr>
              <a:r>
                <a:rPr kumimoji="0" lang="en-US" altLang="ja-JP" sz="2000" b="1" kern="0" dirty="0">
                  <a:solidFill>
                    <a:srgbClr val="000000"/>
                  </a:solidFill>
                  <a:ea typeface="HG明朝E" panose="02020909000000000000" pitchFamily="17" charset="-128"/>
                  <a:cs typeface="Calibri" panose="020F0502020204030204" pitchFamily="34" charset="0"/>
                </a:rPr>
                <a:t>Thing</a:t>
              </a:r>
            </a:p>
            <a:p>
              <a:pPr algn="ctr" fontAlgn="ctr">
                <a:lnSpc>
                  <a:spcPct val="75000"/>
                </a:lnSpc>
                <a:defRPr/>
              </a:pPr>
              <a:r>
                <a:rPr kumimoji="0" lang="en-US" altLang="ja-JP" sz="2000" b="1" kern="0" dirty="0">
                  <a:solidFill>
                    <a:srgbClr val="000000"/>
                  </a:solidFill>
                  <a:ea typeface="HG明朝E" panose="02020909000000000000" pitchFamily="17" charset="-128"/>
                  <a:cs typeface="Calibri" panose="020F0502020204030204" pitchFamily="34" charset="0"/>
                </a:rPr>
                <a:t>Directory B</a:t>
              </a:r>
            </a:p>
          </p:txBody>
        </p:sp>
        <p:sp>
          <p:nvSpPr>
            <p:cNvPr id="77" name="角丸四角形 6">
              <a:extLst>
                <a:ext uri="{FF2B5EF4-FFF2-40B4-BE49-F238E27FC236}">
                  <a16:creationId xmlns:a16="http://schemas.microsoft.com/office/drawing/2014/main" id="{07BDCE4E-B107-47B8-865A-6A39AC56F4BF}"/>
                </a:ext>
              </a:extLst>
            </p:cNvPr>
            <p:cNvSpPr/>
            <p:nvPr/>
          </p:nvSpPr>
          <p:spPr bwMode="auto">
            <a:xfrm>
              <a:off x="785921" y="5246274"/>
              <a:ext cx="1944000" cy="864000"/>
            </a:xfrm>
            <a:prstGeom prst="roundRect">
              <a:avLst>
                <a:gd name="adj" fmla="val 447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lnSpc>
                  <a:spcPct val="75000"/>
                </a:lnSpc>
                <a:defRPr/>
              </a:pPr>
              <a:r>
                <a:rPr kumimoji="0" lang="en-US" altLang="ja-JP" sz="2000" b="1" kern="0" dirty="0">
                  <a:solidFill>
                    <a:srgbClr val="000000"/>
                  </a:solidFill>
                  <a:ea typeface="HG明朝E" panose="02020909000000000000" pitchFamily="17" charset="-128"/>
                  <a:cs typeface="Calibri" panose="020F0502020204030204" pitchFamily="34" charset="0"/>
                </a:rPr>
                <a:t>Consumer B </a:t>
              </a:r>
            </a:p>
          </p:txBody>
        </p:sp>
        <p:sp>
          <p:nvSpPr>
            <p:cNvPr id="78" name="角丸四角形 21">
              <a:extLst>
                <a:ext uri="{FF2B5EF4-FFF2-40B4-BE49-F238E27FC236}">
                  <a16:creationId xmlns:a16="http://schemas.microsoft.com/office/drawing/2014/main" id="{7ECB3E0B-380E-446D-96E9-0FED4116DD03}"/>
                </a:ext>
              </a:extLst>
            </p:cNvPr>
            <p:cNvSpPr/>
            <p:nvPr/>
          </p:nvSpPr>
          <p:spPr bwMode="auto">
            <a:xfrm>
              <a:off x="857921" y="5829630"/>
              <a:ext cx="1800000" cy="288000"/>
            </a:xfrm>
            <a:prstGeom prst="roundRect">
              <a:avLst>
                <a:gd name="adj" fmla="val 14969"/>
              </a:avLst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lang="en-US" altLang="ja-JP" sz="2000" kern="0" dirty="0">
                  <a:solidFill>
                    <a:prstClr val="white"/>
                  </a:solidFill>
                  <a:ea typeface="HG明朝E" panose="02020909000000000000" pitchFamily="17" charset="-128"/>
                  <a:cs typeface="Calibri" panose="020F0502020204030204" pitchFamily="34" charset="0"/>
                </a:rPr>
                <a:t>Consumed Thing</a:t>
              </a:r>
            </a:p>
          </p:txBody>
        </p:sp>
        <p:sp>
          <p:nvSpPr>
            <p:cNvPr id="81" name="角丸四角形 137">
              <a:extLst>
                <a:ext uri="{FF2B5EF4-FFF2-40B4-BE49-F238E27FC236}">
                  <a16:creationId xmlns:a16="http://schemas.microsoft.com/office/drawing/2014/main" id="{A99407C9-AF6A-4DB1-A461-0180A416F9C7}"/>
                </a:ext>
              </a:extLst>
            </p:cNvPr>
            <p:cNvSpPr/>
            <p:nvPr/>
          </p:nvSpPr>
          <p:spPr>
            <a:xfrm>
              <a:off x="6161678" y="628030"/>
              <a:ext cx="5232227" cy="2688481"/>
            </a:xfrm>
            <a:prstGeom prst="roundRect">
              <a:avLst>
                <a:gd name="adj" fmla="val 8306"/>
              </a:avLst>
            </a:prstGeom>
            <a:noFill/>
            <a:ln w="19050" cap="flat" cmpd="sng" algn="ctr">
              <a:solidFill>
                <a:srgbClr val="727CA3"/>
              </a:solidFill>
              <a:prstDash val="sys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メイリオ"/>
                <a:cs typeface="Calibri" panose="020F0502020204030204" pitchFamily="34" charset="0"/>
              </a:endParaRPr>
            </a:p>
          </p:txBody>
        </p:sp>
        <p:sp>
          <p:nvSpPr>
            <p:cNvPr id="82" name="テキスト ボックス 81">
              <a:extLst>
                <a:ext uri="{FF2B5EF4-FFF2-40B4-BE49-F238E27FC236}">
                  <a16:creationId xmlns:a16="http://schemas.microsoft.com/office/drawing/2014/main" id="{DDC7B5EB-1EB0-4A5D-85A4-736E27321DD6}"/>
                </a:ext>
              </a:extLst>
            </p:cNvPr>
            <p:cNvSpPr txBox="1"/>
            <p:nvPr/>
          </p:nvSpPr>
          <p:spPr>
            <a:xfrm>
              <a:off x="10041530" y="3538540"/>
              <a:ext cx="12822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solidFill>
                    <a:prstClr val="black"/>
                  </a:solidFill>
                  <a:ea typeface="Meiryo UI" panose="020B0604030504040204" pitchFamily="50" charset="-128"/>
                  <a:cs typeface="Calibri" panose="020F0502020204030204" pitchFamily="34" charset="0"/>
                </a:rPr>
                <a:t>Network B</a:t>
              </a:r>
              <a:endParaRPr lang="ja-JP" altLang="en-US" sz="2000" dirty="0">
                <a:solidFill>
                  <a:prstClr val="black"/>
                </a:solidFill>
                <a:ea typeface="Meiryo UI" panose="020B0604030504040204" pitchFamily="50" charset="-128"/>
                <a:cs typeface="Calibri" panose="020F0502020204030204" pitchFamily="34" charset="0"/>
              </a:endParaRPr>
            </a:p>
          </p:txBody>
        </p:sp>
        <p:sp>
          <p:nvSpPr>
            <p:cNvPr id="83" name="角丸四角形 137">
              <a:extLst>
                <a:ext uri="{FF2B5EF4-FFF2-40B4-BE49-F238E27FC236}">
                  <a16:creationId xmlns:a16="http://schemas.microsoft.com/office/drawing/2014/main" id="{DE574A67-8337-46D6-AAB2-9BBAEB9331BF}"/>
                </a:ext>
              </a:extLst>
            </p:cNvPr>
            <p:cNvSpPr/>
            <p:nvPr/>
          </p:nvSpPr>
          <p:spPr>
            <a:xfrm>
              <a:off x="6173852" y="3525896"/>
              <a:ext cx="5232227" cy="2688481"/>
            </a:xfrm>
            <a:prstGeom prst="roundRect">
              <a:avLst>
                <a:gd name="adj" fmla="val 8306"/>
              </a:avLst>
            </a:prstGeom>
            <a:noFill/>
            <a:ln w="19050" cap="flat" cmpd="sng" algn="ctr">
              <a:solidFill>
                <a:srgbClr val="727CA3"/>
              </a:solidFill>
              <a:prstDash val="sys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メイリオ"/>
                <a:cs typeface="Calibri" panose="020F0502020204030204" pitchFamily="34" charset="0"/>
              </a:endParaRPr>
            </a:p>
          </p:txBody>
        </p:sp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92D8989F-DE19-49A3-AF4A-B97EE56F5FD1}"/>
                </a:ext>
              </a:extLst>
            </p:cNvPr>
            <p:cNvSpPr txBox="1"/>
            <p:nvPr/>
          </p:nvSpPr>
          <p:spPr>
            <a:xfrm>
              <a:off x="10041530" y="2835566"/>
              <a:ext cx="12822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solidFill>
                    <a:prstClr val="black"/>
                  </a:solidFill>
                  <a:ea typeface="Meiryo UI" panose="020B0604030504040204" pitchFamily="50" charset="-128"/>
                  <a:cs typeface="Calibri" panose="020F0502020204030204" pitchFamily="34" charset="0"/>
                </a:rPr>
                <a:t>Network A</a:t>
              </a:r>
              <a:endParaRPr lang="ja-JP" altLang="en-US" sz="2000" dirty="0">
                <a:solidFill>
                  <a:prstClr val="black"/>
                </a:solidFill>
                <a:ea typeface="Meiryo UI" panose="020B0604030504040204" pitchFamily="50" charset="-128"/>
                <a:cs typeface="Calibri" panose="020F0502020204030204" pitchFamily="34" charset="0"/>
              </a:endParaRPr>
            </a:p>
          </p:txBody>
        </p:sp>
        <p:cxnSp>
          <p:nvCxnSpPr>
            <p:cNvPr id="85" name="Gerade Verbindung mit Pfeil 42">
              <a:extLst>
                <a:ext uri="{FF2B5EF4-FFF2-40B4-BE49-F238E27FC236}">
                  <a16:creationId xmlns:a16="http://schemas.microsoft.com/office/drawing/2014/main" id="{39C4F354-67FB-4EAE-B9D7-2CCA4E49424A}"/>
                </a:ext>
              </a:extLst>
            </p:cNvPr>
            <p:cNvCxnSpPr>
              <a:cxnSpLocks/>
              <a:stCxn id="78" idx="3"/>
              <a:endCxn id="63" idx="1"/>
            </p:cNvCxnSpPr>
            <p:nvPr/>
          </p:nvCxnSpPr>
          <p:spPr>
            <a:xfrm flipV="1">
              <a:off x="2657921" y="5366330"/>
              <a:ext cx="1023870" cy="607300"/>
            </a:xfrm>
            <a:prstGeom prst="straightConnector1">
              <a:avLst/>
            </a:prstGeom>
            <a:noFill/>
            <a:ln w="38100" cap="flat" cmpd="sng" algn="ctr">
              <a:solidFill>
                <a:srgbClr val="008000"/>
              </a:solidFill>
              <a:prstDash val="sysDot"/>
              <a:headEnd type="arrow" w="med" len="med"/>
              <a:tailEnd type="arrow" w="med" len="med"/>
            </a:ln>
            <a:effectLst/>
          </p:spPr>
        </p:cxnSp>
        <p:cxnSp>
          <p:nvCxnSpPr>
            <p:cNvPr id="86" name="Gerade Verbindung mit Pfeil 42">
              <a:extLst>
                <a:ext uri="{FF2B5EF4-FFF2-40B4-BE49-F238E27FC236}">
                  <a16:creationId xmlns:a16="http://schemas.microsoft.com/office/drawing/2014/main" id="{47EBDF93-0DB8-4F57-9795-8F9A81729997}"/>
                </a:ext>
              </a:extLst>
            </p:cNvPr>
            <p:cNvCxnSpPr>
              <a:cxnSpLocks/>
              <a:stCxn id="44" idx="2"/>
              <a:endCxn id="62" idx="0"/>
            </p:cNvCxnSpPr>
            <p:nvPr/>
          </p:nvCxnSpPr>
          <p:spPr>
            <a:xfrm>
              <a:off x="4581791" y="2222886"/>
              <a:ext cx="0" cy="2421436"/>
            </a:xfrm>
            <a:prstGeom prst="straightConnector1">
              <a:avLst/>
            </a:prstGeom>
            <a:noFill/>
            <a:ln w="38100" cap="flat" cmpd="sng" algn="ctr">
              <a:solidFill>
                <a:srgbClr val="008000"/>
              </a:solidFill>
              <a:prstDash val="sysDot"/>
              <a:headEnd type="arrow" w="med" len="med"/>
              <a:tailEnd type="arrow" w="med" len="med"/>
            </a:ln>
            <a:effectLst/>
          </p:spPr>
        </p:cxnSp>
        <p:sp>
          <p:nvSpPr>
            <p:cNvPr id="89" name="テキスト ボックス 88">
              <a:extLst>
                <a:ext uri="{FF2B5EF4-FFF2-40B4-BE49-F238E27FC236}">
                  <a16:creationId xmlns:a16="http://schemas.microsoft.com/office/drawing/2014/main" id="{CA743249-24DE-43FD-B524-4C759F6EE2C1}"/>
                </a:ext>
              </a:extLst>
            </p:cNvPr>
            <p:cNvSpPr txBox="1"/>
            <p:nvPr/>
          </p:nvSpPr>
          <p:spPr>
            <a:xfrm>
              <a:off x="4568409" y="3195491"/>
              <a:ext cx="14125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solidFill>
                    <a:prstClr val="black"/>
                  </a:solidFill>
                  <a:ea typeface="Meiryo UI" panose="020B0604030504040204" pitchFamily="50" charset="-128"/>
                  <a:cs typeface="Calibri" panose="020F0502020204030204" pitchFamily="34" charset="0"/>
                </a:rPr>
                <a:t>synchronize</a:t>
              </a:r>
              <a:endParaRPr lang="ja-JP" altLang="en-US" sz="2000" dirty="0">
                <a:solidFill>
                  <a:prstClr val="black"/>
                </a:solidFill>
                <a:ea typeface="Meiryo UI" panose="020B0604030504040204" pitchFamily="50" charset="-128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0340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B80F644-6ED0-4195-8C98-220A61E72B1B}"/>
              </a:ext>
            </a:extLst>
          </p:cNvPr>
          <p:cNvSpPr txBox="1"/>
          <p:nvPr/>
        </p:nvSpPr>
        <p:spPr>
          <a:xfrm>
            <a:off x="271306" y="311499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Color scheme sample</a:t>
            </a: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" name="角丸四角形 6">
            <a:extLst>
              <a:ext uri="{FF2B5EF4-FFF2-40B4-BE49-F238E27FC236}">
                <a16:creationId xmlns:a16="http://schemas.microsoft.com/office/drawing/2014/main" id="{AF4DBD5B-E365-4854-A927-13E7A7869AB9}"/>
              </a:ext>
            </a:extLst>
          </p:cNvPr>
          <p:cNvSpPr/>
          <p:nvPr/>
        </p:nvSpPr>
        <p:spPr bwMode="auto">
          <a:xfrm>
            <a:off x="6956860" y="172005"/>
            <a:ext cx="5112568" cy="5570854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defRPr/>
            </a:pPr>
            <a:r>
              <a:rPr kumimoji="0"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Thing: </a:t>
            </a:r>
            <a:r>
              <a:rPr kumimoji="0" lang="en-US" altLang="ja-JP" sz="2000" b="1" kern="0" dirty="0" err="1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 Servient</a:t>
            </a:r>
          </a:p>
        </p:txBody>
      </p:sp>
      <p:sp>
        <p:nvSpPr>
          <p:cNvPr id="6" name="Abgerundetes Rechteck 31">
            <a:extLst>
              <a:ext uri="{FF2B5EF4-FFF2-40B4-BE49-F238E27FC236}">
                <a16:creationId xmlns:a16="http://schemas.microsoft.com/office/drawing/2014/main" id="{905AED9B-7550-448A-87E8-3F5E827A4145}"/>
              </a:ext>
            </a:extLst>
          </p:cNvPr>
          <p:cNvSpPr/>
          <p:nvPr/>
        </p:nvSpPr>
        <p:spPr>
          <a:xfrm>
            <a:off x="7100772" y="646241"/>
            <a:ext cx="4824536" cy="4170714"/>
          </a:xfrm>
          <a:prstGeom prst="roundRect">
            <a:avLst>
              <a:gd name="adj" fmla="val 10302"/>
            </a:avLst>
          </a:prstGeom>
          <a:solidFill>
            <a:srgbClr val="00B0F0"/>
          </a:solidFill>
          <a:ln w="25400" cap="flat" cmpd="sng" algn="ctr">
            <a:solidFill>
              <a:sysClr val="window" lastClr="FFFFFF"/>
            </a:solidFill>
            <a:prstDash val="dash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WoT Runtime</a:t>
            </a:r>
          </a:p>
        </p:txBody>
      </p:sp>
      <p:sp>
        <p:nvSpPr>
          <p:cNvPr id="7" name="Abgerundetes Rechteck 31">
            <a:extLst>
              <a:ext uri="{FF2B5EF4-FFF2-40B4-BE49-F238E27FC236}">
                <a16:creationId xmlns:a16="http://schemas.microsoft.com/office/drawing/2014/main" id="{34C9EFEF-6CC8-4A65-9BE2-CA3D6A32E478}"/>
              </a:ext>
            </a:extLst>
          </p:cNvPr>
          <p:cNvSpPr/>
          <p:nvPr/>
        </p:nvSpPr>
        <p:spPr>
          <a:xfrm>
            <a:off x="7173645" y="1597357"/>
            <a:ext cx="4665008" cy="3112806"/>
          </a:xfrm>
          <a:prstGeom prst="roundRect">
            <a:avLst>
              <a:gd name="adj" fmla="val 10302"/>
            </a:avLst>
          </a:prstGeom>
          <a:solidFill>
            <a:srgbClr val="4F81BD">
              <a:lumMod val="75000"/>
            </a:srgbClr>
          </a:solidFill>
          <a:ln w="25400" cap="flat" cmpd="sng" algn="ctr">
            <a:solidFill>
              <a:sysClr val="window" lastClr="FFFFFF"/>
            </a:solidFill>
            <a:prstDash val="dash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Scripting Runtime</a:t>
            </a:r>
          </a:p>
        </p:txBody>
      </p:sp>
      <p:sp>
        <p:nvSpPr>
          <p:cNvPr id="8" name="角丸四角形 21">
            <a:extLst>
              <a:ext uri="{FF2B5EF4-FFF2-40B4-BE49-F238E27FC236}">
                <a16:creationId xmlns:a16="http://schemas.microsoft.com/office/drawing/2014/main" id="{00CAC9CF-143E-4466-B511-8DEF6860D52E}"/>
              </a:ext>
            </a:extLst>
          </p:cNvPr>
          <p:cNvSpPr/>
          <p:nvPr/>
        </p:nvSpPr>
        <p:spPr bwMode="auto">
          <a:xfrm>
            <a:off x="4839642" y="5144187"/>
            <a:ext cx="1728338" cy="1203952"/>
          </a:xfrm>
          <a:prstGeom prst="foldedCorner">
            <a:avLst>
              <a:gd name="adj" fmla="val 20194"/>
            </a:avLst>
          </a:prstGeom>
          <a:solidFill>
            <a:srgbClr val="C0504D">
              <a:lumMod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defRPr/>
            </a:pPr>
            <a:endParaRPr kumimoji="0" lang="en-US" altLang="ja-JP" sz="28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9" name="角丸四角形 21">
            <a:extLst>
              <a:ext uri="{FF2B5EF4-FFF2-40B4-BE49-F238E27FC236}">
                <a16:creationId xmlns:a16="http://schemas.microsoft.com/office/drawing/2014/main" id="{568CD1AD-839B-46CD-BB8B-70D0F9D9E428}"/>
              </a:ext>
            </a:extLst>
          </p:cNvPr>
          <p:cNvSpPr/>
          <p:nvPr/>
        </p:nvSpPr>
        <p:spPr bwMode="auto">
          <a:xfrm>
            <a:off x="4073132" y="5243368"/>
            <a:ext cx="1728338" cy="1203952"/>
          </a:xfrm>
          <a:prstGeom prst="foldedCorner">
            <a:avLst>
              <a:gd name="adj" fmla="val 20194"/>
            </a:avLst>
          </a:prstGeom>
          <a:solidFill>
            <a:srgbClr val="C0504D">
              <a:lumMod val="75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defRPr/>
            </a:pPr>
            <a:endParaRPr kumimoji="0" lang="en-US" altLang="ja-JP" sz="28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10" name="Connector: Elbow 83">
            <a:extLst>
              <a:ext uri="{FF2B5EF4-FFF2-40B4-BE49-F238E27FC236}">
                <a16:creationId xmlns:a16="http://schemas.microsoft.com/office/drawing/2014/main" id="{0DCFB506-98A7-48F8-9537-AAA0B6B238B7}"/>
              </a:ext>
            </a:extLst>
          </p:cNvPr>
          <p:cNvCxnSpPr>
            <a:cxnSpLocks/>
            <a:stCxn id="38" idx="3"/>
            <a:endCxn id="17" idx="1"/>
          </p:cNvCxnSpPr>
          <p:nvPr/>
        </p:nvCxnSpPr>
        <p:spPr>
          <a:xfrm flipV="1">
            <a:off x="5156650" y="5279907"/>
            <a:ext cx="1937231" cy="664618"/>
          </a:xfrm>
          <a:prstGeom prst="bentConnector3">
            <a:avLst>
              <a:gd name="adj1" fmla="val 50000"/>
            </a:avLst>
          </a:prstGeom>
          <a:noFill/>
          <a:ln w="73025" cap="flat" cmpd="sng" algn="ctr">
            <a:solidFill>
              <a:sysClr val="window" lastClr="FFFFFF">
                <a:lumMod val="75000"/>
              </a:sysClr>
            </a:solidFill>
            <a:prstDash val="solid"/>
            <a:tailEnd type="triangle"/>
          </a:ln>
          <a:effectLst/>
        </p:spPr>
      </p:cxnSp>
      <p:sp>
        <p:nvSpPr>
          <p:cNvPr id="11" name="角丸四角形 21">
            <a:extLst>
              <a:ext uri="{FF2B5EF4-FFF2-40B4-BE49-F238E27FC236}">
                <a16:creationId xmlns:a16="http://schemas.microsoft.com/office/drawing/2014/main" id="{0F5EC73B-0A10-414D-B73D-66C5AA4A5D80}"/>
              </a:ext>
            </a:extLst>
          </p:cNvPr>
          <p:cNvSpPr/>
          <p:nvPr/>
        </p:nvSpPr>
        <p:spPr bwMode="auto">
          <a:xfrm>
            <a:off x="3416826" y="574234"/>
            <a:ext cx="3168352" cy="2866271"/>
          </a:xfrm>
          <a:prstGeom prst="foldedCorner">
            <a:avLst>
              <a:gd name="adj" fmla="val 20194"/>
            </a:avLst>
          </a:prstGeom>
          <a:solidFill>
            <a:srgbClr val="C0504D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defRPr/>
            </a:pPr>
            <a:r>
              <a:rPr kumimoji="0" lang="en-US" altLang="ja-JP" sz="2000" kern="0" dirty="0" err="1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 Thing Description</a:t>
            </a:r>
            <a:endParaRPr kumimoji="0" lang="en-US" altLang="ja-JP" sz="28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12" name="Group 5">
            <a:extLst>
              <a:ext uri="{FF2B5EF4-FFF2-40B4-BE49-F238E27FC236}">
                <a16:creationId xmlns:a16="http://schemas.microsoft.com/office/drawing/2014/main" id="{F0B5D374-DA65-4D91-8C57-06EC05058A28}"/>
              </a:ext>
            </a:extLst>
          </p:cNvPr>
          <p:cNvGrpSpPr/>
          <p:nvPr/>
        </p:nvGrpSpPr>
        <p:grpSpPr>
          <a:xfrm>
            <a:off x="3560888" y="689775"/>
            <a:ext cx="413417" cy="426971"/>
            <a:chOff x="1789088" y="2720452"/>
            <a:chExt cx="413417" cy="426971"/>
          </a:xfrm>
        </p:grpSpPr>
        <p:sp>
          <p:nvSpPr>
            <p:cNvPr id="13" name="Isosceles Triangle 29">
              <a:extLst>
                <a:ext uri="{FF2B5EF4-FFF2-40B4-BE49-F238E27FC236}">
                  <a16:creationId xmlns:a16="http://schemas.microsoft.com/office/drawing/2014/main" id="{82DD97D5-E0E2-4DD7-BF98-33DC74645850}"/>
                </a:ext>
              </a:extLst>
            </p:cNvPr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algn="ctr">
                <a:defRPr/>
              </a:pPr>
              <a:endParaRPr kumimoji="0" lang="en-US" sz="4400" kern="0">
                <a:solidFill>
                  <a:prstClr val="white"/>
                </a:solidFill>
                <a:cs typeface="Arial" pitchFamily="34" charset="0"/>
              </a:endParaRPr>
            </a:p>
          </p:txBody>
        </p:sp>
        <p:sp>
          <p:nvSpPr>
            <p:cNvPr id="14" name="Oval 30">
              <a:extLst>
                <a:ext uri="{FF2B5EF4-FFF2-40B4-BE49-F238E27FC236}">
                  <a16:creationId xmlns:a16="http://schemas.microsoft.com/office/drawing/2014/main" id="{C04BBBA4-5192-429E-8721-85A79B8C42FF}"/>
                </a:ext>
              </a:extLst>
            </p:cNvPr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algn="ctr">
                <a:defRPr/>
              </a:pPr>
              <a:endParaRPr kumimoji="0" lang="en-US" sz="4400" kern="0">
                <a:solidFill>
                  <a:prstClr val="white"/>
                </a:solidFill>
                <a:cs typeface="Arial" pitchFamily="34" charset="0"/>
              </a:endParaRPr>
            </a:p>
          </p:txBody>
        </p:sp>
        <p:sp>
          <p:nvSpPr>
            <p:cNvPr id="15" name="Oval 31">
              <a:extLst>
                <a:ext uri="{FF2B5EF4-FFF2-40B4-BE49-F238E27FC236}">
                  <a16:creationId xmlns:a16="http://schemas.microsoft.com/office/drawing/2014/main" id="{592E6B95-641C-40D4-8BA7-8B323DB4F03F}"/>
                </a:ext>
              </a:extLst>
            </p:cNvPr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algn="ctr">
                <a:defRPr/>
              </a:pPr>
              <a:endParaRPr kumimoji="0" lang="en-US" sz="4400" kern="0">
                <a:solidFill>
                  <a:prstClr val="white"/>
                </a:solidFill>
                <a:cs typeface="Arial" pitchFamily="34" charset="0"/>
              </a:endParaRPr>
            </a:p>
          </p:txBody>
        </p:sp>
        <p:sp>
          <p:nvSpPr>
            <p:cNvPr id="16" name="Oval 32">
              <a:extLst>
                <a:ext uri="{FF2B5EF4-FFF2-40B4-BE49-F238E27FC236}">
                  <a16:creationId xmlns:a16="http://schemas.microsoft.com/office/drawing/2014/main" id="{C6473A2E-18CC-4C24-95BC-BC375EBCE046}"/>
                </a:ext>
              </a:extLst>
            </p:cNvPr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algn="ctr">
                <a:defRPr/>
              </a:pPr>
              <a:endParaRPr kumimoji="0" lang="en-US" sz="4400" kern="0">
                <a:solidFill>
                  <a:prstClr val="white"/>
                </a:solidFill>
                <a:cs typeface="Arial" pitchFamily="34" charset="0"/>
              </a:endParaRPr>
            </a:p>
          </p:txBody>
        </p:sp>
      </p:grpSp>
      <p:sp>
        <p:nvSpPr>
          <p:cNvPr id="17" name="角丸四角形 21">
            <a:extLst>
              <a:ext uri="{FF2B5EF4-FFF2-40B4-BE49-F238E27FC236}">
                <a16:creationId xmlns:a16="http://schemas.microsoft.com/office/drawing/2014/main" id="{18F35B51-61AE-4AF0-B2F4-9E25C4668AF1}"/>
              </a:ext>
            </a:extLst>
          </p:cNvPr>
          <p:cNvSpPr/>
          <p:nvPr/>
        </p:nvSpPr>
        <p:spPr bwMode="auto">
          <a:xfrm>
            <a:off x="7093881" y="4889533"/>
            <a:ext cx="4824536" cy="780748"/>
          </a:xfrm>
          <a:prstGeom prst="roundRect">
            <a:avLst>
              <a:gd name="adj" fmla="val 14056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defRPr/>
            </a:pPr>
            <a:r>
              <a:rPr kumimoji="0" lang="en-US" altLang="ja-JP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18" name="Rechteck 54">
            <a:extLst>
              <a:ext uri="{FF2B5EF4-FFF2-40B4-BE49-F238E27FC236}">
                <a16:creationId xmlns:a16="http://schemas.microsoft.com/office/drawing/2014/main" id="{23790BE2-2115-46ED-BAD3-C6CC2DD04B2C}"/>
              </a:ext>
            </a:extLst>
          </p:cNvPr>
          <p:cNvSpPr/>
          <p:nvPr/>
        </p:nvSpPr>
        <p:spPr>
          <a:xfrm>
            <a:off x="7237897" y="5235558"/>
            <a:ext cx="1008008" cy="274380"/>
          </a:xfrm>
          <a:prstGeom prst="rect">
            <a:avLst/>
          </a:prstGeom>
          <a:solidFill>
            <a:srgbClr val="008000"/>
          </a:solidFill>
          <a:ln w="63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kumimoji="0" lang="de-DE" sz="1400" kern="0" dirty="0">
                <a:solidFill>
                  <a:prstClr val="white"/>
                </a:solidFill>
                <a:cs typeface="Arial" pitchFamily="34" charset="0"/>
              </a:rPr>
              <a:t>Protocol1</a:t>
            </a:r>
          </a:p>
        </p:txBody>
      </p:sp>
      <p:sp>
        <p:nvSpPr>
          <p:cNvPr id="19" name="Rechteck 56">
            <a:extLst>
              <a:ext uri="{FF2B5EF4-FFF2-40B4-BE49-F238E27FC236}">
                <a16:creationId xmlns:a16="http://schemas.microsoft.com/office/drawing/2014/main" id="{7AB65BA1-7903-4108-986C-794E4242632D}"/>
              </a:ext>
            </a:extLst>
          </p:cNvPr>
          <p:cNvSpPr/>
          <p:nvPr/>
        </p:nvSpPr>
        <p:spPr>
          <a:xfrm>
            <a:off x="10766289" y="5235558"/>
            <a:ext cx="1008008" cy="274380"/>
          </a:xfrm>
          <a:prstGeom prst="rect">
            <a:avLst/>
          </a:prstGeom>
          <a:solidFill>
            <a:srgbClr val="008000"/>
          </a:solidFill>
          <a:ln w="63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kumimoji="0" lang="de-DE" sz="1400" kern="0" dirty="0">
                <a:solidFill>
                  <a:prstClr val="white"/>
                </a:solidFill>
                <a:cs typeface="Arial" pitchFamily="34" charset="0"/>
              </a:rPr>
              <a:t>ProtocolN</a:t>
            </a:r>
          </a:p>
        </p:txBody>
      </p:sp>
      <p:sp>
        <p:nvSpPr>
          <p:cNvPr id="20" name="Rechteck 57">
            <a:extLst>
              <a:ext uri="{FF2B5EF4-FFF2-40B4-BE49-F238E27FC236}">
                <a16:creationId xmlns:a16="http://schemas.microsoft.com/office/drawing/2014/main" id="{2A225889-017A-4240-B236-349090E98C85}"/>
              </a:ext>
            </a:extLst>
          </p:cNvPr>
          <p:cNvSpPr/>
          <p:nvPr/>
        </p:nvSpPr>
        <p:spPr>
          <a:xfrm>
            <a:off x="8414028" y="5235558"/>
            <a:ext cx="1008008" cy="274380"/>
          </a:xfrm>
          <a:prstGeom prst="rect">
            <a:avLst/>
          </a:prstGeom>
          <a:solidFill>
            <a:srgbClr val="008000"/>
          </a:solidFill>
          <a:ln w="63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kumimoji="0" lang="de-DE" sz="1400" kern="0" dirty="0">
                <a:solidFill>
                  <a:prstClr val="white"/>
                </a:solidFill>
                <a:cs typeface="Arial" pitchFamily="34" charset="0"/>
              </a:rPr>
              <a:t>Protocol2</a:t>
            </a:r>
          </a:p>
        </p:txBody>
      </p:sp>
      <p:sp>
        <p:nvSpPr>
          <p:cNvPr id="21" name="Rechteck 58">
            <a:extLst>
              <a:ext uri="{FF2B5EF4-FFF2-40B4-BE49-F238E27FC236}">
                <a16:creationId xmlns:a16="http://schemas.microsoft.com/office/drawing/2014/main" id="{6C4EA907-575A-43DF-84DC-3169E5FAC7D3}"/>
              </a:ext>
            </a:extLst>
          </p:cNvPr>
          <p:cNvSpPr/>
          <p:nvPr/>
        </p:nvSpPr>
        <p:spPr>
          <a:xfrm>
            <a:off x="9590159" y="5235558"/>
            <a:ext cx="1008008" cy="274380"/>
          </a:xfrm>
          <a:prstGeom prst="rect">
            <a:avLst/>
          </a:prstGeom>
          <a:solidFill>
            <a:srgbClr val="008000"/>
          </a:solidFill>
          <a:ln w="63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kumimoji="0" lang="de-DE" sz="1400" kern="0" dirty="0">
                <a:solidFill>
                  <a:prstClr val="white"/>
                </a:solidFill>
                <a:cs typeface="Arial" pitchFamily="34" charset="0"/>
              </a:rPr>
              <a:t>...</a:t>
            </a:r>
          </a:p>
        </p:txBody>
      </p:sp>
      <p:sp>
        <p:nvSpPr>
          <p:cNvPr id="22" name="角丸四角形 6">
            <a:extLst>
              <a:ext uri="{FF2B5EF4-FFF2-40B4-BE49-F238E27FC236}">
                <a16:creationId xmlns:a16="http://schemas.microsoft.com/office/drawing/2014/main" id="{C05EC444-0889-4A83-A3ED-1B4EA1E8871D}"/>
              </a:ext>
            </a:extLst>
          </p:cNvPr>
          <p:cNvSpPr/>
          <p:nvPr/>
        </p:nvSpPr>
        <p:spPr bwMode="auto">
          <a:xfrm>
            <a:off x="8413924" y="6045562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defRPr/>
            </a:pPr>
            <a:r>
              <a:rPr kumimoji="0"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Thing2</a:t>
            </a:r>
          </a:p>
        </p:txBody>
      </p:sp>
      <p:sp>
        <p:nvSpPr>
          <p:cNvPr id="23" name="角丸四角形 6">
            <a:extLst>
              <a:ext uri="{FF2B5EF4-FFF2-40B4-BE49-F238E27FC236}">
                <a16:creationId xmlns:a16="http://schemas.microsoft.com/office/drawing/2014/main" id="{49F9B690-7749-4F78-96D8-8C947B0F093D}"/>
              </a:ext>
            </a:extLst>
          </p:cNvPr>
          <p:cNvSpPr/>
          <p:nvPr/>
        </p:nvSpPr>
        <p:spPr bwMode="auto">
          <a:xfrm>
            <a:off x="10766185" y="6042709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defRPr/>
            </a:pPr>
            <a:r>
              <a:rPr kumimoji="0" lang="en-US" altLang="ja-JP" sz="1400" kern="0" dirty="0" err="1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ThingN</a:t>
            </a:r>
            <a:endParaRPr kumimoji="0" lang="en-US" altLang="ja-JP" sz="1400" kern="0" dirty="0">
              <a:solidFill>
                <a:srgbClr val="000000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24" name="Gerade Verbindung mit Pfeil 41">
            <a:extLst>
              <a:ext uri="{FF2B5EF4-FFF2-40B4-BE49-F238E27FC236}">
                <a16:creationId xmlns:a16="http://schemas.microsoft.com/office/drawing/2014/main" id="{E82D0409-EE80-4A00-B9AC-F0DBFFA2C086}"/>
              </a:ext>
            </a:extLst>
          </p:cNvPr>
          <p:cNvCxnSpPr/>
          <p:nvPr/>
        </p:nvCxnSpPr>
        <p:spPr>
          <a:xfrm flipV="1">
            <a:off x="7741900" y="5672783"/>
            <a:ext cx="0" cy="369927"/>
          </a:xfrm>
          <a:prstGeom prst="straightConnector1">
            <a:avLst/>
          </a:prstGeom>
          <a:noFill/>
          <a:ln w="38100" cap="flat" cmpd="sng" algn="ctr">
            <a:solidFill>
              <a:srgbClr val="008000"/>
            </a:solidFill>
            <a:prstDash val="sysDot"/>
            <a:tailEnd type="arrow"/>
          </a:ln>
          <a:effectLst/>
        </p:spPr>
      </p:cxnSp>
      <p:cxnSp>
        <p:nvCxnSpPr>
          <p:cNvPr id="25" name="Gerade Verbindung mit Pfeil 42">
            <a:extLst>
              <a:ext uri="{FF2B5EF4-FFF2-40B4-BE49-F238E27FC236}">
                <a16:creationId xmlns:a16="http://schemas.microsoft.com/office/drawing/2014/main" id="{C4E5642A-05D9-4EF1-A776-9CCA526BD22F}"/>
              </a:ext>
            </a:extLst>
          </p:cNvPr>
          <p:cNvCxnSpPr/>
          <p:nvPr/>
        </p:nvCxnSpPr>
        <p:spPr>
          <a:xfrm>
            <a:off x="8918032" y="5672783"/>
            <a:ext cx="0" cy="372779"/>
          </a:xfrm>
          <a:prstGeom prst="straightConnector1">
            <a:avLst/>
          </a:prstGeom>
          <a:noFill/>
          <a:ln w="38100" cap="flat" cmpd="sng" algn="ctr">
            <a:solidFill>
              <a:srgbClr val="008000"/>
            </a:solidFill>
            <a:prstDash val="sysDot"/>
            <a:headEnd type="arrow" w="med" len="med"/>
            <a:tailEnd type="arrow" w="med" len="med"/>
          </a:ln>
          <a:effectLst/>
        </p:spPr>
      </p:cxnSp>
      <p:cxnSp>
        <p:nvCxnSpPr>
          <p:cNvPr id="26" name="Gerade Verbindung mit Pfeil 43">
            <a:extLst>
              <a:ext uri="{FF2B5EF4-FFF2-40B4-BE49-F238E27FC236}">
                <a16:creationId xmlns:a16="http://schemas.microsoft.com/office/drawing/2014/main" id="{2C39ED59-ABE1-48DF-A514-B74EE4FB26BD}"/>
              </a:ext>
            </a:extLst>
          </p:cNvPr>
          <p:cNvCxnSpPr>
            <a:stCxn id="23" idx="0"/>
          </p:cNvCxnSpPr>
          <p:nvPr/>
        </p:nvCxnSpPr>
        <p:spPr>
          <a:xfrm flipV="1">
            <a:off x="11270293" y="5667432"/>
            <a:ext cx="0" cy="375277"/>
          </a:xfrm>
          <a:prstGeom prst="straightConnector1">
            <a:avLst/>
          </a:prstGeom>
          <a:noFill/>
          <a:ln w="38100" cap="flat" cmpd="sng" algn="ctr">
            <a:solidFill>
              <a:srgbClr val="008000"/>
            </a:solidFill>
            <a:prstDash val="sysDot"/>
            <a:headEnd type="arrow" w="med" len="med"/>
            <a:tailEnd type="arrow" w="med" len="med"/>
          </a:ln>
          <a:effectLst/>
        </p:spPr>
      </p:cxnSp>
      <p:sp>
        <p:nvSpPr>
          <p:cNvPr id="27" name="角丸四角形 6">
            <a:extLst>
              <a:ext uri="{FF2B5EF4-FFF2-40B4-BE49-F238E27FC236}">
                <a16:creationId xmlns:a16="http://schemas.microsoft.com/office/drawing/2014/main" id="{FC00ED4A-5894-466A-93F5-AE09B89FBD3D}"/>
              </a:ext>
            </a:extLst>
          </p:cNvPr>
          <p:cNvSpPr/>
          <p:nvPr/>
        </p:nvSpPr>
        <p:spPr bwMode="auto">
          <a:xfrm>
            <a:off x="7237793" y="6045562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defRPr/>
            </a:pPr>
            <a:r>
              <a:rPr kumimoji="0"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Thing1</a:t>
            </a:r>
          </a:p>
        </p:txBody>
      </p:sp>
      <p:sp>
        <p:nvSpPr>
          <p:cNvPr id="28" name="角丸四角形 6">
            <a:extLst>
              <a:ext uri="{FF2B5EF4-FFF2-40B4-BE49-F238E27FC236}">
                <a16:creationId xmlns:a16="http://schemas.microsoft.com/office/drawing/2014/main" id="{1D491F8A-551B-4CEC-A93B-4D0890F747FA}"/>
              </a:ext>
            </a:extLst>
          </p:cNvPr>
          <p:cNvSpPr/>
          <p:nvPr/>
        </p:nvSpPr>
        <p:spPr bwMode="auto">
          <a:xfrm>
            <a:off x="9590055" y="6042710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defRPr/>
            </a:pPr>
            <a:r>
              <a:rPr kumimoji="0"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…</a:t>
            </a:r>
          </a:p>
        </p:txBody>
      </p:sp>
      <p:cxnSp>
        <p:nvCxnSpPr>
          <p:cNvPr id="29" name="Gerade Verbindung mit Pfeil 45">
            <a:extLst>
              <a:ext uri="{FF2B5EF4-FFF2-40B4-BE49-F238E27FC236}">
                <a16:creationId xmlns:a16="http://schemas.microsoft.com/office/drawing/2014/main" id="{48AE898A-D163-4480-989F-379E5CBD41FF}"/>
              </a:ext>
            </a:extLst>
          </p:cNvPr>
          <p:cNvCxnSpPr/>
          <p:nvPr/>
        </p:nvCxnSpPr>
        <p:spPr>
          <a:xfrm flipV="1">
            <a:off x="10094163" y="5670282"/>
            <a:ext cx="0" cy="375277"/>
          </a:xfrm>
          <a:prstGeom prst="straightConnector1">
            <a:avLst/>
          </a:prstGeom>
          <a:noFill/>
          <a:ln w="38100" cap="flat" cmpd="sng" algn="ctr">
            <a:solidFill>
              <a:srgbClr val="008000"/>
            </a:solidFill>
            <a:prstDash val="sysDot"/>
            <a:headEnd type="arrow" w="med" len="med"/>
            <a:tailEnd type="arrow" w="med" len="med"/>
          </a:ln>
          <a:effectLst/>
        </p:spPr>
      </p:cxnSp>
      <p:sp>
        <p:nvSpPr>
          <p:cNvPr id="30" name="角丸四角形 21">
            <a:extLst>
              <a:ext uri="{FF2B5EF4-FFF2-40B4-BE49-F238E27FC236}">
                <a16:creationId xmlns:a16="http://schemas.microsoft.com/office/drawing/2014/main" id="{93E479B3-863A-4689-BCC4-52D0845D214C}"/>
              </a:ext>
            </a:extLst>
          </p:cNvPr>
          <p:cNvSpPr/>
          <p:nvPr/>
        </p:nvSpPr>
        <p:spPr bwMode="auto">
          <a:xfrm>
            <a:off x="7713842" y="1170472"/>
            <a:ext cx="3568651" cy="367631"/>
          </a:xfrm>
          <a:prstGeom prst="roundRect">
            <a:avLst>
              <a:gd name="adj" fmla="val 22715"/>
            </a:avLst>
          </a:prstGeom>
          <a:solidFill>
            <a:srgbClr val="F79646">
              <a:lumMod val="75000"/>
            </a:srgbClr>
          </a:solidFill>
          <a:ln w="25400" cap="flat" cmpd="sng" algn="ctr">
            <a:solidFill>
              <a:sysClr val="window" lastClr="FFFFFF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defRPr/>
            </a:pPr>
            <a:r>
              <a:rPr kumimoji="0" lang="en-US" altLang="ja-JP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Private Security Configuration</a:t>
            </a:r>
          </a:p>
        </p:txBody>
      </p:sp>
      <p:sp>
        <p:nvSpPr>
          <p:cNvPr id="31" name="角丸四角形 21">
            <a:extLst>
              <a:ext uri="{FF2B5EF4-FFF2-40B4-BE49-F238E27FC236}">
                <a16:creationId xmlns:a16="http://schemas.microsoft.com/office/drawing/2014/main" id="{D22A9BF7-E140-4CF1-8497-F9CE97583DF1}"/>
              </a:ext>
            </a:extLst>
          </p:cNvPr>
          <p:cNvSpPr/>
          <p:nvPr/>
        </p:nvSpPr>
        <p:spPr bwMode="auto">
          <a:xfrm>
            <a:off x="7713842" y="4218984"/>
            <a:ext cx="3581685" cy="415193"/>
          </a:xfrm>
          <a:prstGeom prst="roundRect">
            <a:avLst>
              <a:gd name="adj" fmla="val 25000"/>
            </a:avLst>
          </a:prstGeom>
          <a:solidFill>
            <a:srgbClr val="1F497D">
              <a:lumMod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defRPr/>
            </a:pPr>
            <a:r>
              <a:rPr kumimoji="0" lang="en-US" altLang="ja-JP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32" name="角丸四角形 21">
            <a:extLst>
              <a:ext uri="{FF2B5EF4-FFF2-40B4-BE49-F238E27FC236}">
                <a16:creationId xmlns:a16="http://schemas.microsoft.com/office/drawing/2014/main" id="{689CAECD-ADAD-4694-A844-AB32E6158807}"/>
              </a:ext>
            </a:extLst>
          </p:cNvPr>
          <p:cNvSpPr/>
          <p:nvPr/>
        </p:nvSpPr>
        <p:spPr bwMode="auto">
          <a:xfrm>
            <a:off x="3524312" y="2026056"/>
            <a:ext cx="2924009" cy="367631"/>
          </a:xfrm>
          <a:prstGeom prst="roundRect">
            <a:avLst>
              <a:gd name="adj" fmla="val 22715"/>
            </a:avLst>
          </a:prstGeom>
          <a:solidFill>
            <a:srgbClr val="F79646">
              <a:lumMod val="75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defRPr/>
            </a:pPr>
            <a:r>
              <a:rPr kumimoji="0" lang="en-US" altLang="ja-JP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Public Security Configuration</a:t>
            </a:r>
          </a:p>
        </p:txBody>
      </p:sp>
      <p:sp>
        <p:nvSpPr>
          <p:cNvPr id="33" name="角丸四角形 21">
            <a:extLst>
              <a:ext uri="{FF2B5EF4-FFF2-40B4-BE49-F238E27FC236}">
                <a16:creationId xmlns:a16="http://schemas.microsoft.com/office/drawing/2014/main" id="{3C855617-4E75-42F4-A1AE-CD94A415204C}"/>
              </a:ext>
            </a:extLst>
          </p:cNvPr>
          <p:cNvSpPr/>
          <p:nvPr/>
        </p:nvSpPr>
        <p:spPr bwMode="auto">
          <a:xfrm>
            <a:off x="3524312" y="1615550"/>
            <a:ext cx="2918144" cy="357098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defRPr/>
            </a:pPr>
            <a:r>
              <a:rPr kumimoji="0" lang="en-US" altLang="ja-JP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34" name="角丸四角形 21">
            <a:extLst>
              <a:ext uri="{FF2B5EF4-FFF2-40B4-BE49-F238E27FC236}">
                <a16:creationId xmlns:a16="http://schemas.microsoft.com/office/drawing/2014/main" id="{C6BED75E-97CD-4384-8F8D-FF7AEC9186F1}"/>
              </a:ext>
            </a:extLst>
          </p:cNvPr>
          <p:cNvSpPr/>
          <p:nvPr/>
        </p:nvSpPr>
        <p:spPr bwMode="auto">
          <a:xfrm>
            <a:off x="3517947" y="2451590"/>
            <a:ext cx="2924010" cy="367631"/>
          </a:xfrm>
          <a:prstGeom prst="roundRect">
            <a:avLst>
              <a:gd name="adj" fmla="val 2116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defRPr/>
            </a:pPr>
            <a:r>
              <a:rPr kumimoji="0" lang="en-US" altLang="ja-JP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Communications Metadata</a:t>
            </a:r>
          </a:p>
        </p:txBody>
      </p:sp>
      <p:sp>
        <p:nvSpPr>
          <p:cNvPr id="35" name="角丸四角形 21">
            <a:extLst>
              <a:ext uri="{FF2B5EF4-FFF2-40B4-BE49-F238E27FC236}">
                <a16:creationId xmlns:a16="http://schemas.microsoft.com/office/drawing/2014/main" id="{3D0713B4-C00E-4045-A447-496183FDB23E}"/>
              </a:ext>
            </a:extLst>
          </p:cNvPr>
          <p:cNvSpPr/>
          <p:nvPr/>
        </p:nvSpPr>
        <p:spPr bwMode="auto">
          <a:xfrm>
            <a:off x="3526787" y="1203199"/>
            <a:ext cx="2918144" cy="357098"/>
          </a:xfrm>
          <a:prstGeom prst="roundRect">
            <a:avLst>
              <a:gd name="adj" fmla="val 25084"/>
            </a:avLst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defRPr/>
            </a:pPr>
            <a:r>
              <a:rPr kumimoji="0" lang="en-US" altLang="ja-JP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General Metadata</a:t>
            </a:r>
          </a:p>
        </p:txBody>
      </p:sp>
      <p:sp>
        <p:nvSpPr>
          <p:cNvPr id="36" name="角丸四角形 21">
            <a:extLst>
              <a:ext uri="{FF2B5EF4-FFF2-40B4-BE49-F238E27FC236}">
                <a16:creationId xmlns:a16="http://schemas.microsoft.com/office/drawing/2014/main" id="{0E1A4694-C3F2-4A21-9540-D201EC04560D}"/>
              </a:ext>
            </a:extLst>
          </p:cNvPr>
          <p:cNvSpPr/>
          <p:nvPr/>
        </p:nvSpPr>
        <p:spPr bwMode="auto">
          <a:xfrm>
            <a:off x="3431125" y="3775687"/>
            <a:ext cx="1631692" cy="820252"/>
          </a:xfrm>
          <a:prstGeom prst="foldedCorner">
            <a:avLst>
              <a:gd name="adj" fmla="val 20194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144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defRPr/>
            </a:pPr>
            <a:r>
              <a:rPr kumimoji="0"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Binding</a:t>
            </a:r>
            <a:br>
              <a:rPr kumimoji="0"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</a:br>
            <a:r>
              <a:rPr kumimoji="0"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kumimoji="0" lang="en-US" altLang="ja-JP" sz="28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37" name="Gerade Verbindung mit Pfeil 41">
            <a:extLst>
              <a:ext uri="{FF2B5EF4-FFF2-40B4-BE49-F238E27FC236}">
                <a16:creationId xmlns:a16="http://schemas.microsoft.com/office/drawing/2014/main" id="{9C19A731-7ED4-4ABB-AD30-9DA25E259F89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4246971" y="2846095"/>
            <a:ext cx="0" cy="929592"/>
          </a:xfrm>
          <a:prstGeom prst="straightConnector1">
            <a:avLst/>
          </a:prstGeom>
          <a:noFill/>
          <a:ln w="66675" cap="flat" cmpd="sng" algn="ctr">
            <a:solidFill>
              <a:sysClr val="window" lastClr="FFFFFF">
                <a:lumMod val="75000"/>
              </a:sysClr>
            </a:solidFill>
            <a:prstDash val="sysDot"/>
            <a:tailEnd type="triangle"/>
          </a:ln>
          <a:effectLst/>
        </p:spPr>
      </p:cxnSp>
      <p:sp>
        <p:nvSpPr>
          <p:cNvPr id="38" name="角丸四角形 21">
            <a:extLst>
              <a:ext uri="{FF2B5EF4-FFF2-40B4-BE49-F238E27FC236}">
                <a16:creationId xmlns:a16="http://schemas.microsoft.com/office/drawing/2014/main" id="{CF6EC8D2-E85C-4B3A-A09B-B86E8BE2CAF2}"/>
              </a:ext>
            </a:extLst>
          </p:cNvPr>
          <p:cNvSpPr/>
          <p:nvPr/>
        </p:nvSpPr>
        <p:spPr bwMode="auto">
          <a:xfrm>
            <a:off x="3428312" y="5342549"/>
            <a:ext cx="1728338" cy="1203952"/>
          </a:xfrm>
          <a:prstGeom prst="foldedCorner">
            <a:avLst>
              <a:gd name="adj" fmla="val 20194"/>
            </a:avLst>
          </a:prstGeom>
          <a:solidFill>
            <a:srgbClr val="C0504D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defRPr/>
            </a:pPr>
            <a:r>
              <a:rPr kumimoji="0" lang="en-US" altLang="ja-JP" sz="2000" kern="0" dirty="0" err="1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 TDs</a:t>
            </a:r>
            <a:endParaRPr kumimoji="0" lang="en-US" altLang="ja-JP" sz="28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9" name="TextBox 4">
            <a:extLst>
              <a:ext uri="{FF2B5EF4-FFF2-40B4-BE49-F238E27FC236}">
                <a16:creationId xmlns:a16="http://schemas.microsoft.com/office/drawing/2014/main" id="{71C577F6-49F7-4C42-A9EB-B7E863599A10}"/>
              </a:ext>
            </a:extLst>
          </p:cNvPr>
          <p:cNvSpPr txBox="1"/>
          <p:nvPr/>
        </p:nvSpPr>
        <p:spPr>
          <a:xfrm>
            <a:off x="3371107" y="180386"/>
            <a:ext cx="2663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Exposed Thing Description</a:t>
            </a:r>
          </a:p>
        </p:txBody>
      </p:sp>
      <p:sp>
        <p:nvSpPr>
          <p:cNvPr id="40" name="TextBox 70">
            <a:extLst>
              <a:ext uri="{FF2B5EF4-FFF2-40B4-BE49-F238E27FC236}">
                <a16:creationId xmlns:a16="http://schemas.microsoft.com/office/drawing/2014/main" id="{7876068C-36B6-4C3B-8768-456D2A6ED3E8}"/>
              </a:ext>
            </a:extLst>
          </p:cNvPr>
          <p:cNvSpPr txBox="1"/>
          <p:nvPr/>
        </p:nvSpPr>
        <p:spPr>
          <a:xfrm>
            <a:off x="3332345" y="4746455"/>
            <a:ext cx="3112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Consumed Thing Description(s)</a:t>
            </a:r>
          </a:p>
        </p:txBody>
      </p:sp>
      <p:grpSp>
        <p:nvGrpSpPr>
          <p:cNvPr id="41" name="Group 71">
            <a:extLst>
              <a:ext uri="{FF2B5EF4-FFF2-40B4-BE49-F238E27FC236}">
                <a16:creationId xmlns:a16="http://schemas.microsoft.com/office/drawing/2014/main" id="{AEFAA783-DEC6-4C75-988B-9D25E304F8D0}"/>
              </a:ext>
            </a:extLst>
          </p:cNvPr>
          <p:cNvGrpSpPr/>
          <p:nvPr/>
        </p:nvGrpSpPr>
        <p:grpSpPr>
          <a:xfrm>
            <a:off x="3547791" y="5449353"/>
            <a:ext cx="413417" cy="426971"/>
            <a:chOff x="1789088" y="2720452"/>
            <a:chExt cx="413417" cy="426971"/>
          </a:xfrm>
        </p:grpSpPr>
        <p:sp>
          <p:nvSpPr>
            <p:cNvPr id="42" name="Isosceles Triangle 29">
              <a:extLst>
                <a:ext uri="{FF2B5EF4-FFF2-40B4-BE49-F238E27FC236}">
                  <a16:creationId xmlns:a16="http://schemas.microsoft.com/office/drawing/2014/main" id="{55A88333-F8D8-4C6B-BE8E-5A9FB50D4D1C}"/>
                </a:ext>
              </a:extLst>
            </p:cNvPr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algn="ctr">
                <a:defRPr/>
              </a:pPr>
              <a:endParaRPr kumimoji="0" lang="en-US" sz="4400" kern="0">
                <a:solidFill>
                  <a:prstClr val="white"/>
                </a:solidFill>
                <a:cs typeface="Arial" pitchFamily="34" charset="0"/>
              </a:endParaRPr>
            </a:p>
          </p:txBody>
        </p:sp>
        <p:sp>
          <p:nvSpPr>
            <p:cNvPr id="43" name="Oval 30">
              <a:extLst>
                <a:ext uri="{FF2B5EF4-FFF2-40B4-BE49-F238E27FC236}">
                  <a16:creationId xmlns:a16="http://schemas.microsoft.com/office/drawing/2014/main" id="{8D269000-0576-4FF9-B6C0-EE0E9519A551}"/>
                </a:ext>
              </a:extLst>
            </p:cNvPr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algn="ctr">
                <a:defRPr/>
              </a:pPr>
              <a:endParaRPr kumimoji="0" lang="en-US" sz="4400" kern="0">
                <a:solidFill>
                  <a:prstClr val="white"/>
                </a:solidFill>
                <a:cs typeface="Arial" pitchFamily="34" charset="0"/>
              </a:endParaRPr>
            </a:p>
          </p:txBody>
        </p:sp>
        <p:sp>
          <p:nvSpPr>
            <p:cNvPr id="44" name="Oval 31">
              <a:extLst>
                <a:ext uri="{FF2B5EF4-FFF2-40B4-BE49-F238E27FC236}">
                  <a16:creationId xmlns:a16="http://schemas.microsoft.com/office/drawing/2014/main" id="{84E27727-F7EC-4027-A6BF-6EEB1F36F4B0}"/>
                </a:ext>
              </a:extLst>
            </p:cNvPr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algn="ctr">
                <a:defRPr/>
              </a:pPr>
              <a:endParaRPr kumimoji="0" lang="en-US" sz="4400" kern="0">
                <a:solidFill>
                  <a:prstClr val="white"/>
                </a:solidFill>
                <a:cs typeface="Arial" pitchFamily="34" charset="0"/>
              </a:endParaRPr>
            </a:p>
          </p:txBody>
        </p:sp>
        <p:sp>
          <p:nvSpPr>
            <p:cNvPr id="45" name="Oval 32">
              <a:extLst>
                <a:ext uri="{FF2B5EF4-FFF2-40B4-BE49-F238E27FC236}">
                  <a16:creationId xmlns:a16="http://schemas.microsoft.com/office/drawing/2014/main" id="{D14B07B1-69D3-43BE-9CB1-4000A63FF77C}"/>
                </a:ext>
              </a:extLst>
            </p:cNvPr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algn="ctr">
                <a:defRPr/>
              </a:pPr>
              <a:endParaRPr kumimoji="0" lang="en-US" sz="4400" kern="0">
                <a:solidFill>
                  <a:prstClr val="white"/>
                </a:solidFill>
                <a:cs typeface="Arial" pitchFamily="34" charset="0"/>
              </a:endParaRPr>
            </a:p>
          </p:txBody>
        </p:sp>
      </p:grpSp>
      <p:cxnSp>
        <p:nvCxnSpPr>
          <p:cNvPr id="46" name="Connector: Elbow 21">
            <a:extLst>
              <a:ext uri="{FF2B5EF4-FFF2-40B4-BE49-F238E27FC236}">
                <a16:creationId xmlns:a16="http://schemas.microsoft.com/office/drawing/2014/main" id="{5F3DEA38-7749-42A8-9AA9-E1AB8E784577}"/>
              </a:ext>
            </a:extLst>
          </p:cNvPr>
          <p:cNvCxnSpPr>
            <a:cxnSpLocks/>
            <a:endCxn id="17" idx="1"/>
          </p:cNvCxnSpPr>
          <p:nvPr/>
        </p:nvCxnSpPr>
        <p:spPr>
          <a:xfrm rot="16200000" flipH="1">
            <a:off x="5514197" y="3700223"/>
            <a:ext cx="1988698" cy="1170669"/>
          </a:xfrm>
          <a:prstGeom prst="bentConnector2">
            <a:avLst/>
          </a:prstGeom>
          <a:noFill/>
          <a:ln w="73025" cap="flat" cmpd="sng" algn="ctr">
            <a:solidFill>
              <a:sysClr val="window" lastClr="FFFFFF">
                <a:lumMod val="75000"/>
              </a:sysClr>
            </a:solidFill>
            <a:prstDash val="solid"/>
            <a:tailEnd type="triangle"/>
          </a:ln>
          <a:effectLst/>
        </p:spPr>
      </p:cxnSp>
      <p:grpSp>
        <p:nvGrpSpPr>
          <p:cNvPr id="47" name="Group 3">
            <a:extLst>
              <a:ext uri="{FF2B5EF4-FFF2-40B4-BE49-F238E27FC236}">
                <a16:creationId xmlns:a16="http://schemas.microsoft.com/office/drawing/2014/main" id="{5B0794BE-4843-48E1-AA3A-BCF72F4AF142}"/>
              </a:ext>
            </a:extLst>
          </p:cNvPr>
          <p:cNvGrpSpPr/>
          <p:nvPr/>
        </p:nvGrpSpPr>
        <p:grpSpPr>
          <a:xfrm>
            <a:off x="7708109" y="3403146"/>
            <a:ext cx="3576217" cy="767996"/>
            <a:chOff x="4598646" y="1613552"/>
            <a:chExt cx="3576217" cy="767996"/>
          </a:xfrm>
        </p:grpSpPr>
        <p:sp>
          <p:nvSpPr>
            <p:cNvPr id="48" name="角丸四角形 21">
              <a:extLst>
                <a:ext uri="{FF2B5EF4-FFF2-40B4-BE49-F238E27FC236}">
                  <a16:creationId xmlns:a16="http://schemas.microsoft.com/office/drawing/2014/main" id="{0E873D32-436E-4B41-B2A1-04ED1A403EA9}"/>
                </a:ext>
              </a:extLst>
            </p:cNvPr>
            <p:cNvSpPr/>
            <p:nvPr/>
          </p:nvSpPr>
          <p:spPr bwMode="auto">
            <a:xfrm>
              <a:off x="4603800" y="1613552"/>
              <a:ext cx="3571063" cy="357098"/>
            </a:xfrm>
            <a:prstGeom prst="roundRect">
              <a:avLst>
                <a:gd name="adj" fmla="val 25084"/>
              </a:avLst>
            </a:prstGeom>
            <a:solidFill>
              <a:srgbClr val="C0504D">
                <a:lumMod val="75000"/>
              </a:srgb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kumimoji="0" lang="en-US" altLang="ja-JP" kern="0" dirty="0" err="1">
                  <a:solidFill>
                    <a:prstClr val="white"/>
                  </a:solidFill>
                  <a:ea typeface="HG明朝E" panose="02020909000000000000" pitchFamily="17" charset="-128"/>
                  <a:cs typeface="Arial" pitchFamily="34" charset="0"/>
                </a:rPr>
                <a:t>ExposedThing</a:t>
              </a:r>
              <a:endParaRPr kumimoji="0" lang="en-US" altLang="ja-JP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49" name="角丸四角形 21">
              <a:extLst>
                <a:ext uri="{FF2B5EF4-FFF2-40B4-BE49-F238E27FC236}">
                  <a16:creationId xmlns:a16="http://schemas.microsoft.com/office/drawing/2014/main" id="{F5F97971-239F-40B5-B328-5B6B267507FA}"/>
                </a:ext>
              </a:extLst>
            </p:cNvPr>
            <p:cNvSpPr/>
            <p:nvPr/>
          </p:nvSpPr>
          <p:spPr bwMode="auto">
            <a:xfrm>
              <a:off x="4598646" y="2024450"/>
              <a:ext cx="1007221" cy="357098"/>
            </a:xfrm>
            <a:prstGeom prst="roundRect">
              <a:avLst>
                <a:gd name="adj" fmla="val 25084"/>
              </a:avLst>
            </a:prstGeom>
            <a:solidFill>
              <a:srgbClr val="C0504D">
                <a:lumMod val="75000"/>
              </a:srgb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kumimoji="0" lang="en-US" altLang="ja-JP" sz="1100" kern="0" dirty="0" err="1">
                  <a:solidFill>
                    <a:prstClr val="white"/>
                  </a:solidFill>
                  <a:ea typeface="HG明朝E" panose="02020909000000000000" pitchFamily="17" charset="-128"/>
                  <a:cs typeface="Arial" pitchFamily="34" charset="0"/>
                </a:rPr>
                <a:t>ConsumedThing</a:t>
              </a:r>
              <a:endParaRPr kumimoji="0" lang="en-US" altLang="ja-JP" sz="11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50" name="角丸四角形 6">
              <a:extLst>
                <a:ext uri="{FF2B5EF4-FFF2-40B4-BE49-F238E27FC236}">
                  <a16:creationId xmlns:a16="http://schemas.microsoft.com/office/drawing/2014/main" id="{B5FECDE9-E79C-4080-A06C-338FFA5F244E}"/>
                </a:ext>
              </a:extLst>
            </p:cNvPr>
            <p:cNvSpPr/>
            <p:nvPr/>
          </p:nvSpPr>
          <p:spPr bwMode="auto">
            <a:xfrm>
              <a:off x="6762730" y="1973502"/>
              <a:ext cx="348349" cy="387424"/>
            </a:xfrm>
            <a:prstGeom prst="roundRect">
              <a:avLst>
                <a:gd name="adj" fmla="val 27876"/>
              </a:avLst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91440" tIns="36000" rIns="9144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kumimoji="0" lang="en-US" altLang="ja-JP" sz="1400" kern="0" dirty="0">
                  <a:solidFill>
                    <a:srgbClr val="000000"/>
                  </a:solidFill>
                  <a:ea typeface="HG明朝E" panose="02020909000000000000" pitchFamily="17" charset="-128"/>
                  <a:cs typeface="Arial" pitchFamily="34" charset="0"/>
                </a:rPr>
                <a:t>…</a:t>
              </a:r>
            </a:p>
          </p:txBody>
        </p:sp>
        <p:sp>
          <p:nvSpPr>
            <p:cNvPr id="51" name="角丸四角形 21">
              <a:extLst>
                <a:ext uri="{FF2B5EF4-FFF2-40B4-BE49-F238E27FC236}">
                  <a16:creationId xmlns:a16="http://schemas.microsoft.com/office/drawing/2014/main" id="{AD5075C2-356B-4E7E-8BCE-0004E8CA9C95}"/>
                </a:ext>
              </a:extLst>
            </p:cNvPr>
            <p:cNvSpPr/>
            <p:nvPr/>
          </p:nvSpPr>
          <p:spPr bwMode="auto">
            <a:xfrm>
              <a:off x="5685732" y="2022950"/>
              <a:ext cx="997133" cy="357098"/>
            </a:xfrm>
            <a:prstGeom prst="roundRect">
              <a:avLst>
                <a:gd name="adj" fmla="val 25084"/>
              </a:avLst>
            </a:prstGeom>
            <a:solidFill>
              <a:srgbClr val="C0504D">
                <a:lumMod val="75000"/>
              </a:srgb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kumimoji="0" lang="en-US" altLang="ja-JP" sz="1100" kern="0" dirty="0" err="1">
                  <a:solidFill>
                    <a:prstClr val="white"/>
                  </a:solidFill>
                  <a:ea typeface="HG明朝E" panose="02020909000000000000" pitchFamily="17" charset="-128"/>
                  <a:cs typeface="Arial" pitchFamily="34" charset="0"/>
                </a:rPr>
                <a:t>ConsumedThing</a:t>
              </a:r>
              <a:endParaRPr kumimoji="0" lang="en-US" altLang="ja-JP" sz="11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52" name="角丸四角形 21">
              <a:extLst>
                <a:ext uri="{FF2B5EF4-FFF2-40B4-BE49-F238E27FC236}">
                  <a16:creationId xmlns:a16="http://schemas.microsoft.com/office/drawing/2014/main" id="{6237193E-F53D-469B-8281-D14C8935ED20}"/>
                </a:ext>
              </a:extLst>
            </p:cNvPr>
            <p:cNvSpPr/>
            <p:nvPr/>
          </p:nvSpPr>
          <p:spPr bwMode="auto">
            <a:xfrm>
              <a:off x="7170163" y="2012066"/>
              <a:ext cx="997133" cy="357098"/>
            </a:xfrm>
            <a:prstGeom prst="roundRect">
              <a:avLst>
                <a:gd name="adj" fmla="val 25084"/>
              </a:avLst>
            </a:prstGeom>
            <a:solidFill>
              <a:srgbClr val="C0504D">
                <a:lumMod val="75000"/>
              </a:srgb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kumimoji="0" lang="en-US" altLang="ja-JP" sz="1100" kern="0" dirty="0" err="1">
                  <a:solidFill>
                    <a:prstClr val="white"/>
                  </a:solidFill>
                  <a:ea typeface="HG明朝E" panose="02020909000000000000" pitchFamily="17" charset="-128"/>
                  <a:cs typeface="Arial" pitchFamily="34" charset="0"/>
                </a:rPr>
                <a:t>ConsumedThing</a:t>
              </a:r>
              <a:endParaRPr kumimoji="0" lang="en-US" altLang="ja-JP" sz="11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endParaRPr>
            </a:p>
          </p:txBody>
        </p:sp>
      </p:grpSp>
      <p:grpSp>
        <p:nvGrpSpPr>
          <p:cNvPr id="53" name="Group 2">
            <a:extLst>
              <a:ext uri="{FF2B5EF4-FFF2-40B4-BE49-F238E27FC236}">
                <a16:creationId xmlns:a16="http://schemas.microsoft.com/office/drawing/2014/main" id="{AF9F6C50-0ADE-40F1-95EC-F9C4332EDB3E}"/>
              </a:ext>
            </a:extLst>
          </p:cNvPr>
          <p:cNvGrpSpPr/>
          <p:nvPr/>
        </p:nvGrpSpPr>
        <p:grpSpPr>
          <a:xfrm>
            <a:off x="6572503" y="1866886"/>
            <a:ext cx="4997392" cy="1445923"/>
            <a:chOff x="3463040" y="2248410"/>
            <a:chExt cx="4997392" cy="1445923"/>
          </a:xfrm>
        </p:grpSpPr>
        <p:sp>
          <p:nvSpPr>
            <p:cNvPr id="54" name="縦巻き 49">
              <a:extLst>
                <a:ext uri="{FF2B5EF4-FFF2-40B4-BE49-F238E27FC236}">
                  <a16:creationId xmlns:a16="http://schemas.microsoft.com/office/drawing/2014/main" id="{6332B69E-02B1-4B7F-90F4-A68394203A94}"/>
                </a:ext>
              </a:extLst>
            </p:cNvPr>
            <p:cNvSpPr/>
            <p:nvPr/>
          </p:nvSpPr>
          <p:spPr bwMode="auto">
            <a:xfrm>
              <a:off x="4310383" y="2441490"/>
              <a:ext cx="4150049" cy="1252843"/>
            </a:xfrm>
            <a:prstGeom prst="verticalScroll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55" name="Down Arrow 40">
              <a:extLst>
                <a:ext uri="{FF2B5EF4-FFF2-40B4-BE49-F238E27FC236}">
                  <a16:creationId xmlns:a16="http://schemas.microsoft.com/office/drawing/2014/main" id="{D99C7A75-19D8-4B4E-B89A-711DE5A1D8FB}"/>
                </a:ext>
              </a:extLst>
            </p:cNvPr>
            <p:cNvSpPr/>
            <p:nvPr/>
          </p:nvSpPr>
          <p:spPr>
            <a:xfrm rot="5400000">
              <a:off x="3495200" y="2216250"/>
              <a:ext cx="439632" cy="50395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ysClr val="window" lastClr="FFFFFF">
                <a:lumMod val="7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56" name="角丸四角形 21">
              <a:extLst>
                <a:ext uri="{FF2B5EF4-FFF2-40B4-BE49-F238E27FC236}">
                  <a16:creationId xmlns:a16="http://schemas.microsoft.com/office/drawing/2014/main" id="{7096C977-8379-48F6-9232-6F0A879871BA}"/>
                </a:ext>
              </a:extLst>
            </p:cNvPr>
            <p:cNvSpPr/>
            <p:nvPr/>
          </p:nvSpPr>
          <p:spPr bwMode="auto">
            <a:xfrm>
              <a:off x="4607363" y="3237600"/>
              <a:ext cx="3571063" cy="357098"/>
            </a:xfrm>
            <a:prstGeom prst="roundRect">
              <a:avLst>
                <a:gd name="adj" fmla="val 2508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HG明朝E" panose="02020909000000000000" pitchFamily="17" charset="-128"/>
                  <a:cs typeface="Arial" pitchFamily="34" charset="0"/>
                </a:rPr>
                <a:t>Interaction Implementation</a:t>
              </a:r>
            </a:p>
          </p:txBody>
        </p:sp>
        <p:sp>
          <p:nvSpPr>
            <p:cNvPr id="57" name="角丸四角形 21">
              <a:extLst>
                <a:ext uri="{FF2B5EF4-FFF2-40B4-BE49-F238E27FC236}">
                  <a16:creationId xmlns:a16="http://schemas.microsoft.com/office/drawing/2014/main" id="{821D5266-2E97-404F-BEC1-555BBA40BD0E}"/>
                </a:ext>
              </a:extLst>
            </p:cNvPr>
            <p:cNvSpPr/>
            <p:nvPr/>
          </p:nvSpPr>
          <p:spPr bwMode="auto">
            <a:xfrm>
              <a:off x="4617668" y="2828291"/>
              <a:ext cx="3571064" cy="357098"/>
            </a:xfrm>
            <a:prstGeom prst="roundRect">
              <a:avLst>
                <a:gd name="adj" fmla="val 25084"/>
              </a:avLst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HG明朝E" panose="02020909000000000000" pitchFamily="17" charset="-128"/>
                  <a:cs typeface="Arial" pitchFamily="34" charset="0"/>
                </a:rPr>
                <a:t>Behavior Implementation</a:t>
              </a:r>
            </a:p>
          </p:txBody>
        </p:sp>
        <p:sp>
          <p:nvSpPr>
            <p:cNvPr id="58" name="TextBox 1">
              <a:extLst>
                <a:ext uri="{FF2B5EF4-FFF2-40B4-BE49-F238E27FC236}">
                  <a16:creationId xmlns:a16="http://schemas.microsoft.com/office/drawing/2014/main" id="{CBFA7199-F1CC-4C63-8ECF-6900044AFD08}"/>
                </a:ext>
              </a:extLst>
            </p:cNvPr>
            <p:cNvSpPr txBox="1"/>
            <p:nvPr/>
          </p:nvSpPr>
          <p:spPr>
            <a:xfrm>
              <a:off x="5689295" y="2551867"/>
              <a:ext cx="14679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Application Script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0716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263</Words>
  <Application>Microsoft Office PowerPoint</Application>
  <PresentationFormat>ワイド画面</PresentationFormat>
  <Paragraphs>183</Paragraphs>
  <Slides>7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游ゴシック</vt:lpstr>
      <vt:lpstr>Arial</vt:lpstr>
      <vt:lpstr>Calibri</vt:lpstr>
      <vt:lpstr>Segoe UI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東村邦彦 / TOUMURA，KUNIHIKO</dc:creator>
  <cp:lastModifiedBy>東村邦彦 / TOUMURA，KUNIHIKO</cp:lastModifiedBy>
  <cp:revision>15</cp:revision>
  <dcterms:created xsi:type="dcterms:W3CDTF">2019-04-22T00:12:37Z</dcterms:created>
  <dcterms:modified xsi:type="dcterms:W3CDTF">2019-04-23T07:26:47Z</dcterms:modified>
</cp:coreProperties>
</file>