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5" r:id="rId2"/>
    <p:sldId id="311" r:id="rId3"/>
    <p:sldId id="298" r:id="rId4"/>
    <p:sldId id="312" r:id="rId5"/>
    <p:sldId id="313" r:id="rId6"/>
    <p:sldId id="306" r:id="rId7"/>
    <p:sldId id="310" r:id="rId8"/>
    <p:sldId id="304" r:id="rId9"/>
    <p:sldId id="309" r:id="rId10"/>
    <p:sldId id="308" r:id="rId11"/>
    <p:sldId id="303" r:id="rId12"/>
    <p:sldId id="300" r:id="rId13"/>
    <p:sldId id="297" r:id="rId14"/>
    <p:sldId id="281" r:id="rId15"/>
    <p:sldId id="294" r:id="rId16"/>
    <p:sldId id="256" r:id="rId17"/>
    <p:sldId id="282" r:id="rId18"/>
    <p:sldId id="292" r:id="rId19"/>
    <p:sldId id="283" r:id="rId20"/>
    <p:sldId id="284" r:id="rId21"/>
    <p:sldId id="285" r:id="rId22"/>
    <p:sldId id="286" r:id="rId23"/>
    <p:sldId id="287" r:id="rId24"/>
    <p:sldId id="289" r:id="rId25"/>
    <p:sldId id="265" r:id="rId26"/>
    <p:sldId id="263" r:id="rId27"/>
    <p:sldId id="264" r:id="rId28"/>
  </p:sldIdLst>
  <p:sldSz cx="9144000" cy="6858000" type="screen4x3"/>
  <p:notesSz cx="6858000" cy="9144000"/>
  <p:custDataLst>
    <p:tags r:id="rId3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C"/>
    <a:srgbClr val="4A7B7C"/>
    <a:srgbClr val="336600"/>
    <a:srgbClr val="009900"/>
    <a:srgbClr val="008000"/>
    <a:srgbClr val="33CC33"/>
    <a:srgbClr val="00CC00"/>
    <a:srgbClr val="3399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806" autoAdjust="0"/>
  </p:normalViewPr>
  <p:slideViewPr>
    <p:cSldViewPr>
      <p:cViewPr varScale="1">
        <p:scale>
          <a:sx n="106" d="100"/>
          <a:sy n="106" d="100"/>
        </p:scale>
        <p:origin x="96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1003-A0D2-4FD8-BEA6-5AFF75166CFE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8FD4F-F758-47EA-A53C-46F1CCE4E6A5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architecture-abstract.png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677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022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874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106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architecture-implementation.png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architecture-browser.png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binding-templates.png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wot-existing.png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wot-on-device.png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architecture-abstract.png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074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wot-on-device-minimal.png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wot-on-smartphone.png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wot-on-gateway.png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wot-on-cloud.png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wot-on-cloud-legacy.png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40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135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389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788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920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232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78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gif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gi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"/>
          <p:cNvSpPr/>
          <p:nvPr/>
        </p:nvSpPr>
        <p:spPr>
          <a:xfrm>
            <a:off x="1691680" y="4095546"/>
            <a:ext cx="7776864" cy="2139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角丸四角形 6"/>
          <p:cNvSpPr/>
          <p:nvPr/>
        </p:nvSpPr>
        <p:spPr bwMode="auto">
          <a:xfrm>
            <a:off x="1946460" y="4368251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5" name="Group 35"/>
          <p:cNvGrpSpPr/>
          <p:nvPr/>
        </p:nvGrpSpPr>
        <p:grpSpPr>
          <a:xfrm>
            <a:off x="1911238" y="4197114"/>
            <a:ext cx="324321" cy="324321"/>
            <a:chOff x="6235706" y="4922175"/>
            <a:chExt cx="268034" cy="268034"/>
          </a:xfrm>
        </p:grpSpPr>
        <p:sp>
          <p:nvSpPr>
            <p:cNvPr id="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8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9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0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1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13" name="Textfeld 162"/>
          <p:cNvSpPr txBox="1"/>
          <p:nvPr/>
        </p:nvSpPr>
        <p:spPr>
          <a:xfrm>
            <a:off x="3356446" y="5157192"/>
            <a:ext cx="142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Direct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Thing-to-Thing</a:t>
            </a:r>
          </a:p>
          <a:p>
            <a:pPr algn="ctr"/>
            <a:r>
              <a:rPr lang="en-US" sz="1600" b="1" dirty="0">
                <a:latin typeface="+mj-lt"/>
              </a:rPr>
              <a:t>Interaction</a:t>
            </a:r>
          </a:p>
        </p:txBody>
      </p:sp>
      <p:sp>
        <p:nvSpPr>
          <p:cNvPr id="14" name="角丸四角形 24"/>
          <p:cNvSpPr/>
          <p:nvPr/>
        </p:nvSpPr>
        <p:spPr bwMode="auto">
          <a:xfrm>
            <a:off x="2001483" y="5000268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5" name="角丸四角形 21"/>
          <p:cNvSpPr/>
          <p:nvPr/>
        </p:nvSpPr>
        <p:spPr bwMode="auto">
          <a:xfrm>
            <a:off x="2001483" y="4613920"/>
            <a:ext cx="1080000" cy="36472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Classic</a:t>
            </a:r>
            <a:b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16" name="角丸四角形 24"/>
          <p:cNvSpPr/>
          <p:nvPr/>
        </p:nvSpPr>
        <p:spPr bwMode="auto">
          <a:xfrm>
            <a:off x="2001483" y="520188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</a:p>
        </p:txBody>
      </p:sp>
      <p:sp>
        <p:nvSpPr>
          <p:cNvPr id="18" name="角丸四角形 6"/>
          <p:cNvSpPr/>
          <p:nvPr/>
        </p:nvSpPr>
        <p:spPr bwMode="auto">
          <a:xfrm>
            <a:off x="8062474" y="4349695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grpSp>
        <p:nvGrpSpPr>
          <p:cNvPr id="20" name="Group 60"/>
          <p:cNvGrpSpPr/>
          <p:nvPr/>
        </p:nvGrpSpPr>
        <p:grpSpPr>
          <a:xfrm>
            <a:off x="8763713" y="4670896"/>
            <a:ext cx="391083" cy="391083"/>
            <a:chOff x="6235706" y="4922175"/>
            <a:chExt cx="268034" cy="268034"/>
          </a:xfrm>
        </p:grpSpPr>
        <p:sp>
          <p:nvSpPr>
            <p:cNvPr id="2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7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8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29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0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1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21" name="Textfeld 126"/>
          <p:cNvSpPr txBox="1"/>
          <p:nvPr/>
        </p:nvSpPr>
        <p:spPr>
          <a:xfrm>
            <a:off x="6355824" y="5157192"/>
            <a:ext cx="1532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Complement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Existing Devices</a:t>
            </a:r>
          </a:p>
        </p:txBody>
      </p:sp>
      <p:sp>
        <p:nvSpPr>
          <p:cNvPr id="22" name="Textfeld 126"/>
          <p:cNvSpPr txBox="1"/>
          <p:nvPr/>
        </p:nvSpPr>
        <p:spPr>
          <a:xfrm>
            <a:off x="8526692" y="472793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+mj-lt"/>
              </a:rPr>
              <a:t>+</a:t>
            </a:r>
          </a:p>
        </p:txBody>
      </p:sp>
      <p:sp>
        <p:nvSpPr>
          <p:cNvPr id="23" name="Textfeld 126"/>
          <p:cNvSpPr txBox="1"/>
          <p:nvPr/>
        </p:nvSpPr>
        <p:spPr>
          <a:xfrm>
            <a:off x="8742907" y="5127722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>
                <a:latin typeface="+mj-lt"/>
                <a:cs typeface="Arial" panose="020B0604020202020204" pitchFamily="34" charset="0"/>
              </a:rPr>
              <a:t>Thing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500290" y="5099061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+mj-lt"/>
                <a:sym typeface="Symbol"/>
              </a:rPr>
              <a:t></a:t>
            </a:r>
            <a:endParaRPr lang="en-US" sz="1200" b="1">
              <a:latin typeface="+mj-lt"/>
            </a:endParaRPr>
          </a:p>
        </p:txBody>
      </p:sp>
      <p:sp>
        <p:nvSpPr>
          <p:cNvPr id="25" name="Left-Right Arrow 70"/>
          <p:cNvSpPr/>
          <p:nvPr/>
        </p:nvSpPr>
        <p:spPr>
          <a:xfrm>
            <a:off x="6255452" y="459997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32" name="角丸四角形 6"/>
          <p:cNvSpPr/>
          <p:nvPr/>
        </p:nvSpPr>
        <p:spPr bwMode="auto">
          <a:xfrm>
            <a:off x="4990134" y="4367114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grpSp>
        <p:nvGrpSpPr>
          <p:cNvPr id="33" name="Group 35"/>
          <p:cNvGrpSpPr/>
          <p:nvPr/>
        </p:nvGrpSpPr>
        <p:grpSpPr>
          <a:xfrm>
            <a:off x="4948666" y="4195977"/>
            <a:ext cx="324321" cy="324321"/>
            <a:chOff x="6235706" y="4922175"/>
            <a:chExt cx="268034" cy="268034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5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7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8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9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40" name="角丸四角形 24"/>
          <p:cNvSpPr/>
          <p:nvPr/>
        </p:nvSpPr>
        <p:spPr bwMode="auto">
          <a:xfrm>
            <a:off x="5045157" y="499913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41" name="角丸四角形 21"/>
          <p:cNvSpPr/>
          <p:nvPr/>
        </p:nvSpPr>
        <p:spPr bwMode="auto">
          <a:xfrm>
            <a:off x="5045157" y="479751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2" name="縦巻き 49"/>
          <p:cNvSpPr/>
          <p:nvPr/>
        </p:nvSpPr>
        <p:spPr bwMode="auto">
          <a:xfrm>
            <a:off x="5045157" y="459589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43" name="角丸四角形 24"/>
          <p:cNvSpPr/>
          <p:nvPr/>
        </p:nvSpPr>
        <p:spPr bwMode="auto">
          <a:xfrm>
            <a:off x="5045157" y="520075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pic>
        <p:nvPicPr>
          <p:cNvPr id="44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902" y="5363463"/>
            <a:ext cx="1469410" cy="739953"/>
          </a:xfrm>
          <a:prstGeom prst="rect">
            <a:avLst/>
          </a:prstGeom>
        </p:spPr>
      </p:pic>
      <p:grpSp>
        <p:nvGrpSpPr>
          <p:cNvPr id="45" name="Gruppieren 145"/>
          <p:cNvGrpSpPr/>
          <p:nvPr/>
        </p:nvGrpSpPr>
        <p:grpSpPr>
          <a:xfrm>
            <a:off x="5573984" y="544034"/>
            <a:ext cx="3096344" cy="4483260"/>
            <a:chOff x="5369713" y="1424798"/>
            <a:chExt cx="3096344" cy="4483260"/>
          </a:xfrm>
        </p:grpSpPr>
        <p:grpSp>
          <p:nvGrpSpPr>
            <p:cNvPr id="46" name="Group 8"/>
            <p:cNvGrpSpPr/>
            <p:nvPr/>
          </p:nvGrpSpPr>
          <p:grpSpPr>
            <a:xfrm>
              <a:off x="5369713" y="1424798"/>
              <a:ext cx="3096344" cy="2860068"/>
              <a:chOff x="5724128" y="404664"/>
              <a:chExt cx="2304256" cy="2232248"/>
            </a:xfrm>
            <a:solidFill>
              <a:schemeClr val="bg1">
                <a:lumMod val="85000"/>
              </a:schemeClr>
            </a:solidFill>
          </p:grpSpPr>
          <p:sp>
            <p:nvSpPr>
              <p:cNvPr id="74" name="Rectangle 6"/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5" name="Isosceles Triangle 7"/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7" name="Textfeld 181"/>
            <p:cNvSpPr txBox="1"/>
            <p:nvPr/>
          </p:nvSpPr>
          <p:spPr>
            <a:xfrm>
              <a:off x="6373284" y="1740059"/>
              <a:ext cx="1089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Gateway</a:t>
              </a:r>
            </a:p>
          </p:txBody>
        </p:sp>
        <p:sp>
          <p:nvSpPr>
            <p:cNvPr id="48" name="Left-Right Arrow 71"/>
            <p:cNvSpPr/>
            <p:nvPr/>
          </p:nvSpPr>
          <p:spPr>
            <a:xfrm rot="16200000">
              <a:off x="6041848" y="4747325"/>
              <a:ext cx="175208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>
                <a:latin typeface="+mj-lt"/>
              </a:endParaRPr>
            </a:p>
          </p:txBody>
        </p:sp>
        <p:sp>
          <p:nvSpPr>
            <p:cNvPr id="49" name="角丸四角形 6"/>
            <p:cNvSpPr/>
            <p:nvPr/>
          </p:nvSpPr>
          <p:spPr bwMode="auto">
            <a:xfrm>
              <a:off x="6319242" y="2492896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50" name="角丸四角形 24"/>
            <p:cNvSpPr/>
            <p:nvPr/>
          </p:nvSpPr>
          <p:spPr bwMode="auto">
            <a:xfrm>
              <a:off x="6378187" y="3627456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</a:p>
          </p:txBody>
        </p:sp>
        <p:grpSp>
          <p:nvGrpSpPr>
            <p:cNvPr id="51" name="Group 42"/>
            <p:cNvGrpSpPr/>
            <p:nvPr/>
          </p:nvGrpSpPr>
          <p:grpSpPr>
            <a:xfrm>
              <a:off x="5962118" y="3212976"/>
              <a:ext cx="324321" cy="324321"/>
              <a:chOff x="6235706" y="4922175"/>
              <a:chExt cx="268034" cy="268034"/>
            </a:xfrm>
          </p:grpSpPr>
          <p:sp>
            <p:nvSpPr>
              <p:cNvPr id="68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9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70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2" name="角丸四角形 24"/>
            <p:cNvSpPr/>
            <p:nvPr/>
          </p:nvSpPr>
          <p:spPr bwMode="auto">
            <a:xfrm>
              <a:off x="6378186" y="3829075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Binding Templates</a:t>
              </a:r>
            </a:p>
          </p:txBody>
        </p:sp>
        <p:sp>
          <p:nvSpPr>
            <p:cNvPr id="53" name="角丸四角形 21"/>
            <p:cNvSpPr/>
            <p:nvPr/>
          </p:nvSpPr>
          <p:spPr bwMode="auto">
            <a:xfrm>
              <a:off x="6378187" y="2743381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4" name="角丸四角形 21"/>
            <p:cNvSpPr/>
            <p:nvPr/>
          </p:nvSpPr>
          <p:spPr bwMode="auto">
            <a:xfrm>
              <a:off x="6378187" y="3425837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Scripting API</a:t>
              </a:r>
            </a:p>
          </p:txBody>
        </p:sp>
        <p:sp>
          <p:nvSpPr>
            <p:cNvPr id="55" name="縦巻き 49"/>
            <p:cNvSpPr/>
            <p:nvPr/>
          </p:nvSpPr>
          <p:spPr bwMode="auto">
            <a:xfrm>
              <a:off x="6440579" y="3212976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Proxy Thing</a:t>
              </a:r>
            </a:p>
          </p:txBody>
        </p:sp>
        <p:sp>
          <p:nvSpPr>
            <p:cNvPr id="56" name="縦巻き 49"/>
            <p:cNvSpPr/>
            <p:nvPr/>
          </p:nvSpPr>
          <p:spPr bwMode="auto">
            <a:xfrm>
              <a:off x="6440579" y="3001463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Control Agent</a:t>
              </a:r>
            </a:p>
          </p:txBody>
        </p:sp>
        <p:sp>
          <p:nvSpPr>
            <p:cNvPr id="57" name="縦巻き 49"/>
            <p:cNvSpPr/>
            <p:nvPr/>
          </p:nvSpPr>
          <p:spPr bwMode="auto">
            <a:xfrm>
              <a:off x="6440579" y="278995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Virtual Thing</a:t>
              </a:r>
            </a:p>
          </p:txBody>
        </p:sp>
        <p:grpSp>
          <p:nvGrpSpPr>
            <p:cNvPr id="58" name="Group 42"/>
            <p:cNvGrpSpPr/>
            <p:nvPr/>
          </p:nvGrpSpPr>
          <p:grpSpPr>
            <a:xfrm>
              <a:off x="5952357" y="2667492"/>
              <a:ext cx="324321" cy="324321"/>
              <a:chOff x="6235706" y="4922175"/>
              <a:chExt cx="268034" cy="268034"/>
            </a:xfrm>
          </p:grpSpPr>
          <p:sp>
            <p:nvSpPr>
              <p:cNvPr id="62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3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64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59" name="Gerade Verbindung mit Pfeil 58"/>
            <p:cNvCxnSpPr>
              <a:stCxn id="55" idx="1"/>
            </p:cNvCxnSpPr>
            <p:nvPr/>
          </p:nvCxnSpPr>
          <p:spPr bwMode="auto">
            <a:xfrm flipH="1">
              <a:off x="6286439" y="3302976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mit Pfeil 59"/>
            <p:cNvCxnSpPr>
              <a:stCxn id="57" idx="1"/>
              <a:endCxn id="62" idx="3"/>
            </p:cNvCxnSpPr>
            <p:nvPr/>
          </p:nvCxnSpPr>
          <p:spPr bwMode="auto">
            <a:xfrm flipH="1" flipV="1">
              <a:off x="6276678" y="2829653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1" name="図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472" y="2056041"/>
              <a:ext cx="1193968" cy="477587"/>
            </a:xfrm>
            <a:prstGeom prst="rect">
              <a:avLst/>
            </a:prstGeom>
          </p:spPr>
        </p:pic>
      </p:grpSp>
      <p:grpSp>
        <p:nvGrpSpPr>
          <p:cNvPr id="77" name="Group 1"/>
          <p:cNvGrpSpPr/>
          <p:nvPr/>
        </p:nvGrpSpPr>
        <p:grpSpPr>
          <a:xfrm>
            <a:off x="435411" y="332656"/>
            <a:ext cx="3903939" cy="2664296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105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6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7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8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78" name="Left-Right Arrow 71"/>
          <p:cNvSpPr/>
          <p:nvPr/>
        </p:nvSpPr>
        <p:spPr>
          <a:xfrm rot="16200000">
            <a:off x="1821589" y="3258394"/>
            <a:ext cx="1450140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79" name="Left-Right Arrow 73"/>
          <p:cNvSpPr/>
          <p:nvPr/>
        </p:nvSpPr>
        <p:spPr>
          <a:xfrm>
            <a:off x="3563888" y="2132856"/>
            <a:ext cx="2448272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80" name="Textfeld 181"/>
          <p:cNvSpPr txBox="1"/>
          <p:nvPr/>
        </p:nvSpPr>
        <p:spPr>
          <a:xfrm>
            <a:off x="1691445" y="570166"/>
            <a:ext cx="139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Cloud</a:t>
            </a:r>
          </a:p>
        </p:txBody>
      </p:sp>
      <p:sp>
        <p:nvSpPr>
          <p:cNvPr id="81" name="角丸四角形 6"/>
          <p:cNvSpPr/>
          <p:nvPr/>
        </p:nvSpPr>
        <p:spPr bwMode="auto">
          <a:xfrm>
            <a:off x="1956114" y="1071786"/>
            <a:ext cx="1190046" cy="1587834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82" name="角丸四角形 24"/>
          <p:cNvSpPr/>
          <p:nvPr/>
        </p:nvSpPr>
        <p:spPr bwMode="auto">
          <a:xfrm>
            <a:off x="2015059" y="2206346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grpSp>
        <p:nvGrpSpPr>
          <p:cNvPr id="83" name="Group 42"/>
          <p:cNvGrpSpPr/>
          <p:nvPr/>
        </p:nvGrpSpPr>
        <p:grpSpPr>
          <a:xfrm>
            <a:off x="1598990" y="1791866"/>
            <a:ext cx="324321" cy="324321"/>
            <a:chOff x="6235706" y="4922175"/>
            <a:chExt cx="268034" cy="268034"/>
          </a:xfrm>
        </p:grpSpPr>
        <p:sp>
          <p:nvSpPr>
            <p:cNvPr id="9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0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84" name="角丸四角形 24"/>
          <p:cNvSpPr/>
          <p:nvPr/>
        </p:nvSpPr>
        <p:spPr bwMode="auto">
          <a:xfrm>
            <a:off x="2015058" y="2407965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2015059" y="1322271"/>
            <a:ext cx="1080000" cy="832831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800" ker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角丸四角形 21"/>
          <p:cNvSpPr/>
          <p:nvPr/>
        </p:nvSpPr>
        <p:spPr bwMode="auto">
          <a:xfrm>
            <a:off x="2015059" y="2004727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87" name="縦巻き 49"/>
          <p:cNvSpPr/>
          <p:nvPr/>
        </p:nvSpPr>
        <p:spPr bwMode="auto">
          <a:xfrm>
            <a:off x="2077451" y="1791866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sp>
        <p:nvSpPr>
          <p:cNvPr id="88" name="縦巻き 49"/>
          <p:cNvSpPr/>
          <p:nvPr/>
        </p:nvSpPr>
        <p:spPr bwMode="auto">
          <a:xfrm>
            <a:off x="2077451" y="1580353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Control Agent</a:t>
            </a:r>
          </a:p>
        </p:txBody>
      </p:sp>
      <p:sp>
        <p:nvSpPr>
          <p:cNvPr id="89" name="縦巻き 49"/>
          <p:cNvSpPr/>
          <p:nvPr/>
        </p:nvSpPr>
        <p:spPr bwMode="auto">
          <a:xfrm>
            <a:off x="2077451" y="1368840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grpSp>
        <p:nvGrpSpPr>
          <p:cNvPr id="90" name="Group 42"/>
          <p:cNvGrpSpPr/>
          <p:nvPr/>
        </p:nvGrpSpPr>
        <p:grpSpPr>
          <a:xfrm>
            <a:off x="1589229" y="1246382"/>
            <a:ext cx="324321" cy="324321"/>
            <a:chOff x="6235706" y="4922175"/>
            <a:chExt cx="268034" cy="268034"/>
          </a:xfrm>
        </p:grpSpPr>
        <p:sp>
          <p:nvSpPr>
            <p:cNvPr id="93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4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95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6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7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8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1" name="Gerade Verbindung mit Pfeil 90"/>
          <p:cNvCxnSpPr>
            <a:stCxn id="87" idx="1"/>
          </p:cNvCxnSpPr>
          <p:nvPr/>
        </p:nvCxnSpPr>
        <p:spPr bwMode="auto">
          <a:xfrm flipH="1">
            <a:off x="1923311" y="1881866"/>
            <a:ext cx="176640" cy="9000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rade Verbindung mit Pfeil 91"/>
          <p:cNvCxnSpPr>
            <a:stCxn id="89" idx="1"/>
            <a:endCxn id="93" idx="3"/>
          </p:cNvCxnSpPr>
          <p:nvPr/>
        </p:nvCxnSpPr>
        <p:spPr bwMode="auto">
          <a:xfrm flipH="1" flipV="1">
            <a:off x="1913550" y="1408543"/>
            <a:ext cx="186401" cy="5029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角丸四角形 6"/>
          <p:cNvSpPr/>
          <p:nvPr/>
        </p:nvSpPr>
        <p:spPr bwMode="auto">
          <a:xfrm>
            <a:off x="-188162" y="3436150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</a:t>
            </a:r>
          </a:p>
        </p:txBody>
      </p:sp>
      <p:pic>
        <p:nvPicPr>
          <p:cNvPr id="111" name="図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676" y="2741948"/>
            <a:ext cx="510204" cy="743617"/>
          </a:xfrm>
          <a:prstGeom prst="rect">
            <a:avLst/>
          </a:prstGeom>
        </p:spPr>
      </p:pic>
      <p:sp>
        <p:nvSpPr>
          <p:cNvPr id="112" name="Textfeld 163"/>
          <p:cNvSpPr txBox="1"/>
          <p:nvPr/>
        </p:nvSpPr>
        <p:spPr>
          <a:xfrm>
            <a:off x="-252536" y="4609764"/>
            <a:ext cx="15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Seamless</a:t>
            </a:r>
          </a:p>
          <a:p>
            <a:r>
              <a:rPr lang="en-US" sz="1600" b="1" dirty="0">
                <a:latin typeface="+mj-lt"/>
              </a:rPr>
              <a:t>Web Integration</a:t>
            </a:r>
          </a:p>
        </p:txBody>
      </p:sp>
      <p:sp>
        <p:nvSpPr>
          <p:cNvPr id="113" name="角丸四角形 24"/>
          <p:cNvSpPr/>
          <p:nvPr/>
        </p:nvSpPr>
        <p:spPr bwMode="auto">
          <a:xfrm>
            <a:off x="-133139" y="407742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14" name="角丸四角形 21"/>
          <p:cNvSpPr/>
          <p:nvPr/>
        </p:nvSpPr>
        <p:spPr bwMode="auto">
          <a:xfrm>
            <a:off x="-133139" y="387580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15" name="縦巻き 49"/>
          <p:cNvSpPr/>
          <p:nvPr/>
        </p:nvSpPr>
        <p:spPr bwMode="auto">
          <a:xfrm>
            <a:off x="-133139" y="367418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116" name="角丸四角形 24"/>
          <p:cNvSpPr/>
          <p:nvPr/>
        </p:nvSpPr>
        <p:spPr bwMode="auto">
          <a:xfrm>
            <a:off x="-133139" y="427904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117" name="Left-Right Arrow 70"/>
          <p:cNvSpPr/>
          <p:nvPr/>
        </p:nvSpPr>
        <p:spPr>
          <a:xfrm rot="2700000">
            <a:off x="940293" y="4132929"/>
            <a:ext cx="1044557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118" name="Left-Right Arrow 70"/>
          <p:cNvSpPr/>
          <p:nvPr/>
        </p:nvSpPr>
        <p:spPr>
          <a:xfrm rot="18900000">
            <a:off x="884578" y="2997975"/>
            <a:ext cx="1206963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19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22" y="5132589"/>
            <a:ext cx="1340486" cy="11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feld 162"/>
          <p:cNvSpPr txBox="1"/>
          <p:nvPr/>
        </p:nvSpPr>
        <p:spPr>
          <a:xfrm>
            <a:off x="3995936" y="2679247"/>
            <a:ext cx="191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Remote Access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and Synchronization</a:t>
            </a:r>
          </a:p>
        </p:txBody>
      </p:sp>
      <p:sp>
        <p:nvSpPr>
          <p:cNvPr id="121" name="Textfeld 162"/>
          <p:cNvSpPr txBox="1"/>
          <p:nvPr/>
        </p:nvSpPr>
        <p:spPr>
          <a:xfrm>
            <a:off x="7397776" y="3447288"/>
            <a:ext cx="149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Integration and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Orchestration</a:t>
            </a:r>
          </a:p>
        </p:txBody>
      </p:sp>
      <p:sp>
        <p:nvSpPr>
          <p:cNvPr id="124" name="Left-Right Arrow 70"/>
          <p:cNvSpPr/>
          <p:nvPr/>
        </p:nvSpPr>
        <p:spPr>
          <a:xfrm>
            <a:off x="3203848" y="458112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39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45152" y="4581128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17054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62876"/>
            <a:ext cx="4824536" cy="3630220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4824552"/>
            <a:ext cx="1954972" cy="1136608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95200" y="2216250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4006682" y="4434178"/>
            <a:ext cx="4824536" cy="780748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50698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Protocol1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7909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ProtocolN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26829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Protocol2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50296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...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26725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78986" y="558735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54701" y="5217428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30833" y="5217428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83094" y="521207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50594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502856" y="558735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7006964" y="521492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26998" y="3244868"/>
            <a:ext cx="1988698" cy="1170669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56FAD2A-278E-4818-9590-55E8D075BE0F}"/>
              </a:ext>
            </a:extLst>
          </p:cNvPr>
          <p:cNvGrpSpPr/>
          <p:nvPr/>
        </p:nvGrpSpPr>
        <p:grpSpPr>
          <a:xfrm>
            <a:off x="4068705" y="1203459"/>
            <a:ext cx="4665008" cy="2441565"/>
            <a:chOff x="4068705" y="1736662"/>
            <a:chExt cx="4665008" cy="2441565"/>
          </a:xfrm>
        </p:grpSpPr>
        <p:sp>
          <p:nvSpPr>
            <p:cNvPr id="56" name="Abgerundetes Rechteck 31">
              <a:extLst>
                <a:ext uri="{FF2B5EF4-FFF2-40B4-BE49-F238E27FC236}">
                  <a16:creationId xmlns:a16="http://schemas.microsoft.com/office/drawing/2014/main" id="{1D0FD93D-898B-4FCD-90EB-B203C475C896}"/>
                </a:ext>
              </a:extLst>
            </p:cNvPr>
            <p:cNvSpPr/>
            <p:nvPr/>
          </p:nvSpPr>
          <p:spPr>
            <a:xfrm>
              <a:off x="4068705" y="1736662"/>
              <a:ext cx="4665008" cy="2441565"/>
            </a:xfrm>
            <a:prstGeom prst="roundRect">
              <a:avLst>
                <a:gd name="adj" fmla="val 10302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Alternative Language Runtime</a:t>
              </a:r>
            </a:p>
          </p:txBody>
        </p:sp>
        <p:sp>
          <p:nvSpPr>
            <p:cNvPr id="31" name="角丸四角形 21"/>
            <p:cNvSpPr/>
            <p:nvPr/>
          </p:nvSpPr>
          <p:spPr bwMode="auto">
            <a:xfrm>
              <a:off x="4604379" y="3596766"/>
              <a:ext cx="3581685" cy="415193"/>
            </a:xfrm>
            <a:prstGeom prst="roundRect">
              <a:avLst>
                <a:gd name="adj" fmla="val 25000"/>
              </a:avLst>
            </a:prstGeom>
            <a:solidFill>
              <a:schemeClr val="tx2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9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Alternative </a:t>
              </a:r>
              <a:r>
                <a:rPr lang="en-US" altLang="ja-JP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 API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4A1B2DD-6F61-441E-982E-AD2D835EB753}"/>
                </a:ext>
              </a:extLst>
            </p:cNvPr>
            <p:cNvGrpSpPr/>
            <p:nvPr/>
          </p:nvGrpSpPr>
          <p:grpSpPr>
            <a:xfrm>
              <a:off x="4598646" y="2708920"/>
              <a:ext cx="3576217" cy="767996"/>
              <a:chOff x="4598646" y="1613552"/>
              <a:chExt cx="3576217" cy="767996"/>
            </a:xfrm>
          </p:grpSpPr>
          <p:sp>
            <p:nvSpPr>
              <p:cNvPr id="69" name="角丸四角形 21">
                <a:extLst>
                  <a:ext uri="{FF2B5EF4-FFF2-40B4-BE49-F238E27FC236}">
                    <a16:creationId xmlns:a16="http://schemas.microsoft.com/office/drawing/2014/main" id="{84262F58-1F30-41C4-B6AC-75798C69153D}"/>
                  </a:ext>
                </a:extLst>
              </p:cNvPr>
              <p:cNvSpPr/>
              <p:nvPr/>
            </p:nvSpPr>
            <p:spPr bwMode="auto">
              <a:xfrm>
                <a:off x="4603800" y="1613552"/>
                <a:ext cx="3571063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ExposedThing</a:t>
                </a:r>
                <a:endPara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47" name="角丸四角形 21">
                <a:extLst>
                  <a:ext uri="{FF2B5EF4-FFF2-40B4-BE49-F238E27FC236}">
                    <a16:creationId xmlns:a16="http://schemas.microsoft.com/office/drawing/2014/main" id="{861CB99D-410D-426D-B059-AA8633A66177}"/>
                  </a:ext>
                </a:extLst>
              </p:cNvPr>
              <p:cNvSpPr/>
              <p:nvPr/>
            </p:nvSpPr>
            <p:spPr bwMode="auto">
              <a:xfrm>
                <a:off x="4598646" y="2024450"/>
                <a:ext cx="1007221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100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ConsumedThing</a:t>
                </a:r>
                <a:endParaRPr lang="en-US" altLang="ja-JP" sz="11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62" name="角丸四角形 6">
                <a:extLst>
                  <a:ext uri="{FF2B5EF4-FFF2-40B4-BE49-F238E27FC236}">
                    <a16:creationId xmlns:a16="http://schemas.microsoft.com/office/drawing/2014/main" id="{A6766D2C-AC2F-4891-8F25-5563E71FA7D4}"/>
                  </a:ext>
                </a:extLst>
              </p:cNvPr>
              <p:cNvSpPr/>
              <p:nvPr/>
            </p:nvSpPr>
            <p:spPr bwMode="auto">
              <a:xfrm>
                <a:off x="6762730" y="1973502"/>
                <a:ext cx="348349" cy="387424"/>
              </a:xfrm>
              <a:prstGeom prst="roundRect">
                <a:avLst>
                  <a:gd name="adj" fmla="val 27876"/>
                </a:avLst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 algn="ctr" fontAlgn="ctr">
                  <a:defRPr/>
                </a:pPr>
                <a:r>
                  <a:rPr kumimoji="0" lang="en-US" altLang="ja-JP" sz="1400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…</a:t>
                </a:r>
              </a:p>
            </p:txBody>
          </p:sp>
          <p:sp>
            <p:nvSpPr>
              <p:cNvPr id="88" name="角丸四角形 21">
                <a:extLst>
                  <a:ext uri="{FF2B5EF4-FFF2-40B4-BE49-F238E27FC236}">
                    <a16:creationId xmlns:a16="http://schemas.microsoft.com/office/drawing/2014/main" id="{E2474AFA-A3F1-4805-8E94-D521AF5639C6}"/>
                  </a:ext>
                </a:extLst>
              </p:cNvPr>
              <p:cNvSpPr/>
              <p:nvPr/>
            </p:nvSpPr>
            <p:spPr bwMode="auto">
              <a:xfrm>
                <a:off x="5685732" y="2022950"/>
                <a:ext cx="997133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100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ConsumedThing</a:t>
                </a:r>
                <a:endParaRPr lang="en-US" altLang="ja-JP" sz="11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89" name="角丸四角形 21">
                <a:extLst>
                  <a:ext uri="{FF2B5EF4-FFF2-40B4-BE49-F238E27FC236}">
                    <a16:creationId xmlns:a16="http://schemas.microsoft.com/office/drawing/2014/main" id="{4AE251D0-6D8F-4EB6-9DC4-98B2CAD0DCF2}"/>
                  </a:ext>
                </a:extLst>
              </p:cNvPr>
              <p:cNvSpPr/>
              <p:nvPr/>
            </p:nvSpPr>
            <p:spPr bwMode="auto">
              <a:xfrm>
                <a:off x="7170163" y="2012066"/>
                <a:ext cx="997133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100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ConsumedThing</a:t>
                </a:r>
                <a:endParaRPr lang="en-US" altLang="ja-JP" sz="11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</p:grpSp>
        <p:sp>
          <p:nvSpPr>
            <p:cNvPr id="51" name="角丸四角形 21">
              <a:extLst>
                <a:ext uri="{FF2B5EF4-FFF2-40B4-BE49-F238E27FC236}">
                  <a16:creationId xmlns:a16="http://schemas.microsoft.com/office/drawing/2014/main" id="{858B7A7E-4162-4B20-8BC7-8A1BD2FA9D36}"/>
                </a:ext>
              </a:extLst>
            </p:cNvPr>
            <p:cNvSpPr/>
            <p:nvPr/>
          </p:nvSpPr>
          <p:spPr bwMode="auto">
            <a:xfrm>
              <a:off x="4617668" y="2279814"/>
              <a:ext cx="3571064" cy="357098"/>
            </a:xfrm>
            <a:prstGeom prst="roundRect">
              <a:avLst>
                <a:gd name="adj" fmla="val 25084"/>
              </a:avLst>
            </a:prstGeom>
            <a:solidFill>
              <a:schemeClr val="tx2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 Implementation</a:t>
              </a:r>
            </a:p>
          </p:txBody>
        </p:sp>
      </p:grpSp>
      <p:sp>
        <p:nvSpPr>
          <p:cNvPr id="54" name="角丸四角形 21">
            <a:extLst>
              <a:ext uri="{FF2B5EF4-FFF2-40B4-BE49-F238E27FC236}">
                <a16:creationId xmlns:a16="http://schemas.microsoft.com/office/drawing/2014/main" id="{26AAC35A-3BDE-425E-8914-7D57548C801E}"/>
              </a:ext>
            </a:extLst>
          </p:cNvPr>
          <p:cNvSpPr/>
          <p:nvPr/>
        </p:nvSpPr>
        <p:spPr bwMode="auto">
          <a:xfrm>
            <a:off x="4605005" y="3789040"/>
            <a:ext cx="3568651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95805331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59023"/>
            <a:ext cx="4464496" cy="3630017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Existing Device or Service</a:t>
            </a:r>
          </a:p>
        </p:txBody>
      </p:sp>
      <p:sp>
        <p:nvSpPr>
          <p:cNvPr id="60" name="Abgerundetes Rechteck 31">
            <a:extLst>
              <a:ext uri="{FF2B5EF4-FFF2-40B4-BE49-F238E27FC236}">
                <a16:creationId xmlns:a16="http://schemas.microsoft.com/office/drawing/2014/main" id="{181B628D-156B-4D15-8203-994F5E5DBD60}"/>
              </a:ext>
            </a:extLst>
          </p:cNvPr>
          <p:cNvSpPr/>
          <p:nvPr/>
        </p:nvSpPr>
        <p:spPr>
          <a:xfrm>
            <a:off x="3995832" y="620687"/>
            <a:ext cx="4176568" cy="2443679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Native Runtime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323528" y="226372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67590" y="237927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>
            <a:off x="1619672" y="1194749"/>
            <a:ext cx="439632" cy="10684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3989910" y="3212976"/>
            <a:ext cx="417656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Native Protocol</a:t>
            </a:r>
          </a:p>
        </p:txBody>
      </p:sp>
      <p:cxnSp>
        <p:nvCxnSpPr>
          <p:cNvPr id="42" name="Gerade Verbindung mit Pfeil 41"/>
          <p:cNvCxnSpPr>
            <a:cxnSpLocks/>
            <a:stCxn id="45" idx="0"/>
            <a:endCxn id="55" idx="2"/>
          </p:cNvCxnSpPr>
          <p:nvPr/>
        </p:nvCxnSpPr>
        <p:spPr>
          <a:xfrm flipV="1">
            <a:off x="6078194" y="3573016"/>
            <a:ext cx="0" cy="17567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5322110" y="5329793"/>
            <a:ext cx="1512168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Client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31014" y="371555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31014" y="330504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24649" y="414108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33489" y="289269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12042" y="563028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125820" y="4508716"/>
            <a:ext cx="0" cy="1121567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6">
            <a:extLst>
              <a:ext uri="{FF2B5EF4-FFF2-40B4-BE49-F238E27FC236}">
                <a16:creationId xmlns:a16="http://schemas.microsoft.com/office/drawing/2014/main" id="{98F585B9-1910-4667-AD3F-36F4244A5882}"/>
              </a:ext>
            </a:extLst>
          </p:cNvPr>
          <p:cNvSpPr/>
          <p:nvPr/>
        </p:nvSpPr>
        <p:spPr bwMode="auto">
          <a:xfrm>
            <a:off x="323528" y="159023"/>
            <a:ext cx="3168352" cy="1035725"/>
          </a:xfrm>
          <a:prstGeom prst="roundRect">
            <a:avLst>
              <a:gd name="adj" fmla="val 1512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21">
            <a:extLst>
              <a:ext uri="{FF2B5EF4-FFF2-40B4-BE49-F238E27FC236}">
                <a16:creationId xmlns:a16="http://schemas.microsoft.com/office/drawing/2014/main" id="{66D3F094-6F2F-4F60-8727-4C3B302A3425}"/>
              </a:ext>
            </a:extLst>
          </p:cNvPr>
          <p:cNvSpPr/>
          <p:nvPr/>
        </p:nvSpPr>
        <p:spPr bwMode="auto">
          <a:xfrm>
            <a:off x="467440" y="481710"/>
            <a:ext cx="2881219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TD Definition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C0D21EC-6B64-42DA-B0D5-97727EEF7F9C}"/>
              </a:ext>
            </a:extLst>
          </p:cNvPr>
          <p:cNvCxnSpPr>
            <a:cxnSpLocks/>
            <a:stCxn id="65" idx="2"/>
            <a:endCxn id="45" idx="1"/>
          </p:cNvCxnSpPr>
          <p:nvPr/>
        </p:nvCxnSpPr>
        <p:spPr>
          <a:xfrm rot="16200000" flipH="1">
            <a:off x="3096988" y="3298382"/>
            <a:ext cx="1014789" cy="3435456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1">
            <a:extLst>
              <a:ext uri="{FF2B5EF4-FFF2-40B4-BE49-F238E27FC236}">
                <a16:creationId xmlns:a16="http://schemas.microsoft.com/office/drawing/2014/main" id="{2D2979A0-03A5-4D44-8AF2-484F2D519BB5}"/>
              </a:ext>
            </a:extLst>
          </p:cNvPr>
          <p:cNvSpPr/>
          <p:nvPr/>
        </p:nvSpPr>
        <p:spPr bwMode="auto">
          <a:xfrm>
            <a:off x="4283967" y="1772816"/>
            <a:ext cx="3571063" cy="547586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API</a:t>
            </a:r>
          </a:p>
        </p:txBody>
      </p:sp>
      <p:sp>
        <p:nvSpPr>
          <p:cNvPr id="30" name="角丸四角形 6">
            <a:extLst>
              <a:ext uri="{FF2B5EF4-FFF2-40B4-BE49-F238E27FC236}">
                <a16:creationId xmlns:a16="http://schemas.microsoft.com/office/drawing/2014/main" id="{FA64EAA7-3C7C-4FE0-853B-6D859007BA9B}"/>
              </a:ext>
            </a:extLst>
          </p:cNvPr>
          <p:cNvSpPr/>
          <p:nvPr/>
        </p:nvSpPr>
        <p:spPr bwMode="auto">
          <a:xfrm>
            <a:off x="6772986" y="3020954"/>
            <a:ext cx="348349" cy="387424"/>
          </a:xfrm>
          <a:prstGeom prst="roundRect">
            <a:avLst>
              <a:gd name="adj" fmla="val 278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3" name="角丸四角形 21">
            <a:extLst>
              <a:ext uri="{FF2B5EF4-FFF2-40B4-BE49-F238E27FC236}">
                <a16:creationId xmlns:a16="http://schemas.microsoft.com/office/drawing/2014/main" id="{B516F84E-5765-49FF-AB03-403BF6E4E302}"/>
              </a:ext>
            </a:extLst>
          </p:cNvPr>
          <p:cNvSpPr/>
          <p:nvPr/>
        </p:nvSpPr>
        <p:spPr bwMode="auto">
          <a:xfrm>
            <a:off x="4283967" y="1124744"/>
            <a:ext cx="3571064" cy="543726"/>
          </a:xfrm>
          <a:prstGeom prst="roundRect">
            <a:avLst>
              <a:gd name="adj" fmla="val 25084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Behavior Implementation</a:t>
            </a:r>
          </a:p>
        </p:txBody>
      </p:sp>
      <p:sp>
        <p:nvSpPr>
          <p:cNvPr id="28" name="角丸四角形 21">
            <a:extLst>
              <a:ext uri="{FF2B5EF4-FFF2-40B4-BE49-F238E27FC236}">
                <a16:creationId xmlns:a16="http://schemas.microsoft.com/office/drawing/2014/main" id="{3FCC81D8-AD94-4E4E-B449-C868EE9A84C8}"/>
              </a:ext>
            </a:extLst>
          </p:cNvPr>
          <p:cNvSpPr/>
          <p:nvPr/>
        </p:nvSpPr>
        <p:spPr bwMode="auto">
          <a:xfrm>
            <a:off x="4317111" y="2492896"/>
            <a:ext cx="3568651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86617504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C705B7-EFD5-4F69-BA18-19F2132D0A62}"/>
              </a:ext>
            </a:extLst>
          </p:cNvPr>
          <p:cNvGrpSpPr/>
          <p:nvPr/>
        </p:nvGrpSpPr>
        <p:grpSpPr>
          <a:xfrm>
            <a:off x="350819" y="3212976"/>
            <a:ext cx="2060941" cy="1224136"/>
            <a:chOff x="492036" y="2996952"/>
            <a:chExt cx="2060941" cy="1224136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492036" y="2996952"/>
              <a:ext cx="2060941" cy="1224136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" name="Group 28"/>
            <p:cNvGrpSpPr/>
            <p:nvPr/>
          </p:nvGrpSpPr>
          <p:grpSpPr>
            <a:xfrm>
              <a:off x="634161" y="3210458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65519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63" name="Rechteckiger Pfeil 34"/>
          <p:cNvSpPr>
            <a:spLocks noChangeAspect="1"/>
          </p:cNvSpPr>
          <p:nvPr/>
        </p:nvSpPr>
        <p:spPr>
          <a:xfrm rot="5400000" flipH="1" flipV="1">
            <a:off x="2071226" y="4187531"/>
            <a:ext cx="950153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4594184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6516216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4163955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340086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99390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991051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91827" y="5621125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667959" y="5621125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7020220" y="5615774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99390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99105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5844090" y="5618624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636686" y="2394477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General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168601" y="4653535"/>
            <a:ext cx="17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Communications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100" name="Rechteckiger Pfeil 34"/>
          <p:cNvSpPr/>
          <p:nvPr/>
        </p:nvSpPr>
        <p:spPr>
          <a:xfrm rot="16200000" flipH="1">
            <a:off x="2114096" y="2070481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2678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453650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2843808" y="1672525"/>
            <a:ext cx="4824000" cy="1347253"/>
          </a:xfrm>
          <a:prstGeom prst="roundRect">
            <a:avLst>
              <a:gd name="adj" fmla="val 11110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Down Arrow 40">
            <a:extLst>
              <a:ext uri="{FF2B5EF4-FFF2-40B4-BE49-F238E27FC236}">
                <a16:creationId xmlns:a16="http://schemas.microsoft.com/office/drawing/2014/main" id="{5DEF0902-B8CD-44D9-A163-719421C3C8DD}"/>
              </a:ext>
            </a:extLst>
          </p:cNvPr>
          <p:cNvSpPr/>
          <p:nvPr/>
        </p:nvSpPr>
        <p:spPr>
          <a:xfrm rot="5400000">
            <a:off x="2436517" y="388580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2843274" y="3854849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9013135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65519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71" name="Down Arrow 40">
            <a:extLst>
              <a:ext uri="{FF2B5EF4-FFF2-40B4-BE49-F238E27FC236}">
                <a16:creationId xmlns:a16="http://schemas.microsoft.com/office/drawing/2014/main" id="{10EAC1EF-428B-4273-8E53-E4448CD38E76}"/>
              </a:ext>
            </a:extLst>
          </p:cNvPr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70" name="Rechteckiger Pfeil 34">
            <a:extLst>
              <a:ext uri="{FF2B5EF4-FFF2-40B4-BE49-F238E27FC236}">
                <a16:creationId xmlns:a16="http://schemas.microsoft.com/office/drawing/2014/main" id="{DA952AEF-3119-4E08-A4F2-20FDDD756F01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2071226" y="4187531"/>
            <a:ext cx="950153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4" name="Rechteckiger Pfeil 34">
            <a:extLst>
              <a:ext uri="{FF2B5EF4-FFF2-40B4-BE49-F238E27FC236}">
                <a16:creationId xmlns:a16="http://schemas.microsoft.com/office/drawing/2014/main" id="{AE0BF960-5684-40E7-AFAA-F6738EB25476}"/>
              </a:ext>
            </a:extLst>
          </p:cNvPr>
          <p:cNvSpPr/>
          <p:nvPr/>
        </p:nvSpPr>
        <p:spPr>
          <a:xfrm rot="16200000" flipH="1">
            <a:off x="2114096" y="2070481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4581128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6516216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4163955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340086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98084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97799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91827" y="560806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667959" y="560806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7020220" y="5602718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98084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977996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5844090" y="5605568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F0295C6C-CB69-44A9-AD53-03DABC293A18}"/>
              </a:ext>
            </a:extLst>
          </p:cNvPr>
          <p:cNvSpPr/>
          <p:nvPr/>
        </p:nvSpPr>
        <p:spPr bwMode="auto">
          <a:xfrm>
            <a:off x="2843806" y="1649701"/>
            <a:ext cx="4824536" cy="1347251"/>
          </a:xfrm>
          <a:prstGeom prst="roundRect">
            <a:avLst>
              <a:gd name="adj" fmla="val 1267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Custom Application Software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5C97B9D-CD2E-4D28-8DB4-819458F481A9}"/>
              </a:ext>
            </a:extLst>
          </p:cNvPr>
          <p:cNvGrpSpPr/>
          <p:nvPr/>
        </p:nvGrpSpPr>
        <p:grpSpPr>
          <a:xfrm>
            <a:off x="350819" y="3212976"/>
            <a:ext cx="2060941" cy="1224136"/>
            <a:chOff x="492036" y="2996952"/>
            <a:chExt cx="2060941" cy="1224136"/>
          </a:xfrm>
        </p:grpSpPr>
        <p:sp>
          <p:nvSpPr>
            <p:cNvPr id="64" name="角丸四角形 21">
              <a:extLst>
                <a:ext uri="{FF2B5EF4-FFF2-40B4-BE49-F238E27FC236}">
                  <a16:creationId xmlns:a16="http://schemas.microsoft.com/office/drawing/2014/main" id="{06F4A91A-86FE-4B40-98C9-97A4F07E30E7}"/>
                </a:ext>
              </a:extLst>
            </p:cNvPr>
            <p:cNvSpPr/>
            <p:nvPr/>
          </p:nvSpPr>
          <p:spPr bwMode="auto">
            <a:xfrm>
              <a:off x="492036" y="2996952"/>
              <a:ext cx="2060941" cy="1224136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5" name="Group 28">
              <a:extLst>
                <a:ext uri="{FF2B5EF4-FFF2-40B4-BE49-F238E27FC236}">
                  <a16:creationId xmlns:a16="http://schemas.microsoft.com/office/drawing/2014/main" id="{EE821AE5-AAD5-414A-B75F-387D5A91C8A8}"/>
                </a:ext>
              </a:extLst>
            </p:cNvPr>
            <p:cNvGrpSpPr/>
            <p:nvPr/>
          </p:nvGrpSpPr>
          <p:grpSpPr>
            <a:xfrm>
              <a:off x="634161" y="3210458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6" name="Isosceles Triangle 29">
                <a:extLst>
                  <a:ext uri="{FF2B5EF4-FFF2-40B4-BE49-F238E27FC236}">
                    <a16:creationId xmlns:a16="http://schemas.microsoft.com/office/drawing/2014/main" id="{7252E9C2-B966-456B-80F0-8BAF5AF16995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0">
                <a:extLst>
                  <a:ext uri="{FF2B5EF4-FFF2-40B4-BE49-F238E27FC236}">
                    <a16:creationId xmlns:a16="http://schemas.microsoft.com/office/drawing/2014/main" id="{03C4B9D5-BAB9-45E4-9CDC-0BC6CD46CA83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8" name="Oval 31">
                <a:extLst>
                  <a:ext uri="{FF2B5EF4-FFF2-40B4-BE49-F238E27FC236}">
                    <a16:creationId xmlns:a16="http://schemas.microsoft.com/office/drawing/2014/main" id="{56EC6C2E-3879-4AC1-AC3E-2A2E871B5876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9" name="Oval 32">
                <a:extLst>
                  <a:ext uri="{FF2B5EF4-FFF2-40B4-BE49-F238E27FC236}">
                    <a16:creationId xmlns:a16="http://schemas.microsoft.com/office/drawing/2014/main" id="{8E45FB54-7A6A-46EF-803F-109BD1B93D51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72" name="Textfeld 46">
            <a:extLst>
              <a:ext uri="{FF2B5EF4-FFF2-40B4-BE49-F238E27FC236}">
                <a16:creationId xmlns:a16="http://schemas.microsoft.com/office/drawing/2014/main" id="{2F18A8FF-E539-4AC4-A3A4-6D91C42B93E1}"/>
              </a:ext>
            </a:extLst>
          </p:cNvPr>
          <p:cNvSpPr txBox="1"/>
          <p:nvPr/>
        </p:nvSpPr>
        <p:spPr>
          <a:xfrm>
            <a:off x="636686" y="2394477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General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73" name="Textfeld 47">
            <a:extLst>
              <a:ext uri="{FF2B5EF4-FFF2-40B4-BE49-F238E27FC236}">
                <a16:creationId xmlns:a16="http://schemas.microsoft.com/office/drawing/2014/main" id="{A7B8212C-3BFC-466C-8A95-F5ED3F729C20}"/>
              </a:ext>
            </a:extLst>
          </p:cNvPr>
          <p:cNvSpPr txBox="1"/>
          <p:nvPr/>
        </p:nvSpPr>
        <p:spPr>
          <a:xfrm>
            <a:off x="168601" y="4653535"/>
            <a:ext cx="17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Communications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75" name="Down Arrow 40">
            <a:extLst>
              <a:ext uri="{FF2B5EF4-FFF2-40B4-BE49-F238E27FC236}">
                <a16:creationId xmlns:a16="http://schemas.microsoft.com/office/drawing/2014/main" id="{46FE1419-4BBE-4D40-BF3F-C82A203C3AF6}"/>
              </a:ext>
            </a:extLst>
          </p:cNvPr>
          <p:cNvSpPr/>
          <p:nvPr/>
        </p:nvSpPr>
        <p:spPr>
          <a:xfrm rot="5400000">
            <a:off x="2436517" y="388580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76" name="角丸四角形 21">
            <a:extLst>
              <a:ext uri="{FF2B5EF4-FFF2-40B4-BE49-F238E27FC236}">
                <a16:creationId xmlns:a16="http://schemas.microsoft.com/office/drawing/2014/main" id="{992F2798-C09C-433E-A2D3-E04A6E4186F4}"/>
              </a:ext>
            </a:extLst>
          </p:cNvPr>
          <p:cNvSpPr/>
          <p:nvPr/>
        </p:nvSpPr>
        <p:spPr bwMode="auto">
          <a:xfrm>
            <a:off x="2843274" y="3871177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4496316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1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3396693" y="628193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36" name="Down Arrow 40"/>
          <p:cNvSpPr/>
          <p:nvPr/>
        </p:nvSpPr>
        <p:spPr>
          <a:xfrm rot="5400000" flipV="1">
            <a:off x="2190272" y="4440905"/>
            <a:ext cx="439632" cy="115212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角丸四角形 21"/>
          <p:cNvSpPr/>
          <p:nvPr/>
        </p:nvSpPr>
        <p:spPr bwMode="auto">
          <a:xfrm>
            <a:off x="492036" y="460460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 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0" y="5736108"/>
            <a:ext cx="1315665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WebRTC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Device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Runtime + WoT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APIs</a:t>
            </a: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+mj-lt"/>
                <a:cs typeface="Arial" pitchFamily="34" charset="0"/>
              </a:rPr>
              <a:t>Web Storage</a:t>
            </a: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Geolocation</a:t>
            </a:r>
            <a:endParaRPr lang="de-DE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239592" y="6281936"/>
            <a:ext cx="1548432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*-over-WSs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Server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WebSockets</a:t>
            </a:r>
            <a:endParaRPr lang="de-DE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縦巻き 49"/>
          <p:cNvSpPr/>
          <p:nvPr/>
        </p:nvSpPr>
        <p:spPr bwMode="auto">
          <a:xfrm>
            <a:off x="2987824" y="1855199"/>
            <a:ext cx="45000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44" name="Rechteck 43"/>
          <p:cNvSpPr/>
          <p:nvPr/>
        </p:nvSpPr>
        <p:spPr>
          <a:xfrm>
            <a:off x="5472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Vibration</a:t>
            </a:r>
          </a:p>
        </p:txBody>
      </p:sp>
      <p:sp>
        <p:nvSpPr>
          <p:cNvPr id="45" name="Rechteck 44"/>
          <p:cNvSpPr/>
          <p:nvPr/>
        </p:nvSpPr>
        <p:spPr>
          <a:xfrm>
            <a:off x="6588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…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40"/>
          <p:cNvSpPr/>
          <p:nvPr/>
        </p:nvSpPr>
        <p:spPr>
          <a:xfrm rot="10800000" flipV="1">
            <a:off x="827584" y="3356992"/>
            <a:ext cx="6056256" cy="694529"/>
          </a:xfrm>
          <a:prstGeom prst="downArrow">
            <a:avLst>
              <a:gd name="adj1" fmla="val 7603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5" name="Down Arrow 40"/>
          <p:cNvSpPr/>
          <p:nvPr/>
        </p:nvSpPr>
        <p:spPr>
          <a:xfrm rot="10800000" flipV="1">
            <a:off x="535823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6" name="Down Arrow 40"/>
          <p:cNvSpPr/>
          <p:nvPr/>
        </p:nvSpPr>
        <p:spPr>
          <a:xfrm rot="10800000" flipV="1">
            <a:off x="1774361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7" name="Down Arrow 40"/>
          <p:cNvSpPr/>
          <p:nvPr/>
        </p:nvSpPr>
        <p:spPr>
          <a:xfrm rot="10800000" flipV="1">
            <a:off x="3012899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8" name="Down Arrow 40"/>
          <p:cNvSpPr/>
          <p:nvPr/>
        </p:nvSpPr>
        <p:spPr>
          <a:xfrm rot="10800000" flipV="1">
            <a:off x="4251437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10800000" flipV="1">
            <a:off x="5489974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0" name="Down Arrow 40"/>
          <p:cNvSpPr/>
          <p:nvPr/>
        </p:nvSpPr>
        <p:spPr>
          <a:xfrm rot="10800000" flipV="1">
            <a:off x="6728511" y="2034561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179512" y="256490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Descriptions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“IoT Platform” × “Transfer Protocol” × “Media Type” × “Security”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1418049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2656587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895125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5133663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Web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CBOR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u/ COSE+CWT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179511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“</a:t>
            </a:r>
            <a:r>
              <a:rPr lang="en-US" altLang="ja-JP" sz="14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nosec</a:t>
            </a: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”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372200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7" name="Geschweifte Klammer rechts 36"/>
          <p:cNvSpPr/>
          <p:nvPr/>
        </p:nvSpPr>
        <p:spPr>
          <a:xfrm>
            <a:off x="7627524" y="988740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7817998" y="1284936"/>
            <a:ext cx="1248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  <a:br>
              <a:rPr lang="de-DE" sz="2000" dirty="0"/>
            </a:br>
            <a:r>
              <a:rPr lang="de-DE" sz="2000" dirty="0"/>
              <a:t>Templates</a:t>
            </a:r>
          </a:p>
        </p:txBody>
      </p:sp>
      <p:sp>
        <p:nvSpPr>
          <p:cNvPr id="21" name="Geschweifte Klammer rechts 20"/>
          <p:cNvSpPr/>
          <p:nvPr/>
        </p:nvSpPr>
        <p:spPr>
          <a:xfrm>
            <a:off x="7627524" y="2496977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817997" y="2791105"/>
            <a:ext cx="1161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</a:p>
          <a:p>
            <a:r>
              <a:rPr lang="en-US" sz="2000" dirty="0"/>
              <a:t>Instances</a:t>
            </a:r>
          </a:p>
        </p:txBody>
      </p:sp>
      <p:sp>
        <p:nvSpPr>
          <p:cNvPr id="26" name="角丸四角形 21"/>
          <p:cNvSpPr/>
          <p:nvPr/>
        </p:nvSpPr>
        <p:spPr bwMode="auto">
          <a:xfrm>
            <a:off x="179512" y="4060888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  <a:p>
            <a:pPr algn="ctr" fontAlgn="ctr">
              <a:lnSpc>
                <a:spcPct val="150000"/>
              </a:lnSpc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Geschweifte Klammer rechts 26"/>
          <p:cNvSpPr/>
          <p:nvPr/>
        </p:nvSpPr>
        <p:spPr>
          <a:xfrm>
            <a:off x="7627524" y="3992961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7817997" y="4133201"/>
            <a:ext cx="1322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</a:p>
          <a:p>
            <a:r>
              <a:rPr lang="en-US" sz="2000" dirty="0" err="1"/>
              <a:t>Implemen</a:t>
            </a:r>
            <a:r>
              <a:rPr lang="en-US" sz="2000" dirty="0"/>
              <a:t>-</a:t>
            </a:r>
            <a:br>
              <a:rPr lang="en-US" sz="2000" dirty="0"/>
            </a:br>
            <a:r>
              <a:rPr lang="en-US" sz="2000" dirty="0" err="1"/>
              <a:t>tations</a:t>
            </a:r>
            <a:endParaRPr lang="en-US" sz="2000" dirty="0"/>
          </a:p>
        </p:txBody>
      </p:sp>
      <p:sp>
        <p:nvSpPr>
          <p:cNvPr id="30" name="Rechteck 29"/>
          <p:cNvSpPr/>
          <p:nvPr/>
        </p:nvSpPr>
        <p:spPr>
          <a:xfrm>
            <a:off x="323528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31" name="Rechteck 30"/>
          <p:cNvSpPr/>
          <p:nvPr/>
        </p:nvSpPr>
        <p:spPr>
          <a:xfrm>
            <a:off x="3008399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218485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113442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</a:p>
        </p:txBody>
      </p:sp>
      <p:sp>
        <p:nvSpPr>
          <p:cNvPr id="34" name="Rechteck 33"/>
          <p:cNvSpPr/>
          <p:nvPr/>
        </p:nvSpPr>
        <p:spPr>
          <a:xfrm>
            <a:off x="4798313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CBOR</a:t>
            </a:r>
          </a:p>
        </p:txBody>
      </p:sp>
      <p:sp>
        <p:nvSpPr>
          <p:cNvPr id="36" name="Rechteck 35"/>
          <p:cNvSpPr/>
          <p:nvPr/>
        </p:nvSpPr>
        <p:spPr>
          <a:xfrm>
            <a:off x="3903356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JSON</a:t>
            </a:r>
          </a:p>
        </p:txBody>
      </p:sp>
      <p:sp>
        <p:nvSpPr>
          <p:cNvPr id="39" name="Rechteck 38"/>
          <p:cNvSpPr/>
          <p:nvPr/>
        </p:nvSpPr>
        <p:spPr>
          <a:xfrm>
            <a:off x="6588224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(D)TLS</a:t>
            </a:r>
          </a:p>
        </p:txBody>
      </p:sp>
      <p:sp>
        <p:nvSpPr>
          <p:cNvPr id="40" name="Rechteck 39"/>
          <p:cNvSpPr/>
          <p:nvPr/>
        </p:nvSpPr>
        <p:spPr>
          <a:xfrm>
            <a:off x="5693270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OAuth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Client</a:t>
            </a:r>
            <a:r>
              <a:rPr lang="en-US" altLang="ja-JP" sz="2000" b="1" kern="0" dirty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(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Browser)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44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6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0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角丸四角形 6"/>
          <p:cNvSpPr/>
          <p:nvPr/>
        </p:nvSpPr>
        <p:spPr bwMode="auto">
          <a:xfrm>
            <a:off x="2699791" y="3836439"/>
            <a:ext cx="2664296" cy="1512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  <a:b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(Existing 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MQTT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4178439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cxnSp>
        <p:nvCxnSpPr>
          <p:cNvPr id="56" name="Gewinkelte Verbindung 55"/>
          <p:cNvCxnSpPr>
            <a:stCxn id="25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6" y="2653536"/>
            <a:ext cx="1656186" cy="165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Abgerundetes Rechteck 65"/>
          <p:cNvSpPr/>
          <p:nvPr/>
        </p:nvSpPr>
        <p:spPr>
          <a:xfrm>
            <a:off x="-1850529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-449443" y="2258489"/>
            <a:ext cx="2160000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 (Device)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6" descr="https://www.adafruit.com/includes/templates/adafruit2013/images/little_p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76672"/>
            <a:ext cx="1821802" cy="165618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5042051"/>
            <a:ext cx="137043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BC8B4FD-365E-E942-B0B9-374BB36CB8E7}"/>
              </a:ext>
            </a:extLst>
          </p:cNvPr>
          <p:cNvGrpSpPr/>
          <p:nvPr/>
        </p:nvGrpSpPr>
        <p:grpSpPr>
          <a:xfrm>
            <a:off x="107504" y="862719"/>
            <a:ext cx="8928992" cy="5975260"/>
            <a:chOff x="-252536" y="332656"/>
            <a:chExt cx="9721080" cy="6505323"/>
          </a:xfrm>
        </p:grpSpPr>
        <p:sp>
          <p:nvSpPr>
            <p:cNvPr id="122" name="Rectangle 6"/>
            <p:cNvSpPr/>
            <p:nvPr/>
          </p:nvSpPr>
          <p:spPr>
            <a:xfrm>
              <a:off x="1691680" y="4095546"/>
              <a:ext cx="7776864" cy="25738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13" name="Textfeld 162"/>
            <p:cNvSpPr txBox="1"/>
            <p:nvPr/>
          </p:nvSpPr>
          <p:spPr>
            <a:xfrm>
              <a:off x="3356446" y="5157192"/>
              <a:ext cx="14282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Direct</a:t>
              </a:r>
              <a:br>
                <a:rPr lang="en-US" sz="1400" b="1" dirty="0">
                  <a:latin typeface="+mj-lt"/>
                </a:rPr>
              </a:br>
              <a:r>
                <a:rPr lang="en-US" sz="1400" b="1" dirty="0">
                  <a:latin typeface="+mj-lt"/>
                </a:rPr>
                <a:t>Thing-to-Thing</a:t>
              </a:r>
            </a:p>
            <a:p>
              <a:pPr algn="ctr"/>
              <a:r>
                <a:rPr lang="en-US" sz="1400" b="1" dirty="0">
                  <a:latin typeface="+mj-lt"/>
                </a:rPr>
                <a:t>Interaction</a:t>
              </a:r>
            </a:p>
          </p:txBody>
        </p:sp>
        <p:sp>
          <p:nvSpPr>
            <p:cNvPr id="18" name="角丸四角形 6"/>
            <p:cNvSpPr/>
            <p:nvPr/>
          </p:nvSpPr>
          <p:spPr bwMode="auto">
            <a:xfrm>
              <a:off x="8029682" y="4517447"/>
              <a:ext cx="1190046" cy="1080000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Existing Device</a:t>
              </a:r>
            </a:p>
          </p:txBody>
        </p:sp>
        <p:grpSp>
          <p:nvGrpSpPr>
            <p:cNvPr id="20" name="Group 60"/>
            <p:cNvGrpSpPr/>
            <p:nvPr/>
          </p:nvGrpSpPr>
          <p:grpSpPr>
            <a:xfrm>
              <a:off x="8028384" y="4216907"/>
              <a:ext cx="323256" cy="323256"/>
              <a:chOff x="6235706" y="4922175"/>
              <a:chExt cx="268034" cy="268034"/>
            </a:xfrm>
          </p:grpSpPr>
          <p:sp>
            <p:nvSpPr>
              <p:cNvPr id="26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400" b="0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27" name="Group 62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28" name="Isosceles Triangle 63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29" name="Oval 64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30" name="Oval 65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31" name="Oval 66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</p:grpSp>
        </p:grpSp>
        <p:sp>
          <p:nvSpPr>
            <p:cNvPr id="21" name="Textfeld 126"/>
            <p:cNvSpPr txBox="1"/>
            <p:nvPr/>
          </p:nvSpPr>
          <p:spPr>
            <a:xfrm>
              <a:off x="6355824" y="5157192"/>
              <a:ext cx="1532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Complement</a:t>
              </a:r>
              <a:br>
                <a:rPr lang="en-US" sz="1400" b="1" dirty="0">
                  <a:latin typeface="+mj-lt"/>
                </a:rPr>
              </a:br>
              <a:r>
                <a:rPr lang="en-US" sz="1400" b="1" dirty="0">
                  <a:latin typeface="+mj-lt"/>
                </a:rPr>
                <a:t>Existing Devices</a:t>
              </a:r>
            </a:p>
          </p:txBody>
        </p:sp>
        <p:sp>
          <p:nvSpPr>
            <p:cNvPr id="22" name="Textfeld 126"/>
            <p:cNvSpPr txBox="1"/>
            <p:nvPr/>
          </p:nvSpPr>
          <p:spPr>
            <a:xfrm>
              <a:off x="8518578" y="4727938"/>
              <a:ext cx="277837" cy="284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>
                  <a:latin typeface="+mj-lt"/>
                </a:rPr>
                <a:t>+</a:t>
              </a:r>
            </a:p>
          </p:txBody>
        </p:sp>
        <p:sp>
          <p:nvSpPr>
            <p:cNvPr id="23" name="Textfeld 126"/>
            <p:cNvSpPr txBox="1"/>
            <p:nvPr/>
          </p:nvSpPr>
          <p:spPr>
            <a:xfrm>
              <a:off x="8731774" y="5127722"/>
              <a:ext cx="490751" cy="251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b="1">
                  <a:latin typeface="+mj-lt"/>
                  <a:cs typeface="Arial" panose="020B0604020202020204" pitchFamily="34" charset="0"/>
                </a:rPr>
                <a:t>Thing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8500290" y="5099062"/>
              <a:ext cx="352881" cy="284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>
                  <a:latin typeface="+mj-lt"/>
                  <a:sym typeface="Symbol"/>
                </a:rPr>
                <a:t></a:t>
              </a:r>
              <a:endParaRPr lang="en-US" sz="1100" b="1">
                <a:latin typeface="+mj-lt"/>
              </a:endParaRPr>
            </a:p>
          </p:txBody>
        </p:sp>
        <p:sp>
          <p:nvSpPr>
            <p:cNvPr id="25" name="Left-Right Arrow 70"/>
            <p:cNvSpPr/>
            <p:nvPr/>
          </p:nvSpPr>
          <p:spPr>
            <a:xfrm>
              <a:off x="6255452" y="4767730"/>
              <a:ext cx="1733408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000">
                <a:latin typeface="+mj-lt"/>
              </a:endParaRPr>
            </a:p>
          </p:txBody>
        </p:sp>
        <p:grpSp>
          <p:nvGrpSpPr>
            <p:cNvPr id="33" name="Group 35"/>
            <p:cNvGrpSpPr/>
            <p:nvPr/>
          </p:nvGrpSpPr>
          <p:grpSpPr>
            <a:xfrm>
              <a:off x="4948666" y="4195977"/>
              <a:ext cx="324321" cy="324321"/>
              <a:chOff x="6235706" y="4922175"/>
              <a:chExt cx="268034" cy="268034"/>
            </a:xfrm>
          </p:grpSpPr>
          <p:sp>
            <p:nvSpPr>
              <p:cNvPr id="34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400" b="0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35" name="Group 37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36" name="Isosceles Triangle 38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37" name="Oval 39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38" name="Oval 40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39" name="Oval 41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</p:grpSp>
        </p:grpSp>
        <p:pic>
          <p:nvPicPr>
            <p:cNvPr id="44" name="図 1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902" y="5877272"/>
              <a:ext cx="1469410" cy="739953"/>
            </a:xfrm>
            <a:prstGeom prst="rect">
              <a:avLst/>
            </a:prstGeom>
          </p:spPr>
        </p:pic>
        <p:grpSp>
          <p:nvGrpSpPr>
            <p:cNvPr id="45" name="Gruppieren 145"/>
            <p:cNvGrpSpPr/>
            <p:nvPr/>
          </p:nvGrpSpPr>
          <p:grpSpPr>
            <a:xfrm>
              <a:off x="5573984" y="544034"/>
              <a:ext cx="3096344" cy="4483260"/>
              <a:chOff x="5369713" y="1424798"/>
              <a:chExt cx="3096344" cy="4483260"/>
            </a:xfrm>
          </p:grpSpPr>
          <p:grpSp>
            <p:nvGrpSpPr>
              <p:cNvPr id="46" name="Group 8"/>
              <p:cNvGrpSpPr/>
              <p:nvPr/>
            </p:nvGrpSpPr>
            <p:grpSpPr>
              <a:xfrm>
                <a:off x="5369713" y="1424798"/>
                <a:ext cx="3096344" cy="2860068"/>
                <a:chOff x="5724128" y="404664"/>
                <a:chExt cx="2304256" cy="22322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74" name="Rectangle 6"/>
                <p:cNvSpPr/>
                <p:nvPr/>
              </p:nvSpPr>
              <p:spPr>
                <a:xfrm>
                  <a:off x="6077378" y="1439094"/>
                  <a:ext cx="1597756" cy="119781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+mj-lt"/>
                  </a:endParaRPr>
                </a:p>
              </p:txBody>
            </p:sp>
            <p:sp>
              <p:nvSpPr>
                <p:cNvPr id="75" name="Isosceles Triangle 7"/>
                <p:cNvSpPr/>
                <p:nvPr/>
              </p:nvSpPr>
              <p:spPr>
                <a:xfrm>
                  <a:off x="5724128" y="404664"/>
                  <a:ext cx="2304256" cy="103443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+mj-lt"/>
                  </a:endParaRPr>
                </a:p>
              </p:txBody>
            </p:sp>
          </p:grpSp>
          <p:sp>
            <p:nvSpPr>
              <p:cNvPr id="47" name="Textfeld 181"/>
              <p:cNvSpPr txBox="1"/>
              <p:nvPr/>
            </p:nvSpPr>
            <p:spPr>
              <a:xfrm>
                <a:off x="6373284" y="1740059"/>
                <a:ext cx="10892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+mj-lt"/>
                  </a:rPr>
                  <a:t>Gateway</a:t>
                </a:r>
              </a:p>
            </p:txBody>
          </p:sp>
          <p:sp>
            <p:nvSpPr>
              <p:cNvPr id="48" name="Left-Right Arrow 71"/>
              <p:cNvSpPr/>
              <p:nvPr/>
            </p:nvSpPr>
            <p:spPr>
              <a:xfrm rot="16200000">
                <a:off x="6041848" y="4747325"/>
                <a:ext cx="1752080" cy="569385"/>
              </a:xfrm>
              <a:prstGeom prst="leftRightArrow">
                <a:avLst/>
              </a:prstGeom>
              <a:solidFill>
                <a:srgbClr val="8EB4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grpSp>
            <p:nvGrpSpPr>
              <p:cNvPr id="51" name="Group 42"/>
              <p:cNvGrpSpPr/>
              <p:nvPr/>
            </p:nvGrpSpPr>
            <p:grpSpPr>
              <a:xfrm>
                <a:off x="5962118" y="3212976"/>
                <a:ext cx="324321" cy="324321"/>
                <a:chOff x="6235706" y="4922175"/>
                <a:chExt cx="268034" cy="268034"/>
              </a:xfrm>
            </p:grpSpPr>
            <p:sp>
              <p:nvSpPr>
                <p:cNvPr id="68" name="角丸四角形 21"/>
                <p:cNvSpPr/>
                <p:nvPr/>
              </p:nvSpPr>
              <p:spPr bwMode="auto">
                <a:xfrm>
                  <a:off x="6235706" y="4922175"/>
                  <a:ext cx="268034" cy="268034"/>
                </a:xfrm>
                <a:prstGeom prst="foldedCorner">
                  <a:avLst>
                    <a:gd name="adj" fmla="val 20194"/>
                  </a:avLst>
                </a:prstGeom>
                <a:solidFill>
                  <a:srgbClr val="4A7B7C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360000" tIns="216000" rIns="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ctr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ja-JP" sz="2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endParaRPr>
                </a:p>
              </p:txBody>
            </p:sp>
            <p:grpSp>
              <p:nvGrpSpPr>
                <p:cNvPr id="69" name="Group 44"/>
                <p:cNvGrpSpPr/>
                <p:nvPr/>
              </p:nvGrpSpPr>
              <p:grpSpPr>
                <a:xfrm>
                  <a:off x="6287492" y="4971265"/>
                  <a:ext cx="164464" cy="169854"/>
                  <a:chOff x="3555853" y="2073413"/>
                  <a:chExt cx="605287" cy="625127"/>
                </a:xfrm>
              </p:grpSpPr>
              <p:sp>
                <p:nvSpPr>
                  <p:cNvPr id="70" name="Isosceles Triangle 45"/>
                  <p:cNvSpPr/>
                  <p:nvPr/>
                </p:nvSpPr>
                <p:spPr>
                  <a:xfrm rot="1800000">
                    <a:off x="3712972" y="2138741"/>
                    <a:ext cx="448168" cy="386349"/>
                  </a:xfrm>
                  <a:prstGeom prst="triangle">
                    <a:avLst/>
                  </a:prstGeom>
                  <a:noFill/>
                  <a:ln w="19050" cap="rnd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" name="Oval 46"/>
                  <p:cNvSpPr/>
                  <p:nvPr/>
                </p:nvSpPr>
                <p:spPr>
                  <a:xfrm rot="19800000">
                    <a:off x="3944938" y="2073413"/>
                    <a:ext cx="177895" cy="1778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" name="Oval 47"/>
                  <p:cNvSpPr/>
                  <p:nvPr/>
                </p:nvSpPr>
                <p:spPr>
                  <a:xfrm rot="19800000">
                    <a:off x="3555853" y="2297519"/>
                    <a:ext cx="177895" cy="1778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" name="Oval 48"/>
                  <p:cNvSpPr/>
                  <p:nvPr/>
                </p:nvSpPr>
                <p:spPr>
                  <a:xfrm rot="1800000">
                    <a:off x="3944938" y="2520647"/>
                    <a:ext cx="177895" cy="1778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8" name="Group 42"/>
              <p:cNvGrpSpPr/>
              <p:nvPr/>
            </p:nvGrpSpPr>
            <p:grpSpPr>
              <a:xfrm>
                <a:off x="5952357" y="2667492"/>
                <a:ext cx="324321" cy="324321"/>
                <a:chOff x="6235706" y="4922175"/>
                <a:chExt cx="268034" cy="268034"/>
              </a:xfrm>
            </p:grpSpPr>
            <p:sp>
              <p:nvSpPr>
                <p:cNvPr id="62" name="角丸四角形 21"/>
                <p:cNvSpPr/>
                <p:nvPr/>
              </p:nvSpPr>
              <p:spPr bwMode="auto">
                <a:xfrm>
                  <a:off x="6235706" y="4922175"/>
                  <a:ext cx="268034" cy="268034"/>
                </a:xfrm>
                <a:prstGeom prst="foldedCorner">
                  <a:avLst>
                    <a:gd name="adj" fmla="val 20194"/>
                  </a:avLst>
                </a:prstGeom>
                <a:solidFill>
                  <a:srgbClr val="4A7B7C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360000" tIns="216000" rIns="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ctr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ja-JP" sz="2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endParaRPr>
                </a:p>
              </p:txBody>
            </p:sp>
            <p:grpSp>
              <p:nvGrpSpPr>
                <p:cNvPr id="63" name="Group 44"/>
                <p:cNvGrpSpPr/>
                <p:nvPr/>
              </p:nvGrpSpPr>
              <p:grpSpPr>
                <a:xfrm>
                  <a:off x="6287492" y="4971265"/>
                  <a:ext cx="164464" cy="169854"/>
                  <a:chOff x="3555853" y="2073413"/>
                  <a:chExt cx="605287" cy="625127"/>
                </a:xfrm>
              </p:grpSpPr>
              <p:sp>
                <p:nvSpPr>
                  <p:cNvPr id="64" name="Isosceles Triangle 45"/>
                  <p:cNvSpPr/>
                  <p:nvPr/>
                </p:nvSpPr>
                <p:spPr>
                  <a:xfrm rot="1800000">
                    <a:off x="3712972" y="2138741"/>
                    <a:ext cx="448168" cy="386349"/>
                  </a:xfrm>
                  <a:prstGeom prst="triangle">
                    <a:avLst/>
                  </a:prstGeom>
                  <a:noFill/>
                  <a:ln w="19050" cap="rnd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" name="Oval 46"/>
                  <p:cNvSpPr/>
                  <p:nvPr/>
                </p:nvSpPr>
                <p:spPr>
                  <a:xfrm rot="19800000">
                    <a:off x="3944938" y="2073413"/>
                    <a:ext cx="177895" cy="1778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Oval 47"/>
                  <p:cNvSpPr/>
                  <p:nvPr/>
                </p:nvSpPr>
                <p:spPr>
                  <a:xfrm rot="19800000">
                    <a:off x="3555853" y="2297519"/>
                    <a:ext cx="177895" cy="1778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" name="Oval 48"/>
                  <p:cNvSpPr/>
                  <p:nvPr/>
                </p:nvSpPr>
                <p:spPr>
                  <a:xfrm rot="1800000">
                    <a:off x="3944938" y="2520647"/>
                    <a:ext cx="177895" cy="1778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</p:grpSp>
          </p:grpSp>
          <p:cxnSp>
            <p:nvCxnSpPr>
              <p:cNvPr id="59" name="Gerade Verbindung mit Pfeil 58"/>
              <p:cNvCxnSpPr>
                <a:cxnSpLocks/>
              </p:cNvCxnSpPr>
              <p:nvPr/>
            </p:nvCxnSpPr>
            <p:spPr bwMode="auto">
              <a:xfrm flipH="1">
                <a:off x="6286439" y="3302976"/>
                <a:ext cx="176640" cy="90000"/>
              </a:xfrm>
              <a:prstGeom prst="straightConnector1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" name="Gerade Verbindung mit Pfeil 59"/>
              <p:cNvCxnSpPr>
                <a:cxnSpLocks/>
                <a:endCxn id="62" idx="3"/>
              </p:cNvCxnSpPr>
              <p:nvPr/>
            </p:nvCxnSpPr>
            <p:spPr bwMode="auto">
              <a:xfrm flipH="1" flipV="1">
                <a:off x="6276678" y="2829653"/>
                <a:ext cx="186401" cy="50297"/>
              </a:xfrm>
              <a:prstGeom prst="straightConnector1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pic>
            <p:nvPicPr>
              <p:cNvPr id="61" name="図 7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2472" y="2056041"/>
                <a:ext cx="1193968" cy="477587"/>
              </a:xfrm>
              <a:prstGeom prst="rect">
                <a:avLst/>
              </a:prstGeom>
            </p:spPr>
          </p:pic>
        </p:grpSp>
        <p:grpSp>
          <p:nvGrpSpPr>
            <p:cNvPr id="77" name="Group 1"/>
            <p:cNvGrpSpPr/>
            <p:nvPr/>
          </p:nvGrpSpPr>
          <p:grpSpPr>
            <a:xfrm>
              <a:off x="435411" y="332656"/>
              <a:ext cx="3903939" cy="2664296"/>
              <a:chOff x="683568" y="79792"/>
              <a:chExt cx="2491222" cy="1700168"/>
            </a:xfrm>
            <a:solidFill>
              <a:schemeClr val="bg1">
                <a:lumMod val="85000"/>
              </a:schemeClr>
            </a:solidFill>
          </p:grpSpPr>
          <p:sp>
            <p:nvSpPr>
              <p:cNvPr id="105" name="Oval 2"/>
              <p:cNvSpPr/>
              <p:nvPr/>
            </p:nvSpPr>
            <p:spPr>
              <a:xfrm>
                <a:off x="683568" y="802626"/>
                <a:ext cx="977334" cy="9773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+mj-lt"/>
                </a:endParaRPr>
              </a:p>
            </p:txBody>
          </p:sp>
          <p:sp>
            <p:nvSpPr>
              <p:cNvPr id="106" name="Oval 3"/>
              <p:cNvSpPr/>
              <p:nvPr/>
            </p:nvSpPr>
            <p:spPr>
              <a:xfrm>
                <a:off x="1301372" y="79792"/>
                <a:ext cx="1276023" cy="127602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+mj-lt"/>
                </a:endParaRPr>
              </a:p>
            </p:txBody>
          </p:sp>
          <p:sp>
            <p:nvSpPr>
              <p:cNvPr id="107" name="Oval 4"/>
              <p:cNvSpPr/>
              <p:nvPr/>
            </p:nvSpPr>
            <p:spPr>
              <a:xfrm>
                <a:off x="1998355" y="603525"/>
                <a:ext cx="1176435" cy="11764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+mj-lt"/>
                </a:endParaRPr>
              </a:p>
            </p:txBody>
          </p:sp>
          <p:sp>
            <p:nvSpPr>
              <p:cNvPr id="108" name="Rectangle 5"/>
              <p:cNvSpPr/>
              <p:nvPr/>
            </p:nvSpPr>
            <p:spPr>
              <a:xfrm>
                <a:off x="1189665" y="1090658"/>
                <a:ext cx="1451998" cy="6893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+mj-lt"/>
                </a:endParaRPr>
              </a:p>
            </p:txBody>
          </p:sp>
        </p:grpSp>
        <p:sp>
          <p:nvSpPr>
            <p:cNvPr id="78" name="Left-Right Arrow 71"/>
            <p:cNvSpPr/>
            <p:nvPr/>
          </p:nvSpPr>
          <p:spPr>
            <a:xfrm rot="16200000">
              <a:off x="1821589" y="3258394"/>
              <a:ext cx="145014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000">
                <a:latin typeface="+mj-lt"/>
              </a:endParaRPr>
            </a:p>
          </p:txBody>
        </p:sp>
        <p:sp>
          <p:nvSpPr>
            <p:cNvPr id="79" name="Left-Right Arrow 73"/>
            <p:cNvSpPr/>
            <p:nvPr/>
          </p:nvSpPr>
          <p:spPr>
            <a:xfrm>
              <a:off x="3563888" y="2132856"/>
              <a:ext cx="2448272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000">
                <a:latin typeface="+mj-lt"/>
              </a:endParaRPr>
            </a:p>
          </p:txBody>
        </p:sp>
        <p:sp>
          <p:nvSpPr>
            <p:cNvPr id="80" name="Textfeld 181"/>
            <p:cNvSpPr txBox="1"/>
            <p:nvPr/>
          </p:nvSpPr>
          <p:spPr>
            <a:xfrm>
              <a:off x="1721888" y="657550"/>
              <a:ext cx="1395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Cloud</a:t>
              </a:r>
            </a:p>
          </p:txBody>
        </p:sp>
        <p:grpSp>
          <p:nvGrpSpPr>
            <p:cNvPr id="83" name="Group 42"/>
            <p:cNvGrpSpPr/>
            <p:nvPr/>
          </p:nvGrpSpPr>
          <p:grpSpPr>
            <a:xfrm>
              <a:off x="1629433" y="1879250"/>
              <a:ext cx="324321" cy="324321"/>
              <a:chOff x="6235706" y="4922175"/>
              <a:chExt cx="268034" cy="268034"/>
            </a:xfrm>
          </p:grpSpPr>
          <p:sp>
            <p:nvSpPr>
              <p:cNvPr id="99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100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101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" name="Group 42"/>
            <p:cNvGrpSpPr/>
            <p:nvPr/>
          </p:nvGrpSpPr>
          <p:grpSpPr>
            <a:xfrm>
              <a:off x="1619672" y="1333766"/>
              <a:ext cx="324321" cy="324321"/>
              <a:chOff x="6235706" y="4922175"/>
              <a:chExt cx="268034" cy="268034"/>
            </a:xfrm>
          </p:grpSpPr>
          <p:sp>
            <p:nvSpPr>
              <p:cNvPr id="93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94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95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91" name="Gerade Verbindung mit Pfeil 90"/>
            <p:cNvCxnSpPr>
              <a:cxnSpLocks/>
            </p:cNvCxnSpPr>
            <p:nvPr/>
          </p:nvCxnSpPr>
          <p:spPr bwMode="auto">
            <a:xfrm flipH="1">
              <a:off x="1953754" y="1969250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mit Pfeil 91"/>
            <p:cNvCxnSpPr>
              <a:cxnSpLocks/>
              <a:endCxn id="93" idx="3"/>
            </p:cNvCxnSpPr>
            <p:nvPr/>
          </p:nvCxnSpPr>
          <p:spPr bwMode="auto">
            <a:xfrm flipH="1" flipV="1">
              <a:off x="1943993" y="1495927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11" name="図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4879" y="2543082"/>
              <a:ext cx="510204" cy="743617"/>
            </a:xfrm>
            <a:prstGeom prst="rect">
              <a:avLst/>
            </a:prstGeom>
          </p:spPr>
        </p:pic>
        <p:sp>
          <p:nvSpPr>
            <p:cNvPr id="112" name="Textfeld 163"/>
            <p:cNvSpPr txBox="1"/>
            <p:nvPr/>
          </p:nvSpPr>
          <p:spPr>
            <a:xfrm>
              <a:off x="-252536" y="4609764"/>
              <a:ext cx="15643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Seamless</a:t>
              </a:r>
            </a:p>
            <a:p>
              <a:r>
                <a:rPr lang="en-US" sz="1400" b="1" dirty="0">
                  <a:latin typeface="+mj-lt"/>
                </a:rPr>
                <a:t>Web Integration</a:t>
              </a:r>
            </a:p>
          </p:txBody>
        </p:sp>
        <p:sp>
          <p:nvSpPr>
            <p:cNvPr id="117" name="Left-Right Arrow 70"/>
            <p:cNvSpPr/>
            <p:nvPr/>
          </p:nvSpPr>
          <p:spPr>
            <a:xfrm rot="2700000">
              <a:off x="940293" y="4132929"/>
              <a:ext cx="1044557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000">
                <a:latin typeface="+mj-lt"/>
              </a:endParaRPr>
            </a:p>
          </p:txBody>
        </p:sp>
        <p:sp>
          <p:nvSpPr>
            <p:cNvPr id="118" name="Left-Right Arrow 70"/>
            <p:cNvSpPr/>
            <p:nvPr/>
          </p:nvSpPr>
          <p:spPr>
            <a:xfrm rot="18900000">
              <a:off x="941554" y="2974375"/>
              <a:ext cx="1140212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000">
                <a:latin typeface="+mj-lt"/>
              </a:endParaRPr>
            </a:p>
          </p:txBody>
        </p:sp>
        <p:sp>
          <p:nvSpPr>
            <p:cNvPr id="120" name="Textfeld 162"/>
            <p:cNvSpPr txBox="1"/>
            <p:nvPr/>
          </p:nvSpPr>
          <p:spPr>
            <a:xfrm>
              <a:off x="3995936" y="2679247"/>
              <a:ext cx="19155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Remote Access</a:t>
              </a:r>
              <a:br>
                <a:rPr lang="en-US" sz="1400" b="1" dirty="0">
                  <a:latin typeface="+mj-lt"/>
                </a:rPr>
              </a:br>
              <a:r>
                <a:rPr lang="en-US" sz="1400" b="1" dirty="0">
                  <a:latin typeface="+mj-lt"/>
                </a:rPr>
                <a:t>and Synchronization</a:t>
              </a:r>
            </a:p>
          </p:txBody>
        </p:sp>
        <p:sp>
          <p:nvSpPr>
            <p:cNvPr id="121" name="Textfeld 162"/>
            <p:cNvSpPr txBox="1"/>
            <p:nvPr/>
          </p:nvSpPr>
          <p:spPr>
            <a:xfrm>
              <a:off x="7397776" y="3447288"/>
              <a:ext cx="1494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Integration and</a:t>
              </a:r>
              <a:br>
                <a:rPr lang="en-US" sz="1400" b="1" dirty="0">
                  <a:latin typeface="+mj-lt"/>
                </a:rPr>
              </a:br>
              <a:r>
                <a:rPr lang="en-US" sz="1400" b="1" dirty="0">
                  <a:latin typeface="+mj-lt"/>
                </a:rPr>
                <a:t>Orchestration</a:t>
              </a:r>
            </a:p>
          </p:txBody>
        </p:sp>
        <p:sp>
          <p:nvSpPr>
            <p:cNvPr id="124" name="Left-Right Arrow 70"/>
            <p:cNvSpPr/>
            <p:nvPr/>
          </p:nvSpPr>
          <p:spPr>
            <a:xfrm>
              <a:off x="3203848" y="4748880"/>
              <a:ext cx="1733408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000">
                <a:latin typeface="+mj-lt"/>
              </a:endParaRPr>
            </a:p>
          </p:txBody>
        </p:sp>
        <p:pic>
          <p:nvPicPr>
            <p:cNvPr id="139" name="Picture 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812360" y="4748880"/>
              <a:ext cx="1008112" cy="1008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4F4A2F0-F524-0E44-B7F0-753DA5B8FFC6}"/>
                </a:ext>
              </a:extLst>
            </p:cNvPr>
            <p:cNvGrpSpPr/>
            <p:nvPr/>
          </p:nvGrpSpPr>
          <p:grpSpPr>
            <a:xfrm>
              <a:off x="2128109" y="1350169"/>
              <a:ext cx="1292399" cy="1358751"/>
              <a:chOff x="2123728" y="1196751"/>
              <a:chExt cx="5112568" cy="3431059"/>
            </a:xfrm>
          </p:grpSpPr>
          <p:sp>
            <p:nvSpPr>
              <p:cNvPr id="123" name="角丸四角形 6">
                <a:extLst>
                  <a:ext uri="{FF2B5EF4-FFF2-40B4-BE49-F238E27FC236}">
                    <a16:creationId xmlns:a16="http://schemas.microsoft.com/office/drawing/2014/main" id="{2899ADC7-2801-384A-8EBA-3552087A3B26}"/>
                  </a:ext>
                </a:extLst>
              </p:cNvPr>
              <p:cNvSpPr/>
              <p:nvPr/>
            </p:nvSpPr>
            <p:spPr bwMode="auto">
              <a:xfrm>
                <a:off x="2123728" y="1196751"/>
                <a:ext cx="5112568" cy="3431059"/>
              </a:xfrm>
              <a:prstGeom prst="roundRect">
                <a:avLst>
                  <a:gd name="adj" fmla="val 5032"/>
                </a:avLst>
              </a:prstGeom>
              <a:solidFill>
                <a:sysClr val="window" lastClr="FFFFFF">
                  <a:lumMod val="50000"/>
                </a:sys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8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Thing</a:t>
                </a:r>
              </a:p>
            </p:txBody>
          </p:sp>
          <p:sp>
            <p:nvSpPr>
              <p:cNvPr id="125" name="角丸四角形 21">
                <a:extLst>
                  <a:ext uri="{FF2B5EF4-FFF2-40B4-BE49-F238E27FC236}">
                    <a16:creationId xmlns:a16="http://schemas.microsoft.com/office/drawing/2014/main" id="{973319BE-2675-C946-BF86-8EB822FB9E19}"/>
                  </a:ext>
                </a:extLst>
              </p:cNvPr>
              <p:cNvSpPr/>
              <p:nvPr/>
            </p:nvSpPr>
            <p:spPr bwMode="auto">
              <a:xfrm>
                <a:off x="2267744" y="1725517"/>
                <a:ext cx="4824536" cy="574727"/>
              </a:xfrm>
              <a:prstGeom prst="roundRect">
                <a:avLst>
                  <a:gd name="adj" fmla="val 23727"/>
                </a:avLst>
              </a:prstGeom>
              <a:solidFill>
                <a:srgbClr val="005A9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schemeClr val="bg1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Behavior</a:t>
                </a:r>
              </a:p>
            </p:txBody>
          </p:sp>
          <p:sp>
            <p:nvSpPr>
              <p:cNvPr id="126" name="角丸四角形 21">
                <a:extLst>
                  <a:ext uri="{FF2B5EF4-FFF2-40B4-BE49-F238E27FC236}">
                    <a16:creationId xmlns:a16="http://schemas.microsoft.com/office/drawing/2014/main" id="{18B50391-17D6-C645-8F85-0E3A949524F1}"/>
                  </a:ext>
                </a:extLst>
              </p:cNvPr>
              <p:cNvSpPr/>
              <p:nvPr/>
            </p:nvSpPr>
            <p:spPr bwMode="auto">
              <a:xfrm>
                <a:off x="2267744" y="243726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Interactions</a:t>
                </a:r>
              </a:p>
            </p:txBody>
          </p:sp>
          <p:sp>
            <p:nvSpPr>
              <p:cNvPr id="127" name="角丸四角形 21">
                <a:extLst>
                  <a:ext uri="{FF2B5EF4-FFF2-40B4-BE49-F238E27FC236}">
                    <a16:creationId xmlns:a16="http://schemas.microsoft.com/office/drawing/2014/main" id="{D7BBEBD1-407C-4B4C-BBA8-72AB5088FA85}"/>
                  </a:ext>
                </a:extLst>
              </p:cNvPr>
              <p:cNvSpPr/>
              <p:nvPr/>
            </p:nvSpPr>
            <p:spPr bwMode="auto">
              <a:xfrm>
                <a:off x="2267744" y="3891689"/>
                <a:ext cx="4824536" cy="574726"/>
              </a:xfrm>
              <a:prstGeom prst="roundRect">
                <a:avLst>
                  <a:gd name="adj" fmla="val 25105"/>
                </a:avLst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Protocol Bindings</a:t>
                </a:r>
              </a:p>
            </p:txBody>
          </p:sp>
          <p:sp>
            <p:nvSpPr>
              <p:cNvPr id="128" name="角丸四角形 21">
                <a:extLst>
                  <a:ext uri="{FF2B5EF4-FFF2-40B4-BE49-F238E27FC236}">
                    <a16:creationId xmlns:a16="http://schemas.microsoft.com/office/drawing/2014/main" id="{16A39CBA-EB30-FC44-A68F-207E224A6C5A}"/>
                  </a:ext>
                </a:extLst>
              </p:cNvPr>
              <p:cNvSpPr/>
              <p:nvPr/>
            </p:nvSpPr>
            <p:spPr bwMode="auto">
              <a:xfrm>
                <a:off x="2267744" y="314901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chemeClr val="accent6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Security Configuration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F63C1EDA-0ECD-BF47-8989-738A8C961DD8}"/>
                </a:ext>
              </a:extLst>
            </p:cNvPr>
            <p:cNvGrpSpPr/>
            <p:nvPr/>
          </p:nvGrpSpPr>
          <p:grpSpPr>
            <a:xfrm>
              <a:off x="6650650" y="1858672"/>
              <a:ext cx="1292399" cy="1358751"/>
              <a:chOff x="2123728" y="1196751"/>
              <a:chExt cx="5112568" cy="3431059"/>
            </a:xfrm>
          </p:grpSpPr>
          <p:sp>
            <p:nvSpPr>
              <p:cNvPr id="130" name="角丸四角形 6">
                <a:extLst>
                  <a:ext uri="{FF2B5EF4-FFF2-40B4-BE49-F238E27FC236}">
                    <a16:creationId xmlns:a16="http://schemas.microsoft.com/office/drawing/2014/main" id="{CD6401EB-BB5E-7D43-A2D1-775B95757697}"/>
                  </a:ext>
                </a:extLst>
              </p:cNvPr>
              <p:cNvSpPr/>
              <p:nvPr/>
            </p:nvSpPr>
            <p:spPr bwMode="auto">
              <a:xfrm>
                <a:off x="2123728" y="1196751"/>
                <a:ext cx="5112568" cy="3431059"/>
              </a:xfrm>
              <a:prstGeom prst="roundRect">
                <a:avLst>
                  <a:gd name="adj" fmla="val 5032"/>
                </a:avLst>
              </a:prstGeom>
              <a:solidFill>
                <a:sysClr val="window" lastClr="FFFFFF">
                  <a:lumMod val="50000"/>
                </a:sys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8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Thing</a:t>
                </a:r>
              </a:p>
            </p:txBody>
          </p:sp>
          <p:sp>
            <p:nvSpPr>
              <p:cNvPr id="131" name="角丸四角形 21">
                <a:extLst>
                  <a:ext uri="{FF2B5EF4-FFF2-40B4-BE49-F238E27FC236}">
                    <a16:creationId xmlns:a16="http://schemas.microsoft.com/office/drawing/2014/main" id="{F32588F2-EEEB-B943-B2E3-7B4B2288317B}"/>
                  </a:ext>
                </a:extLst>
              </p:cNvPr>
              <p:cNvSpPr/>
              <p:nvPr/>
            </p:nvSpPr>
            <p:spPr bwMode="auto">
              <a:xfrm>
                <a:off x="2267744" y="1725517"/>
                <a:ext cx="4824536" cy="574727"/>
              </a:xfrm>
              <a:prstGeom prst="roundRect">
                <a:avLst>
                  <a:gd name="adj" fmla="val 23727"/>
                </a:avLst>
              </a:prstGeom>
              <a:solidFill>
                <a:srgbClr val="005A9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schemeClr val="bg1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Behavior</a:t>
                </a:r>
              </a:p>
            </p:txBody>
          </p:sp>
          <p:sp>
            <p:nvSpPr>
              <p:cNvPr id="132" name="角丸四角形 21">
                <a:extLst>
                  <a:ext uri="{FF2B5EF4-FFF2-40B4-BE49-F238E27FC236}">
                    <a16:creationId xmlns:a16="http://schemas.microsoft.com/office/drawing/2014/main" id="{65F1B5FA-47A2-3E48-A628-FD86E1CFAA9C}"/>
                  </a:ext>
                </a:extLst>
              </p:cNvPr>
              <p:cNvSpPr/>
              <p:nvPr/>
            </p:nvSpPr>
            <p:spPr bwMode="auto">
              <a:xfrm>
                <a:off x="2267744" y="243726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Interactions</a:t>
                </a:r>
              </a:p>
            </p:txBody>
          </p:sp>
          <p:sp>
            <p:nvSpPr>
              <p:cNvPr id="133" name="角丸四角形 21">
                <a:extLst>
                  <a:ext uri="{FF2B5EF4-FFF2-40B4-BE49-F238E27FC236}">
                    <a16:creationId xmlns:a16="http://schemas.microsoft.com/office/drawing/2014/main" id="{BA3C6F50-C511-8248-8C01-0FB7545CD3A6}"/>
                  </a:ext>
                </a:extLst>
              </p:cNvPr>
              <p:cNvSpPr/>
              <p:nvPr/>
            </p:nvSpPr>
            <p:spPr bwMode="auto">
              <a:xfrm>
                <a:off x="2267744" y="3891689"/>
                <a:ext cx="4824536" cy="574726"/>
              </a:xfrm>
              <a:prstGeom prst="roundRect">
                <a:avLst>
                  <a:gd name="adj" fmla="val 25105"/>
                </a:avLst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Protocol Bindings</a:t>
                </a:r>
              </a:p>
            </p:txBody>
          </p:sp>
          <p:sp>
            <p:nvSpPr>
              <p:cNvPr id="134" name="角丸四角形 21">
                <a:extLst>
                  <a:ext uri="{FF2B5EF4-FFF2-40B4-BE49-F238E27FC236}">
                    <a16:creationId xmlns:a16="http://schemas.microsoft.com/office/drawing/2014/main" id="{8D53963A-84D7-FF4D-8E11-37BEF4BCC14B}"/>
                  </a:ext>
                </a:extLst>
              </p:cNvPr>
              <p:cNvSpPr/>
              <p:nvPr/>
            </p:nvSpPr>
            <p:spPr bwMode="auto">
              <a:xfrm>
                <a:off x="2267744" y="314901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chemeClr val="accent6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Security Configuration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C6EC4507-C197-A744-A811-4F5F75A27793}"/>
                </a:ext>
              </a:extLst>
            </p:cNvPr>
            <p:cNvGrpSpPr/>
            <p:nvPr/>
          </p:nvGrpSpPr>
          <p:grpSpPr>
            <a:xfrm>
              <a:off x="1893817" y="4509120"/>
              <a:ext cx="1292399" cy="1358751"/>
              <a:chOff x="2123728" y="1196751"/>
              <a:chExt cx="5112568" cy="3431059"/>
            </a:xfrm>
          </p:grpSpPr>
          <p:sp>
            <p:nvSpPr>
              <p:cNvPr id="136" name="角丸四角形 6">
                <a:extLst>
                  <a:ext uri="{FF2B5EF4-FFF2-40B4-BE49-F238E27FC236}">
                    <a16:creationId xmlns:a16="http://schemas.microsoft.com/office/drawing/2014/main" id="{B21C993F-DFA1-F843-A4E4-3944810C7D46}"/>
                  </a:ext>
                </a:extLst>
              </p:cNvPr>
              <p:cNvSpPr/>
              <p:nvPr/>
            </p:nvSpPr>
            <p:spPr bwMode="auto">
              <a:xfrm>
                <a:off x="2123728" y="1196751"/>
                <a:ext cx="5112568" cy="3431059"/>
              </a:xfrm>
              <a:prstGeom prst="roundRect">
                <a:avLst>
                  <a:gd name="adj" fmla="val 5032"/>
                </a:avLst>
              </a:prstGeom>
              <a:solidFill>
                <a:sysClr val="window" lastClr="FFFFFF">
                  <a:lumMod val="50000"/>
                </a:sys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8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Thing</a:t>
                </a:r>
              </a:p>
            </p:txBody>
          </p:sp>
          <p:sp>
            <p:nvSpPr>
              <p:cNvPr id="137" name="角丸四角形 21">
                <a:extLst>
                  <a:ext uri="{FF2B5EF4-FFF2-40B4-BE49-F238E27FC236}">
                    <a16:creationId xmlns:a16="http://schemas.microsoft.com/office/drawing/2014/main" id="{B1C13162-0A60-EC49-9E1F-1BBA31219019}"/>
                  </a:ext>
                </a:extLst>
              </p:cNvPr>
              <p:cNvSpPr/>
              <p:nvPr/>
            </p:nvSpPr>
            <p:spPr bwMode="auto">
              <a:xfrm>
                <a:off x="2267744" y="1725517"/>
                <a:ext cx="4824536" cy="574727"/>
              </a:xfrm>
              <a:prstGeom prst="roundRect">
                <a:avLst>
                  <a:gd name="adj" fmla="val 23727"/>
                </a:avLst>
              </a:prstGeom>
              <a:solidFill>
                <a:srgbClr val="005A9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schemeClr val="bg1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Behavior</a:t>
                </a:r>
              </a:p>
            </p:txBody>
          </p:sp>
          <p:sp>
            <p:nvSpPr>
              <p:cNvPr id="138" name="角丸四角形 21">
                <a:extLst>
                  <a:ext uri="{FF2B5EF4-FFF2-40B4-BE49-F238E27FC236}">
                    <a16:creationId xmlns:a16="http://schemas.microsoft.com/office/drawing/2014/main" id="{78EEE6ED-69F8-8742-A5E8-3C4A7E7F56F0}"/>
                  </a:ext>
                </a:extLst>
              </p:cNvPr>
              <p:cNvSpPr/>
              <p:nvPr/>
            </p:nvSpPr>
            <p:spPr bwMode="auto">
              <a:xfrm>
                <a:off x="2267744" y="243726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Interactions</a:t>
                </a:r>
              </a:p>
            </p:txBody>
          </p:sp>
          <p:sp>
            <p:nvSpPr>
              <p:cNvPr id="140" name="角丸四角形 21">
                <a:extLst>
                  <a:ext uri="{FF2B5EF4-FFF2-40B4-BE49-F238E27FC236}">
                    <a16:creationId xmlns:a16="http://schemas.microsoft.com/office/drawing/2014/main" id="{3B713D4C-8FF0-C04B-BD18-D89526847B57}"/>
                  </a:ext>
                </a:extLst>
              </p:cNvPr>
              <p:cNvSpPr/>
              <p:nvPr/>
            </p:nvSpPr>
            <p:spPr bwMode="auto">
              <a:xfrm>
                <a:off x="2267744" y="3891689"/>
                <a:ext cx="4824536" cy="574726"/>
              </a:xfrm>
              <a:prstGeom prst="roundRect">
                <a:avLst>
                  <a:gd name="adj" fmla="val 25105"/>
                </a:avLst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Protocol Bindings</a:t>
                </a:r>
              </a:p>
            </p:txBody>
          </p:sp>
          <p:sp>
            <p:nvSpPr>
              <p:cNvPr id="141" name="角丸四角形 21">
                <a:extLst>
                  <a:ext uri="{FF2B5EF4-FFF2-40B4-BE49-F238E27FC236}">
                    <a16:creationId xmlns:a16="http://schemas.microsoft.com/office/drawing/2014/main" id="{AA0A66D2-4228-7146-80CF-EEFB089763E1}"/>
                  </a:ext>
                </a:extLst>
              </p:cNvPr>
              <p:cNvSpPr/>
              <p:nvPr/>
            </p:nvSpPr>
            <p:spPr bwMode="auto">
              <a:xfrm>
                <a:off x="2267744" y="314901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chemeClr val="accent6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Security Configuration</a:t>
                </a:r>
              </a:p>
            </p:txBody>
          </p:sp>
        </p:grpSp>
        <p:pic>
          <p:nvPicPr>
            <p:cNvPr id="119" name="Picture 2" descr="http://www.smarthome.com/media/catalog/product/cache/1/image/398x328/9df78eab33525d08d6e5fb8d27136e95/m/o/motion-sensor-hero-shadow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43970" y1="81098" x2="43970" y2="81098"/>
                          <a14:foregroundMark x1="49246" y1="80488" x2="49246" y2="80488"/>
                          <a14:foregroundMark x1="56030" y1="81098" x2="56030" y2="81098"/>
                          <a14:foregroundMark x1="63065" y1="78963" x2="63065" y2="78963"/>
                          <a14:foregroundMark x1="66583" y1="77744" x2="66583" y2="77744"/>
                          <a14:foregroundMark x1="35678" y1="78049" x2="35678" y2="78049"/>
                          <a14:foregroundMark x1="39698" y1="80183" x2="39698" y2="80183"/>
                          <a14:foregroundMark x1="41206" y1="80183" x2="41206" y2="80183"/>
                          <a14:foregroundMark x1="36683" y1="78963" x2="36683" y2="78963"/>
                          <a14:foregroundMark x1="46985" y1="81707" x2="46985" y2="81707"/>
                          <a14:foregroundMark x1="52261" y1="81707" x2="52261" y2="81707"/>
                          <a14:foregroundMark x1="54523" y1="81707" x2="54523" y2="81707"/>
                          <a14:foregroundMark x1="54271" y1="79573" x2="54271" y2="79573"/>
                          <a14:foregroundMark x1="59799" y1="79878" x2="59799" y2="79878"/>
                          <a14:foregroundMark x1="63568" y1="78659" x2="63568" y2="78659"/>
                          <a14:foregroundMark x1="64824" y1="78354" x2="64824" y2="78354"/>
                          <a14:foregroundMark x1="65578" y1="78049" x2="65578" y2="78049"/>
                          <a14:foregroundMark x1="67085" y1="77134" x2="67085" y2="77134"/>
                          <a14:foregroundMark x1="42965" y1="80488" x2="42965" y2="80488"/>
                          <a14:foregroundMark x1="45729" y1="80793" x2="45729" y2="80793"/>
                          <a14:foregroundMark x1="50754" y1="80793" x2="50754" y2="80793"/>
                          <a14:foregroundMark x1="48241" y1="80793" x2="48241" y2="80793"/>
                          <a14:foregroundMark x1="57035" y1="80488" x2="57035" y2="80488"/>
                          <a14:foregroundMark x1="38442" y1="79573" x2="38442" y2="79573"/>
                          <a14:foregroundMark x1="37437" y1="78963" x2="37437" y2="78963"/>
                          <a14:foregroundMark x1="50000" y1="80793" x2="50000" y2="80793"/>
                          <a14:foregroundMark x1="42211" y1="80488" x2="42211" y2="80488"/>
                          <a14:foregroundMark x1="61055" y1="79268" x2="61055" y2="79268"/>
                          <a14:foregroundMark x1="62060" y1="79268" x2="62060" y2="79268"/>
                          <a14:foregroundMark x1="58543" y1="79573" x2="58543" y2="79573"/>
                          <a14:foregroundMark x1="58291" y1="80183" x2="58291" y2="80183"/>
                          <a14:foregroundMark x1="58794" y1="80183" x2="58794" y2="80183"/>
                          <a14:foregroundMark x1="60302" y1="79573" x2="60302" y2="79573"/>
                          <a14:foregroundMark x1="34673" y1="77744" x2="34673" y2="77744"/>
                          <a14:foregroundMark x1="33166" y1="76829" x2="33166" y2="76829"/>
                          <a14:foregroundMark x1="32412" y1="75915" x2="32412" y2="759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6979" y="5733256"/>
              <a:ext cx="1340486" cy="1104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35"/>
            <p:cNvGrpSpPr/>
            <p:nvPr/>
          </p:nvGrpSpPr>
          <p:grpSpPr>
            <a:xfrm>
              <a:off x="1911238" y="4197114"/>
              <a:ext cx="324321" cy="324321"/>
              <a:chOff x="6235706" y="4922175"/>
              <a:chExt cx="268034" cy="268034"/>
            </a:xfrm>
          </p:grpSpPr>
          <p:sp>
            <p:nvSpPr>
              <p:cNvPr id="6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400" b="0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7" name="Group 37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8" name="Isosceles Triangle 38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9" name="Oval 39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10" name="Oval 40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11" name="Oval 41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</p:grp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1F9D31BE-68A1-AC4E-99DE-03A7F337E423}"/>
                </a:ext>
              </a:extLst>
            </p:cNvPr>
            <p:cNvGrpSpPr/>
            <p:nvPr/>
          </p:nvGrpSpPr>
          <p:grpSpPr>
            <a:xfrm>
              <a:off x="4932040" y="4509120"/>
              <a:ext cx="1292399" cy="1358751"/>
              <a:chOff x="2123728" y="1196751"/>
              <a:chExt cx="5112568" cy="3431059"/>
            </a:xfrm>
          </p:grpSpPr>
          <p:sp>
            <p:nvSpPr>
              <p:cNvPr id="143" name="角丸四角形 6">
                <a:extLst>
                  <a:ext uri="{FF2B5EF4-FFF2-40B4-BE49-F238E27FC236}">
                    <a16:creationId xmlns:a16="http://schemas.microsoft.com/office/drawing/2014/main" id="{55BF921A-9353-2D43-9B1D-A47484A5B009}"/>
                  </a:ext>
                </a:extLst>
              </p:cNvPr>
              <p:cNvSpPr/>
              <p:nvPr/>
            </p:nvSpPr>
            <p:spPr bwMode="auto">
              <a:xfrm>
                <a:off x="2123728" y="1196751"/>
                <a:ext cx="5112568" cy="3431059"/>
              </a:xfrm>
              <a:prstGeom prst="roundRect">
                <a:avLst>
                  <a:gd name="adj" fmla="val 5032"/>
                </a:avLst>
              </a:prstGeom>
              <a:solidFill>
                <a:sysClr val="window" lastClr="FFFFFF">
                  <a:lumMod val="50000"/>
                </a:sys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8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Thing</a:t>
                </a:r>
              </a:p>
            </p:txBody>
          </p:sp>
          <p:sp>
            <p:nvSpPr>
              <p:cNvPr id="144" name="角丸四角形 21">
                <a:extLst>
                  <a:ext uri="{FF2B5EF4-FFF2-40B4-BE49-F238E27FC236}">
                    <a16:creationId xmlns:a16="http://schemas.microsoft.com/office/drawing/2014/main" id="{513DA581-6DB1-2945-88D1-2CF82017020F}"/>
                  </a:ext>
                </a:extLst>
              </p:cNvPr>
              <p:cNvSpPr/>
              <p:nvPr/>
            </p:nvSpPr>
            <p:spPr bwMode="auto">
              <a:xfrm>
                <a:off x="2267744" y="1725517"/>
                <a:ext cx="4824536" cy="574727"/>
              </a:xfrm>
              <a:prstGeom prst="roundRect">
                <a:avLst>
                  <a:gd name="adj" fmla="val 23727"/>
                </a:avLst>
              </a:prstGeom>
              <a:solidFill>
                <a:srgbClr val="005A9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schemeClr val="bg1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Behavior</a:t>
                </a:r>
              </a:p>
            </p:txBody>
          </p:sp>
          <p:sp>
            <p:nvSpPr>
              <p:cNvPr id="145" name="角丸四角形 21">
                <a:extLst>
                  <a:ext uri="{FF2B5EF4-FFF2-40B4-BE49-F238E27FC236}">
                    <a16:creationId xmlns:a16="http://schemas.microsoft.com/office/drawing/2014/main" id="{D3B29F63-4207-7741-B522-E9963423A061}"/>
                  </a:ext>
                </a:extLst>
              </p:cNvPr>
              <p:cNvSpPr/>
              <p:nvPr/>
            </p:nvSpPr>
            <p:spPr bwMode="auto">
              <a:xfrm>
                <a:off x="2267744" y="243726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Interactions</a:t>
                </a:r>
              </a:p>
            </p:txBody>
          </p:sp>
          <p:sp>
            <p:nvSpPr>
              <p:cNvPr id="146" name="角丸四角形 21">
                <a:extLst>
                  <a:ext uri="{FF2B5EF4-FFF2-40B4-BE49-F238E27FC236}">
                    <a16:creationId xmlns:a16="http://schemas.microsoft.com/office/drawing/2014/main" id="{618022E1-44C2-5B40-A458-32F256A48EA1}"/>
                  </a:ext>
                </a:extLst>
              </p:cNvPr>
              <p:cNvSpPr/>
              <p:nvPr/>
            </p:nvSpPr>
            <p:spPr bwMode="auto">
              <a:xfrm>
                <a:off x="2267744" y="3891689"/>
                <a:ext cx="4824536" cy="574726"/>
              </a:xfrm>
              <a:prstGeom prst="roundRect">
                <a:avLst>
                  <a:gd name="adj" fmla="val 25105"/>
                </a:avLst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Protocol Bindings</a:t>
                </a:r>
              </a:p>
            </p:txBody>
          </p:sp>
          <p:sp>
            <p:nvSpPr>
              <p:cNvPr id="147" name="角丸四角形 21">
                <a:extLst>
                  <a:ext uri="{FF2B5EF4-FFF2-40B4-BE49-F238E27FC236}">
                    <a16:creationId xmlns:a16="http://schemas.microsoft.com/office/drawing/2014/main" id="{2AAC67D1-2616-0944-9EC9-BB9BD46EA713}"/>
                  </a:ext>
                </a:extLst>
              </p:cNvPr>
              <p:cNvSpPr/>
              <p:nvPr/>
            </p:nvSpPr>
            <p:spPr bwMode="auto">
              <a:xfrm>
                <a:off x="2267744" y="314901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chemeClr val="accent6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Security Configuration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9A303AC7-012B-8B4B-B903-45540DFF9BEE}"/>
                </a:ext>
              </a:extLst>
            </p:cNvPr>
            <p:cNvGrpSpPr/>
            <p:nvPr/>
          </p:nvGrpSpPr>
          <p:grpSpPr>
            <a:xfrm>
              <a:off x="-230451" y="3253038"/>
              <a:ext cx="1292399" cy="1358751"/>
              <a:chOff x="2123728" y="1196751"/>
              <a:chExt cx="5112568" cy="3431059"/>
            </a:xfrm>
          </p:grpSpPr>
          <p:sp>
            <p:nvSpPr>
              <p:cNvPr id="149" name="角丸四角形 6">
                <a:extLst>
                  <a:ext uri="{FF2B5EF4-FFF2-40B4-BE49-F238E27FC236}">
                    <a16:creationId xmlns:a16="http://schemas.microsoft.com/office/drawing/2014/main" id="{98276D38-9565-274C-AC17-74BB704AFC3C}"/>
                  </a:ext>
                </a:extLst>
              </p:cNvPr>
              <p:cNvSpPr/>
              <p:nvPr/>
            </p:nvSpPr>
            <p:spPr bwMode="auto">
              <a:xfrm>
                <a:off x="2123728" y="1196751"/>
                <a:ext cx="5112568" cy="3431059"/>
              </a:xfrm>
              <a:prstGeom prst="roundRect">
                <a:avLst>
                  <a:gd name="adj" fmla="val 5032"/>
                </a:avLst>
              </a:prstGeom>
              <a:solidFill>
                <a:sysClr val="window" lastClr="FFFFFF">
                  <a:lumMod val="50000"/>
                </a:sys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8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Thing</a:t>
                </a:r>
              </a:p>
            </p:txBody>
          </p:sp>
          <p:sp>
            <p:nvSpPr>
              <p:cNvPr id="150" name="角丸四角形 21">
                <a:extLst>
                  <a:ext uri="{FF2B5EF4-FFF2-40B4-BE49-F238E27FC236}">
                    <a16:creationId xmlns:a16="http://schemas.microsoft.com/office/drawing/2014/main" id="{14E6276F-6F6F-184D-8D5B-C12FA289E94B}"/>
                  </a:ext>
                </a:extLst>
              </p:cNvPr>
              <p:cNvSpPr/>
              <p:nvPr/>
            </p:nvSpPr>
            <p:spPr bwMode="auto">
              <a:xfrm>
                <a:off x="2267744" y="1725517"/>
                <a:ext cx="4824536" cy="574727"/>
              </a:xfrm>
              <a:prstGeom prst="roundRect">
                <a:avLst>
                  <a:gd name="adj" fmla="val 23727"/>
                </a:avLst>
              </a:prstGeom>
              <a:solidFill>
                <a:srgbClr val="005A9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schemeClr val="bg1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Behavior</a:t>
                </a:r>
              </a:p>
            </p:txBody>
          </p:sp>
          <p:sp>
            <p:nvSpPr>
              <p:cNvPr id="151" name="角丸四角形 21">
                <a:extLst>
                  <a:ext uri="{FF2B5EF4-FFF2-40B4-BE49-F238E27FC236}">
                    <a16:creationId xmlns:a16="http://schemas.microsoft.com/office/drawing/2014/main" id="{E3DEED48-7A38-DC4A-8861-F21DF781ABC0}"/>
                  </a:ext>
                </a:extLst>
              </p:cNvPr>
              <p:cNvSpPr/>
              <p:nvPr/>
            </p:nvSpPr>
            <p:spPr bwMode="auto">
              <a:xfrm>
                <a:off x="2267744" y="243726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Interactions</a:t>
                </a:r>
              </a:p>
            </p:txBody>
          </p:sp>
          <p:sp>
            <p:nvSpPr>
              <p:cNvPr id="152" name="角丸四角形 21">
                <a:extLst>
                  <a:ext uri="{FF2B5EF4-FFF2-40B4-BE49-F238E27FC236}">
                    <a16:creationId xmlns:a16="http://schemas.microsoft.com/office/drawing/2014/main" id="{AB4A9856-BA9D-8F4D-A23B-0B0A72F44B07}"/>
                  </a:ext>
                </a:extLst>
              </p:cNvPr>
              <p:cNvSpPr/>
              <p:nvPr/>
            </p:nvSpPr>
            <p:spPr bwMode="auto">
              <a:xfrm>
                <a:off x="2267744" y="3891689"/>
                <a:ext cx="4824536" cy="574726"/>
              </a:xfrm>
              <a:prstGeom prst="roundRect">
                <a:avLst>
                  <a:gd name="adj" fmla="val 25105"/>
                </a:avLst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Protocol Bindings</a:t>
                </a:r>
              </a:p>
            </p:txBody>
          </p:sp>
          <p:sp>
            <p:nvSpPr>
              <p:cNvPr id="153" name="角丸四角形 21">
                <a:extLst>
                  <a:ext uri="{FF2B5EF4-FFF2-40B4-BE49-F238E27FC236}">
                    <a16:creationId xmlns:a16="http://schemas.microsoft.com/office/drawing/2014/main" id="{5914EDE6-D2AE-FE4D-B79B-302B9E273BE3}"/>
                  </a:ext>
                </a:extLst>
              </p:cNvPr>
              <p:cNvSpPr/>
              <p:nvPr/>
            </p:nvSpPr>
            <p:spPr bwMode="auto">
              <a:xfrm>
                <a:off x="2267744" y="314901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chemeClr val="accent6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Security Configuration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1444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Minimal Servient (Device)</a:t>
            </a:r>
          </a:p>
        </p:txBody>
      </p:sp>
      <p:sp>
        <p:nvSpPr>
          <p:cNvPr id="66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Driver API</a:t>
            </a: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1671320"/>
            <a:ext cx="4824536" cy="2045123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702321"/>
            <a:ext cx="133299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8" name="Gewinkelte Verbindung 67"/>
          <p:cNvCxnSpPr/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25065" y="4869160"/>
            <a:ext cx="1536170" cy="1152128"/>
          </a:xfrm>
          <a:prstGeom prst="rect">
            <a:avLst/>
          </a:prstGeom>
        </p:spPr>
      </p:pic>
      <p:sp>
        <p:nvSpPr>
          <p:cNvPr id="3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(Smartphone)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Gateway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105240" y="620688"/>
            <a:ext cx="101502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4" name="Gerade Verbindung mit Pfeil 43"/>
          <p:cNvCxnSpPr>
            <a:endCxn id="41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7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pic>
        <p:nvPicPr>
          <p:cNvPr id="67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985710" y="3138579"/>
            <a:ext cx="8281" cy="4428000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38"/>
          <p:cNvGrpSpPr/>
          <p:nvPr/>
        </p:nvGrpSpPr>
        <p:grpSpPr>
          <a:xfrm>
            <a:off x="1475656" y="2996951"/>
            <a:ext cx="1065473" cy="828000"/>
            <a:chOff x="2670083" y="4186219"/>
            <a:chExt cx="1065473" cy="828000"/>
          </a:xfrm>
        </p:grpSpPr>
        <p:sp>
          <p:nvSpPr>
            <p:cNvPr id="80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1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23" name="角丸四角形 6"/>
          <p:cNvSpPr/>
          <p:nvPr/>
        </p:nvSpPr>
        <p:spPr bwMode="auto">
          <a:xfrm>
            <a:off x="-154868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(Cloud)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1386532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1386532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1260648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1260648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44472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</a:p>
        </p:txBody>
      </p:sp>
      <p:sp>
        <p:nvSpPr>
          <p:cNvPr id="64" name="Rechteck 63"/>
          <p:cNvSpPr/>
          <p:nvPr/>
        </p:nvSpPr>
        <p:spPr>
          <a:xfrm>
            <a:off x="-144472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MQTT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Integration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/>
          <p:nvPr/>
        </p:nvCxnSpPr>
        <p:spPr>
          <a:xfrm rot="16200000" flipH="1">
            <a:off x="1741739" y="3894578"/>
            <a:ext cx="8281" cy="2916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grpSp>
        <p:nvGrpSpPr>
          <p:cNvPr id="86" name="Group 38"/>
          <p:cNvGrpSpPr/>
          <p:nvPr/>
        </p:nvGrpSpPr>
        <p:grpSpPr>
          <a:xfrm>
            <a:off x="-2763799" y="2998503"/>
            <a:ext cx="1065473" cy="828000"/>
            <a:chOff x="2670083" y="4186219"/>
            <a:chExt cx="1065473" cy="828000"/>
          </a:xfrm>
        </p:grpSpPr>
        <p:sp>
          <p:nvSpPr>
            <p:cNvPr id="87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8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9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1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2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93" name="角丸四角形 6"/>
          <p:cNvSpPr/>
          <p:nvPr/>
        </p:nvSpPr>
        <p:spPr bwMode="auto">
          <a:xfrm>
            <a:off x="-5797152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5635004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96" name="角丸四角形 21"/>
          <p:cNvSpPr/>
          <p:nvPr/>
        </p:nvSpPr>
        <p:spPr bwMode="auto">
          <a:xfrm>
            <a:off x="-5635004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8" name="縦巻き 49"/>
          <p:cNvSpPr/>
          <p:nvPr/>
        </p:nvSpPr>
        <p:spPr bwMode="auto">
          <a:xfrm>
            <a:off x="-5473116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</a:p>
        </p:txBody>
      </p:sp>
      <p:cxnSp>
        <p:nvCxnSpPr>
          <p:cNvPr id="99" name="Form 98"/>
          <p:cNvCxnSpPr/>
          <p:nvPr/>
        </p:nvCxnSpPr>
        <p:spPr>
          <a:xfrm rot="16200000" flipV="1">
            <a:off x="-3338051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-550912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-550912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-4392944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-4392944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</a:p>
        </p:txBody>
      </p:sp>
      <p:sp>
        <p:nvSpPr>
          <p:cNvPr id="104" name="Down Arrow 40"/>
          <p:cNvSpPr/>
          <p:nvPr/>
        </p:nvSpPr>
        <p:spPr>
          <a:xfrm rot="5400000">
            <a:off x="-1778183" y="316727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105" name="Gewinkelte Verbindung 104"/>
          <p:cNvCxnSpPr>
            <a:stCxn id="95" idx="2"/>
          </p:cNvCxnSpPr>
          <p:nvPr/>
        </p:nvCxnSpPr>
        <p:spPr>
          <a:xfrm rot="16200000" flipH="1">
            <a:off x="-2525144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bgerundetes Rechteck 107"/>
          <p:cNvSpPr/>
          <p:nvPr/>
        </p:nvSpPr>
        <p:spPr>
          <a:xfrm>
            <a:off x="-828092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1224644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Mirror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901404" y="1921203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6" name="角丸四角形 21"/>
          <p:cNvSpPr/>
          <p:nvPr/>
        </p:nvSpPr>
        <p:spPr bwMode="auto">
          <a:xfrm>
            <a:off x="-1386532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/>
          <p:cNvSpPr/>
          <p:nvPr/>
        </p:nvSpPr>
        <p:spPr bwMode="auto">
          <a:xfrm>
            <a:off x="-1386532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1386532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8" name="角丸四角形 21"/>
          <p:cNvSpPr/>
          <p:nvPr/>
        </p:nvSpPr>
        <p:spPr bwMode="auto">
          <a:xfrm>
            <a:off x="-5635004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6" name="角丸四角形 21"/>
          <p:cNvSpPr/>
          <p:nvPr/>
        </p:nvSpPr>
        <p:spPr bwMode="auto">
          <a:xfrm>
            <a:off x="-5635004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97" name="角丸四角形 21"/>
          <p:cNvSpPr/>
          <p:nvPr/>
        </p:nvSpPr>
        <p:spPr bwMode="auto">
          <a:xfrm>
            <a:off x="-5635004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38"/>
          <p:cNvGrpSpPr/>
          <p:nvPr/>
        </p:nvGrpSpPr>
        <p:grpSpPr>
          <a:xfrm>
            <a:off x="1476000" y="2998503"/>
            <a:ext cx="1065473" cy="828000"/>
            <a:chOff x="2670083" y="4186219"/>
            <a:chExt cx="1065473" cy="828000"/>
          </a:xfrm>
        </p:grpSpPr>
        <p:sp>
          <p:nvSpPr>
            <p:cNvPr id="46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7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5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6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(Cloud)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68" name="Gewinkelte Verbindung 67"/>
          <p:cNvCxnSpPr>
            <a:endCxn id="69" idx="2"/>
          </p:cNvCxnSpPr>
          <p:nvPr/>
        </p:nvCxnSpPr>
        <p:spPr>
          <a:xfrm rot="16200000" flipH="1">
            <a:off x="7850694" y="4414019"/>
            <a:ext cx="133637" cy="1764000"/>
          </a:xfrm>
          <a:prstGeom prst="bentConnector3">
            <a:avLst>
              <a:gd name="adj1" fmla="val 43562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6"/>
          <p:cNvSpPr/>
          <p:nvPr/>
        </p:nvSpPr>
        <p:spPr bwMode="auto">
          <a:xfrm>
            <a:off x="8368568" y="4462393"/>
            <a:ext cx="2016224" cy="900445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</a:t>
            </a: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Gateway</a:t>
            </a:r>
          </a:p>
        </p:txBody>
      </p:sp>
      <p:pic>
        <p:nvPicPr>
          <p:cNvPr id="74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760" y="4030345"/>
            <a:ext cx="1554008" cy="621603"/>
          </a:xfrm>
          <a:prstGeom prst="rect">
            <a:avLst/>
          </a:prstGeom>
        </p:spPr>
      </p:pic>
      <p:sp>
        <p:nvSpPr>
          <p:cNvPr id="75" name="角丸四角形 6"/>
          <p:cNvSpPr/>
          <p:nvPr/>
        </p:nvSpPr>
        <p:spPr bwMode="auto">
          <a:xfrm>
            <a:off x="9376680" y="571700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6" name="Gerade Verbindung mit Pfeil 75"/>
          <p:cNvCxnSpPr>
            <a:endCxn id="75" idx="0"/>
          </p:cNvCxnSpPr>
          <p:nvPr/>
        </p:nvCxnSpPr>
        <p:spPr>
          <a:xfrm>
            <a:off x="9993795" y="5344230"/>
            <a:ext cx="0" cy="37277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6"/>
          <p:cNvSpPr/>
          <p:nvPr/>
        </p:nvSpPr>
        <p:spPr bwMode="auto">
          <a:xfrm>
            <a:off x="8476114" y="625689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8" name="Gerade Verbindung mit Pfeil 77"/>
          <p:cNvCxnSpPr/>
          <p:nvPr/>
        </p:nvCxnSpPr>
        <p:spPr>
          <a:xfrm>
            <a:off x="9094547" y="5348177"/>
            <a:ext cx="0" cy="9006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4706" y="5203936"/>
            <a:ext cx="1134393" cy="1328553"/>
          </a:xfrm>
          <a:prstGeom prst="rect">
            <a:avLst/>
          </a:prstGeom>
          <a:noFill/>
        </p:spPr>
      </p:pic>
      <p:sp>
        <p:nvSpPr>
          <p:cNvPr id="81" name="角丸四角形 6"/>
          <p:cNvSpPr/>
          <p:nvPr/>
        </p:nvSpPr>
        <p:spPr bwMode="auto">
          <a:xfrm>
            <a:off x="-154800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83" name="角丸四角形 21"/>
          <p:cNvSpPr/>
          <p:nvPr/>
        </p:nvSpPr>
        <p:spPr bwMode="auto">
          <a:xfrm>
            <a:off x="-1386000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84" name="角丸四角形 21"/>
          <p:cNvSpPr/>
          <p:nvPr/>
        </p:nvSpPr>
        <p:spPr bwMode="auto">
          <a:xfrm>
            <a:off x="-1386000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縦巻き 49"/>
          <p:cNvSpPr/>
          <p:nvPr/>
        </p:nvSpPr>
        <p:spPr bwMode="auto">
          <a:xfrm>
            <a:off x="-1229737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87" name="Form 86"/>
          <p:cNvCxnSpPr/>
          <p:nvPr/>
        </p:nvCxnSpPr>
        <p:spPr>
          <a:xfrm rot="16200000" flipV="1">
            <a:off x="905328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/>
          <p:cNvSpPr/>
          <p:nvPr/>
        </p:nvSpPr>
        <p:spPr>
          <a:xfrm>
            <a:off x="-1260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89" name="Rechteck 88"/>
          <p:cNvSpPr/>
          <p:nvPr/>
        </p:nvSpPr>
        <p:spPr>
          <a:xfrm>
            <a:off x="-1260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90" name="Rechteck 89"/>
          <p:cNvSpPr/>
          <p:nvPr/>
        </p:nvSpPr>
        <p:spPr>
          <a:xfrm>
            <a:off x="-144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91" name="Rechteck 90"/>
          <p:cNvSpPr/>
          <p:nvPr/>
        </p:nvSpPr>
        <p:spPr>
          <a:xfrm>
            <a:off x="-144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</a:p>
        </p:txBody>
      </p:sp>
      <p:cxnSp>
        <p:nvCxnSpPr>
          <p:cNvPr id="92" name="Gewinkelte Verbindung 91"/>
          <p:cNvCxnSpPr/>
          <p:nvPr/>
        </p:nvCxnSpPr>
        <p:spPr>
          <a:xfrm rot="16200000" flipH="1">
            <a:off x="1742400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4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138599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6" name="角丸四角形 21"/>
          <p:cNvSpPr/>
          <p:nvPr/>
        </p:nvSpPr>
        <p:spPr bwMode="auto">
          <a:xfrm>
            <a:off x="-138599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-1386000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角丸四角形 6"/>
          <p:cNvSpPr/>
          <p:nvPr/>
        </p:nvSpPr>
        <p:spPr bwMode="auto">
          <a:xfrm>
            <a:off x="4351781" y="5169931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915816" y="1196752"/>
            <a:ext cx="5472608" cy="3744416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539552" y="2367748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Semantic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Metadata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0" name="角丸四角形 21"/>
          <p:cNvSpPr/>
          <p:nvPr/>
        </p:nvSpPr>
        <p:spPr bwMode="auto">
          <a:xfrm>
            <a:off x="3059832" y="3196648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3203848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</a:p>
        </p:txBody>
      </p:sp>
      <p:sp>
        <p:nvSpPr>
          <p:cNvPr id="57" name="Rechteck 56"/>
          <p:cNvSpPr/>
          <p:nvPr/>
        </p:nvSpPr>
        <p:spPr>
          <a:xfrm>
            <a:off x="3203848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572000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sp>
        <p:nvSpPr>
          <p:cNvPr id="59" name="Rechteck 58"/>
          <p:cNvSpPr/>
          <p:nvPr/>
        </p:nvSpPr>
        <p:spPr>
          <a:xfrm>
            <a:off x="4572000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6040253" y="3196648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6183203" y="3700543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236296" y="3700704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3155691" y="55618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6033455" y="5417840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201384" y="3564387"/>
            <a:ext cx="2083148" cy="134587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533007" y="4797152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968896" y="4797152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245905" y="4797152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915893" y="5085184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705922" y="563584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730027" y="4797152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650570" y="4564639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21"/>
          <p:cNvSpPr/>
          <p:nvPr/>
        </p:nvSpPr>
        <p:spPr bwMode="auto">
          <a:xfrm>
            <a:off x="3059832" y="1700808"/>
            <a:ext cx="5184578" cy="118193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3059830" y="249289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6444208" y="191539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3203848" y="1901329"/>
            <a:ext cx="309634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40" name="Down Arrow 40"/>
          <p:cNvSpPr/>
          <p:nvPr/>
        </p:nvSpPr>
        <p:spPr>
          <a:xfrm rot="5400000">
            <a:off x="2507106" y="2522265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hteckiger Pfeil 34"/>
          <p:cNvSpPr/>
          <p:nvPr/>
        </p:nvSpPr>
        <p:spPr>
          <a:xfrm rot="16200000" flipH="1">
            <a:off x="2131449" y="1588425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99792" y="908720"/>
            <a:ext cx="5472608" cy="468052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72" name="角丸四角形 6"/>
          <p:cNvSpPr/>
          <p:nvPr/>
        </p:nvSpPr>
        <p:spPr bwMode="auto">
          <a:xfrm>
            <a:off x="4135757" y="581800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63" name="Rechteckiger Pfeil 34"/>
          <p:cNvSpPr/>
          <p:nvPr/>
        </p:nvSpPr>
        <p:spPr>
          <a:xfrm rot="5400000" flipH="1" flipV="1">
            <a:off x="2131449" y="3478268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362888" y="3165727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2987824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OCF</a:t>
            </a:r>
          </a:p>
        </p:txBody>
      </p:sp>
      <p:sp>
        <p:nvSpPr>
          <p:cNvPr id="58" name="Rechteck 57"/>
          <p:cNvSpPr/>
          <p:nvPr/>
        </p:nvSpPr>
        <p:spPr>
          <a:xfrm>
            <a:off x="4355976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59" name="Rechteck 58"/>
          <p:cNvSpPr/>
          <p:nvPr/>
        </p:nvSpPr>
        <p:spPr>
          <a:xfrm>
            <a:off x="4355976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824229" y="3844720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5967179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020272" y="4348776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2939667" y="620992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5817431" y="6065912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060180" y="4287279"/>
            <a:ext cx="2102016" cy="1177362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316983" y="5445224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752872" y="5445224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029881" y="5445224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99869" y="57332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489898" y="628391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514003" y="5445224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434546" y="5212711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21"/>
          <p:cNvSpPr/>
          <p:nvPr/>
        </p:nvSpPr>
        <p:spPr bwMode="auto">
          <a:xfrm>
            <a:off x="2843806" y="1412776"/>
            <a:ext cx="5184578" cy="2304256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Flussdiagramm: Dokument 37"/>
          <p:cNvSpPr/>
          <p:nvPr/>
        </p:nvSpPr>
        <p:spPr>
          <a:xfrm>
            <a:off x="7020272" y="3121697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Local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Sensor</a:t>
            </a:r>
          </a:p>
        </p:txBody>
      </p:sp>
      <p:sp>
        <p:nvSpPr>
          <p:cNvPr id="39" name="Flussdiagramm: Dokument 38"/>
          <p:cNvSpPr/>
          <p:nvPr/>
        </p:nvSpPr>
        <p:spPr>
          <a:xfrm>
            <a:off x="6012160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Echonet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Proxy</a:t>
            </a:r>
          </a:p>
        </p:txBody>
      </p:sp>
      <p:sp>
        <p:nvSpPr>
          <p:cNvPr id="40" name="Flussdiagramm: Dokument 39"/>
          <p:cNvSpPr/>
          <p:nvPr/>
        </p:nvSpPr>
        <p:spPr>
          <a:xfrm>
            <a:off x="2987824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A</a:t>
            </a:r>
          </a:p>
        </p:txBody>
      </p:sp>
      <p:sp>
        <p:nvSpPr>
          <p:cNvPr id="41" name="Flussdiagramm: Dokument 40"/>
          <p:cNvSpPr/>
          <p:nvPr/>
        </p:nvSpPr>
        <p:spPr>
          <a:xfrm>
            <a:off x="3995936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B1</a:t>
            </a:r>
          </a:p>
        </p:txBody>
      </p:sp>
      <p:sp>
        <p:nvSpPr>
          <p:cNvPr id="42" name="Flussdiagramm: Dokument 41"/>
          <p:cNvSpPr/>
          <p:nvPr/>
        </p:nvSpPr>
        <p:spPr>
          <a:xfrm>
            <a:off x="5004048" y="3140968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B2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6" y="244676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3" name="Rechteck 42"/>
          <p:cNvSpPr/>
          <p:nvPr/>
        </p:nvSpPr>
        <p:spPr>
          <a:xfrm>
            <a:off x="3131840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Discovery API</a:t>
            </a:r>
          </a:p>
        </p:txBody>
      </p:sp>
      <p:sp>
        <p:nvSpPr>
          <p:cNvPr id="44" name="Rechteck 43"/>
          <p:cNvSpPr/>
          <p:nvPr/>
        </p:nvSpPr>
        <p:spPr>
          <a:xfrm>
            <a:off x="6444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Server API</a:t>
            </a:r>
          </a:p>
        </p:txBody>
      </p:sp>
      <p:sp>
        <p:nvSpPr>
          <p:cNvPr id="45" name="Rechteck 44"/>
          <p:cNvSpPr/>
          <p:nvPr/>
        </p:nvSpPr>
        <p:spPr>
          <a:xfrm>
            <a:off x="4783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Client API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3419872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縦巻き 49"/>
          <p:cNvSpPr/>
          <p:nvPr/>
        </p:nvSpPr>
        <p:spPr bwMode="auto">
          <a:xfrm>
            <a:off x="3131839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A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5796137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9" name="縦巻き 49"/>
          <p:cNvSpPr/>
          <p:nvPr/>
        </p:nvSpPr>
        <p:spPr bwMode="auto">
          <a:xfrm>
            <a:off x="5508104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21"/>
          <p:cNvSpPr/>
          <p:nvPr/>
        </p:nvSpPr>
        <p:spPr bwMode="auto">
          <a:xfrm>
            <a:off x="755576" y="421292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“Standard Body” × “Media Type” × “Transfer Protocol” × “Security”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755576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1994114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232652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4471190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5709728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u/ JOSE+JWT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948264" y="5445224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13" name="角丸四角形 21"/>
          <p:cNvSpPr/>
          <p:nvPr/>
        </p:nvSpPr>
        <p:spPr bwMode="auto">
          <a:xfrm>
            <a:off x="755576" y="1268760"/>
            <a:ext cx="7344816" cy="2880320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Runtime Environment</a:t>
            </a:r>
          </a:p>
        </p:txBody>
      </p:sp>
      <p:sp>
        <p:nvSpPr>
          <p:cNvPr id="14" name="角丸四角形 21"/>
          <p:cNvSpPr/>
          <p:nvPr/>
        </p:nvSpPr>
        <p:spPr bwMode="auto">
          <a:xfrm>
            <a:off x="755576" y="2708952"/>
            <a:ext cx="7344816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7" name="Flussdiagramm: Dokument 16"/>
          <p:cNvSpPr/>
          <p:nvPr/>
        </p:nvSpPr>
        <p:spPr>
          <a:xfrm>
            <a:off x="930780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A</a:t>
            </a:r>
          </a:p>
        </p:txBody>
      </p:sp>
      <p:sp>
        <p:nvSpPr>
          <p:cNvPr id="18" name="Flussdiagramm: Dokument 17"/>
          <p:cNvSpPr/>
          <p:nvPr/>
        </p:nvSpPr>
        <p:spPr>
          <a:xfrm>
            <a:off x="2872875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B1</a:t>
            </a:r>
          </a:p>
        </p:txBody>
      </p:sp>
      <p:sp>
        <p:nvSpPr>
          <p:cNvPr id="19" name="Flussdiagramm: Dokument 18"/>
          <p:cNvSpPr/>
          <p:nvPr/>
        </p:nvSpPr>
        <p:spPr>
          <a:xfrm>
            <a:off x="4504567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B2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1218813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縦巻き 49"/>
          <p:cNvSpPr/>
          <p:nvPr/>
        </p:nvSpPr>
        <p:spPr bwMode="auto">
          <a:xfrm>
            <a:off x="930780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 A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635898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縦巻き 49"/>
          <p:cNvSpPr/>
          <p:nvPr/>
        </p:nvSpPr>
        <p:spPr bwMode="auto">
          <a:xfrm>
            <a:off x="3347865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Flussdiagramm: Dokument 23"/>
          <p:cNvSpPr/>
          <p:nvPr/>
        </p:nvSpPr>
        <p:spPr>
          <a:xfrm>
            <a:off x="6409268" y="3429000"/>
            <a:ext cx="150775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ConsumedThing</a:t>
            </a:r>
            <a:r>
              <a:rPr lang="de-DE" sz="1400" dirty="0">
                <a:solidFill>
                  <a:schemeClr val="bg1"/>
                </a:solidFill>
              </a:rPr>
              <a:t> C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972809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縦巻き 49"/>
          <p:cNvSpPr/>
          <p:nvPr/>
        </p:nvSpPr>
        <p:spPr bwMode="auto">
          <a:xfrm>
            <a:off x="5684776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128544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Discovery API</a:t>
            </a:r>
          </a:p>
        </p:txBody>
      </p:sp>
      <p:sp>
        <p:nvSpPr>
          <p:cNvPr id="28" name="Rechteck 27"/>
          <p:cNvSpPr/>
          <p:nvPr/>
        </p:nvSpPr>
        <p:spPr>
          <a:xfrm>
            <a:off x="5440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Server API</a:t>
            </a:r>
          </a:p>
        </p:txBody>
      </p:sp>
      <p:sp>
        <p:nvSpPr>
          <p:cNvPr id="29" name="Rechteck 28"/>
          <p:cNvSpPr/>
          <p:nvPr/>
        </p:nvSpPr>
        <p:spPr>
          <a:xfrm>
            <a:off x="3779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Client API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-1476672" y="2924944"/>
            <a:ext cx="2060941" cy="828000"/>
            <a:chOff x="2670082" y="4186219"/>
            <a:chExt cx="2060941" cy="828000"/>
          </a:xfrm>
        </p:grpSpPr>
        <p:sp>
          <p:nvSpPr>
            <p:cNvPr id="31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3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6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123728" y="1196752"/>
            <a:ext cx="5112568" cy="343105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39" name="角丸四角形 21"/>
          <p:cNvSpPr/>
          <p:nvPr/>
        </p:nvSpPr>
        <p:spPr bwMode="auto">
          <a:xfrm>
            <a:off x="2267744" y="1725517"/>
            <a:ext cx="482453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2267744" y="243726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267744" y="3891689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3587787" y="529112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5940048" y="5288269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Protocol 4</a:t>
            </a:r>
          </a:p>
        </p:txBody>
      </p:sp>
      <p:cxnSp>
        <p:nvCxnSpPr>
          <p:cNvPr id="42" name="Gerade Verbindung mit Pfeil 41"/>
          <p:cNvCxnSpPr>
            <a:cxnSpLocks/>
          </p:cNvCxnSpPr>
          <p:nvPr/>
        </p:nvCxnSpPr>
        <p:spPr>
          <a:xfrm flipV="1">
            <a:off x="2915763" y="4466415"/>
            <a:ext cx="0" cy="82185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cxnSpLocks/>
          </p:cNvCxnSpPr>
          <p:nvPr/>
        </p:nvCxnSpPr>
        <p:spPr>
          <a:xfrm>
            <a:off x="4091895" y="4466415"/>
            <a:ext cx="0" cy="82470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cxnSpLocks/>
            <a:stCxn id="41" idx="0"/>
          </p:cNvCxnSpPr>
          <p:nvPr/>
        </p:nvCxnSpPr>
        <p:spPr>
          <a:xfrm flipV="1">
            <a:off x="6444156" y="4466415"/>
            <a:ext cx="0" cy="821854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411656" y="529112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4763918" y="528827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3</a:t>
            </a:r>
          </a:p>
        </p:txBody>
      </p:sp>
      <p:cxnSp>
        <p:nvCxnSpPr>
          <p:cNvPr id="46" name="Gerade Verbindung mit Pfeil 45"/>
          <p:cNvCxnSpPr>
            <a:cxnSpLocks/>
          </p:cNvCxnSpPr>
          <p:nvPr/>
        </p:nvCxnSpPr>
        <p:spPr>
          <a:xfrm flipV="1">
            <a:off x="5268026" y="4466415"/>
            <a:ext cx="0" cy="824705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9586E025-100A-4285-892D-B25E864F6ED3}"/>
              </a:ext>
            </a:extLst>
          </p:cNvPr>
          <p:cNvSpPr/>
          <p:nvPr/>
        </p:nvSpPr>
        <p:spPr bwMode="auto">
          <a:xfrm>
            <a:off x="2267744" y="3149018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459343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123728" y="1196752"/>
            <a:ext cx="5112568" cy="343105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39" name="角丸四角形 21"/>
          <p:cNvSpPr/>
          <p:nvPr/>
        </p:nvSpPr>
        <p:spPr bwMode="auto">
          <a:xfrm>
            <a:off x="2267744" y="1725517"/>
            <a:ext cx="482453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2267744" y="243726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267744" y="3891689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9586E025-100A-4285-892D-B25E864F6ED3}"/>
              </a:ext>
            </a:extLst>
          </p:cNvPr>
          <p:cNvSpPr/>
          <p:nvPr/>
        </p:nvSpPr>
        <p:spPr bwMode="auto">
          <a:xfrm>
            <a:off x="2267744" y="3149018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9763907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FA7672-C62D-4740-A1B1-563DF3408ABA}"/>
              </a:ext>
            </a:extLst>
          </p:cNvPr>
          <p:cNvGrpSpPr/>
          <p:nvPr/>
        </p:nvGrpSpPr>
        <p:grpSpPr>
          <a:xfrm>
            <a:off x="3849104" y="573197"/>
            <a:ext cx="5112568" cy="3431058"/>
            <a:chOff x="2123728" y="1196752"/>
            <a:chExt cx="5112568" cy="3431058"/>
          </a:xfrm>
        </p:grpSpPr>
        <p:sp>
          <p:nvSpPr>
            <p:cNvPr id="38" name="角丸四角形 6"/>
            <p:cNvSpPr/>
            <p:nvPr/>
          </p:nvSpPr>
          <p:spPr bwMode="auto">
            <a:xfrm>
              <a:off x="2123728" y="1196752"/>
              <a:ext cx="5112568" cy="3431058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</a:p>
          </p:txBody>
        </p:sp>
        <p:sp>
          <p:nvSpPr>
            <p:cNvPr id="39" name="角丸四角形 21"/>
            <p:cNvSpPr/>
            <p:nvPr/>
          </p:nvSpPr>
          <p:spPr bwMode="auto">
            <a:xfrm>
              <a:off x="2267744" y="1725517"/>
              <a:ext cx="4824536" cy="574727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2000" kern="0" dirty="0">
                  <a:solidFill>
                    <a:schemeClr val="bg1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</a:t>
              </a:r>
            </a:p>
          </p:txBody>
        </p:sp>
        <p:sp>
          <p:nvSpPr>
            <p:cNvPr id="29" name="角丸四角形 21"/>
            <p:cNvSpPr/>
            <p:nvPr/>
          </p:nvSpPr>
          <p:spPr bwMode="auto">
            <a:xfrm>
              <a:off x="2267744" y="243726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Affordances</a:t>
              </a:r>
            </a:p>
          </p:txBody>
        </p:sp>
        <p:sp>
          <p:nvSpPr>
            <p:cNvPr id="30" name="角丸四角形 21"/>
            <p:cNvSpPr/>
            <p:nvPr/>
          </p:nvSpPr>
          <p:spPr bwMode="auto">
            <a:xfrm>
              <a:off x="2267744" y="3891689"/>
              <a:ext cx="4824536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</a:p>
          </p:txBody>
        </p:sp>
        <p:sp>
          <p:nvSpPr>
            <p:cNvPr id="34" name="角丸四角形 21">
              <a:extLst>
                <a:ext uri="{FF2B5EF4-FFF2-40B4-BE49-F238E27FC236}">
                  <a16:creationId xmlns:a16="http://schemas.microsoft.com/office/drawing/2014/main" id="{9586E025-100A-4285-892D-B25E864F6ED3}"/>
                </a:ext>
              </a:extLst>
            </p:cNvPr>
            <p:cNvSpPr/>
            <p:nvPr/>
          </p:nvSpPr>
          <p:spPr bwMode="auto">
            <a:xfrm>
              <a:off x="2267744" y="314901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chemeClr val="accent6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20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Security Configuration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E85FD62-B4FB-4BBF-87DB-28557DF2C379}"/>
              </a:ext>
            </a:extLst>
          </p:cNvPr>
          <p:cNvGrpSpPr/>
          <p:nvPr/>
        </p:nvGrpSpPr>
        <p:grpSpPr>
          <a:xfrm>
            <a:off x="311886" y="590869"/>
            <a:ext cx="3168352" cy="2866271"/>
            <a:chOff x="311886" y="590869"/>
            <a:chExt cx="3168352" cy="2866271"/>
          </a:xfrm>
        </p:grpSpPr>
        <p:sp>
          <p:nvSpPr>
            <p:cNvPr id="8" name="角丸四角形 21">
              <a:extLst>
                <a:ext uri="{FF2B5EF4-FFF2-40B4-BE49-F238E27FC236}">
                  <a16:creationId xmlns:a16="http://schemas.microsoft.com/office/drawing/2014/main" id="{2A64F9A3-7DE9-4E19-83D5-F4BFD3C44CDB}"/>
                </a:ext>
              </a:extLst>
            </p:cNvPr>
            <p:cNvSpPr/>
            <p:nvPr/>
          </p:nvSpPr>
          <p:spPr bwMode="auto">
            <a:xfrm>
              <a:off x="311886" y="590869"/>
              <a:ext cx="3168352" cy="2866271"/>
            </a:xfrm>
            <a:prstGeom prst="foldedCorner">
              <a:avLst>
                <a:gd name="adj" fmla="val 20194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 Thing 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BE5BC5-430C-49E7-9C3C-659FC44FB22D}"/>
                </a:ext>
              </a:extLst>
            </p:cNvPr>
            <p:cNvGrpSpPr/>
            <p:nvPr/>
          </p:nvGrpSpPr>
          <p:grpSpPr>
            <a:xfrm>
              <a:off x="455948" y="706410"/>
              <a:ext cx="413417" cy="426971"/>
              <a:chOff x="1789088" y="2720452"/>
              <a:chExt cx="413417" cy="426971"/>
            </a:xfrm>
          </p:grpSpPr>
          <p:sp>
            <p:nvSpPr>
              <p:cNvPr id="10" name="Isosceles Triangle 29">
                <a:extLst>
                  <a:ext uri="{FF2B5EF4-FFF2-40B4-BE49-F238E27FC236}">
                    <a16:creationId xmlns:a16="http://schemas.microsoft.com/office/drawing/2014/main" id="{C1B6AE6A-DB41-4605-866F-A397BF03B048}"/>
                  </a:ext>
                </a:extLst>
              </p:cNvPr>
              <p:cNvSpPr/>
              <p:nvPr/>
            </p:nvSpPr>
            <p:spPr>
              <a:xfrm rot="1800000">
                <a:off x="1896401" y="2765072"/>
                <a:ext cx="306104" cy="263882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" name="Oval 30">
                <a:extLst>
                  <a:ext uri="{FF2B5EF4-FFF2-40B4-BE49-F238E27FC236}">
                    <a16:creationId xmlns:a16="http://schemas.microsoft.com/office/drawing/2014/main" id="{88847FEB-0D0B-4239-8D8C-B28B252ACF17}"/>
                  </a:ext>
                </a:extLst>
              </p:cNvPr>
              <p:cNvSpPr/>
              <p:nvPr/>
            </p:nvSpPr>
            <p:spPr>
              <a:xfrm rot="19800000">
                <a:off x="2054836" y="2720452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2" name="Oval 31">
                <a:extLst>
                  <a:ext uri="{FF2B5EF4-FFF2-40B4-BE49-F238E27FC236}">
                    <a16:creationId xmlns:a16="http://schemas.microsoft.com/office/drawing/2014/main" id="{43FAED49-5DA5-4F53-94B8-06092E528492}"/>
                  </a:ext>
                </a:extLst>
              </p:cNvPr>
              <p:cNvSpPr/>
              <p:nvPr/>
            </p:nvSpPr>
            <p:spPr>
              <a:xfrm rot="19800000">
                <a:off x="1789088" y="2873520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2">
                <a:extLst>
                  <a:ext uri="{FF2B5EF4-FFF2-40B4-BE49-F238E27FC236}">
                    <a16:creationId xmlns:a16="http://schemas.microsoft.com/office/drawing/2014/main" id="{F9F29704-DA11-48C4-8FF5-774586B66E96}"/>
                  </a:ext>
                </a:extLst>
              </p:cNvPr>
              <p:cNvSpPr/>
              <p:nvPr/>
            </p:nvSpPr>
            <p:spPr>
              <a:xfrm rot="1800000">
                <a:off x="2054838" y="3025919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5" name="Down Arrow 40">
            <a:extLst>
              <a:ext uri="{FF2B5EF4-FFF2-40B4-BE49-F238E27FC236}">
                <a16:creationId xmlns:a16="http://schemas.microsoft.com/office/drawing/2014/main" id="{892FA086-088E-446C-9893-C94D7AD0384F}"/>
              </a:ext>
            </a:extLst>
          </p:cNvPr>
          <p:cNvSpPr/>
          <p:nvPr/>
        </p:nvSpPr>
        <p:spPr>
          <a:xfrm rot="5400000">
            <a:off x="3473665" y="1527438"/>
            <a:ext cx="367630" cy="388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6" name="Down Arrow 40">
            <a:extLst>
              <a:ext uri="{FF2B5EF4-FFF2-40B4-BE49-F238E27FC236}">
                <a16:creationId xmlns:a16="http://schemas.microsoft.com/office/drawing/2014/main" id="{A917B2E1-3044-421E-9608-24FF1E853CC9}"/>
              </a:ext>
            </a:extLst>
          </p:cNvPr>
          <p:cNvSpPr/>
          <p:nvPr/>
        </p:nvSpPr>
        <p:spPr>
          <a:xfrm rot="16200000">
            <a:off x="3490863" y="2078881"/>
            <a:ext cx="367630" cy="388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67685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5D3443C-7E1D-4537-8CA5-BB2514A3C955}"/>
              </a:ext>
            </a:extLst>
          </p:cNvPr>
          <p:cNvGrpSpPr/>
          <p:nvPr/>
        </p:nvGrpSpPr>
        <p:grpSpPr>
          <a:xfrm>
            <a:off x="311886" y="590869"/>
            <a:ext cx="3168352" cy="2866271"/>
            <a:chOff x="311886" y="590869"/>
            <a:chExt cx="3168352" cy="2866271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311886" y="590869"/>
              <a:ext cx="3168352" cy="2866271"/>
            </a:xfrm>
            <a:prstGeom prst="foldedCorner">
              <a:avLst>
                <a:gd name="adj" fmla="val 20194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 Thing 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2FFF27F-191B-4FA4-9D8A-F3CE1954E6C9}"/>
                </a:ext>
              </a:extLst>
            </p:cNvPr>
            <p:cNvGrpSpPr/>
            <p:nvPr/>
          </p:nvGrpSpPr>
          <p:grpSpPr>
            <a:xfrm>
              <a:off x="455948" y="706410"/>
              <a:ext cx="413417" cy="426971"/>
              <a:chOff x="1789088" y="2720452"/>
              <a:chExt cx="413417" cy="426971"/>
            </a:xfrm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1896401" y="2765072"/>
                <a:ext cx="306104" cy="263882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2054836" y="2720452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1789088" y="2873520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2054838" y="3025919"/>
                <a:ext cx="121505" cy="121504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3473665" y="1527438"/>
            <a:ext cx="367630" cy="388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08590" y="2038480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08590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11301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16443" y="371703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32289" y="2835856"/>
            <a:ext cx="0" cy="881176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51" name="Down Arrow 40">
            <a:extLst>
              <a:ext uri="{FF2B5EF4-FFF2-40B4-BE49-F238E27FC236}">
                <a16:creationId xmlns:a16="http://schemas.microsoft.com/office/drawing/2014/main" id="{F80BA96A-1FBB-4256-A846-53C94C005AAF}"/>
              </a:ext>
            </a:extLst>
          </p:cNvPr>
          <p:cNvSpPr/>
          <p:nvPr/>
        </p:nvSpPr>
        <p:spPr>
          <a:xfrm rot="16200000">
            <a:off x="3490863" y="2078881"/>
            <a:ext cx="367630" cy="388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2" name="角丸四角形 6">
            <a:extLst>
              <a:ext uri="{FF2B5EF4-FFF2-40B4-BE49-F238E27FC236}">
                <a16:creationId xmlns:a16="http://schemas.microsoft.com/office/drawing/2014/main" id="{B8C3D093-79A1-4CA8-98F1-6C58606284E5}"/>
              </a:ext>
            </a:extLst>
          </p:cNvPr>
          <p:cNvSpPr/>
          <p:nvPr/>
        </p:nvSpPr>
        <p:spPr bwMode="auto">
          <a:xfrm>
            <a:off x="3851920" y="590869"/>
            <a:ext cx="5112568" cy="2766123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54" name="角丸四角形 21">
            <a:extLst>
              <a:ext uri="{FF2B5EF4-FFF2-40B4-BE49-F238E27FC236}">
                <a16:creationId xmlns:a16="http://schemas.microsoft.com/office/drawing/2014/main" id="{8FD4684C-EC35-4B2E-896B-C1E59A1C2056}"/>
              </a:ext>
            </a:extLst>
          </p:cNvPr>
          <p:cNvSpPr/>
          <p:nvPr/>
        </p:nvSpPr>
        <p:spPr bwMode="auto">
          <a:xfrm>
            <a:off x="3995936" y="1119634"/>
            <a:ext cx="482453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60" name="角丸四角形 21">
            <a:extLst>
              <a:ext uri="{FF2B5EF4-FFF2-40B4-BE49-F238E27FC236}">
                <a16:creationId xmlns:a16="http://schemas.microsoft.com/office/drawing/2014/main" id="{E63F688E-CD2B-42D3-8BD0-5A7E9AB11C9F}"/>
              </a:ext>
            </a:extLst>
          </p:cNvPr>
          <p:cNvSpPr/>
          <p:nvPr/>
        </p:nvSpPr>
        <p:spPr bwMode="auto">
          <a:xfrm>
            <a:off x="3995936" y="2587495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1" name="角丸四角形 21">
            <a:extLst>
              <a:ext uri="{FF2B5EF4-FFF2-40B4-BE49-F238E27FC236}">
                <a16:creationId xmlns:a16="http://schemas.microsoft.com/office/drawing/2014/main" id="{6B799C4B-49A9-4069-82D7-D5A45B03E29B}"/>
              </a:ext>
            </a:extLst>
          </p:cNvPr>
          <p:cNvSpPr/>
          <p:nvPr/>
        </p:nvSpPr>
        <p:spPr bwMode="auto">
          <a:xfrm>
            <a:off x="3995936" y="1844824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1184150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角丸四角形 6">
            <a:extLst>
              <a:ext uri="{FF2B5EF4-FFF2-40B4-BE49-F238E27FC236}">
                <a16:creationId xmlns:a16="http://schemas.microsoft.com/office/drawing/2014/main" id="{B8C3D093-79A1-4CA8-98F1-6C58606284E5}"/>
              </a:ext>
            </a:extLst>
          </p:cNvPr>
          <p:cNvSpPr/>
          <p:nvPr/>
        </p:nvSpPr>
        <p:spPr bwMode="auto">
          <a:xfrm>
            <a:off x="3851920" y="590868"/>
            <a:ext cx="5112568" cy="3918252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38" name="Abgerundetes Rechteck 31">
            <a:extLst>
              <a:ext uri="{FF2B5EF4-FFF2-40B4-BE49-F238E27FC236}">
                <a16:creationId xmlns:a16="http://schemas.microsoft.com/office/drawing/2014/main" id="{5E9B36EA-D4B0-4C2F-8BCA-4C3DF1CC5772}"/>
              </a:ext>
            </a:extLst>
          </p:cNvPr>
          <p:cNvSpPr/>
          <p:nvPr/>
        </p:nvSpPr>
        <p:spPr>
          <a:xfrm>
            <a:off x="3995936" y="1153167"/>
            <a:ext cx="4824536" cy="1682689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73665" y="1527438"/>
            <a:ext cx="367630" cy="388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08590" y="2038480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08590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11301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16443" y="3645024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635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32289" y="2835856"/>
            <a:ext cx="0" cy="809168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51" name="Down Arrow 40">
            <a:extLst>
              <a:ext uri="{FF2B5EF4-FFF2-40B4-BE49-F238E27FC236}">
                <a16:creationId xmlns:a16="http://schemas.microsoft.com/office/drawing/2014/main" id="{F80BA96A-1FBB-4256-A846-53C94C005AAF}"/>
              </a:ext>
            </a:extLst>
          </p:cNvPr>
          <p:cNvSpPr/>
          <p:nvPr/>
        </p:nvSpPr>
        <p:spPr>
          <a:xfrm rot="16200000">
            <a:off x="3490863" y="2078881"/>
            <a:ext cx="367630" cy="388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角丸四角形 21">
            <a:extLst>
              <a:ext uri="{FF2B5EF4-FFF2-40B4-BE49-F238E27FC236}">
                <a16:creationId xmlns:a16="http://schemas.microsoft.com/office/drawing/2014/main" id="{8FD4684C-EC35-4B2E-896B-C1E59A1C2056}"/>
              </a:ext>
            </a:extLst>
          </p:cNvPr>
          <p:cNvSpPr/>
          <p:nvPr/>
        </p:nvSpPr>
        <p:spPr bwMode="auto">
          <a:xfrm>
            <a:off x="4427984" y="1340270"/>
            <a:ext cx="3960440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 Implementation</a:t>
            </a:r>
          </a:p>
        </p:txBody>
      </p:sp>
      <p:sp>
        <p:nvSpPr>
          <p:cNvPr id="60" name="角丸四角形 21">
            <a:extLst>
              <a:ext uri="{FF2B5EF4-FFF2-40B4-BE49-F238E27FC236}">
                <a16:creationId xmlns:a16="http://schemas.microsoft.com/office/drawing/2014/main" id="{E63F688E-CD2B-42D3-8BD0-5A7E9AB11C9F}"/>
              </a:ext>
            </a:extLst>
          </p:cNvPr>
          <p:cNvSpPr/>
          <p:nvPr/>
        </p:nvSpPr>
        <p:spPr bwMode="auto">
          <a:xfrm>
            <a:off x="3996003" y="3739623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1" name="角丸四角形 21">
            <a:extLst>
              <a:ext uri="{FF2B5EF4-FFF2-40B4-BE49-F238E27FC236}">
                <a16:creationId xmlns:a16="http://schemas.microsoft.com/office/drawing/2014/main" id="{6B799C4B-49A9-4069-82D7-D5A45B03E29B}"/>
              </a:ext>
            </a:extLst>
          </p:cNvPr>
          <p:cNvSpPr/>
          <p:nvPr/>
        </p:nvSpPr>
        <p:spPr bwMode="auto">
          <a:xfrm>
            <a:off x="3996003" y="2996952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36" name="角丸四角形 21">
            <a:extLst>
              <a:ext uri="{FF2B5EF4-FFF2-40B4-BE49-F238E27FC236}">
                <a16:creationId xmlns:a16="http://schemas.microsoft.com/office/drawing/2014/main" id="{3A52D4AC-EC3C-424F-8971-8A818C7DE704}"/>
              </a:ext>
            </a:extLst>
          </p:cNvPr>
          <p:cNvSpPr/>
          <p:nvPr/>
        </p:nvSpPr>
        <p:spPr bwMode="auto">
          <a:xfrm>
            <a:off x="4427984" y="2060848"/>
            <a:ext cx="3960440" cy="574727"/>
          </a:xfrm>
          <a:prstGeom prst="roundRect">
            <a:avLst>
              <a:gd name="adj" fmla="val 23727"/>
            </a:avLst>
          </a:prstGeom>
          <a:solidFill>
            <a:schemeClr val="tx2">
              <a:lumMod val="60000"/>
              <a:lumOff val="40000"/>
            </a:schemeClr>
          </a:solidFill>
          <a:ln w="635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err="1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Scripting API</a:t>
            </a:r>
          </a:p>
        </p:txBody>
      </p:sp>
    </p:spTree>
    <p:extLst>
      <p:ext uri="{BB962C8B-B14F-4D97-AF65-F5344CB8AC3E}">
        <p14:creationId xmlns:p14="http://schemas.microsoft.com/office/powerpoint/2010/main" val="29632454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063503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62876"/>
            <a:ext cx="4824536" cy="3435032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4652185"/>
            <a:ext cx="1954972" cy="1308975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30" name="角丸四角形 21"/>
          <p:cNvSpPr/>
          <p:nvPr/>
        </p:nvSpPr>
        <p:spPr bwMode="auto">
          <a:xfrm>
            <a:off x="4006682" y="4261811"/>
            <a:ext cx="4824536" cy="780748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50698" y="4607836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Protocol1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79090" y="4607836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ProtocolN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26829" y="4607836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Protocol2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502960" y="4607836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...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26725" y="577788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78986" y="577502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>
            <a:cxnSpLocks/>
            <a:stCxn id="45" idx="0"/>
            <a:endCxn id="55" idx="2"/>
          </p:cNvCxnSpPr>
          <p:nvPr/>
        </p:nvCxnSpPr>
        <p:spPr>
          <a:xfrm flipV="1">
            <a:off x="4654702" y="4882216"/>
            <a:ext cx="0" cy="895664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cxnSpLocks/>
            <a:stCxn id="58" idx="2"/>
            <a:endCxn id="40" idx="0"/>
          </p:cNvCxnSpPr>
          <p:nvPr/>
        </p:nvCxnSpPr>
        <p:spPr>
          <a:xfrm>
            <a:off x="5830833" y="4882216"/>
            <a:ext cx="0" cy="895664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cxnSpLocks/>
            <a:stCxn id="41" idx="0"/>
            <a:endCxn id="57" idx="2"/>
          </p:cNvCxnSpPr>
          <p:nvPr/>
        </p:nvCxnSpPr>
        <p:spPr>
          <a:xfrm flipV="1">
            <a:off x="8183094" y="4882216"/>
            <a:ext cx="0" cy="89281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50594" y="577788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502856" y="577502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46" name="Gerade Verbindung mit Pfeil 45"/>
          <p:cNvCxnSpPr>
            <a:cxnSpLocks/>
            <a:stCxn id="33" idx="0"/>
            <a:endCxn id="59" idx="2"/>
          </p:cNvCxnSpPr>
          <p:nvPr/>
        </p:nvCxnSpPr>
        <p:spPr>
          <a:xfrm flipV="1">
            <a:off x="7006964" y="4882216"/>
            <a:ext cx="0" cy="89281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26998" y="3072501"/>
            <a:ext cx="1988698" cy="1170669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40"/>
          <p:cNvSpPr/>
          <p:nvPr/>
        </p:nvSpPr>
        <p:spPr>
          <a:xfrm rot="5400000">
            <a:off x="3495200" y="1380616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94ED1D-FF40-4BEF-90B0-0A740277EB3C}"/>
              </a:ext>
            </a:extLst>
          </p:cNvPr>
          <p:cNvGrpSpPr/>
          <p:nvPr/>
        </p:nvGrpSpPr>
        <p:grpSpPr>
          <a:xfrm>
            <a:off x="4086651" y="1196752"/>
            <a:ext cx="4629137" cy="2334094"/>
            <a:chOff x="4086651" y="1605857"/>
            <a:chExt cx="4629137" cy="2334094"/>
          </a:xfrm>
        </p:grpSpPr>
        <p:sp>
          <p:nvSpPr>
            <p:cNvPr id="31" name="角丸四角形 21"/>
            <p:cNvSpPr/>
            <p:nvPr/>
          </p:nvSpPr>
          <p:spPr bwMode="auto">
            <a:xfrm>
              <a:off x="4604379" y="3524758"/>
              <a:ext cx="3581685" cy="415193"/>
            </a:xfrm>
            <a:prstGeom prst="roundRect">
              <a:avLst>
                <a:gd name="adj" fmla="val 25000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9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Scripting API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03A5E1D-9269-4EE3-9779-3C1588B3A22A}"/>
                </a:ext>
              </a:extLst>
            </p:cNvPr>
            <p:cNvGrpSpPr/>
            <p:nvPr/>
          </p:nvGrpSpPr>
          <p:grpSpPr>
            <a:xfrm>
              <a:off x="4598646" y="2708920"/>
              <a:ext cx="3576217" cy="767996"/>
              <a:chOff x="4598646" y="1613552"/>
              <a:chExt cx="3576217" cy="767996"/>
            </a:xfrm>
          </p:grpSpPr>
          <p:sp>
            <p:nvSpPr>
              <p:cNvPr id="69" name="角丸四角形 21">
                <a:extLst>
                  <a:ext uri="{FF2B5EF4-FFF2-40B4-BE49-F238E27FC236}">
                    <a16:creationId xmlns:a16="http://schemas.microsoft.com/office/drawing/2014/main" id="{84262F58-1F30-41C4-B6AC-75798C69153D}"/>
                  </a:ext>
                </a:extLst>
              </p:cNvPr>
              <p:cNvSpPr/>
              <p:nvPr/>
            </p:nvSpPr>
            <p:spPr bwMode="auto">
              <a:xfrm>
                <a:off x="4603800" y="1613552"/>
                <a:ext cx="3571063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ExposedThing</a:t>
                </a:r>
                <a:endPara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47" name="角丸四角形 21">
                <a:extLst>
                  <a:ext uri="{FF2B5EF4-FFF2-40B4-BE49-F238E27FC236}">
                    <a16:creationId xmlns:a16="http://schemas.microsoft.com/office/drawing/2014/main" id="{861CB99D-410D-426D-B059-AA8633A66177}"/>
                  </a:ext>
                </a:extLst>
              </p:cNvPr>
              <p:cNvSpPr/>
              <p:nvPr/>
            </p:nvSpPr>
            <p:spPr bwMode="auto">
              <a:xfrm>
                <a:off x="4598646" y="2024450"/>
                <a:ext cx="1007221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100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ConsumedThing</a:t>
                </a:r>
                <a:endParaRPr lang="en-US" altLang="ja-JP" sz="11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62" name="角丸四角形 6">
                <a:extLst>
                  <a:ext uri="{FF2B5EF4-FFF2-40B4-BE49-F238E27FC236}">
                    <a16:creationId xmlns:a16="http://schemas.microsoft.com/office/drawing/2014/main" id="{A6766D2C-AC2F-4891-8F25-5563E71FA7D4}"/>
                  </a:ext>
                </a:extLst>
              </p:cNvPr>
              <p:cNvSpPr/>
              <p:nvPr/>
            </p:nvSpPr>
            <p:spPr bwMode="auto">
              <a:xfrm>
                <a:off x="6762730" y="1973502"/>
                <a:ext cx="348349" cy="387424"/>
              </a:xfrm>
              <a:prstGeom prst="roundRect">
                <a:avLst>
                  <a:gd name="adj" fmla="val 27876"/>
                </a:avLst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 algn="ctr" fontAlgn="ctr">
                  <a:defRPr/>
                </a:pPr>
                <a:r>
                  <a:rPr kumimoji="0" lang="en-US" altLang="ja-JP" sz="1400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…</a:t>
                </a:r>
              </a:p>
            </p:txBody>
          </p:sp>
          <p:sp>
            <p:nvSpPr>
              <p:cNvPr id="88" name="角丸四角形 21">
                <a:extLst>
                  <a:ext uri="{FF2B5EF4-FFF2-40B4-BE49-F238E27FC236}">
                    <a16:creationId xmlns:a16="http://schemas.microsoft.com/office/drawing/2014/main" id="{E2474AFA-A3F1-4805-8E94-D521AF5639C6}"/>
                  </a:ext>
                </a:extLst>
              </p:cNvPr>
              <p:cNvSpPr/>
              <p:nvPr/>
            </p:nvSpPr>
            <p:spPr bwMode="auto">
              <a:xfrm>
                <a:off x="5685732" y="2022950"/>
                <a:ext cx="997133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100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ConsumedThing</a:t>
                </a:r>
                <a:endParaRPr lang="en-US" altLang="ja-JP" sz="11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89" name="角丸四角形 21">
                <a:extLst>
                  <a:ext uri="{FF2B5EF4-FFF2-40B4-BE49-F238E27FC236}">
                    <a16:creationId xmlns:a16="http://schemas.microsoft.com/office/drawing/2014/main" id="{4AE251D0-6D8F-4EB6-9DC4-98B2CAD0DCF2}"/>
                  </a:ext>
                </a:extLst>
              </p:cNvPr>
              <p:cNvSpPr/>
              <p:nvPr/>
            </p:nvSpPr>
            <p:spPr bwMode="auto">
              <a:xfrm>
                <a:off x="7170163" y="2012066"/>
                <a:ext cx="997133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100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ConsumedThing</a:t>
                </a:r>
                <a:endParaRPr lang="en-US" altLang="ja-JP" sz="11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</p:grpSp>
        <p:sp>
          <p:nvSpPr>
            <p:cNvPr id="50" name="縦巻き 49"/>
            <p:cNvSpPr/>
            <p:nvPr/>
          </p:nvSpPr>
          <p:spPr bwMode="auto">
            <a:xfrm>
              <a:off x="4086651" y="1605857"/>
              <a:ext cx="4629137" cy="955756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1" name="角丸四角形 21">
              <a:extLst>
                <a:ext uri="{FF2B5EF4-FFF2-40B4-BE49-F238E27FC236}">
                  <a16:creationId xmlns:a16="http://schemas.microsoft.com/office/drawing/2014/main" id="{858B7A7E-4162-4B20-8BC7-8A1BD2FA9D36}"/>
                </a:ext>
              </a:extLst>
            </p:cNvPr>
            <p:cNvSpPr/>
            <p:nvPr/>
          </p:nvSpPr>
          <p:spPr bwMode="auto">
            <a:xfrm>
              <a:off x="4617668" y="1992657"/>
              <a:ext cx="3571064" cy="357098"/>
            </a:xfrm>
            <a:prstGeom prst="roundRect">
              <a:avLst>
                <a:gd name="adj" fmla="val 2508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 Implementation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13A8057-7D26-408A-B133-8DB859E1D51F}"/>
                </a:ext>
              </a:extLst>
            </p:cNvPr>
            <p:cNvSpPr txBox="1"/>
            <p:nvPr/>
          </p:nvSpPr>
          <p:spPr>
            <a:xfrm>
              <a:off x="5689295" y="1716233"/>
              <a:ext cx="1467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Application Script</a:t>
              </a:r>
            </a:p>
          </p:txBody>
        </p:sp>
      </p:grpSp>
      <p:sp>
        <p:nvSpPr>
          <p:cNvPr id="56" name="角丸四角形 21">
            <a:extLst>
              <a:ext uri="{FF2B5EF4-FFF2-40B4-BE49-F238E27FC236}">
                <a16:creationId xmlns:a16="http://schemas.microsoft.com/office/drawing/2014/main" id="{FE0877AF-1373-423B-A74A-66B656D4D57A}"/>
              </a:ext>
            </a:extLst>
          </p:cNvPr>
          <p:cNvSpPr/>
          <p:nvPr/>
        </p:nvSpPr>
        <p:spPr bwMode="auto">
          <a:xfrm>
            <a:off x="4572000" y="3637433"/>
            <a:ext cx="3568651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7071082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57085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62876"/>
            <a:ext cx="4824536" cy="4170714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5296542"/>
            <a:ext cx="1937231" cy="664618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30" name="角丸四角形 21"/>
          <p:cNvSpPr/>
          <p:nvPr/>
        </p:nvSpPr>
        <p:spPr bwMode="auto">
          <a:xfrm>
            <a:off x="3988941" y="4906168"/>
            <a:ext cx="4824536" cy="780748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2957" y="525219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Protocol1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61349" y="525219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ProtocolN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09088" y="525219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Protocol2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485219" y="525219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...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08984" y="606219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61245" y="605934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36960" y="5689418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13092" y="5689418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65353" y="568406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32853" y="606219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485115" y="605934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6989223" y="568691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4608902" y="4365104"/>
            <a:ext cx="3568651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09257" y="3716858"/>
            <a:ext cx="1988698" cy="1170669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40"/>
          <p:cNvSpPr/>
          <p:nvPr/>
        </p:nvSpPr>
        <p:spPr>
          <a:xfrm rot="5400000">
            <a:off x="3499723" y="1851361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6F9102E-23F8-41EA-9E44-BAA6A17D4636}"/>
              </a:ext>
            </a:extLst>
          </p:cNvPr>
          <p:cNvGrpSpPr/>
          <p:nvPr/>
        </p:nvGrpSpPr>
        <p:grpSpPr>
          <a:xfrm>
            <a:off x="4068705" y="1124744"/>
            <a:ext cx="4665008" cy="3112806"/>
            <a:chOff x="4068705" y="1613992"/>
            <a:chExt cx="4665008" cy="3112806"/>
          </a:xfrm>
        </p:grpSpPr>
        <p:sp>
          <p:nvSpPr>
            <p:cNvPr id="56" name="Abgerundetes Rechteck 31">
              <a:extLst>
                <a:ext uri="{FF2B5EF4-FFF2-40B4-BE49-F238E27FC236}">
                  <a16:creationId xmlns:a16="http://schemas.microsoft.com/office/drawing/2014/main" id="{62CC09D5-1E1F-4EE9-9F38-AAE54B5635DC}"/>
                </a:ext>
              </a:extLst>
            </p:cNvPr>
            <p:cNvSpPr/>
            <p:nvPr/>
          </p:nvSpPr>
          <p:spPr>
            <a:xfrm>
              <a:off x="4068705" y="1613992"/>
              <a:ext cx="4665008" cy="3112806"/>
            </a:xfrm>
            <a:prstGeom prst="roundRect">
              <a:avLst>
                <a:gd name="adj" fmla="val 10302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Scripting Runtime</a:t>
              </a:r>
            </a:p>
          </p:txBody>
        </p:sp>
        <p:sp>
          <p:nvSpPr>
            <p:cNvPr id="31" name="角丸四角形 21"/>
            <p:cNvSpPr/>
            <p:nvPr/>
          </p:nvSpPr>
          <p:spPr bwMode="auto">
            <a:xfrm>
              <a:off x="4608902" y="4165935"/>
              <a:ext cx="3581685" cy="415193"/>
            </a:xfrm>
            <a:prstGeom prst="roundRect">
              <a:avLst>
                <a:gd name="adj" fmla="val 25000"/>
              </a:avLst>
            </a:prstGeom>
            <a:solidFill>
              <a:schemeClr val="tx2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9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Scripting API</a:t>
              </a:r>
            </a:p>
          </p:txBody>
        </p:sp>
        <p:sp>
          <p:nvSpPr>
            <p:cNvPr id="69" name="角丸四角形 21">
              <a:extLst>
                <a:ext uri="{FF2B5EF4-FFF2-40B4-BE49-F238E27FC236}">
                  <a16:creationId xmlns:a16="http://schemas.microsoft.com/office/drawing/2014/main" id="{84262F58-1F30-41C4-B6AC-75798C69153D}"/>
                </a:ext>
              </a:extLst>
            </p:cNvPr>
            <p:cNvSpPr/>
            <p:nvPr/>
          </p:nvSpPr>
          <p:spPr bwMode="auto">
            <a:xfrm>
              <a:off x="4608323" y="3284984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ExposedThing</a:t>
              </a:r>
              <a:endPara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47" name="角丸四角形 21">
              <a:extLst>
                <a:ext uri="{FF2B5EF4-FFF2-40B4-BE49-F238E27FC236}">
                  <a16:creationId xmlns:a16="http://schemas.microsoft.com/office/drawing/2014/main" id="{861CB99D-410D-426D-B059-AA8633A66177}"/>
                </a:ext>
              </a:extLst>
            </p:cNvPr>
            <p:cNvSpPr/>
            <p:nvPr/>
          </p:nvSpPr>
          <p:spPr bwMode="auto">
            <a:xfrm>
              <a:off x="4603169" y="3695882"/>
              <a:ext cx="1007221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62" name="角丸四角形 6">
              <a:extLst>
                <a:ext uri="{FF2B5EF4-FFF2-40B4-BE49-F238E27FC236}">
                  <a16:creationId xmlns:a16="http://schemas.microsoft.com/office/drawing/2014/main" id="{A6766D2C-AC2F-4891-8F25-5563E71FA7D4}"/>
                </a:ext>
              </a:extLst>
            </p:cNvPr>
            <p:cNvSpPr/>
            <p:nvPr/>
          </p:nvSpPr>
          <p:spPr bwMode="auto">
            <a:xfrm>
              <a:off x="6767253" y="3644934"/>
              <a:ext cx="348349" cy="387424"/>
            </a:xfrm>
            <a:prstGeom prst="roundRect">
              <a:avLst>
                <a:gd name="adj" fmla="val 27876"/>
              </a:avLst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…</a:t>
              </a:r>
            </a:p>
          </p:txBody>
        </p:sp>
        <p:sp>
          <p:nvSpPr>
            <p:cNvPr id="88" name="角丸四角形 21">
              <a:extLst>
                <a:ext uri="{FF2B5EF4-FFF2-40B4-BE49-F238E27FC236}">
                  <a16:creationId xmlns:a16="http://schemas.microsoft.com/office/drawing/2014/main" id="{E2474AFA-A3F1-4805-8E94-D521AF5639C6}"/>
                </a:ext>
              </a:extLst>
            </p:cNvPr>
            <p:cNvSpPr/>
            <p:nvPr/>
          </p:nvSpPr>
          <p:spPr bwMode="auto">
            <a:xfrm>
              <a:off x="5690255" y="3694382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89" name="角丸四角形 21">
              <a:extLst>
                <a:ext uri="{FF2B5EF4-FFF2-40B4-BE49-F238E27FC236}">
                  <a16:creationId xmlns:a16="http://schemas.microsoft.com/office/drawing/2014/main" id="{4AE251D0-6D8F-4EB6-9DC4-98B2CAD0DCF2}"/>
                </a:ext>
              </a:extLst>
            </p:cNvPr>
            <p:cNvSpPr/>
            <p:nvPr/>
          </p:nvSpPr>
          <p:spPr bwMode="auto">
            <a:xfrm>
              <a:off x="7174686" y="3683498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0" name="縦巻き 49"/>
            <p:cNvSpPr/>
            <p:nvPr/>
          </p:nvSpPr>
          <p:spPr bwMode="auto">
            <a:xfrm>
              <a:off x="4314906" y="2076601"/>
              <a:ext cx="4150049" cy="1040477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1" name="角丸四角形 21">
              <a:extLst>
                <a:ext uri="{FF2B5EF4-FFF2-40B4-BE49-F238E27FC236}">
                  <a16:creationId xmlns:a16="http://schemas.microsoft.com/office/drawing/2014/main" id="{858B7A7E-4162-4B20-8BC7-8A1BD2FA9D36}"/>
                </a:ext>
              </a:extLst>
            </p:cNvPr>
            <p:cNvSpPr/>
            <p:nvPr/>
          </p:nvSpPr>
          <p:spPr bwMode="auto">
            <a:xfrm>
              <a:off x="4622191" y="2463402"/>
              <a:ext cx="3571064" cy="357098"/>
            </a:xfrm>
            <a:prstGeom prst="roundRect">
              <a:avLst>
                <a:gd name="adj" fmla="val 2508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 Implementation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13A8057-7D26-408A-B133-8DB859E1D51F}"/>
              </a:ext>
            </a:extLst>
          </p:cNvPr>
          <p:cNvSpPr txBox="1"/>
          <p:nvPr/>
        </p:nvSpPr>
        <p:spPr>
          <a:xfrm>
            <a:off x="5693818" y="1681063"/>
            <a:ext cx="1467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Application Script</a:t>
            </a:r>
          </a:p>
        </p:txBody>
      </p:sp>
    </p:spTree>
    <p:extLst>
      <p:ext uri="{BB962C8B-B14F-4D97-AF65-F5344CB8AC3E}">
        <p14:creationId xmlns:p14="http://schemas.microsoft.com/office/powerpoint/2010/main" val="355622830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bdbcade-3cc6-402a-2016-7b17c3305b8e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1304</Words>
  <Application>Microsoft Office PowerPoint</Application>
  <PresentationFormat>On-screen Show (4:3)</PresentationFormat>
  <Paragraphs>643</Paragraphs>
  <Slides>27</Slides>
  <Notes>24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HG明朝E</vt:lpstr>
      <vt:lpstr>Arial</vt:lpstr>
      <vt:lpstr>Calibri</vt:lpstr>
      <vt:lpstr>Symbol</vt:lpstr>
      <vt:lpstr>Larissa-Design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 Kovatsch</dc:creator>
  <cp:keywords>CTPClassification=CTP_NT</cp:keywords>
  <cp:lastModifiedBy>Mccool, Michael</cp:lastModifiedBy>
  <cp:revision>116</cp:revision>
  <cp:lastPrinted>2017-08-07T13:47:57Z</cp:lastPrinted>
  <dcterms:created xsi:type="dcterms:W3CDTF">2017-08-07T12:37:27Z</dcterms:created>
  <dcterms:modified xsi:type="dcterms:W3CDTF">2019-04-25T05:12:18Z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6b137823-89dd-40ae-97fc-a97a1bda6e69</vt:lpwstr>
  </property>
  <property fmtid="{D5CDD505-2E9C-101B-9397-08002B2CF9AE}" pid="3" name="CTP_TimeStamp">
    <vt:lpwstr>2019-04-25 05:12:17Z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