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5"/>
  </p:notesMasterIdLst>
  <p:sldIdLst>
    <p:sldId id="301" r:id="rId2"/>
    <p:sldId id="307" r:id="rId3"/>
    <p:sldId id="302" r:id="rId4"/>
    <p:sldId id="303" r:id="rId5"/>
    <p:sldId id="304" r:id="rId6"/>
    <p:sldId id="310" r:id="rId7"/>
    <p:sldId id="317" r:id="rId8"/>
    <p:sldId id="314" r:id="rId9"/>
    <p:sldId id="311" r:id="rId10"/>
    <p:sldId id="313" r:id="rId11"/>
    <p:sldId id="325" r:id="rId12"/>
    <p:sldId id="319" r:id="rId13"/>
    <p:sldId id="326" r:id="rId14"/>
    <p:sldId id="320" r:id="rId15"/>
    <p:sldId id="327" r:id="rId16"/>
    <p:sldId id="328" r:id="rId17"/>
    <p:sldId id="321" r:id="rId18"/>
    <p:sldId id="322" r:id="rId19"/>
    <p:sldId id="329" r:id="rId20"/>
    <p:sldId id="324" r:id="rId21"/>
    <p:sldId id="330" r:id="rId22"/>
    <p:sldId id="323" r:id="rId23"/>
    <p:sldId id="331" r:id="rId2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DDE9EC"/>
    <a:srgbClr val="1782DB"/>
    <a:srgbClr val="F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21B45-C9CF-4F25-B58F-1F652817E7BC}" v="316" dt="2019-03-12T09:27:3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7" d="100"/>
          <a:sy n="127" d="100"/>
        </p:scale>
        <p:origin x="113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6F5E4-A90A-4660-9E2F-BE3206DD94E4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3800-5087-4BB6-B456-BC0CDA702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8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2132E3-E025-46E2-B95D-8A9881BBBAC0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A5EA-0525-4AE7-8263-25F14627C622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73FF-70AB-4D71-A95B-922B7FF90D3B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7EB4-8919-41E4-B4FB-AA1DEA51CBF0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DF76C0-E8A1-4776-BD11-BF60C2C6A528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0F01-E1BF-43AA-8B47-26F657B7E208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D16E-970E-4FD0-8190-13395C41C212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E9E-B1B8-4768-944E-0DC64EEB8E4D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2B2-36EF-475E-AA18-BB24F85EF65C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0117-7DED-45B4-8A07-7C32E7D132E1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D39-2FD3-4DF5-9A39-DAAC994DB47B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7C59B-471B-422F-B057-3FD3B3200629}" type="datetime1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gif"/><Relationship Id="rId7" Type="http://schemas.openxmlformats.org/officeDocument/2006/relationships/image" Target="../media/image1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gif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gif"/><Relationship Id="rId7" Type="http://schemas.openxmlformats.org/officeDocument/2006/relationships/image" Target="../media/image1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6.gif"/><Relationship Id="rId4" Type="http://schemas.openxmlformats.org/officeDocument/2006/relationships/image" Target="../media/image3.gif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3.2.1</a:t>
            </a:r>
            <a:r>
              <a:rPr kumimoji="1" lang="en-US" altLang="ja-JP" dirty="0"/>
              <a:t> Device controllers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02359" y="509621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0576" y="5096217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842808"/>
            <a:ext cx="1010853" cy="50903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2795719"/>
            <a:ext cx="413874" cy="603217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907704" y="2468706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42343" y="34055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219" y="3386314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3725648" y="3097327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270178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Building Blocks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794699" y="3177873"/>
            <a:ext cx="1705293" cy="39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ExposedThing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9" y="1772816"/>
            <a:ext cx="4176464" cy="311005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WoT</a:t>
            </a:r>
            <a:r>
              <a:rPr kumimoji="1" lang="en-US" altLang="ja-JP" sz="1400" dirty="0"/>
              <a:t> servient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2625662" y="2204864"/>
            <a:ext cx="3890554" cy="192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Runtime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48748" y="3171576"/>
            <a:ext cx="1672581" cy="39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ConsumedThing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803192" y="2566724"/>
            <a:ext cx="3518137" cy="42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WoT</a:t>
            </a:r>
            <a:r>
              <a:rPr lang="en-US" altLang="ja-JP" sz="1400" dirty="0"/>
              <a:t> servient life cycle management (application)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2625661" y="4221087"/>
            <a:ext cx="3741798" cy="73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03192" y="4332662"/>
            <a:ext cx="1750649" cy="43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Protocol binding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41874" y="4327611"/>
            <a:ext cx="1479457" cy="44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Device interface adapter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228270" y="5190456"/>
            <a:ext cx="906702" cy="4242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Servient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606099" y="5813106"/>
            <a:ext cx="1056668" cy="4242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/>
              <a:t>Web server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794779" y="5813106"/>
            <a:ext cx="1056668" cy="4242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Web client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010586" y="4771200"/>
            <a:ext cx="1" cy="1041906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317907" y="4746779"/>
            <a:ext cx="1" cy="1041906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684382" y="4730113"/>
            <a:ext cx="0" cy="460343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0923" y="5267732"/>
            <a:ext cx="1228288" cy="4242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Legacy device</a:t>
            </a:r>
            <a:endParaRPr kumimoji="1" lang="ja-JP" altLang="en-US" sz="1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580806" y="4807389"/>
            <a:ext cx="0" cy="460343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768988" y="5030520"/>
            <a:ext cx="1827821" cy="122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4860032" y="5030520"/>
            <a:ext cx="1515036" cy="122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吹き出し 22"/>
          <p:cNvSpPr/>
          <p:nvPr/>
        </p:nvSpPr>
        <p:spPr>
          <a:xfrm>
            <a:off x="506975" y="3976822"/>
            <a:ext cx="1674950" cy="403234"/>
          </a:xfrm>
          <a:prstGeom prst="wedgeRectCallout">
            <a:avLst>
              <a:gd name="adj1" fmla="val 72474"/>
              <a:gd name="adj2" fmla="val 88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Abstract interface </a:t>
            </a:r>
            <a:endParaRPr kumimoji="1" lang="ja-JP" altLang="en-US" sz="1200" dirty="0"/>
          </a:p>
        </p:txBody>
      </p:sp>
      <p:sp>
        <p:nvSpPr>
          <p:cNvPr id="24" name="四角形吹き出し 23"/>
          <p:cNvSpPr/>
          <p:nvPr/>
        </p:nvSpPr>
        <p:spPr>
          <a:xfrm>
            <a:off x="520786" y="4809508"/>
            <a:ext cx="1674950" cy="403234"/>
          </a:xfrm>
          <a:prstGeom prst="wedgeRectCallout">
            <a:avLst>
              <a:gd name="adj1" fmla="val 80891"/>
              <a:gd name="adj2" fmla="val 46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/>
              <a:t>WoT</a:t>
            </a:r>
            <a:r>
              <a:rPr lang="en-US" altLang="ja-JP" sz="1200" dirty="0"/>
              <a:t> interface </a:t>
            </a:r>
            <a:endParaRPr kumimoji="1" lang="ja-JP" altLang="en-US" sz="1200" dirty="0"/>
          </a:p>
        </p:txBody>
      </p:sp>
      <p:sp>
        <p:nvSpPr>
          <p:cNvPr id="25" name="四角形吹き出し 24"/>
          <p:cNvSpPr/>
          <p:nvPr/>
        </p:nvSpPr>
        <p:spPr>
          <a:xfrm>
            <a:off x="6948264" y="4807389"/>
            <a:ext cx="1674950" cy="403234"/>
          </a:xfrm>
          <a:prstGeom prst="wedgeRectCallout">
            <a:avLst>
              <a:gd name="adj1" fmla="val -78360"/>
              <a:gd name="adj2" fmla="val 18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Legacy device (propriety) interface 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2771800" y="3072354"/>
            <a:ext cx="3595659" cy="706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803192" y="3657234"/>
            <a:ext cx="3518137" cy="41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Interaction model (Thing Description)</a:t>
            </a:r>
            <a:endParaRPr kumimoji="1" lang="ja-JP" altLang="en-US" sz="1400" dirty="0"/>
          </a:p>
        </p:txBody>
      </p:sp>
      <p:sp>
        <p:nvSpPr>
          <p:cNvPr id="29" name="四角形吹き出し 28"/>
          <p:cNvSpPr/>
          <p:nvPr/>
        </p:nvSpPr>
        <p:spPr>
          <a:xfrm>
            <a:off x="520786" y="2818418"/>
            <a:ext cx="1674950" cy="403234"/>
          </a:xfrm>
          <a:prstGeom prst="wedgeRectCallout">
            <a:avLst>
              <a:gd name="adj1" fmla="val 72474"/>
              <a:gd name="adj2" fmla="val 88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Internal interface</a:t>
            </a:r>
          </a:p>
          <a:p>
            <a:r>
              <a:rPr kumimoji="1" lang="en-US" altLang="ja-JP" sz="1200" dirty="0"/>
              <a:t>e.g. Scripting API</a:t>
            </a:r>
            <a:endParaRPr kumimoji="1" lang="ja-JP" altLang="en-US" sz="1200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2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8CC48F-8D33-4AA9-8DFB-ACD0768BBDBB}"/>
              </a:ext>
            </a:extLst>
          </p:cNvPr>
          <p:cNvSpPr/>
          <p:nvPr/>
        </p:nvSpPr>
        <p:spPr>
          <a:xfrm>
            <a:off x="251520" y="1590268"/>
            <a:ext cx="8568952" cy="4719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6">
            <a:extLst>
              <a:ext uri="{FF2B5EF4-FFF2-40B4-BE49-F238E27FC236}">
                <a16:creationId xmlns:a16="http://schemas.microsoft.com/office/drawing/2014/main" id="{55BB608F-9F9A-4827-8F73-48F0792F791D}"/>
              </a:ext>
            </a:extLst>
          </p:cNvPr>
          <p:cNvSpPr/>
          <p:nvPr/>
        </p:nvSpPr>
        <p:spPr bwMode="auto">
          <a:xfrm>
            <a:off x="2497666" y="1759398"/>
            <a:ext cx="4162567" cy="312346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 err="1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</a:t>
            </a:r>
          </a:p>
        </p:txBody>
      </p:sp>
      <p:sp>
        <p:nvSpPr>
          <p:cNvPr id="6" name="四角形: 角を丸くする 5"/>
          <p:cNvSpPr/>
          <p:nvPr/>
        </p:nvSpPr>
        <p:spPr>
          <a:xfrm>
            <a:off x="2625662" y="2204864"/>
            <a:ext cx="3890554" cy="1925636"/>
          </a:xfrm>
          <a:prstGeom prst="roundRect">
            <a:avLst>
              <a:gd name="adj" fmla="val 8111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2699792" y="4221087"/>
            <a:ext cx="3741798" cy="730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768988" y="5030520"/>
            <a:ext cx="1827821" cy="1228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4860032" y="5030520"/>
            <a:ext cx="1515036" cy="1228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吹き出し 22"/>
          <p:cNvSpPr/>
          <p:nvPr/>
        </p:nvSpPr>
        <p:spPr>
          <a:xfrm>
            <a:off x="506975" y="3976822"/>
            <a:ext cx="1674950" cy="403234"/>
          </a:xfrm>
          <a:prstGeom prst="wedgeRectCallout">
            <a:avLst>
              <a:gd name="adj1" fmla="val 72474"/>
              <a:gd name="adj2" fmla="val 88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Abstract interface 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20786" y="4809508"/>
            <a:ext cx="1674950" cy="403234"/>
          </a:xfrm>
          <a:prstGeom prst="wedgeRectCallout">
            <a:avLst>
              <a:gd name="adj1" fmla="val 80891"/>
              <a:gd name="adj2" fmla="val 46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WoT</a:t>
            </a:r>
            <a:r>
              <a:rPr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6948264" y="4807389"/>
            <a:ext cx="1674950" cy="403234"/>
          </a:xfrm>
          <a:prstGeom prst="wedgeRectCallout">
            <a:avLst>
              <a:gd name="adj1" fmla="val -78360"/>
              <a:gd name="adj2" fmla="val 18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Legacy device (propriety) interface 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2771800" y="3072354"/>
            <a:ext cx="3595659" cy="706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吹き出し 28"/>
          <p:cNvSpPr/>
          <p:nvPr/>
        </p:nvSpPr>
        <p:spPr>
          <a:xfrm>
            <a:off x="520786" y="2818418"/>
            <a:ext cx="1674950" cy="403234"/>
          </a:xfrm>
          <a:prstGeom prst="wedgeRectCallout">
            <a:avLst>
              <a:gd name="adj1" fmla="val 72474"/>
              <a:gd name="adj2" fmla="val 88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Internal interface</a:t>
            </a:r>
          </a:p>
          <a:p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e.g. Scripting API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5DF3B3E1-D2C8-4E29-A1DE-E70F3797AE23}"/>
              </a:ext>
            </a:extLst>
          </p:cNvPr>
          <p:cNvSpPr/>
          <p:nvPr/>
        </p:nvSpPr>
        <p:spPr bwMode="auto">
          <a:xfrm>
            <a:off x="2768988" y="4318976"/>
            <a:ext cx="1730998" cy="438538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37" name="角丸四角形 21">
            <a:extLst>
              <a:ext uri="{FF2B5EF4-FFF2-40B4-BE49-F238E27FC236}">
                <a16:creationId xmlns:a16="http://schemas.microsoft.com/office/drawing/2014/main" id="{5E13F9DE-D277-4AE6-924C-3EC551728189}"/>
              </a:ext>
            </a:extLst>
          </p:cNvPr>
          <p:cNvSpPr/>
          <p:nvPr/>
        </p:nvSpPr>
        <p:spPr bwMode="auto">
          <a:xfrm>
            <a:off x="4683169" y="4312752"/>
            <a:ext cx="1628453" cy="450793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interface</a:t>
            </a:r>
          </a:p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adapter</a:t>
            </a:r>
          </a:p>
        </p:txBody>
      </p:sp>
      <p:sp>
        <p:nvSpPr>
          <p:cNvPr id="38" name="角丸四角形 6">
            <a:extLst>
              <a:ext uri="{FF2B5EF4-FFF2-40B4-BE49-F238E27FC236}">
                <a16:creationId xmlns:a16="http://schemas.microsoft.com/office/drawing/2014/main" id="{0562A2D4-5FBF-4E93-A4CA-0FD5164099AD}"/>
              </a:ext>
            </a:extLst>
          </p:cNvPr>
          <p:cNvSpPr/>
          <p:nvPr/>
        </p:nvSpPr>
        <p:spPr bwMode="auto">
          <a:xfrm>
            <a:off x="3780780" y="5788685"/>
            <a:ext cx="1056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Web Client</a:t>
            </a:r>
          </a:p>
        </p:txBody>
      </p:sp>
      <p:sp>
        <p:nvSpPr>
          <p:cNvPr id="39" name="角丸四角形 6">
            <a:extLst>
              <a:ext uri="{FF2B5EF4-FFF2-40B4-BE49-F238E27FC236}">
                <a16:creationId xmlns:a16="http://schemas.microsoft.com/office/drawing/2014/main" id="{978A892B-66AC-4A15-8497-224770114E60}"/>
              </a:ext>
            </a:extLst>
          </p:cNvPr>
          <p:cNvSpPr/>
          <p:nvPr/>
        </p:nvSpPr>
        <p:spPr bwMode="auto">
          <a:xfrm>
            <a:off x="2482253" y="5798623"/>
            <a:ext cx="1056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40" name="角丸四角形 6">
            <a:extLst>
              <a:ext uri="{FF2B5EF4-FFF2-40B4-BE49-F238E27FC236}">
                <a16:creationId xmlns:a16="http://schemas.microsoft.com/office/drawing/2014/main" id="{B8DBAB96-819D-437D-855C-68A33617FB53}"/>
              </a:ext>
            </a:extLst>
          </p:cNvPr>
          <p:cNvSpPr/>
          <p:nvPr/>
        </p:nvSpPr>
        <p:spPr bwMode="auto">
          <a:xfrm>
            <a:off x="3153584" y="5190456"/>
            <a:ext cx="1056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41" name="角丸四角形 6">
            <a:extLst>
              <a:ext uri="{FF2B5EF4-FFF2-40B4-BE49-F238E27FC236}">
                <a16:creationId xmlns:a16="http://schemas.microsoft.com/office/drawing/2014/main" id="{9220A081-B559-42AE-8DC5-354DA3A903BE}"/>
              </a:ext>
            </a:extLst>
          </p:cNvPr>
          <p:cNvSpPr/>
          <p:nvPr/>
        </p:nvSpPr>
        <p:spPr bwMode="auto">
          <a:xfrm>
            <a:off x="5052473" y="5267732"/>
            <a:ext cx="1056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Legacy Device</a:t>
            </a:r>
          </a:p>
        </p:txBody>
      </p:sp>
      <p:cxnSp>
        <p:nvCxnSpPr>
          <p:cNvPr id="42" name="Gerade Verbindung mit Pfeil 93">
            <a:extLst>
              <a:ext uri="{FF2B5EF4-FFF2-40B4-BE49-F238E27FC236}">
                <a16:creationId xmlns:a16="http://schemas.microsoft.com/office/drawing/2014/main" id="{E1766138-28F5-46A7-AB71-5F1D684922A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80806" y="4746779"/>
            <a:ext cx="0" cy="5209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87">
            <a:extLst>
              <a:ext uri="{FF2B5EF4-FFF2-40B4-BE49-F238E27FC236}">
                <a16:creationId xmlns:a16="http://schemas.microsoft.com/office/drawing/2014/main" id="{967109F8-B130-44E9-8C9C-7ACDBC8569E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309113" y="4757515"/>
            <a:ext cx="0" cy="103117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87">
            <a:extLst>
              <a:ext uri="{FF2B5EF4-FFF2-40B4-BE49-F238E27FC236}">
                <a16:creationId xmlns:a16="http://schemas.microsoft.com/office/drawing/2014/main" id="{BE3D97F5-FA57-4459-9BC6-549513F2717E}"/>
              </a:ext>
            </a:extLst>
          </p:cNvPr>
          <p:cNvCxnSpPr>
            <a:cxnSpLocks/>
          </p:cNvCxnSpPr>
          <p:nvPr/>
        </p:nvCxnSpPr>
        <p:spPr>
          <a:xfrm flipV="1">
            <a:off x="3701851" y="4730140"/>
            <a:ext cx="1" cy="48048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87">
            <a:extLst>
              <a:ext uri="{FF2B5EF4-FFF2-40B4-BE49-F238E27FC236}">
                <a16:creationId xmlns:a16="http://schemas.microsoft.com/office/drawing/2014/main" id="{5E1F14D5-5EDA-436D-B11F-54A2C6566A17}"/>
              </a:ext>
            </a:extLst>
          </p:cNvPr>
          <p:cNvCxnSpPr>
            <a:cxnSpLocks/>
          </p:cNvCxnSpPr>
          <p:nvPr/>
        </p:nvCxnSpPr>
        <p:spPr>
          <a:xfrm flipV="1">
            <a:off x="3010585" y="4767453"/>
            <a:ext cx="0" cy="103117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21">
            <a:extLst>
              <a:ext uri="{FF2B5EF4-FFF2-40B4-BE49-F238E27FC236}">
                <a16:creationId xmlns:a16="http://schemas.microsoft.com/office/drawing/2014/main" id="{617EC83F-9C43-4123-BC60-7D7EEBC3B1A8}"/>
              </a:ext>
            </a:extLst>
          </p:cNvPr>
          <p:cNvSpPr/>
          <p:nvPr/>
        </p:nvSpPr>
        <p:spPr bwMode="auto">
          <a:xfrm>
            <a:off x="2803192" y="3653330"/>
            <a:ext cx="3508430" cy="419838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Interaction model (Thing Description)</a:t>
            </a:r>
          </a:p>
        </p:txBody>
      </p:sp>
      <p:sp>
        <p:nvSpPr>
          <p:cNvPr id="53" name="縦巻き 49">
            <a:extLst>
              <a:ext uri="{FF2B5EF4-FFF2-40B4-BE49-F238E27FC236}">
                <a16:creationId xmlns:a16="http://schemas.microsoft.com/office/drawing/2014/main" id="{6BB8F588-76A4-4B9D-8ABF-1BBB400F9F3D}"/>
              </a:ext>
            </a:extLst>
          </p:cNvPr>
          <p:cNvSpPr/>
          <p:nvPr/>
        </p:nvSpPr>
        <p:spPr bwMode="auto">
          <a:xfrm>
            <a:off x="2803192" y="2539066"/>
            <a:ext cx="357187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life cycle management</a:t>
            </a:r>
          </a:p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(application)</a:t>
            </a:r>
            <a:endParaRPr kumimoji="0" lang="en-US" altLang="ja-JP" sz="14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B2EF57F8-1BB3-45ED-AE38-215127A31F87}"/>
              </a:ext>
            </a:extLst>
          </p:cNvPr>
          <p:cNvSpPr/>
          <p:nvPr/>
        </p:nvSpPr>
        <p:spPr bwMode="auto">
          <a:xfrm>
            <a:off x="2803192" y="3171474"/>
            <a:ext cx="1721075" cy="419838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6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5" name="角丸四角形 21">
            <a:extLst>
              <a:ext uri="{FF2B5EF4-FFF2-40B4-BE49-F238E27FC236}">
                <a16:creationId xmlns:a16="http://schemas.microsoft.com/office/drawing/2014/main" id="{80D8FC3D-EF96-4E15-83B5-E7667DD31037}"/>
              </a:ext>
            </a:extLst>
          </p:cNvPr>
          <p:cNvSpPr/>
          <p:nvPr/>
        </p:nvSpPr>
        <p:spPr bwMode="auto">
          <a:xfrm>
            <a:off x="4596809" y="3167682"/>
            <a:ext cx="1721075" cy="419838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6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6.5.1 Inter connection of application and device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148065" y="1294230"/>
            <a:ext cx="2808311" cy="2223534"/>
            <a:chOff x="-756592" y="1412776"/>
            <a:chExt cx="4072051" cy="3600400"/>
          </a:xfrm>
        </p:grpSpPr>
        <p:sp>
          <p:nvSpPr>
            <p:cNvPr id="32" name="正方形/長方形 31"/>
            <p:cNvSpPr/>
            <p:nvPr/>
          </p:nvSpPr>
          <p:spPr>
            <a:xfrm>
              <a:off x="-756592" y="1412776"/>
              <a:ext cx="4072051" cy="3600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050" dirty="0"/>
                <a:t>Application</a:t>
              </a:r>
              <a:r>
                <a:rPr kumimoji="1" lang="en-US" altLang="ja-JP" sz="1050" dirty="0"/>
                <a:t> servient</a:t>
              </a:r>
              <a:endParaRPr kumimoji="1" lang="ja-JP" altLang="en-US" sz="105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-614699" y="2381896"/>
              <a:ext cx="3825748" cy="189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Runtime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-437169" y="3315592"/>
              <a:ext cx="3518137" cy="399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/>
                <a:t>ConsumedThing</a:t>
              </a:r>
              <a:endParaRPr kumimoji="1" lang="ja-JP" altLang="en-US" sz="105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-437169" y="2710740"/>
              <a:ext cx="3518137" cy="42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/>
                <a:t>WoT</a:t>
              </a:r>
              <a:r>
                <a:rPr lang="en-US" altLang="ja-JP" sz="1050" dirty="0"/>
                <a:t> servient LCM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-437169" y="4471627"/>
              <a:ext cx="3518139" cy="443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Protocol Binding</a:t>
              </a:r>
              <a:endParaRPr kumimoji="1" lang="ja-JP" altLang="en-US" sz="1050" dirty="0"/>
            </a:p>
          </p:txBody>
        </p:sp>
        <p:cxnSp>
          <p:nvCxnSpPr>
            <p:cNvPr id="40" name="直線コネクタ 39"/>
            <p:cNvCxnSpPr/>
            <p:nvPr/>
          </p:nvCxnSpPr>
          <p:spPr>
            <a:xfrm flipV="1">
              <a:off x="-468561" y="4365104"/>
              <a:ext cx="3595659" cy="706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正方形/長方形 40"/>
            <p:cNvSpPr/>
            <p:nvPr/>
          </p:nvSpPr>
          <p:spPr>
            <a:xfrm>
              <a:off x="-437169" y="3801250"/>
              <a:ext cx="3518137" cy="419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Thing Description</a:t>
              </a:r>
              <a:endParaRPr kumimoji="1" lang="ja-JP" altLang="en-US" sz="105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-429576" y="1773307"/>
              <a:ext cx="3518137" cy="42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Application</a:t>
              </a:r>
            </a:p>
          </p:txBody>
        </p:sp>
        <p:cxnSp>
          <p:nvCxnSpPr>
            <p:cNvPr id="43" name="直線コネクタ 42"/>
            <p:cNvCxnSpPr/>
            <p:nvPr/>
          </p:nvCxnSpPr>
          <p:spPr>
            <a:xfrm flipV="1">
              <a:off x="-463819" y="2276872"/>
              <a:ext cx="3595659" cy="706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5148065" y="3883890"/>
            <a:ext cx="2808311" cy="2497438"/>
            <a:chOff x="-888043" y="1708263"/>
            <a:chExt cx="4072051" cy="4437056"/>
          </a:xfrm>
        </p:grpSpPr>
        <p:sp>
          <p:nvSpPr>
            <p:cNvPr id="45" name="正方形/長方形 44"/>
            <p:cNvSpPr/>
            <p:nvPr/>
          </p:nvSpPr>
          <p:spPr>
            <a:xfrm>
              <a:off x="-577113" y="3702069"/>
              <a:ext cx="3526630" cy="393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/>
                <a:t>ExposedThing</a:t>
              </a:r>
              <a:endParaRPr kumimoji="1" lang="ja-JP" altLang="en-US" sz="1050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-888043" y="1708263"/>
              <a:ext cx="4072051" cy="44370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050" dirty="0"/>
                <a:t>Device</a:t>
              </a:r>
              <a:r>
                <a:rPr kumimoji="1" lang="en-US" altLang="ja-JP" sz="1050" dirty="0"/>
                <a:t> servient</a:t>
              </a:r>
              <a:endParaRPr kumimoji="1" lang="ja-JP" altLang="en-US" sz="105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746150" y="2729060"/>
              <a:ext cx="3825748" cy="1925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Runtime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-568620" y="3090920"/>
              <a:ext cx="3518137" cy="42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/>
                <a:t>WoT</a:t>
              </a:r>
              <a:r>
                <a:rPr lang="en-US" altLang="ja-JP" sz="1050" dirty="0"/>
                <a:t> servient LCM</a:t>
              </a:r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-746151" y="4745283"/>
              <a:ext cx="3741798" cy="730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-568620" y="4851807"/>
              <a:ext cx="3518139" cy="443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Device interface adapter</a:t>
              </a:r>
              <a:endParaRPr kumimoji="1" lang="ja-JP" altLang="en-US" sz="105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6321" y="5608619"/>
              <a:ext cx="2059761" cy="424207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Legacy device</a:t>
              </a:r>
              <a:endParaRPr kumimoji="1" lang="ja-JP" altLang="en-US" sz="1050" dirty="0"/>
            </a:p>
          </p:txBody>
        </p:sp>
        <p:cxnSp>
          <p:nvCxnSpPr>
            <p:cNvPr id="53" name="直線矢印コネクタ 52"/>
            <p:cNvCxnSpPr>
              <a:stCxn id="51" idx="2"/>
              <a:endCxn id="52" idx="0"/>
            </p:cNvCxnSpPr>
            <p:nvPr/>
          </p:nvCxnSpPr>
          <p:spPr>
            <a:xfrm flipH="1">
              <a:off x="1186201" y="5295396"/>
              <a:ext cx="4248" cy="313223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-600012" y="3596550"/>
              <a:ext cx="3595659" cy="706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/>
            <p:cNvSpPr/>
            <p:nvPr/>
          </p:nvSpPr>
          <p:spPr>
            <a:xfrm>
              <a:off x="-568620" y="4181430"/>
              <a:ext cx="3518137" cy="419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Thing Description</a:t>
              </a:r>
              <a:endParaRPr kumimoji="1" lang="ja-JP" altLang="en-US" sz="1050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-599439" y="2110833"/>
              <a:ext cx="3518139" cy="443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Protocol Binding</a:t>
              </a:r>
              <a:endParaRPr kumimoji="1" lang="ja-JP" altLang="en-US" sz="1050" dirty="0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V="1">
              <a:off x="-654250" y="2643053"/>
              <a:ext cx="3595659" cy="70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線矢印コネクタ 69"/>
          <p:cNvCxnSpPr>
            <a:endCxn id="46" idx="0"/>
          </p:cNvCxnSpPr>
          <p:nvPr/>
        </p:nvCxnSpPr>
        <p:spPr>
          <a:xfrm>
            <a:off x="6588225" y="3526478"/>
            <a:ext cx="0" cy="357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AE2FF3-C053-4395-A6E5-B9D89E5A3C2A}"/>
              </a:ext>
            </a:extLst>
          </p:cNvPr>
          <p:cNvSpPr/>
          <p:nvPr/>
        </p:nvSpPr>
        <p:spPr>
          <a:xfrm>
            <a:off x="4644008" y="1143000"/>
            <a:ext cx="381642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6">
            <a:extLst>
              <a:ext uri="{FF2B5EF4-FFF2-40B4-BE49-F238E27FC236}">
                <a16:creationId xmlns:a16="http://schemas.microsoft.com/office/drawing/2014/main" id="{C1A572B0-1674-4C3A-AA42-31DBFF51D8DE}"/>
              </a:ext>
            </a:extLst>
          </p:cNvPr>
          <p:cNvSpPr/>
          <p:nvPr/>
        </p:nvSpPr>
        <p:spPr bwMode="auto">
          <a:xfrm>
            <a:off x="5148065" y="3892604"/>
            <a:ext cx="2808311" cy="24974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200" b="1" kern="0" dirty="0">
                <a:solidFill>
                  <a:srgbClr val="000000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Device servient</a:t>
            </a:r>
          </a:p>
        </p:txBody>
      </p:sp>
      <p:sp>
        <p:nvSpPr>
          <p:cNvPr id="28" name="角丸四角形 6">
            <a:extLst>
              <a:ext uri="{FF2B5EF4-FFF2-40B4-BE49-F238E27FC236}">
                <a16:creationId xmlns:a16="http://schemas.microsoft.com/office/drawing/2014/main" id="{43A0FF7B-0250-4DA6-AF6C-184D6A06A25B}"/>
              </a:ext>
            </a:extLst>
          </p:cNvPr>
          <p:cNvSpPr/>
          <p:nvPr/>
        </p:nvSpPr>
        <p:spPr bwMode="auto">
          <a:xfrm>
            <a:off x="5148065" y="1294229"/>
            <a:ext cx="2808311" cy="222353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200" b="1" kern="0" dirty="0">
                <a:solidFill>
                  <a:srgbClr val="000000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Application servient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6.5.1 Inter connection of application and device</a:t>
            </a:r>
            <a:endParaRPr kumimoji="1" lang="ja-JP" altLang="en-US" dirty="0"/>
          </a:p>
        </p:txBody>
      </p:sp>
      <p:sp>
        <p:nvSpPr>
          <p:cNvPr id="33" name="四角形: 角を丸くする 32"/>
          <p:cNvSpPr/>
          <p:nvPr/>
        </p:nvSpPr>
        <p:spPr>
          <a:xfrm>
            <a:off x="5232997" y="1892739"/>
            <a:ext cx="2638447" cy="1168843"/>
          </a:xfrm>
          <a:prstGeom prst="roundRect">
            <a:avLst>
              <a:gd name="adj" fmla="val 5077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V="1">
            <a:off x="5312338" y="3117528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5312338" y="1827878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261945" y="5593305"/>
            <a:ext cx="2580550" cy="411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V="1">
            <a:off x="5312338" y="4410045"/>
            <a:ext cx="2479765" cy="397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9" name="縦巻き 49">
            <a:extLst>
              <a:ext uri="{FF2B5EF4-FFF2-40B4-BE49-F238E27FC236}">
                <a16:creationId xmlns:a16="http://schemas.microsoft.com/office/drawing/2014/main" id="{5EF34A07-A581-4F04-ABC6-28AAD8D44EC7}"/>
              </a:ext>
            </a:extLst>
          </p:cNvPr>
          <p:cNvSpPr/>
          <p:nvPr/>
        </p:nvSpPr>
        <p:spPr bwMode="auto">
          <a:xfrm>
            <a:off x="5339070" y="1515447"/>
            <a:ext cx="2426301" cy="25515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30" name="縦巻き 49">
            <a:extLst>
              <a:ext uri="{FF2B5EF4-FFF2-40B4-BE49-F238E27FC236}">
                <a16:creationId xmlns:a16="http://schemas.microsoft.com/office/drawing/2014/main" id="{7847407C-D49E-4CF0-B5FC-3815756DEA0B}"/>
              </a:ext>
            </a:extLst>
          </p:cNvPr>
          <p:cNvSpPr/>
          <p:nvPr/>
        </p:nvSpPr>
        <p:spPr bwMode="auto">
          <a:xfrm>
            <a:off x="5331749" y="2116904"/>
            <a:ext cx="2440943" cy="230237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LCM</a:t>
            </a:r>
          </a:p>
        </p:txBody>
      </p:sp>
      <p:sp>
        <p:nvSpPr>
          <p:cNvPr id="31" name="角丸四角形 21">
            <a:extLst>
              <a:ext uri="{FF2B5EF4-FFF2-40B4-BE49-F238E27FC236}">
                <a16:creationId xmlns:a16="http://schemas.microsoft.com/office/drawing/2014/main" id="{8852F8EA-A987-4627-95B6-2C7C54C8FA3D}"/>
              </a:ext>
            </a:extLst>
          </p:cNvPr>
          <p:cNvSpPr/>
          <p:nvPr/>
        </p:nvSpPr>
        <p:spPr bwMode="auto">
          <a:xfrm>
            <a:off x="5353372" y="2405996"/>
            <a:ext cx="2397697" cy="28492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0B5E1704-AD7D-4FBD-9311-4A284381C2A5}"/>
              </a:ext>
            </a:extLst>
          </p:cNvPr>
          <p:cNvSpPr/>
          <p:nvPr/>
        </p:nvSpPr>
        <p:spPr bwMode="auto">
          <a:xfrm>
            <a:off x="5353372" y="2729662"/>
            <a:ext cx="2397697" cy="271511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Description</a:t>
            </a:r>
          </a:p>
        </p:txBody>
      </p:sp>
      <p:sp>
        <p:nvSpPr>
          <p:cNvPr id="38" name="角丸四角形 21">
            <a:extLst>
              <a:ext uri="{FF2B5EF4-FFF2-40B4-BE49-F238E27FC236}">
                <a16:creationId xmlns:a16="http://schemas.microsoft.com/office/drawing/2014/main" id="{55988A94-94B8-4116-9EDD-D638ACC6F288}"/>
              </a:ext>
            </a:extLst>
          </p:cNvPr>
          <p:cNvSpPr/>
          <p:nvPr/>
        </p:nvSpPr>
        <p:spPr bwMode="auto">
          <a:xfrm>
            <a:off x="5353372" y="3192948"/>
            <a:ext cx="2397697" cy="255941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48" name="角丸四角形 21">
            <a:extLst>
              <a:ext uri="{FF2B5EF4-FFF2-40B4-BE49-F238E27FC236}">
                <a16:creationId xmlns:a16="http://schemas.microsoft.com/office/drawing/2014/main" id="{0FD7E24A-C995-401F-97EA-3EA3C614FA61}"/>
              </a:ext>
            </a:extLst>
          </p:cNvPr>
          <p:cNvSpPr/>
          <p:nvPr/>
        </p:nvSpPr>
        <p:spPr bwMode="auto">
          <a:xfrm>
            <a:off x="5353372" y="4133355"/>
            <a:ext cx="2397697" cy="2321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B7196999-88EA-467C-A048-B15798E5F4B1}"/>
              </a:ext>
            </a:extLst>
          </p:cNvPr>
          <p:cNvSpPr/>
          <p:nvPr/>
        </p:nvSpPr>
        <p:spPr>
          <a:xfrm>
            <a:off x="5232997" y="4458516"/>
            <a:ext cx="2638447" cy="1086320"/>
          </a:xfrm>
          <a:prstGeom prst="roundRect">
            <a:avLst>
              <a:gd name="adj" fmla="val 5077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E8F0CC7-2813-4DF3-80AF-C152BC8EAA63}"/>
              </a:ext>
            </a:extLst>
          </p:cNvPr>
          <p:cNvCxnSpPr>
            <a:cxnSpLocks/>
          </p:cNvCxnSpPr>
          <p:nvPr/>
        </p:nvCxnSpPr>
        <p:spPr>
          <a:xfrm flipV="1">
            <a:off x="5312338" y="4935795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縦巻き 49">
            <a:extLst>
              <a:ext uri="{FF2B5EF4-FFF2-40B4-BE49-F238E27FC236}">
                <a16:creationId xmlns:a16="http://schemas.microsoft.com/office/drawing/2014/main" id="{B8C6BA17-AA6B-4555-874A-41FDA043A12D}"/>
              </a:ext>
            </a:extLst>
          </p:cNvPr>
          <p:cNvSpPr/>
          <p:nvPr/>
        </p:nvSpPr>
        <p:spPr bwMode="auto">
          <a:xfrm>
            <a:off x="5331749" y="4682681"/>
            <a:ext cx="2440943" cy="21398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LCM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83F1D766-808B-4C25-8416-5DDE478AEB21}"/>
              </a:ext>
            </a:extLst>
          </p:cNvPr>
          <p:cNvSpPr/>
          <p:nvPr/>
        </p:nvSpPr>
        <p:spPr bwMode="auto">
          <a:xfrm>
            <a:off x="5353372" y="4971772"/>
            <a:ext cx="2397697" cy="264804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1B51816B-F8B5-4A71-BB33-3DC3CBAA3635}"/>
              </a:ext>
            </a:extLst>
          </p:cNvPr>
          <p:cNvSpPr/>
          <p:nvPr/>
        </p:nvSpPr>
        <p:spPr bwMode="auto">
          <a:xfrm>
            <a:off x="5353372" y="5295439"/>
            <a:ext cx="2397697" cy="252342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Description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48383CF8-1859-4F36-91F0-DEF0176F7138}"/>
              </a:ext>
            </a:extLst>
          </p:cNvPr>
          <p:cNvSpPr/>
          <p:nvPr/>
        </p:nvSpPr>
        <p:spPr bwMode="auto">
          <a:xfrm>
            <a:off x="5350343" y="5664183"/>
            <a:ext cx="2403754" cy="303963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interface adapter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33D65D03-80DB-42DF-8EAD-A075EDD1C7D7}"/>
              </a:ext>
            </a:extLst>
          </p:cNvPr>
          <p:cNvSpPr/>
          <p:nvPr/>
        </p:nvSpPr>
        <p:spPr bwMode="auto">
          <a:xfrm>
            <a:off x="5679737" y="6160104"/>
            <a:ext cx="1744966" cy="196246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Legacy device</a:t>
            </a:r>
          </a:p>
        </p:txBody>
      </p:sp>
      <p:cxnSp>
        <p:nvCxnSpPr>
          <p:cNvPr id="63" name="Gerade Verbindung mit Pfeil 93">
            <a:extLst>
              <a:ext uri="{FF2B5EF4-FFF2-40B4-BE49-F238E27FC236}">
                <a16:creationId xmlns:a16="http://schemas.microsoft.com/office/drawing/2014/main" id="{0C250D21-AB02-4F2E-A1D2-1ED55184C825}"/>
              </a:ext>
            </a:extLst>
          </p:cNvPr>
          <p:cNvCxnSpPr>
            <a:cxnSpLocks/>
          </p:cNvCxnSpPr>
          <p:nvPr/>
        </p:nvCxnSpPr>
        <p:spPr>
          <a:xfrm>
            <a:off x="6552220" y="5889580"/>
            <a:ext cx="0" cy="30904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87">
            <a:extLst>
              <a:ext uri="{FF2B5EF4-FFF2-40B4-BE49-F238E27FC236}">
                <a16:creationId xmlns:a16="http://schemas.microsoft.com/office/drawing/2014/main" id="{F9E2084E-0D8A-445B-99E9-2550AC4BCEDF}"/>
              </a:ext>
            </a:extLst>
          </p:cNvPr>
          <p:cNvCxnSpPr>
            <a:cxnSpLocks/>
          </p:cNvCxnSpPr>
          <p:nvPr/>
        </p:nvCxnSpPr>
        <p:spPr>
          <a:xfrm flipV="1">
            <a:off x="6552220" y="3429000"/>
            <a:ext cx="0" cy="53286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6.5.2 Inter connection</a:t>
            </a:r>
            <a:br>
              <a:rPr lang="en-US" altLang="ja-JP" dirty="0"/>
            </a:br>
            <a:r>
              <a:rPr lang="en-US" altLang="ja-JP" dirty="0"/>
              <a:t>with proxy</a:t>
            </a:r>
            <a:endParaRPr kumimoji="1" lang="ja-JP" altLang="en-US" dirty="0"/>
          </a:p>
        </p:txBody>
      </p:sp>
      <p:grpSp>
        <p:nvGrpSpPr>
          <p:cNvPr id="74" name="グループ化 73"/>
          <p:cNvGrpSpPr/>
          <p:nvPr/>
        </p:nvGrpSpPr>
        <p:grpSpPr>
          <a:xfrm>
            <a:off x="5148065" y="-747464"/>
            <a:ext cx="2808311" cy="7469574"/>
            <a:chOff x="4591041" y="212266"/>
            <a:chExt cx="3131841" cy="998548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4591041" y="3587857"/>
              <a:ext cx="3131841" cy="2793471"/>
              <a:chOff x="5176278" y="2834747"/>
              <a:chExt cx="4072051" cy="3795490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487208" y="4919692"/>
                <a:ext cx="1705293" cy="3932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ExposedThing</a:t>
                </a:r>
                <a:endParaRPr kumimoji="1" lang="ja-JP" altLang="en-US" sz="1050" dirty="0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176278" y="2834747"/>
                <a:ext cx="4072051" cy="379549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050" dirty="0"/>
                  <a:t>Proxy</a:t>
                </a:r>
                <a:r>
                  <a:rPr kumimoji="1" lang="en-US" altLang="ja-JP" sz="1050" dirty="0"/>
                  <a:t> servient</a:t>
                </a:r>
                <a:endParaRPr kumimoji="1" lang="ja-JP" altLang="en-US" sz="1050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5318171" y="3946683"/>
                <a:ext cx="3825748" cy="192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</a:rPr>
                  <a:t>Runtime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7341257" y="4913395"/>
                <a:ext cx="1672581" cy="399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050" dirty="0" err="1"/>
                  <a:t>ConsumedThing</a:t>
                </a:r>
                <a:endParaRPr kumimoji="1" lang="ja-JP" altLang="en-US" sz="1050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495701" y="4308543"/>
                <a:ext cx="3518137" cy="423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WoT</a:t>
                </a:r>
                <a:r>
                  <a:rPr lang="en-US" altLang="ja-JP" sz="1050" dirty="0"/>
                  <a:t> servient LCM</a:t>
                </a:r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>
                <a:off x="5318170" y="5962906"/>
                <a:ext cx="3741798" cy="730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正方形/長方形 10"/>
              <p:cNvSpPr/>
              <p:nvPr/>
            </p:nvSpPr>
            <p:spPr>
              <a:xfrm>
                <a:off x="5495701" y="6069430"/>
                <a:ext cx="3518139" cy="443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Protocol Binding</a:t>
                </a:r>
                <a:endParaRPr kumimoji="1" lang="ja-JP" altLang="en-US" sz="1050" dirty="0"/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 flipV="1">
                <a:off x="5464309" y="4814173"/>
                <a:ext cx="3595659" cy="706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正方形/長方形 27"/>
              <p:cNvSpPr/>
              <p:nvPr/>
            </p:nvSpPr>
            <p:spPr>
              <a:xfrm>
                <a:off x="5495701" y="5399053"/>
                <a:ext cx="3518137" cy="41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Thing Description</a:t>
                </a:r>
                <a:endParaRPr kumimoji="1" lang="ja-JP" altLang="en-US" sz="1050" dirty="0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5487208" y="3287141"/>
                <a:ext cx="3518139" cy="443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Protocol Binding</a:t>
                </a:r>
                <a:endParaRPr kumimoji="1" lang="ja-JP" altLang="en-US" sz="1050" dirty="0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 flipV="1">
                <a:off x="5428537" y="3850654"/>
                <a:ext cx="3595659" cy="706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4591041" y="212266"/>
              <a:ext cx="3131841" cy="2972468"/>
              <a:chOff x="-756592" y="1412776"/>
              <a:chExt cx="4072051" cy="3600400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-756592" y="1412776"/>
                <a:ext cx="4072051" cy="36004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050" dirty="0"/>
                  <a:t>Application</a:t>
                </a:r>
                <a:r>
                  <a:rPr kumimoji="1" lang="en-US" altLang="ja-JP" sz="1050" dirty="0"/>
                  <a:t> servient</a:t>
                </a:r>
                <a:endParaRPr kumimoji="1" lang="ja-JP" altLang="en-US" sz="1050" dirty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-614699" y="2381896"/>
                <a:ext cx="3825748" cy="1892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</a:rPr>
                  <a:t>Runtime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-437169" y="3315592"/>
                <a:ext cx="3518137" cy="399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ConsumedThing</a:t>
                </a:r>
                <a:endParaRPr kumimoji="1" lang="ja-JP" altLang="en-US" sz="1050" dirty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-437169" y="2710740"/>
                <a:ext cx="3518137" cy="423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WoT</a:t>
                </a:r>
                <a:r>
                  <a:rPr lang="en-US" altLang="ja-JP" sz="1050" dirty="0"/>
                  <a:t> servient LCM</a:t>
                </a: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-437169" y="4471627"/>
                <a:ext cx="3518139" cy="443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Protocol Binding</a:t>
                </a:r>
                <a:endParaRPr kumimoji="1" lang="ja-JP" altLang="en-US" sz="1050" dirty="0"/>
              </a:p>
            </p:txBody>
          </p:sp>
          <p:cxnSp>
            <p:nvCxnSpPr>
              <p:cNvPr id="40" name="直線コネクタ 39"/>
              <p:cNvCxnSpPr/>
              <p:nvPr/>
            </p:nvCxnSpPr>
            <p:spPr>
              <a:xfrm flipV="1">
                <a:off x="-468561" y="4365104"/>
                <a:ext cx="3595659" cy="706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正方形/長方形 40"/>
              <p:cNvSpPr/>
              <p:nvPr/>
            </p:nvSpPr>
            <p:spPr>
              <a:xfrm>
                <a:off x="-437169" y="3801250"/>
                <a:ext cx="3518137" cy="41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Thing Description</a:t>
                </a:r>
                <a:endParaRPr kumimoji="1" lang="ja-JP" altLang="en-US" sz="1050" dirty="0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-429576" y="1773307"/>
                <a:ext cx="3518137" cy="423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Application</a:t>
                </a:r>
              </a:p>
            </p:txBody>
          </p:sp>
          <p:cxnSp>
            <p:nvCxnSpPr>
              <p:cNvPr id="43" name="直線コネクタ 42"/>
              <p:cNvCxnSpPr/>
              <p:nvPr/>
            </p:nvCxnSpPr>
            <p:spPr>
              <a:xfrm flipV="1">
                <a:off x="-463819" y="2276872"/>
                <a:ext cx="3595659" cy="706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>
              <a:off x="4591041" y="6859123"/>
              <a:ext cx="3131841" cy="3338629"/>
              <a:chOff x="-888043" y="1708263"/>
              <a:chExt cx="4072051" cy="4437056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-577113" y="3702069"/>
                <a:ext cx="3526630" cy="3932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ExposedThing</a:t>
                </a:r>
                <a:endParaRPr kumimoji="1" lang="ja-JP" altLang="en-US" sz="1050" dirty="0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-888043" y="1708263"/>
                <a:ext cx="4072051" cy="443705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050" dirty="0"/>
                  <a:t>Device</a:t>
                </a:r>
                <a:r>
                  <a:rPr kumimoji="1" lang="en-US" altLang="ja-JP" sz="1050" dirty="0"/>
                  <a:t> servient</a:t>
                </a:r>
                <a:endParaRPr kumimoji="1" lang="ja-JP" altLang="en-US" sz="1050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-746150" y="2729060"/>
                <a:ext cx="3825748" cy="192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</a:rPr>
                  <a:t>Runtime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-568620" y="3090920"/>
                <a:ext cx="3518137" cy="423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 err="1"/>
                  <a:t>WoT</a:t>
                </a:r>
                <a:r>
                  <a:rPr lang="en-US" altLang="ja-JP" sz="1050" dirty="0"/>
                  <a:t> servient LCM</a:t>
                </a: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>
                <a:off x="-746151" y="4745283"/>
                <a:ext cx="3741798" cy="730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正方形/長方形 50"/>
              <p:cNvSpPr/>
              <p:nvPr/>
            </p:nvSpPr>
            <p:spPr>
              <a:xfrm>
                <a:off x="-568620" y="4851807"/>
                <a:ext cx="3518139" cy="443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Device interface adapter</a:t>
                </a:r>
                <a:endParaRPr kumimoji="1" lang="ja-JP" altLang="en-US" sz="1050" dirty="0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56321" y="5608619"/>
                <a:ext cx="2059761" cy="42420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/>
                  <a:t>Legacy device</a:t>
                </a:r>
                <a:endParaRPr kumimoji="1" lang="ja-JP" altLang="en-US" sz="1050" dirty="0"/>
              </a:p>
            </p:txBody>
          </p:sp>
          <p:cxnSp>
            <p:nvCxnSpPr>
              <p:cNvPr id="53" name="直線矢印コネクタ 52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1186201" y="5295396"/>
                <a:ext cx="4248" cy="313223"/>
              </a:xfrm>
              <a:prstGeom prst="straightConnector1">
                <a:avLst/>
              </a:prstGeom>
              <a:ln w="19050"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 flipV="1">
                <a:off x="-600012" y="3596550"/>
                <a:ext cx="3595659" cy="706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/>
              <p:cNvSpPr/>
              <p:nvPr/>
            </p:nvSpPr>
            <p:spPr>
              <a:xfrm>
                <a:off x="-568620" y="4181430"/>
                <a:ext cx="3518137" cy="41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Thing Description</a:t>
                </a:r>
                <a:endParaRPr kumimoji="1" lang="ja-JP" altLang="en-US" sz="1050" dirty="0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-599439" y="2110833"/>
                <a:ext cx="3518139" cy="443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/>
                  <a:t>Protocol Binding</a:t>
                </a:r>
                <a:endParaRPr kumimoji="1" lang="ja-JP" altLang="en-US" sz="1050" dirty="0"/>
              </a:p>
            </p:txBody>
          </p:sp>
          <p:cxnSp>
            <p:nvCxnSpPr>
              <p:cNvPr id="67" name="直線コネクタ 66"/>
              <p:cNvCxnSpPr/>
              <p:nvPr/>
            </p:nvCxnSpPr>
            <p:spPr>
              <a:xfrm flipV="1">
                <a:off x="-654250" y="2643053"/>
                <a:ext cx="3595659" cy="7068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線矢印コネクタ 68"/>
            <p:cNvCxnSpPr>
              <a:stCxn id="32" idx="2"/>
              <a:endCxn id="5" idx="0"/>
            </p:cNvCxnSpPr>
            <p:nvPr/>
          </p:nvCxnSpPr>
          <p:spPr>
            <a:xfrm>
              <a:off x="6197114" y="3184734"/>
              <a:ext cx="0" cy="4031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>
              <a:stCxn id="5" idx="2"/>
              <a:endCxn id="46" idx="0"/>
            </p:cNvCxnSpPr>
            <p:nvPr/>
          </p:nvCxnSpPr>
          <p:spPr>
            <a:xfrm>
              <a:off x="6197114" y="6381328"/>
              <a:ext cx="0" cy="4777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6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246826-4DDF-4FED-A7F0-30429CCE9DA8}"/>
              </a:ext>
            </a:extLst>
          </p:cNvPr>
          <p:cNvSpPr/>
          <p:nvPr/>
        </p:nvSpPr>
        <p:spPr>
          <a:xfrm>
            <a:off x="4644008" y="-963488"/>
            <a:ext cx="3816424" cy="782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6.5.2 Inter connection</a:t>
            </a:r>
            <a:br>
              <a:rPr lang="en-US" altLang="ja-JP" dirty="0"/>
            </a:br>
            <a:r>
              <a:rPr lang="en-US" altLang="ja-JP" dirty="0"/>
              <a:t>with proxy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8" name="角丸四角形 6">
            <a:extLst>
              <a:ext uri="{FF2B5EF4-FFF2-40B4-BE49-F238E27FC236}">
                <a16:creationId xmlns:a16="http://schemas.microsoft.com/office/drawing/2014/main" id="{D7DE3AA9-0DE7-4917-A920-501772921AF3}"/>
              </a:ext>
            </a:extLst>
          </p:cNvPr>
          <p:cNvSpPr/>
          <p:nvPr/>
        </p:nvSpPr>
        <p:spPr bwMode="auto">
          <a:xfrm>
            <a:off x="5145998" y="4224672"/>
            <a:ext cx="2808311" cy="24974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200" b="1" kern="0" dirty="0">
                <a:solidFill>
                  <a:srgbClr val="000000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Device servient</a:t>
            </a:r>
          </a:p>
        </p:txBody>
      </p:sp>
      <p:sp>
        <p:nvSpPr>
          <p:cNvPr id="60" name="角丸四角形 6">
            <a:extLst>
              <a:ext uri="{FF2B5EF4-FFF2-40B4-BE49-F238E27FC236}">
                <a16:creationId xmlns:a16="http://schemas.microsoft.com/office/drawing/2014/main" id="{BCEAB1A2-590D-4B5F-92FB-73CBC85C0F30}"/>
              </a:ext>
            </a:extLst>
          </p:cNvPr>
          <p:cNvSpPr/>
          <p:nvPr/>
        </p:nvSpPr>
        <p:spPr bwMode="auto">
          <a:xfrm>
            <a:off x="5145998" y="-764893"/>
            <a:ext cx="2808311" cy="222353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200" b="1" kern="0" dirty="0">
                <a:solidFill>
                  <a:srgbClr val="000000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Application servient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66C980B-CCA0-46BD-A80C-41147688BB73}"/>
              </a:ext>
            </a:extLst>
          </p:cNvPr>
          <p:cNvSpPr/>
          <p:nvPr/>
        </p:nvSpPr>
        <p:spPr>
          <a:xfrm>
            <a:off x="5230930" y="-166383"/>
            <a:ext cx="2638447" cy="1168843"/>
          </a:xfrm>
          <a:prstGeom prst="roundRect">
            <a:avLst>
              <a:gd name="adj" fmla="val 5077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22328BF-80E9-4DEA-A41A-4D2ABE343346}"/>
              </a:ext>
            </a:extLst>
          </p:cNvPr>
          <p:cNvCxnSpPr/>
          <p:nvPr/>
        </p:nvCxnSpPr>
        <p:spPr>
          <a:xfrm flipV="1">
            <a:off x="5310271" y="1058406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3282491-C019-4605-909D-917E601B534E}"/>
              </a:ext>
            </a:extLst>
          </p:cNvPr>
          <p:cNvCxnSpPr/>
          <p:nvPr/>
        </p:nvCxnSpPr>
        <p:spPr>
          <a:xfrm flipV="1">
            <a:off x="5310271" y="-231244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A6405BCF-48F2-47B2-A7BC-D41AECF14D95}"/>
              </a:ext>
            </a:extLst>
          </p:cNvPr>
          <p:cNvCxnSpPr/>
          <p:nvPr/>
        </p:nvCxnSpPr>
        <p:spPr>
          <a:xfrm>
            <a:off x="5259878" y="5925373"/>
            <a:ext cx="2580550" cy="411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83F91EF-7898-4094-8A35-6AF870A8F330}"/>
              </a:ext>
            </a:extLst>
          </p:cNvPr>
          <p:cNvCxnSpPr/>
          <p:nvPr/>
        </p:nvCxnSpPr>
        <p:spPr>
          <a:xfrm flipV="1">
            <a:off x="5310271" y="4742113"/>
            <a:ext cx="2479765" cy="397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縦巻き 49">
            <a:extLst>
              <a:ext uri="{FF2B5EF4-FFF2-40B4-BE49-F238E27FC236}">
                <a16:creationId xmlns:a16="http://schemas.microsoft.com/office/drawing/2014/main" id="{CE20253A-1CDF-48AC-9352-09C3E465F9F6}"/>
              </a:ext>
            </a:extLst>
          </p:cNvPr>
          <p:cNvSpPr/>
          <p:nvPr/>
        </p:nvSpPr>
        <p:spPr bwMode="auto">
          <a:xfrm>
            <a:off x="5337003" y="-543675"/>
            <a:ext cx="2426301" cy="25515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71" name="縦巻き 49">
            <a:extLst>
              <a:ext uri="{FF2B5EF4-FFF2-40B4-BE49-F238E27FC236}">
                <a16:creationId xmlns:a16="http://schemas.microsoft.com/office/drawing/2014/main" id="{FD9B71BD-ABC2-4E39-AA3C-AEB16A883CC7}"/>
              </a:ext>
            </a:extLst>
          </p:cNvPr>
          <p:cNvSpPr/>
          <p:nvPr/>
        </p:nvSpPr>
        <p:spPr bwMode="auto">
          <a:xfrm>
            <a:off x="5329682" y="57782"/>
            <a:ext cx="2440943" cy="230237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LCM</a:t>
            </a: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C0B1322D-B671-48CD-B3A2-57085314941C}"/>
              </a:ext>
            </a:extLst>
          </p:cNvPr>
          <p:cNvSpPr/>
          <p:nvPr/>
        </p:nvSpPr>
        <p:spPr bwMode="auto">
          <a:xfrm>
            <a:off x="5351305" y="346874"/>
            <a:ext cx="2397697" cy="28492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1AFFF74C-DD6E-476A-8F82-B8FCCB98438D}"/>
              </a:ext>
            </a:extLst>
          </p:cNvPr>
          <p:cNvSpPr/>
          <p:nvPr/>
        </p:nvSpPr>
        <p:spPr bwMode="auto">
          <a:xfrm>
            <a:off x="5351305" y="670540"/>
            <a:ext cx="2397697" cy="271511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Description</a:t>
            </a: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FA1C5172-75C3-4D0B-8BA0-3FFFD663E544}"/>
              </a:ext>
            </a:extLst>
          </p:cNvPr>
          <p:cNvSpPr/>
          <p:nvPr/>
        </p:nvSpPr>
        <p:spPr bwMode="auto">
          <a:xfrm>
            <a:off x="5351305" y="1133826"/>
            <a:ext cx="2397697" cy="255941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2B8FF7F4-3603-4AE5-8067-8994ADCA2818}"/>
              </a:ext>
            </a:extLst>
          </p:cNvPr>
          <p:cNvSpPr/>
          <p:nvPr/>
        </p:nvSpPr>
        <p:spPr bwMode="auto">
          <a:xfrm>
            <a:off x="5351305" y="4465423"/>
            <a:ext cx="2397697" cy="2321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668BDD48-D725-4C85-80D0-F1DDE8A7D891}"/>
              </a:ext>
            </a:extLst>
          </p:cNvPr>
          <p:cNvSpPr/>
          <p:nvPr/>
        </p:nvSpPr>
        <p:spPr>
          <a:xfrm>
            <a:off x="5230930" y="4790584"/>
            <a:ext cx="2638447" cy="1086320"/>
          </a:xfrm>
          <a:prstGeom prst="roundRect">
            <a:avLst>
              <a:gd name="adj" fmla="val 5077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C76F711-F7E6-4235-B970-D69B839D6496}"/>
              </a:ext>
            </a:extLst>
          </p:cNvPr>
          <p:cNvCxnSpPr>
            <a:cxnSpLocks/>
          </p:cNvCxnSpPr>
          <p:nvPr/>
        </p:nvCxnSpPr>
        <p:spPr>
          <a:xfrm flipV="1">
            <a:off x="5310271" y="5267863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縦巻き 49">
            <a:extLst>
              <a:ext uri="{FF2B5EF4-FFF2-40B4-BE49-F238E27FC236}">
                <a16:creationId xmlns:a16="http://schemas.microsoft.com/office/drawing/2014/main" id="{B38E7260-8C11-4E45-B4EC-449256FE7C3E}"/>
              </a:ext>
            </a:extLst>
          </p:cNvPr>
          <p:cNvSpPr/>
          <p:nvPr/>
        </p:nvSpPr>
        <p:spPr bwMode="auto">
          <a:xfrm>
            <a:off x="5329682" y="5014749"/>
            <a:ext cx="2440943" cy="21398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LCM</a:t>
            </a:r>
          </a:p>
        </p:txBody>
      </p:sp>
      <p:sp>
        <p:nvSpPr>
          <p:cNvPr id="80" name="角丸四角形 21">
            <a:extLst>
              <a:ext uri="{FF2B5EF4-FFF2-40B4-BE49-F238E27FC236}">
                <a16:creationId xmlns:a16="http://schemas.microsoft.com/office/drawing/2014/main" id="{52D3FC11-E098-4128-8121-633434951991}"/>
              </a:ext>
            </a:extLst>
          </p:cNvPr>
          <p:cNvSpPr/>
          <p:nvPr/>
        </p:nvSpPr>
        <p:spPr bwMode="auto">
          <a:xfrm>
            <a:off x="5351305" y="5303840"/>
            <a:ext cx="2397697" cy="264804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1" name="角丸四角形 21">
            <a:extLst>
              <a:ext uri="{FF2B5EF4-FFF2-40B4-BE49-F238E27FC236}">
                <a16:creationId xmlns:a16="http://schemas.microsoft.com/office/drawing/2014/main" id="{2BCCFEDB-CB2B-4A6F-A2F4-8C38CE83F866}"/>
              </a:ext>
            </a:extLst>
          </p:cNvPr>
          <p:cNvSpPr/>
          <p:nvPr/>
        </p:nvSpPr>
        <p:spPr bwMode="auto">
          <a:xfrm>
            <a:off x="5351305" y="5627507"/>
            <a:ext cx="2397697" cy="252342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Description</a:t>
            </a:r>
          </a:p>
        </p:txBody>
      </p:sp>
      <p:sp>
        <p:nvSpPr>
          <p:cNvPr id="82" name="角丸四角形 21">
            <a:extLst>
              <a:ext uri="{FF2B5EF4-FFF2-40B4-BE49-F238E27FC236}">
                <a16:creationId xmlns:a16="http://schemas.microsoft.com/office/drawing/2014/main" id="{184ACC2E-333B-42AF-B901-067D67A35830}"/>
              </a:ext>
            </a:extLst>
          </p:cNvPr>
          <p:cNvSpPr/>
          <p:nvPr/>
        </p:nvSpPr>
        <p:spPr bwMode="auto">
          <a:xfrm>
            <a:off x="5348276" y="5996251"/>
            <a:ext cx="2403754" cy="303963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interface adapter</a:t>
            </a:r>
          </a:p>
        </p:txBody>
      </p:sp>
      <p:sp>
        <p:nvSpPr>
          <p:cNvPr id="83" name="角丸四角形 21">
            <a:extLst>
              <a:ext uri="{FF2B5EF4-FFF2-40B4-BE49-F238E27FC236}">
                <a16:creationId xmlns:a16="http://schemas.microsoft.com/office/drawing/2014/main" id="{14968673-89FD-4777-87AB-3C64B1A4784B}"/>
              </a:ext>
            </a:extLst>
          </p:cNvPr>
          <p:cNvSpPr/>
          <p:nvPr/>
        </p:nvSpPr>
        <p:spPr bwMode="auto">
          <a:xfrm>
            <a:off x="5677670" y="6492172"/>
            <a:ext cx="1744966" cy="196246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Legacy device</a:t>
            </a:r>
          </a:p>
        </p:txBody>
      </p:sp>
      <p:cxnSp>
        <p:nvCxnSpPr>
          <p:cNvPr id="84" name="Gerade Verbindung mit Pfeil 93">
            <a:extLst>
              <a:ext uri="{FF2B5EF4-FFF2-40B4-BE49-F238E27FC236}">
                <a16:creationId xmlns:a16="http://schemas.microsoft.com/office/drawing/2014/main" id="{210CB2D9-7A89-4D96-9091-1A5A89AD97CF}"/>
              </a:ext>
            </a:extLst>
          </p:cNvPr>
          <p:cNvCxnSpPr>
            <a:cxnSpLocks/>
          </p:cNvCxnSpPr>
          <p:nvPr/>
        </p:nvCxnSpPr>
        <p:spPr>
          <a:xfrm>
            <a:off x="6550153" y="6221648"/>
            <a:ext cx="0" cy="30904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角丸四角形 6">
            <a:extLst>
              <a:ext uri="{FF2B5EF4-FFF2-40B4-BE49-F238E27FC236}">
                <a16:creationId xmlns:a16="http://schemas.microsoft.com/office/drawing/2014/main" id="{22AD48BB-F21F-49F8-B5B3-27F33ADCDB57}"/>
              </a:ext>
            </a:extLst>
          </p:cNvPr>
          <p:cNvSpPr/>
          <p:nvPr/>
        </p:nvSpPr>
        <p:spPr bwMode="auto">
          <a:xfrm>
            <a:off x="5145998" y="1764368"/>
            <a:ext cx="2808311" cy="222353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200" b="1" kern="0" dirty="0">
                <a:solidFill>
                  <a:srgbClr val="000000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Proxy servient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A9FC9A80-86C9-4868-858F-D0652E177FF9}"/>
              </a:ext>
            </a:extLst>
          </p:cNvPr>
          <p:cNvSpPr/>
          <p:nvPr/>
        </p:nvSpPr>
        <p:spPr>
          <a:xfrm>
            <a:off x="5230930" y="2362878"/>
            <a:ext cx="2638447" cy="1168843"/>
          </a:xfrm>
          <a:prstGeom prst="roundRect">
            <a:avLst>
              <a:gd name="adj" fmla="val 5077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kumimoji="1" lang="ja-JP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5F37BD0-2D49-4B5B-8DFC-B426BE607903}"/>
              </a:ext>
            </a:extLst>
          </p:cNvPr>
          <p:cNvCxnSpPr/>
          <p:nvPr/>
        </p:nvCxnSpPr>
        <p:spPr>
          <a:xfrm flipV="1">
            <a:off x="5310271" y="3587667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C94E0096-E1CC-4B9D-9D9F-ECD434E1804A}"/>
              </a:ext>
            </a:extLst>
          </p:cNvPr>
          <p:cNvCxnSpPr/>
          <p:nvPr/>
        </p:nvCxnSpPr>
        <p:spPr>
          <a:xfrm flipV="1">
            <a:off x="5310271" y="2298017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縦巻き 49">
            <a:extLst>
              <a:ext uri="{FF2B5EF4-FFF2-40B4-BE49-F238E27FC236}">
                <a16:creationId xmlns:a16="http://schemas.microsoft.com/office/drawing/2014/main" id="{2024F97A-291E-4E71-97EC-7DBCDCD360ED}"/>
              </a:ext>
            </a:extLst>
          </p:cNvPr>
          <p:cNvSpPr/>
          <p:nvPr/>
        </p:nvSpPr>
        <p:spPr bwMode="auto">
          <a:xfrm>
            <a:off x="5329682" y="2587043"/>
            <a:ext cx="2440943" cy="230237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WoT</a:t>
            </a:r>
            <a:r>
              <a:rPr kumimoji="0" lang="en-US" altLang="ja-JP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servient LCM</a:t>
            </a: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52AA8B2A-DBD3-409C-BFA5-8FF413A4A26F}"/>
              </a:ext>
            </a:extLst>
          </p:cNvPr>
          <p:cNvSpPr/>
          <p:nvPr/>
        </p:nvSpPr>
        <p:spPr bwMode="auto">
          <a:xfrm>
            <a:off x="6550153" y="2876135"/>
            <a:ext cx="1198849" cy="28492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3" name="角丸四角形 21">
            <a:extLst>
              <a:ext uri="{FF2B5EF4-FFF2-40B4-BE49-F238E27FC236}">
                <a16:creationId xmlns:a16="http://schemas.microsoft.com/office/drawing/2014/main" id="{5445F3F4-4B01-4319-807A-53AC5D02EF26}"/>
              </a:ext>
            </a:extLst>
          </p:cNvPr>
          <p:cNvSpPr/>
          <p:nvPr/>
        </p:nvSpPr>
        <p:spPr bwMode="auto">
          <a:xfrm>
            <a:off x="5351305" y="3199801"/>
            <a:ext cx="2397697" cy="271511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Description</a:t>
            </a:r>
          </a:p>
        </p:txBody>
      </p:sp>
      <p:sp>
        <p:nvSpPr>
          <p:cNvPr id="94" name="角丸四角形 21">
            <a:extLst>
              <a:ext uri="{FF2B5EF4-FFF2-40B4-BE49-F238E27FC236}">
                <a16:creationId xmlns:a16="http://schemas.microsoft.com/office/drawing/2014/main" id="{5462A8A9-5252-4005-99E3-0507648B998D}"/>
              </a:ext>
            </a:extLst>
          </p:cNvPr>
          <p:cNvSpPr/>
          <p:nvPr/>
        </p:nvSpPr>
        <p:spPr bwMode="auto">
          <a:xfrm>
            <a:off x="5351305" y="3663087"/>
            <a:ext cx="2397697" cy="255941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95" name="角丸四角形 21">
            <a:extLst>
              <a:ext uri="{FF2B5EF4-FFF2-40B4-BE49-F238E27FC236}">
                <a16:creationId xmlns:a16="http://schemas.microsoft.com/office/drawing/2014/main" id="{49E53EA3-A69F-41C9-80C1-063766C76851}"/>
              </a:ext>
            </a:extLst>
          </p:cNvPr>
          <p:cNvSpPr/>
          <p:nvPr/>
        </p:nvSpPr>
        <p:spPr bwMode="auto">
          <a:xfrm>
            <a:off x="5351305" y="1986561"/>
            <a:ext cx="2397697" cy="255941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Protocol Bindings</a:t>
            </a:r>
          </a:p>
        </p:txBody>
      </p:sp>
      <p:sp>
        <p:nvSpPr>
          <p:cNvPr id="96" name="角丸四角形 21">
            <a:extLst>
              <a:ext uri="{FF2B5EF4-FFF2-40B4-BE49-F238E27FC236}">
                <a16:creationId xmlns:a16="http://schemas.microsoft.com/office/drawing/2014/main" id="{A2B37369-7546-41D2-A39B-AEFFE4A5881B}"/>
              </a:ext>
            </a:extLst>
          </p:cNvPr>
          <p:cNvSpPr/>
          <p:nvPr/>
        </p:nvSpPr>
        <p:spPr bwMode="auto">
          <a:xfrm>
            <a:off x="5348276" y="2876135"/>
            <a:ext cx="1198849" cy="28492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4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D8CBF86-A333-4908-B400-52ABAB3054BC}"/>
              </a:ext>
            </a:extLst>
          </p:cNvPr>
          <p:cNvCxnSpPr/>
          <p:nvPr/>
        </p:nvCxnSpPr>
        <p:spPr>
          <a:xfrm flipV="1">
            <a:off x="5310271" y="2845896"/>
            <a:ext cx="2479765" cy="436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7">
            <a:extLst>
              <a:ext uri="{FF2B5EF4-FFF2-40B4-BE49-F238E27FC236}">
                <a16:creationId xmlns:a16="http://schemas.microsoft.com/office/drawing/2014/main" id="{A8AEDE0D-40FC-49F2-B7A3-9A5C605785AC}"/>
              </a:ext>
            </a:extLst>
          </p:cNvPr>
          <p:cNvCxnSpPr>
            <a:cxnSpLocks/>
          </p:cNvCxnSpPr>
          <p:nvPr/>
        </p:nvCxnSpPr>
        <p:spPr>
          <a:xfrm flipV="1">
            <a:off x="6550153" y="3849831"/>
            <a:ext cx="0" cy="49784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87">
            <a:extLst>
              <a:ext uri="{FF2B5EF4-FFF2-40B4-BE49-F238E27FC236}">
                <a16:creationId xmlns:a16="http://schemas.microsoft.com/office/drawing/2014/main" id="{E92E0060-A098-45A0-BD60-4D34D2871C7E}"/>
              </a:ext>
            </a:extLst>
          </p:cNvPr>
          <p:cNvCxnSpPr>
            <a:cxnSpLocks/>
          </p:cNvCxnSpPr>
          <p:nvPr/>
        </p:nvCxnSpPr>
        <p:spPr>
          <a:xfrm flipV="1">
            <a:off x="6550153" y="1348022"/>
            <a:ext cx="0" cy="49784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3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8.5 Devices in a Local Network Controlled from a Cloud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gray">
          <a:xfrm>
            <a:off x="3811063" y="1556792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gray">
          <a:xfrm>
            <a:off x="3018976" y="2948653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gray">
          <a:xfrm>
            <a:off x="4389171" y="2050014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gray">
          <a:xfrm>
            <a:off x="3587411" y="2780928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7"/>
          <p:cNvCxnSpPr>
            <a:stCxn id="7" idx="0"/>
            <a:endCxn id="6" idx="2"/>
          </p:cNvCxnSpPr>
          <p:nvPr/>
        </p:nvCxnSpPr>
        <p:spPr bwMode="auto">
          <a:xfrm flipV="1">
            <a:off x="3768599" y="2266670"/>
            <a:ext cx="801760" cy="51425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正方形/長方形 8"/>
          <p:cNvSpPr/>
          <p:nvPr/>
        </p:nvSpPr>
        <p:spPr bwMode="gray">
          <a:xfrm>
            <a:off x="6653160" y="274555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>
            <a:off x="6653160" y="2375578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79544" y="2314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ExposedThing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79544" y="269999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ConsumedThing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gray">
          <a:xfrm>
            <a:off x="2096454" y="1556792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gray">
          <a:xfrm>
            <a:off x="2674562" y="2050014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/>
          <p:cNvCxnSpPr>
            <a:stCxn id="7" idx="0"/>
            <a:endCxn id="24" idx="2"/>
          </p:cNvCxnSpPr>
          <p:nvPr/>
        </p:nvCxnSpPr>
        <p:spPr bwMode="auto">
          <a:xfrm flipH="1" flipV="1">
            <a:off x="2855750" y="2266670"/>
            <a:ext cx="912849" cy="51425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gray">
          <a:xfrm>
            <a:off x="3033260" y="4221088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3587411" y="4076440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gray">
          <a:xfrm>
            <a:off x="3585625" y="347302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gray">
          <a:xfrm>
            <a:off x="3095001" y="5558971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gray">
          <a:xfrm>
            <a:off x="3626421" y="537321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gray">
          <a:xfrm>
            <a:off x="1427171" y="5558971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gray">
          <a:xfrm>
            <a:off x="1958591" y="537321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4762831" y="5558971"/>
            <a:ext cx="1465353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C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gray">
          <a:xfrm>
            <a:off x="5294251" y="537321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gray">
          <a:xfrm>
            <a:off x="3604499" y="471916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gray">
          <a:xfrm>
            <a:off x="3130171" y="472615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gray">
          <a:xfrm>
            <a:off x="4078827" y="4710319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矢印コネクタ 38"/>
          <p:cNvCxnSpPr>
            <a:stCxn id="28" idx="0"/>
            <a:endCxn id="29" idx="2"/>
          </p:cNvCxnSpPr>
          <p:nvPr/>
        </p:nvCxnSpPr>
        <p:spPr bwMode="auto">
          <a:xfrm flipH="1" flipV="1">
            <a:off x="3766813" y="3689678"/>
            <a:ext cx="1786" cy="38676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1" idx="0"/>
            <a:endCxn id="36" idx="2"/>
          </p:cNvCxnSpPr>
          <p:nvPr/>
        </p:nvCxnSpPr>
        <p:spPr bwMode="auto">
          <a:xfrm flipH="1" flipV="1">
            <a:off x="3785687" y="4935822"/>
            <a:ext cx="21922" cy="43739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3" idx="0"/>
          </p:cNvCxnSpPr>
          <p:nvPr/>
        </p:nvCxnSpPr>
        <p:spPr bwMode="auto">
          <a:xfrm flipV="1">
            <a:off x="2139779" y="4942812"/>
            <a:ext cx="1215424" cy="43040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矢印コネクタ 47"/>
          <p:cNvCxnSpPr>
            <a:endCxn id="38" idx="2"/>
          </p:cNvCxnSpPr>
          <p:nvPr/>
        </p:nvCxnSpPr>
        <p:spPr bwMode="auto">
          <a:xfrm flipH="1" flipV="1">
            <a:off x="4260015" y="4926975"/>
            <a:ext cx="1226755" cy="44624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1264998" y="3854605"/>
            <a:ext cx="5390498" cy="644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295186" y="3425700"/>
            <a:ext cx="100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Internet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2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777957F-3BA7-4D9A-BE4C-19C86F6EDEE4}"/>
              </a:ext>
            </a:extLst>
          </p:cNvPr>
          <p:cNvSpPr/>
          <p:nvPr/>
        </p:nvSpPr>
        <p:spPr>
          <a:xfrm>
            <a:off x="971600" y="1383081"/>
            <a:ext cx="5544616" cy="485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8.5 Devices in a Local Network Controlled from a Cloud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79544" y="231468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ExposedThing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79544" y="269999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ConsumedThing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52" name="直線コネクタ 51"/>
          <p:cNvCxnSpPr>
            <a:cxnSpLocks/>
          </p:cNvCxnSpPr>
          <p:nvPr/>
        </p:nvCxnSpPr>
        <p:spPr bwMode="auto">
          <a:xfrm>
            <a:off x="1172210" y="3823911"/>
            <a:ext cx="5179210" cy="1821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-92026" y="3411121"/>
            <a:ext cx="100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0" name="角丸四角形 6">
            <a:extLst>
              <a:ext uri="{FF2B5EF4-FFF2-40B4-BE49-F238E27FC236}">
                <a16:creationId xmlns:a16="http://schemas.microsoft.com/office/drawing/2014/main" id="{3472D72F-4916-48EF-8078-03ABE889B744}"/>
              </a:ext>
            </a:extLst>
          </p:cNvPr>
          <p:cNvSpPr/>
          <p:nvPr/>
        </p:nvSpPr>
        <p:spPr bwMode="auto">
          <a:xfrm>
            <a:off x="2114545" y="1569120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1</a:t>
            </a:r>
          </a:p>
        </p:txBody>
      </p:sp>
      <p:sp>
        <p:nvSpPr>
          <p:cNvPr id="46" name="角丸四角形 21">
            <a:extLst>
              <a:ext uri="{FF2B5EF4-FFF2-40B4-BE49-F238E27FC236}">
                <a16:creationId xmlns:a16="http://schemas.microsoft.com/office/drawing/2014/main" id="{3412DA04-58F4-4DDD-9B58-DD4CAF5084AA}"/>
              </a:ext>
            </a:extLst>
          </p:cNvPr>
          <p:cNvSpPr/>
          <p:nvPr/>
        </p:nvSpPr>
        <p:spPr bwMode="auto">
          <a:xfrm>
            <a:off x="2416818" y="2058520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7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3948001" y="1570222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2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4250274" y="2060532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0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3033259" y="2963123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3335532" y="3457423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35532" y="2979295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54" idx="0"/>
            <a:endCxn id="46" idx="2"/>
          </p:cNvCxnSpPr>
          <p:nvPr/>
        </p:nvCxnSpPr>
        <p:spPr>
          <a:xfrm flipH="1" flipV="1">
            <a:off x="2847221" y="2202852"/>
            <a:ext cx="918714" cy="7764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2">
            <a:extLst>
              <a:ext uri="{FF2B5EF4-FFF2-40B4-BE49-F238E27FC236}">
                <a16:creationId xmlns:a16="http://schemas.microsoft.com/office/drawing/2014/main" id="{5370713F-E1C1-454E-80A4-8560169A60B4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V="1">
            <a:off x="3765935" y="2204864"/>
            <a:ext cx="914742" cy="77443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V="1">
            <a:off x="3765935" y="3601755"/>
            <a:ext cx="0" cy="43863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3033259" y="402421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58" name="角丸四角形 21">
            <a:extLst>
              <a:ext uri="{FF2B5EF4-FFF2-40B4-BE49-F238E27FC236}">
                <a16:creationId xmlns:a16="http://schemas.microsoft.com/office/drawing/2014/main" id="{526C880D-5788-41EF-B0EB-A57CFD0E2827}"/>
              </a:ext>
            </a:extLst>
          </p:cNvPr>
          <p:cNvSpPr/>
          <p:nvPr/>
        </p:nvSpPr>
        <p:spPr bwMode="auto">
          <a:xfrm>
            <a:off x="3120392" y="4509120"/>
            <a:ext cx="372372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9" name="角丸四角形 21">
            <a:extLst>
              <a:ext uri="{FF2B5EF4-FFF2-40B4-BE49-F238E27FC236}">
                <a16:creationId xmlns:a16="http://schemas.microsoft.com/office/drawing/2014/main" id="{6DA040A5-5EF9-4B0E-9612-BE3C1E689E24}"/>
              </a:ext>
            </a:extLst>
          </p:cNvPr>
          <p:cNvSpPr/>
          <p:nvPr/>
        </p:nvSpPr>
        <p:spPr bwMode="auto">
          <a:xfrm>
            <a:off x="3335532" y="4040386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8F5E63D1-186F-47F1-862D-F2DFAAFB3C29}"/>
              </a:ext>
            </a:extLst>
          </p:cNvPr>
          <p:cNvSpPr/>
          <p:nvPr/>
        </p:nvSpPr>
        <p:spPr bwMode="auto">
          <a:xfrm>
            <a:off x="3575629" y="4509120"/>
            <a:ext cx="372372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41C16FE-6B9A-4B58-81A2-E2DD2063936C}"/>
              </a:ext>
            </a:extLst>
          </p:cNvPr>
          <p:cNvSpPr/>
          <p:nvPr/>
        </p:nvSpPr>
        <p:spPr bwMode="auto">
          <a:xfrm>
            <a:off x="4030866" y="4509120"/>
            <a:ext cx="372372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427171" y="5446079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580618E-9E22-4B46-AB5A-90F1940B898F}"/>
              </a:ext>
            </a:extLst>
          </p:cNvPr>
          <p:cNvSpPr/>
          <p:nvPr/>
        </p:nvSpPr>
        <p:spPr bwMode="auto">
          <a:xfrm>
            <a:off x="1729444" y="5449583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3033258" y="5446079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62344C8A-E499-4C30-BC64-9E16523FC15D}"/>
              </a:ext>
            </a:extLst>
          </p:cNvPr>
          <p:cNvSpPr/>
          <p:nvPr/>
        </p:nvSpPr>
        <p:spPr bwMode="auto">
          <a:xfrm>
            <a:off x="3335531" y="5462251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47561FDF-7C06-416E-8561-00DC1091733C}"/>
              </a:ext>
            </a:extLst>
          </p:cNvPr>
          <p:cNvSpPr/>
          <p:nvPr/>
        </p:nvSpPr>
        <p:spPr bwMode="auto">
          <a:xfrm>
            <a:off x="4639345" y="5446079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C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E315CF1C-8A89-4D9A-AE94-3EE3BE5DAA35}"/>
              </a:ext>
            </a:extLst>
          </p:cNvPr>
          <p:cNvSpPr/>
          <p:nvPr/>
        </p:nvSpPr>
        <p:spPr bwMode="auto">
          <a:xfrm>
            <a:off x="4941618" y="5474919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70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2159847" y="4653452"/>
            <a:ext cx="1146731" cy="79613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42">
            <a:extLst>
              <a:ext uri="{FF2B5EF4-FFF2-40B4-BE49-F238E27FC236}">
                <a16:creationId xmlns:a16="http://schemas.microsoft.com/office/drawing/2014/main" id="{3FB3B921-5A48-43FC-8840-90E4A27F1823}"/>
              </a:ext>
            </a:extLst>
          </p:cNvPr>
          <p:cNvCxnSpPr>
            <a:cxnSpLocks/>
            <a:stCxn id="67" idx="0"/>
            <a:endCxn id="60" idx="2"/>
          </p:cNvCxnSpPr>
          <p:nvPr/>
        </p:nvCxnSpPr>
        <p:spPr>
          <a:xfrm flipH="1" flipV="1">
            <a:off x="3761815" y="4653452"/>
            <a:ext cx="4119" cy="80879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42">
            <a:extLst>
              <a:ext uri="{FF2B5EF4-FFF2-40B4-BE49-F238E27FC236}">
                <a16:creationId xmlns:a16="http://schemas.microsoft.com/office/drawing/2014/main" id="{6C718337-898C-44ED-8061-4EBACC3E7858}"/>
              </a:ext>
            </a:extLst>
          </p:cNvPr>
          <p:cNvCxnSpPr>
            <a:cxnSpLocks/>
            <a:stCxn id="69" idx="0"/>
            <a:endCxn id="61" idx="2"/>
          </p:cNvCxnSpPr>
          <p:nvPr/>
        </p:nvCxnSpPr>
        <p:spPr>
          <a:xfrm flipH="1" flipV="1">
            <a:off x="4217052" y="4653452"/>
            <a:ext cx="1154969" cy="82146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21">
            <a:extLst>
              <a:ext uri="{FF2B5EF4-FFF2-40B4-BE49-F238E27FC236}">
                <a16:creationId xmlns:a16="http://schemas.microsoft.com/office/drawing/2014/main" id="{56526E00-AA15-4F6A-82A2-0C7CCC416D54}"/>
              </a:ext>
            </a:extLst>
          </p:cNvPr>
          <p:cNvSpPr/>
          <p:nvPr/>
        </p:nvSpPr>
        <p:spPr bwMode="auto">
          <a:xfrm>
            <a:off x="6655496" y="2367698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1" name="角丸四角形 21">
            <a:extLst>
              <a:ext uri="{FF2B5EF4-FFF2-40B4-BE49-F238E27FC236}">
                <a16:creationId xmlns:a16="http://schemas.microsoft.com/office/drawing/2014/main" id="{588C38CF-AFC2-4703-B80D-DBA8435233DE}"/>
              </a:ext>
            </a:extLst>
          </p:cNvPr>
          <p:cNvSpPr/>
          <p:nvPr/>
        </p:nvSpPr>
        <p:spPr bwMode="auto">
          <a:xfrm>
            <a:off x="6655496" y="2756193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1776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Cloud service with directory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gray">
          <a:xfrm>
            <a:off x="5298204" y="3263303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gray">
          <a:xfrm>
            <a:off x="5298204" y="4602203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gray">
          <a:xfrm>
            <a:off x="2232700" y="5557085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矢印コネクタ 6"/>
          <p:cNvCxnSpPr>
            <a:stCxn id="12" idx="3"/>
            <a:endCxn id="13" idx="1"/>
          </p:cNvCxnSpPr>
          <p:nvPr/>
        </p:nvCxnSpPr>
        <p:spPr bwMode="auto">
          <a:xfrm>
            <a:off x="3743275" y="2693850"/>
            <a:ext cx="1294159" cy="7180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矢印コネクタ 7"/>
          <p:cNvCxnSpPr>
            <a:stCxn id="10" idx="3"/>
            <a:endCxn id="9" idx="1"/>
          </p:cNvCxnSpPr>
          <p:nvPr/>
        </p:nvCxnSpPr>
        <p:spPr bwMode="auto">
          <a:xfrm flipV="1">
            <a:off x="3743275" y="4987286"/>
            <a:ext cx="1299848" cy="68759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正方形/長方形 8"/>
          <p:cNvSpPr/>
          <p:nvPr/>
        </p:nvSpPr>
        <p:spPr bwMode="gray">
          <a:xfrm>
            <a:off x="5043123" y="4878958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>
            <a:off x="3380899" y="5566551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2202603" y="2355852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gray">
          <a:xfrm>
            <a:off x="3380899" y="258552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5037434" y="3303614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5042187" y="4622839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5038360" y="3554968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stCxn id="15" idx="2"/>
            <a:endCxn id="14" idx="0"/>
          </p:cNvCxnSpPr>
          <p:nvPr/>
        </p:nvCxnSpPr>
        <p:spPr bwMode="auto">
          <a:xfrm>
            <a:off x="5219548" y="3771624"/>
            <a:ext cx="3827" cy="85121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gray">
          <a:xfrm>
            <a:off x="5494960" y="1934206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stCxn id="12" idx="3"/>
            <a:endCxn id="17" idx="1"/>
          </p:cNvCxnSpPr>
          <p:nvPr/>
        </p:nvCxnSpPr>
        <p:spPr bwMode="auto">
          <a:xfrm flipV="1">
            <a:off x="3743275" y="2201369"/>
            <a:ext cx="1751685" cy="4924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>
            <a:stCxn id="13" idx="0"/>
            <a:endCxn id="17" idx="1"/>
          </p:cNvCxnSpPr>
          <p:nvPr/>
        </p:nvCxnSpPr>
        <p:spPr bwMode="auto">
          <a:xfrm flipV="1">
            <a:off x="5218622" y="2201369"/>
            <a:ext cx="276338" cy="11022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059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9356A5F-AF3F-4E57-B8ED-7A69C68AAF43}"/>
              </a:ext>
            </a:extLst>
          </p:cNvPr>
          <p:cNvSpPr/>
          <p:nvPr/>
        </p:nvSpPr>
        <p:spPr>
          <a:xfrm>
            <a:off x="1547664" y="1383081"/>
            <a:ext cx="6048672" cy="485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4385967" y="1570388"/>
            <a:ext cx="277719" cy="17891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2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0800000">
            <a:off x="5892018" y="2544000"/>
            <a:ext cx="277719" cy="7201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Cloud service with directory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0" name="角丸四角形 6">
            <a:extLst>
              <a:ext uri="{FF2B5EF4-FFF2-40B4-BE49-F238E27FC236}">
                <a16:creationId xmlns:a16="http://schemas.microsoft.com/office/drawing/2014/main" id="{87EBADD8-717D-4D51-B356-5A872D18464C}"/>
              </a:ext>
            </a:extLst>
          </p:cNvPr>
          <p:cNvSpPr/>
          <p:nvPr/>
        </p:nvSpPr>
        <p:spPr bwMode="auto">
          <a:xfrm>
            <a:off x="2191061" y="2368396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21" name="角丸四角形 21">
            <a:extLst>
              <a:ext uri="{FF2B5EF4-FFF2-40B4-BE49-F238E27FC236}">
                <a16:creationId xmlns:a16="http://schemas.microsoft.com/office/drawing/2014/main" id="{2A0C2EC9-EA9C-4500-BCBD-44824183E162}"/>
              </a:ext>
            </a:extLst>
          </p:cNvPr>
          <p:cNvSpPr/>
          <p:nvPr/>
        </p:nvSpPr>
        <p:spPr bwMode="auto">
          <a:xfrm>
            <a:off x="2493334" y="2858706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" name="角丸四角形 6">
            <a:extLst>
              <a:ext uri="{FF2B5EF4-FFF2-40B4-BE49-F238E27FC236}">
                <a16:creationId xmlns:a16="http://schemas.microsoft.com/office/drawing/2014/main" id="{9711F53D-CAEF-46BA-BC98-A209DA454E48}"/>
              </a:ext>
            </a:extLst>
          </p:cNvPr>
          <p:cNvSpPr/>
          <p:nvPr/>
        </p:nvSpPr>
        <p:spPr bwMode="auto">
          <a:xfrm>
            <a:off x="2191061" y="5344936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Servient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23" name="角丸四角形 21">
            <a:extLst>
              <a:ext uri="{FF2B5EF4-FFF2-40B4-BE49-F238E27FC236}">
                <a16:creationId xmlns:a16="http://schemas.microsoft.com/office/drawing/2014/main" id="{2D7EF031-9486-4A50-A0FC-5817BA3E10B9}"/>
              </a:ext>
            </a:extLst>
          </p:cNvPr>
          <p:cNvSpPr/>
          <p:nvPr/>
        </p:nvSpPr>
        <p:spPr bwMode="auto">
          <a:xfrm>
            <a:off x="2493334" y="5348440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4" name="角丸四角形 6">
            <a:extLst>
              <a:ext uri="{FF2B5EF4-FFF2-40B4-BE49-F238E27FC236}">
                <a16:creationId xmlns:a16="http://schemas.microsoft.com/office/drawing/2014/main" id="{551E3D3A-554E-4288-9628-B695704F8B0E}"/>
              </a:ext>
            </a:extLst>
          </p:cNvPr>
          <p:cNvSpPr/>
          <p:nvPr/>
        </p:nvSpPr>
        <p:spPr bwMode="auto">
          <a:xfrm>
            <a:off x="5298204" y="4583947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id="{1EB28596-0938-475C-B5F6-92FE1E1A7A78}"/>
              </a:ext>
            </a:extLst>
          </p:cNvPr>
          <p:cNvSpPr/>
          <p:nvPr/>
        </p:nvSpPr>
        <p:spPr bwMode="auto">
          <a:xfrm>
            <a:off x="5600477" y="5078247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F4CDD2EA-C0AB-40F0-892F-E48779981892}"/>
              </a:ext>
            </a:extLst>
          </p:cNvPr>
          <p:cNvSpPr/>
          <p:nvPr/>
        </p:nvSpPr>
        <p:spPr bwMode="auto">
          <a:xfrm>
            <a:off x="5600477" y="4600119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7" name="角丸四角形 6">
            <a:extLst>
              <a:ext uri="{FF2B5EF4-FFF2-40B4-BE49-F238E27FC236}">
                <a16:creationId xmlns:a16="http://schemas.microsoft.com/office/drawing/2014/main" id="{2FAEE491-E668-418F-877E-E519859DE032}"/>
              </a:ext>
            </a:extLst>
          </p:cNvPr>
          <p:cNvSpPr/>
          <p:nvPr/>
        </p:nvSpPr>
        <p:spPr bwMode="auto">
          <a:xfrm>
            <a:off x="5298204" y="3180682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7A710D5B-D879-4530-99DD-E2F14E53109D}"/>
              </a:ext>
            </a:extLst>
          </p:cNvPr>
          <p:cNvSpPr/>
          <p:nvPr/>
        </p:nvSpPr>
        <p:spPr bwMode="auto">
          <a:xfrm>
            <a:off x="5600477" y="3674982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id="{0185A63B-68E2-4A75-BED6-2788F9066063}"/>
              </a:ext>
            </a:extLst>
          </p:cNvPr>
          <p:cNvSpPr/>
          <p:nvPr/>
        </p:nvSpPr>
        <p:spPr bwMode="auto">
          <a:xfrm>
            <a:off x="5600477" y="319685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30" name="Gerade Verbindung mit Pfeil 42">
            <a:extLst>
              <a:ext uri="{FF2B5EF4-FFF2-40B4-BE49-F238E27FC236}">
                <a16:creationId xmlns:a16="http://schemas.microsoft.com/office/drawing/2014/main" id="{432D10CC-4CC6-43DE-89AD-313BA3B1C395}"/>
              </a:ext>
            </a:extLst>
          </p:cNvPr>
          <p:cNvCxnSpPr>
            <a:cxnSpLocks/>
            <a:stCxn id="26" idx="0"/>
            <a:endCxn id="28" idx="2"/>
          </p:cNvCxnSpPr>
          <p:nvPr/>
        </p:nvCxnSpPr>
        <p:spPr>
          <a:xfrm flipV="1">
            <a:off x="6030880" y="3819314"/>
            <a:ext cx="0" cy="7808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42">
            <a:extLst>
              <a:ext uri="{FF2B5EF4-FFF2-40B4-BE49-F238E27FC236}">
                <a16:creationId xmlns:a16="http://schemas.microsoft.com/office/drawing/2014/main" id="{F58B68CF-D649-4A70-998A-9FDC3A0FE4F8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923737" y="5243832"/>
            <a:ext cx="3107144" cy="10460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42">
            <a:extLst>
              <a:ext uri="{FF2B5EF4-FFF2-40B4-BE49-F238E27FC236}">
                <a16:creationId xmlns:a16="http://schemas.microsoft.com/office/drawing/2014/main" id="{2587EA7C-4005-4C83-869D-F9F734E1487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2923737" y="3003038"/>
            <a:ext cx="3107143" cy="1938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5298204" y="1873646"/>
            <a:ext cx="1465353" cy="659885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TD Directory</a:t>
            </a:r>
          </a:p>
        </p:txBody>
      </p:sp>
    </p:spTree>
    <p:extLst>
      <p:ext uri="{BB962C8B-B14F-4D97-AF65-F5344CB8AC3E}">
        <p14:creationId xmlns:p14="http://schemas.microsoft.com/office/powerpoint/2010/main" val="146680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3.2.2 Thing-to-Thing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50183" y="494482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68442" y="49627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6" name="角丸四角形 30"/>
          <p:cNvSpPr/>
          <p:nvPr/>
        </p:nvSpPr>
        <p:spPr>
          <a:xfrm>
            <a:off x="6131830" y="2607359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650974"/>
            <a:ext cx="1010853" cy="509037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1907704" y="2276872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65782" y="3232638"/>
            <a:ext cx="16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Controller with sensor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319448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3725648" y="2905493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8570" y="234350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26962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07834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directory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gray">
          <a:xfrm>
            <a:off x="5203654" y="3353632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gray">
          <a:xfrm>
            <a:off x="5203654" y="4692532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gray">
          <a:xfrm>
            <a:off x="2522514" y="3371501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gray">
          <a:xfrm>
            <a:off x="2522514" y="4710401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338071" y="5581461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14" idx="3"/>
            <a:endCxn id="15" idx="1"/>
          </p:cNvCxnSpPr>
          <p:nvPr/>
        </p:nvCxnSpPr>
        <p:spPr bwMode="auto">
          <a:xfrm>
            <a:off x="1848646" y="2791378"/>
            <a:ext cx="370615" cy="7180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>
            <a:stCxn id="12" idx="3"/>
            <a:endCxn id="11" idx="1"/>
          </p:cNvCxnSpPr>
          <p:nvPr/>
        </p:nvCxnSpPr>
        <p:spPr bwMode="auto">
          <a:xfrm flipV="1">
            <a:off x="1848646" y="5084814"/>
            <a:ext cx="376304" cy="61444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gray">
          <a:xfrm>
            <a:off x="2224950" y="497648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gray">
          <a:xfrm>
            <a:off x="1486270" y="559092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307974" y="2453380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1486270" y="2683050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2219261" y="340114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2224014" y="472036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2220187" y="365249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stCxn id="17" idx="2"/>
            <a:endCxn id="16" idx="0"/>
          </p:cNvCxnSpPr>
          <p:nvPr/>
        </p:nvCxnSpPr>
        <p:spPr bwMode="auto">
          <a:xfrm>
            <a:off x="2401375" y="3869152"/>
            <a:ext cx="3827" cy="85121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gray">
          <a:xfrm>
            <a:off x="2676787" y="2031734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TD directory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14" idx="3"/>
            <a:endCxn id="19" idx="1"/>
          </p:cNvCxnSpPr>
          <p:nvPr/>
        </p:nvCxnSpPr>
        <p:spPr bwMode="auto">
          <a:xfrm flipV="1">
            <a:off x="1848646" y="2298897"/>
            <a:ext cx="828141" cy="4924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矢印コネクタ 20"/>
          <p:cNvCxnSpPr>
            <a:stCxn id="15" idx="0"/>
            <a:endCxn id="19" idx="1"/>
          </p:cNvCxnSpPr>
          <p:nvPr/>
        </p:nvCxnSpPr>
        <p:spPr bwMode="auto">
          <a:xfrm flipV="1">
            <a:off x="2400449" y="2298897"/>
            <a:ext cx="276338" cy="11022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gray">
          <a:xfrm flipH="1">
            <a:off x="7626844" y="5581461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/>
          <p:cNvCxnSpPr>
            <a:stCxn id="28" idx="3"/>
            <a:endCxn id="29" idx="1"/>
          </p:cNvCxnSpPr>
          <p:nvPr/>
        </p:nvCxnSpPr>
        <p:spPr bwMode="auto">
          <a:xfrm flipH="1">
            <a:off x="6990370" y="2791378"/>
            <a:ext cx="370615" cy="7180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>
            <a:stCxn id="26" idx="3"/>
            <a:endCxn id="25" idx="1"/>
          </p:cNvCxnSpPr>
          <p:nvPr/>
        </p:nvCxnSpPr>
        <p:spPr bwMode="auto">
          <a:xfrm flipH="1" flipV="1">
            <a:off x="6984681" y="5084814"/>
            <a:ext cx="376304" cy="61444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正方形/長方形 24"/>
          <p:cNvSpPr/>
          <p:nvPr/>
        </p:nvSpPr>
        <p:spPr bwMode="gray">
          <a:xfrm flipH="1">
            <a:off x="6622305" y="497648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gray">
          <a:xfrm flipH="1">
            <a:off x="7360985" y="559092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gray">
          <a:xfrm flipH="1">
            <a:off x="7656941" y="2453380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gray">
          <a:xfrm flipH="1">
            <a:off x="7360985" y="2683050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gray">
          <a:xfrm flipH="1">
            <a:off x="6627994" y="340114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gray">
          <a:xfrm flipH="1">
            <a:off x="6623241" y="472036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gray">
          <a:xfrm flipH="1">
            <a:off x="6627068" y="365249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31" idx="2"/>
            <a:endCxn id="30" idx="0"/>
          </p:cNvCxnSpPr>
          <p:nvPr/>
        </p:nvCxnSpPr>
        <p:spPr bwMode="auto">
          <a:xfrm flipH="1">
            <a:off x="6804429" y="3869152"/>
            <a:ext cx="3827" cy="85121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gray">
          <a:xfrm flipH="1">
            <a:off x="5288128" y="2031734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TD directory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28" idx="3"/>
            <a:endCxn id="33" idx="1"/>
          </p:cNvCxnSpPr>
          <p:nvPr/>
        </p:nvCxnSpPr>
        <p:spPr bwMode="auto">
          <a:xfrm flipH="1" flipV="1">
            <a:off x="6532844" y="2298897"/>
            <a:ext cx="828141" cy="4924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9" idx="0"/>
            <a:endCxn id="33" idx="1"/>
          </p:cNvCxnSpPr>
          <p:nvPr/>
        </p:nvCxnSpPr>
        <p:spPr bwMode="auto">
          <a:xfrm flipH="1" flipV="1">
            <a:off x="6532844" y="2298897"/>
            <a:ext cx="276338" cy="11022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矢印コネクタ 35"/>
          <p:cNvCxnSpPr>
            <a:stCxn id="19" idx="3"/>
            <a:endCxn id="33" idx="3"/>
          </p:cNvCxnSpPr>
          <p:nvPr/>
        </p:nvCxnSpPr>
        <p:spPr bwMode="auto">
          <a:xfrm>
            <a:off x="3921503" y="2298897"/>
            <a:ext cx="1366625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38071" y="4167425"/>
            <a:ext cx="8563586" cy="644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219455" y="4431784"/>
            <a:ext cx="3880531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8259" y="3738520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Internet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07953" y="594127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Network A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075824" y="4394851"/>
            <a:ext cx="3915776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16189" y="593285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Network B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00764" y="1753071"/>
            <a:ext cx="121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synchronize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0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AE1D0C-6CFE-4359-A7A8-AC4DA66C25AD}"/>
              </a:ext>
            </a:extLst>
          </p:cNvPr>
          <p:cNvSpPr/>
          <p:nvPr/>
        </p:nvSpPr>
        <p:spPr>
          <a:xfrm>
            <a:off x="72008" y="1925216"/>
            <a:ext cx="9036496" cy="468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A8F6A5C-6B20-4800-ADAE-A42CC4752047}"/>
              </a:ext>
            </a:extLst>
          </p:cNvPr>
          <p:cNvSpPr/>
          <p:nvPr/>
        </p:nvSpPr>
        <p:spPr>
          <a:xfrm>
            <a:off x="107504" y="1772816"/>
            <a:ext cx="9036496" cy="468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directory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338071" y="4167425"/>
            <a:ext cx="8563586" cy="644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219455" y="4431784"/>
            <a:ext cx="3880531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8259" y="3738520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07953" y="5941271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075824" y="4394851"/>
            <a:ext cx="3915776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16189" y="593285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99986" y="1991120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17CC50A5-21F9-4AF1-84A5-2BCEEDF8DCAD}"/>
              </a:ext>
            </a:extLst>
          </p:cNvPr>
          <p:cNvSpPr/>
          <p:nvPr/>
        </p:nvSpPr>
        <p:spPr>
          <a:xfrm rot="4628595">
            <a:off x="2050803" y="2097570"/>
            <a:ext cx="277719" cy="749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7" name="Down Arrow 40">
            <a:extLst>
              <a:ext uri="{FF2B5EF4-FFF2-40B4-BE49-F238E27FC236}">
                <a16:creationId xmlns:a16="http://schemas.microsoft.com/office/drawing/2014/main" id="{D27166FA-B858-4F7E-A8C9-B4B28C2F89A8}"/>
              </a:ext>
            </a:extLst>
          </p:cNvPr>
          <p:cNvSpPr/>
          <p:nvPr/>
        </p:nvSpPr>
        <p:spPr>
          <a:xfrm rot="10800000">
            <a:off x="3049964" y="2666945"/>
            <a:ext cx="277719" cy="7201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8" name="角丸四角形 6">
            <a:extLst>
              <a:ext uri="{FF2B5EF4-FFF2-40B4-BE49-F238E27FC236}">
                <a16:creationId xmlns:a16="http://schemas.microsoft.com/office/drawing/2014/main" id="{88CF3EE9-557B-4A69-9C5F-EBBB89485CD6}"/>
              </a:ext>
            </a:extLst>
          </p:cNvPr>
          <p:cNvSpPr/>
          <p:nvPr/>
        </p:nvSpPr>
        <p:spPr bwMode="auto">
          <a:xfrm>
            <a:off x="356582" y="248461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id="{67668979-7E07-4922-B54C-2DEE0B098820}"/>
              </a:ext>
            </a:extLst>
          </p:cNvPr>
          <p:cNvSpPr/>
          <p:nvPr/>
        </p:nvSpPr>
        <p:spPr bwMode="auto">
          <a:xfrm>
            <a:off x="658855" y="297492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0" name="角丸四角形 6">
            <a:extLst>
              <a:ext uri="{FF2B5EF4-FFF2-40B4-BE49-F238E27FC236}">
                <a16:creationId xmlns:a16="http://schemas.microsoft.com/office/drawing/2014/main" id="{23EE1725-D2A7-4E2D-939C-A3D621F25E9E}"/>
              </a:ext>
            </a:extLst>
          </p:cNvPr>
          <p:cNvSpPr/>
          <p:nvPr/>
        </p:nvSpPr>
        <p:spPr bwMode="auto">
          <a:xfrm>
            <a:off x="356582" y="546115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8DBC2717-9D7C-4E5E-95A8-08B0A488589C}"/>
              </a:ext>
            </a:extLst>
          </p:cNvPr>
          <p:cNvSpPr/>
          <p:nvPr/>
        </p:nvSpPr>
        <p:spPr bwMode="auto">
          <a:xfrm>
            <a:off x="658855" y="5464658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4707EC3E-71E8-41E3-AABD-336870519E32}"/>
              </a:ext>
            </a:extLst>
          </p:cNvPr>
          <p:cNvSpPr/>
          <p:nvPr/>
        </p:nvSpPr>
        <p:spPr bwMode="auto">
          <a:xfrm>
            <a:off x="2456150" y="4706892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C84437EB-7EAC-4FAE-B344-CB2CBAF492F3}"/>
              </a:ext>
            </a:extLst>
          </p:cNvPr>
          <p:cNvSpPr/>
          <p:nvPr/>
        </p:nvSpPr>
        <p:spPr bwMode="auto">
          <a:xfrm>
            <a:off x="2758423" y="5201192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E1C07F64-6E39-420E-B7B3-8383613CC4B4}"/>
              </a:ext>
            </a:extLst>
          </p:cNvPr>
          <p:cNvSpPr/>
          <p:nvPr/>
        </p:nvSpPr>
        <p:spPr bwMode="auto">
          <a:xfrm>
            <a:off x="2758423" y="472306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55" name="角丸四角形 6">
            <a:extLst>
              <a:ext uri="{FF2B5EF4-FFF2-40B4-BE49-F238E27FC236}">
                <a16:creationId xmlns:a16="http://schemas.microsoft.com/office/drawing/2014/main" id="{F280B9E9-B745-4A53-9572-2BCFE3380572}"/>
              </a:ext>
            </a:extLst>
          </p:cNvPr>
          <p:cNvSpPr/>
          <p:nvPr/>
        </p:nvSpPr>
        <p:spPr bwMode="auto">
          <a:xfrm>
            <a:off x="2456150" y="3303627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35347057-0959-4265-B8F6-77318ACED005}"/>
              </a:ext>
            </a:extLst>
          </p:cNvPr>
          <p:cNvSpPr/>
          <p:nvPr/>
        </p:nvSpPr>
        <p:spPr bwMode="auto">
          <a:xfrm>
            <a:off x="2758423" y="3797927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7" name="角丸四角形 21">
            <a:extLst>
              <a:ext uri="{FF2B5EF4-FFF2-40B4-BE49-F238E27FC236}">
                <a16:creationId xmlns:a16="http://schemas.microsoft.com/office/drawing/2014/main" id="{AC887C57-1A35-43CA-ACB0-31A1D1B66269}"/>
              </a:ext>
            </a:extLst>
          </p:cNvPr>
          <p:cNvSpPr/>
          <p:nvPr/>
        </p:nvSpPr>
        <p:spPr bwMode="auto">
          <a:xfrm>
            <a:off x="2758423" y="3319799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58" name="Gerade Verbindung mit Pfeil 42">
            <a:extLst>
              <a:ext uri="{FF2B5EF4-FFF2-40B4-BE49-F238E27FC236}">
                <a16:creationId xmlns:a16="http://schemas.microsoft.com/office/drawing/2014/main" id="{A72E5F92-D377-4966-AAD7-00D02EA0AC26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188826" y="3942259"/>
            <a:ext cx="0" cy="7808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42">
            <a:extLst>
              <a:ext uri="{FF2B5EF4-FFF2-40B4-BE49-F238E27FC236}">
                <a16:creationId xmlns:a16="http://schemas.microsoft.com/office/drawing/2014/main" id="{05089310-54B7-4AB6-A72C-2B44495AF84D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1089258" y="5366777"/>
            <a:ext cx="2099569" cy="9788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0BA5BD69-54B7-40A5-A0B6-417E9F08C2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1089258" y="3119256"/>
            <a:ext cx="2099568" cy="2005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">
            <a:extLst>
              <a:ext uri="{FF2B5EF4-FFF2-40B4-BE49-F238E27FC236}">
                <a16:creationId xmlns:a16="http://schemas.microsoft.com/office/drawing/2014/main" id="{BD7D2EE4-6451-4917-B72D-42350E2270B4}"/>
              </a:ext>
            </a:extLst>
          </p:cNvPr>
          <p:cNvSpPr/>
          <p:nvPr/>
        </p:nvSpPr>
        <p:spPr bwMode="auto">
          <a:xfrm>
            <a:off x="2456150" y="1996591"/>
            <a:ext cx="1465353" cy="659885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TD Directory A</a:t>
            </a:r>
          </a:p>
        </p:txBody>
      </p:sp>
      <p:sp>
        <p:nvSpPr>
          <p:cNvPr id="64" name="Down Arrow 40">
            <a:extLst>
              <a:ext uri="{FF2B5EF4-FFF2-40B4-BE49-F238E27FC236}">
                <a16:creationId xmlns:a16="http://schemas.microsoft.com/office/drawing/2014/main" id="{0EA99B13-66DB-4888-802C-39183654E9B9}"/>
              </a:ext>
            </a:extLst>
          </p:cNvPr>
          <p:cNvSpPr/>
          <p:nvPr/>
        </p:nvSpPr>
        <p:spPr>
          <a:xfrm rot="16971405" flipH="1">
            <a:off x="6862199" y="2097570"/>
            <a:ext cx="277719" cy="749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65" name="Down Arrow 40">
            <a:extLst>
              <a:ext uri="{FF2B5EF4-FFF2-40B4-BE49-F238E27FC236}">
                <a16:creationId xmlns:a16="http://schemas.microsoft.com/office/drawing/2014/main" id="{4E5448DE-ED31-4847-B1BD-470BF1DB5253}"/>
              </a:ext>
            </a:extLst>
          </p:cNvPr>
          <p:cNvSpPr/>
          <p:nvPr/>
        </p:nvSpPr>
        <p:spPr>
          <a:xfrm rot="10800000" flipH="1">
            <a:off x="5863038" y="2666945"/>
            <a:ext cx="277719" cy="7201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DD9D5F5A-D76D-4B35-B8A9-D18F3DAF5AE2}"/>
              </a:ext>
            </a:extLst>
          </p:cNvPr>
          <p:cNvSpPr/>
          <p:nvPr/>
        </p:nvSpPr>
        <p:spPr bwMode="auto">
          <a:xfrm flipH="1">
            <a:off x="7368786" y="248461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D05AADB2-9398-4BDE-B4CE-B3F046181EAE}"/>
              </a:ext>
            </a:extLst>
          </p:cNvPr>
          <p:cNvSpPr/>
          <p:nvPr/>
        </p:nvSpPr>
        <p:spPr bwMode="auto">
          <a:xfrm flipH="1">
            <a:off x="7671061" y="297492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7E6E761B-F297-42D8-A478-51FC224E779E}"/>
              </a:ext>
            </a:extLst>
          </p:cNvPr>
          <p:cNvSpPr/>
          <p:nvPr/>
        </p:nvSpPr>
        <p:spPr bwMode="auto">
          <a:xfrm flipH="1">
            <a:off x="7368786" y="546115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C8933FC1-DF47-4E15-8BEA-AF92EB84BAC7}"/>
              </a:ext>
            </a:extLst>
          </p:cNvPr>
          <p:cNvSpPr/>
          <p:nvPr/>
        </p:nvSpPr>
        <p:spPr bwMode="auto">
          <a:xfrm flipH="1">
            <a:off x="7671061" y="5464658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0" name="角丸四角形 6">
            <a:extLst>
              <a:ext uri="{FF2B5EF4-FFF2-40B4-BE49-F238E27FC236}">
                <a16:creationId xmlns:a16="http://schemas.microsoft.com/office/drawing/2014/main" id="{1F8E7AF7-8C19-4EE3-B5F9-C55CCE9C1F71}"/>
              </a:ext>
            </a:extLst>
          </p:cNvPr>
          <p:cNvSpPr/>
          <p:nvPr/>
        </p:nvSpPr>
        <p:spPr bwMode="auto">
          <a:xfrm flipH="1">
            <a:off x="5269218" y="4706892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F64DF5E9-17A0-4720-ABB4-DFC54B64C756}"/>
              </a:ext>
            </a:extLst>
          </p:cNvPr>
          <p:cNvSpPr/>
          <p:nvPr/>
        </p:nvSpPr>
        <p:spPr bwMode="auto">
          <a:xfrm flipH="1">
            <a:off x="5571493" y="5201192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0CCD9D70-AC13-4F47-81BA-529425FC8DD7}"/>
              </a:ext>
            </a:extLst>
          </p:cNvPr>
          <p:cNvSpPr/>
          <p:nvPr/>
        </p:nvSpPr>
        <p:spPr bwMode="auto">
          <a:xfrm flipH="1">
            <a:off x="5571493" y="472306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3" name="角丸四角形 6">
            <a:extLst>
              <a:ext uri="{FF2B5EF4-FFF2-40B4-BE49-F238E27FC236}">
                <a16:creationId xmlns:a16="http://schemas.microsoft.com/office/drawing/2014/main" id="{F9983822-1C0C-4320-956C-B4D3CA35CA00}"/>
              </a:ext>
            </a:extLst>
          </p:cNvPr>
          <p:cNvSpPr/>
          <p:nvPr/>
        </p:nvSpPr>
        <p:spPr bwMode="auto">
          <a:xfrm flipH="1">
            <a:off x="5269218" y="3303627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74" name="角丸四角形 21">
            <a:extLst>
              <a:ext uri="{FF2B5EF4-FFF2-40B4-BE49-F238E27FC236}">
                <a16:creationId xmlns:a16="http://schemas.microsoft.com/office/drawing/2014/main" id="{6EF54F14-20B4-471E-B6DD-EC2B5B60B6A9}"/>
              </a:ext>
            </a:extLst>
          </p:cNvPr>
          <p:cNvSpPr/>
          <p:nvPr/>
        </p:nvSpPr>
        <p:spPr bwMode="auto">
          <a:xfrm flipH="1">
            <a:off x="5571493" y="3797927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32CFFF87-18FC-46FB-8F8D-3E3012C6FBA1}"/>
              </a:ext>
            </a:extLst>
          </p:cNvPr>
          <p:cNvSpPr/>
          <p:nvPr/>
        </p:nvSpPr>
        <p:spPr bwMode="auto">
          <a:xfrm flipH="1">
            <a:off x="5571493" y="3319799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76" name="Gerade Verbindung mit Pfeil 42">
            <a:extLst>
              <a:ext uri="{FF2B5EF4-FFF2-40B4-BE49-F238E27FC236}">
                <a16:creationId xmlns:a16="http://schemas.microsoft.com/office/drawing/2014/main" id="{4A415F6E-047F-4F19-A77C-CEB279A95154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H="1" flipV="1">
            <a:off x="6001895" y="3942259"/>
            <a:ext cx="0" cy="7808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42">
            <a:extLst>
              <a:ext uri="{FF2B5EF4-FFF2-40B4-BE49-F238E27FC236}">
                <a16:creationId xmlns:a16="http://schemas.microsoft.com/office/drawing/2014/main" id="{D0A864FC-A97C-435A-AC84-3194A0DCF5FB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H="1" flipV="1">
            <a:off x="6001894" y="5366777"/>
            <a:ext cx="2099569" cy="9788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42">
            <a:extLst>
              <a:ext uri="{FF2B5EF4-FFF2-40B4-BE49-F238E27FC236}">
                <a16:creationId xmlns:a16="http://schemas.microsoft.com/office/drawing/2014/main" id="{22682517-418A-4D9E-B36D-686A86610E71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 flipH="1">
            <a:off x="6001895" y="3119256"/>
            <a:ext cx="2099568" cy="2005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6">
            <a:extLst>
              <a:ext uri="{FF2B5EF4-FFF2-40B4-BE49-F238E27FC236}">
                <a16:creationId xmlns:a16="http://schemas.microsoft.com/office/drawing/2014/main" id="{94D63B13-326B-4147-A12E-B9585C0AADD1}"/>
              </a:ext>
            </a:extLst>
          </p:cNvPr>
          <p:cNvSpPr/>
          <p:nvPr/>
        </p:nvSpPr>
        <p:spPr bwMode="auto">
          <a:xfrm flipH="1">
            <a:off x="5269218" y="2010470"/>
            <a:ext cx="1465353" cy="659885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TD Directory B</a:t>
            </a:r>
          </a:p>
        </p:txBody>
      </p:sp>
      <p:sp>
        <p:nvSpPr>
          <p:cNvPr id="82" name="矢印: 左右 81">
            <a:extLst>
              <a:ext uri="{FF2B5EF4-FFF2-40B4-BE49-F238E27FC236}">
                <a16:creationId xmlns:a16="http://schemas.microsoft.com/office/drawing/2014/main" id="{09A4CD06-3D69-4871-9EF9-4098F1EB3FF4}"/>
              </a:ext>
            </a:extLst>
          </p:cNvPr>
          <p:cNvSpPr/>
          <p:nvPr/>
        </p:nvSpPr>
        <p:spPr>
          <a:xfrm>
            <a:off x="3934593" y="2184834"/>
            <a:ext cx="1322593" cy="307777"/>
          </a:xfrm>
          <a:prstGeom prst="left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3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/>
              <a:t>8.6 service-to-service connections across multiple domains</a:t>
            </a:r>
            <a:br>
              <a:rPr kumimoji="1" lang="en-US" altLang="ja-JP" sz="2400" dirty="0"/>
            </a:br>
            <a:r>
              <a:rPr lang="en-US" altLang="ja-JP" sz="2400" dirty="0"/>
              <a:t>multiple cloud connect through proxy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gray">
          <a:xfrm>
            <a:off x="5203654" y="3353632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gray">
          <a:xfrm>
            <a:off x="5203654" y="4692532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gray">
          <a:xfrm>
            <a:off x="2522514" y="3371501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Proxy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gray">
          <a:xfrm>
            <a:off x="2522514" y="4710401"/>
            <a:ext cx="1506044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Local Proxy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338071" y="5581461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14" idx="3"/>
            <a:endCxn id="15" idx="1"/>
          </p:cNvCxnSpPr>
          <p:nvPr/>
        </p:nvCxnSpPr>
        <p:spPr bwMode="auto">
          <a:xfrm>
            <a:off x="1848646" y="2791378"/>
            <a:ext cx="370615" cy="7180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>
            <a:stCxn id="12" idx="3"/>
            <a:endCxn id="11" idx="1"/>
          </p:cNvCxnSpPr>
          <p:nvPr/>
        </p:nvCxnSpPr>
        <p:spPr bwMode="auto">
          <a:xfrm flipV="1">
            <a:off x="1848646" y="5084814"/>
            <a:ext cx="376304" cy="61444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gray">
          <a:xfrm>
            <a:off x="2224950" y="497648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gray">
          <a:xfrm>
            <a:off x="1486270" y="559092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307974" y="2453380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1486270" y="2683050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2219261" y="340114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2224014" y="472036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2220187" y="365249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stCxn id="17" idx="2"/>
            <a:endCxn id="16" idx="0"/>
          </p:cNvCxnSpPr>
          <p:nvPr/>
        </p:nvCxnSpPr>
        <p:spPr bwMode="auto">
          <a:xfrm>
            <a:off x="2401375" y="3869152"/>
            <a:ext cx="3827" cy="85121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gray">
          <a:xfrm>
            <a:off x="2676787" y="2031734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TD directory A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14" idx="3"/>
            <a:endCxn id="19" idx="1"/>
          </p:cNvCxnSpPr>
          <p:nvPr/>
        </p:nvCxnSpPr>
        <p:spPr bwMode="auto">
          <a:xfrm flipV="1">
            <a:off x="1848646" y="2298897"/>
            <a:ext cx="828141" cy="4924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矢印コネクタ 20"/>
          <p:cNvCxnSpPr>
            <a:stCxn id="15" idx="0"/>
            <a:endCxn id="19" idx="1"/>
          </p:cNvCxnSpPr>
          <p:nvPr/>
        </p:nvCxnSpPr>
        <p:spPr bwMode="auto">
          <a:xfrm flipV="1">
            <a:off x="2400449" y="2298897"/>
            <a:ext cx="276338" cy="11022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gray">
          <a:xfrm flipH="1">
            <a:off x="7626844" y="5581461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Device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/>
          <p:cNvCxnSpPr>
            <a:stCxn id="28" idx="3"/>
            <a:endCxn id="29" idx="1"/>
          </p:cNvCxnSpPr>
          <p:nvPr/>
        </p:nvCxnSpPr>
        <p:spPr bwMode="auto">
          <a:xfrm flipH="1">
            <a:off x="6990370" y="2791378"/>
            <a:ext cx="370615" cy="7180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>
            <a:stCxn id="26" idx="3"/>
            <a:endCxn id="25" idx="1"/>
          </p:cNvCxnSpPr>
          <p:nvPr/>
        </p:nvCxnSpPr>
        <p:spPr bwMode="auto">
          <a:xfrm flipH="1" flipV="1">
            <a:off x="6984681" y="5084814"/>
            <a:ext cx="376304" cy="61444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正方形/長方形 24"/>
          <p:cNvSpPr/>
          <p:nvPr/>
        </p:nvSpPr>
        <p:spPr bwMode="gray">
          <a:xfrm flipH="1">
            <a:off x="6622305" y="497648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gray">
          <a:xfrm flipH="1">
            <a:off x="7360985" y="559092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gray">
          <a:xfrm flipH="1">
            <a:off x="7656941" y="2453380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Servient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gray">
          <a:xfrm flipH="1">
            <a:off x="7360985" y="2683050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gray">
          <a:xfrm flipH="1">
            <a:off x="6627994" y="3401142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gray">
          <a:xfrm flipH="1">
            <a:off x="6623241" y="4720367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gray">
          <a:xfrm flipH="1">
            <a:off x="6627068" y="3652496"/>
            <a:ext cx="362376" cy="216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2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31" idx="2"/>
            <a:endCxn id="30" idx="0"/>
          </p:cNvCxnSpPr>
          <p:nvPr/>
        </p:nvCxnSpPr>
        <p:spPr bwMode="auto">
          <a:xfrm flipH="1">
            <a:off x="6804429" y="3869152"/>
            <a:ext cx="3827" cy="85121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gray">
          <a:xfrm flipH="1">
            <a:off x="5288128" y="2031734"/>
            <a:ext cx="1244716" cy="534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TD directory B</a:t>
            </a:r>
            <a:endParaRPr kumimoji="1" lang="ja-JP" altLang="en-US" sz="1400" b="0" i="0" u="none" strike="noStrike" cap="none" normalizeH="0" baseline="0" dirty="0" err="1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28" idx="3"/>
            <a:endCxn id="33" idx="1"/>
          </p:cNvCxnSpPr>
          <p:nvPr/>
        </p:nvCxnSpPr>
        <p:spPr bwMode="auto">
          <a:xfrm flipH="1" flipV="1">
            <a:off x="6532844" y="2298897"/>
            <a:ext cx="828141" cy="4924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9" idx="0"/>
            <a:endCxn id="33" idx="1"/>
          </p:cNvCxnSpPr>
          <p:nvPr/>
        </p:nvCxnSpPr>
        <p:spPr bwMode="auto">
          <a:xfrm flipH="1" flipV="1">
            <a:off x="6532844" y="2298897"/>
            <a:ext cx="276338" cy="11022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38071" y="4167425"/>
            <a:ext cx="8563586" cy="644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219455" y="4431784"/>
            <a:ext cx="3880531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8259" y="3738520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Internet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07953" y="594127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Network A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075824" y="4394851"/>
            <a:ext cx="3915776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16189" y="593285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Network B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" name="直線矢印コネクタ 42"/>
          <p:cNvCxnSpPr>
            <a:stCxn id="6" idx="3"/>
            <a:endCxn id="4" idx="1"/>
          </p:cNvCxnSpPr>
          <p:nvPr/>
        </p:nvCxnSpPr>
        <p:spPr bwMode="auto">
          <a:xfrm flipV="1">
            <a:off x="4028558" y="3620795"/>
            <a:ext cx="1175096" cy="1786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テキスト ボックス 43"/>
          <p:cNvSpPr txBox="1"/>
          <p:nvPr/>
        </p:nvSpPr>
        <p:spPr>
          <a:xfrm>
            <a:off x="4000764" y="3099198"/>
            <a:ext cx="121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synchronize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79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A533AFC-4CA9-4DE5-A256-22DAE641390C}"/>
              </a:ext>
            </a:extLst>
          </p:cNvPr>
          <p:cNvSpPr/>
          <p:nvPr/>
        </p:nvSpPr>
        <p:spPr>
          <a:xfrm>
            <a:off x="107504" y="1772816"/>
            <a:ext cx="9036496" cy="468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/>
              <a:t>8.6 service-to-service connections across multiple domains</a:t>
            </a:r>
            <a:br>
              <a:rPr kumimoji="1" lang="en-US" altLang="ja-JP" sz="2400" dirty="0"/>
            </a:br>
            <a:r>
              <a:rPr lang="en-US" altLang="ja-JP" sz="2400" dirty="0"/>
              <a:t>multiple cloud connect through proxy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23</a:t>
            </a:fld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8C98E2A-A5DB-449E-A63F-E4BA16316FF7}"/>
              </a:ext>
            </a:extLst>
          </p:cNvPr>
          <p:cNvCxnSpPr/>
          <p:nvPr/>
        </p:nvCxnSpPr>
        <p:spPr bwMode="auto">
          <a:xfrm>
            <a:off x="338071" y="4167425"/>
            <a:ext cx="8563586" cy="644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角丸四角形 37">
            <a:extLst>
              <a:ext uri="{FF2B5EF4-FFF2-40B4-BE49-F238E27FC236}">
                <a16:creationId xmlns:a16="http://schemas.microsoft.com/office/drawing/2014/main" id="{18426CB4-B305-42EB-A095-A78A021934D1}"/>
              </a:ext>
            </a:extLst>
          </p:cNvPr>
          <p:cNvSpPr/>
          <p:nvPr/>
        </p:nvSpPr>
        <p:spPr>
          <a:xfrm>
            <a:off x="219455" y="4431784"/>
            <a:ext cx="3880531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BDD17BB-78E6-4673-B122-686712EBAE5C}"/>
              </a:ext>
            </a:extLst>
          </p:cNvPr>
          <p:cNvSpPr txBox="1"/>
          <p:nvPr/>
        </p:nvSpPr>
        <p:spPr>
          <a:xfrm>
            <a:off x="368259" y="3738520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5E0EC94-AF81-4F2D-80F8-EE95BE85C1DB}"/>
              </a:ext>
            </a:extLst>
          </p:cNvPr>
          <p:cNvSpPr txBox="1"/>
          <p:nvPr/>
        </p:nvSpPr>
        <p:spPr>
          <a:xfrm>
            <a:off x="2707953" y="5941271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49" name="角丸四角形 40">
            <a:extLst>
              <a:ext uri="{FF2B5EF4-FFF2-40B4-BE49-F238E27FC236}">
                <a16:creationId xmlns:a16="http://schemas.microsoft.com/office/drawing/2014/main" id="{EAC4412C-3F1D-48EB-9CEB-DBFE48964AB2}"/>
              </a:ext>
            </a:extLst>
          </p:cNvPr>
          <p:cNvSpPr/>
          <p:nvPr/>
        </p:nvSpPr>
        <p:spPr>
          <a:xfrm>
            <a:off x="5075824" y="4394851"/>
            <a:ext cx="3915776" cy="19019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ECFCEA-BB68-474E-A546-EE854DFDB36C}"/>
              </a:ext>
            </a:extLst>
          </p:cNvPr>
          <p:cNvSpPr txBox="1"/>
          <p:nvPr/>
        </p:nvSpPr>
        <p:spPr>
          <a:xfrm>
            <a:off x="5416189" y="593285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6C34E2E-52F3-4333-839E-538767E6AFFE}"/>
              </a:ext>
            </a:extLst>
          </p:cNvPr>
          <p:cNvSpPr txBox="1"/>
          <p:nvPr/>
        </p:nvSpPr>
        <p:spPr>
          <a:xfrm>
            <a:off x="4084242" y="3316339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52" name="Down Arrow 40">
            <a:extLst>
              <a:ext uri="{FF2B5EF4-FFF2-40B4-BE49-F238E27FC236}">
                <a16:creationId xmlns:a16="http://schemas.microsoft.com/office/drawing/2014/main" id="{FE89E97B-57B1-431F-A325-16C3F267FC91}"/>
              </a:ext>
            </a:extLst>
          </p:cNvPr>
          <p:cNvSpPr/>
          <p:nvPr/>
        </p:nvSpPr>
        <p:spPr>
          <a:xfrm rot="4628595">
            <a:off x="2050803" y="2097570"/>
            <a:ext cx="277719" cy="749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Down Arrow 40">
            <a:extLst>
              <a:ext uri="{FF2B5EF4-FFF2-40B4-BE49-F238E27FC236}">
                <a16:creationId xmlns:a16="http://schemas.microsoft.com/office/drawing/2014/main" id="{F8995EA8-A4D4-4F0A-8F22-3B8EB7A22485}"/>
              </a:ext>
            </a:extLst>
          </p:cNvPr>
          <p:cNvSpPr/>
          <p:nvPr/>
        </p:nvSpPr>
        <p:spPr>
          <a:xfrm rot="10800000">
            <a:off x="3049964" y="2666945"/>
            <a:ext cx="277719" cy="7201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6">
            <a:extLst>
              <a:ext uri="{FF2B5EF4-FFF2-40B4-BE49-F238E27FC236}">
                <a16:creationId xmlns:a16="http://schemas.microsoft.com/office/drawing/2014/main" id="{A11125F0-F35E-49F5-B3DB-8524A18CDFD1}"/>
              </a:ext>
            </a:extLst>
          </p:cNvPr>
          <p:cNvSpPr/>
          <p:nvPr/>
        </p:nvSpPr>
        <p:spPr bwMode="auto">
          <a:xfrm>
            <a:off x="356582" y="248461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55" name="角丸四角形 21">
            <a:extLst>
              <a:ext uri="{FF2B5EF4-FFF2-40B4-BE49-F238E27FC236}">
                <a16:creationId xmlns:a16="http://schemas.microsoft.com/office/drawing/2014/main" id="{21F1042E-9448-4970-9B61-8B2A75A41D2E}"/>
              </a:ext>
            </a:extLst>
          </p:cNvPr>
          <p:cNvSpPr/>
          <p:nvPr/>
        </p:nvSpPr>
        <p:spPr bwMode="auto">
          <a:xfrm>
            <a:off x="658855" y="297492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6" name="角丸四角形 6">
            <a:extLst>
              <a:ext uri="{FF2B5EF4-FFF2-40B4-BE49-F238E27FC236}">
                <a16:creationId xmlns:a16="http://schemas.microsoft.com/office/drawing/2014/main" id="{F3981A2B-FD4E-4466-ACCD-2494B4CACED1}"/>
              </a:ext>
            </a:extLst>
          </p:cNvPr>
          <p:cNvSpPr/>
          <p:nvPr/>
        </p:nvSpPr>
        <p:spPr bwMode="auto">
          <a:xfrm>
            <a:off x="356582" y="5461154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7" name="角丸四角形 21">
            <a:extLst>
              <a:ext uri="{FF2B5EF4-FFF2-40B4-BE49-F238E27FC236}">
                <a16:creationId xmlns:a16="http://schemas.microsoft.com/office/drawing/2014/main" id="{0A607B84-260F-4ECD-B3FA-2F6D63A23A8D}"/>
              </a:ext>
            </a:extLst>
          </p:cNvPr>
          <p:cNvSpPr/>
          <p:nvPr/>
        </p:nvSpPr>
        <p:spPr bwMode="auto">
          <a:xfrm>
            <a:off x="658855" y="5464658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58" name="角丸四角形 6">
            <a:extLst>
              <a:ext uri="{FF2B5EF4-FFF2-40B4-BE49-F238E27FC236}">
                <a16:creationId xmlns:a16="http://schemas.microsoft.com/office/drawing/2014/main" id="{F43B4E38-808A-4BA2-858D-2D7226D37AAB}"/>
              </a:ext>
            </a:extLst>
          </p:cNvPr>
          <p:cNvSpPr/>
          <p:nvPr/>
        </p:nvSpPr>
        <p:spPr bwMode="auto">
          <a:xfrm>
            <a:off x="2456150" y="4706892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59" name="角丸四角形 21">
            <a:extLst>
              <a:ext uri="{FF2B5EF4-FFF2-40B4-BE49-F238E27FC236}">
                <a16:creationId xmlns:a16="http://schemas.microsoft.com/office/drawing/2014/main" id="{707DA519-160C-47BD-9167-45B9533309BD}"/>
              </a:ext>
            </a:extLst>
          </p:cNvPr>
          <p:cNvSpPr/>
          <p:nvPr/>
        </p:nvSpPr>
        <p:spPr bwMode="auto">
          <a:xfrm>
            <a:off x="2758423" y="5201192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0D8D597C-38E3-404A-9E07-F98DFC2C1768}"/>
              </a:ext>
            </a:extLst>
          </p:cNvPr>
          <p:cNvSpPr/>
          <p:nvPr/>
        </p:nvSpPr>
        <p:spPr bwMode="auto">
          <a:xfrm>
            <a:off x="2758423" y="4723064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1" name="角丸四角形 6">
            <a:extLst>
              <a:ext uri="{FF2B5EF4-FFF2-40B4-BE49-F238E27FC236}">
                <a16:creationId xmlns:a16="http://schemas.microsoft.com/office/drawing/2014/main" id="{C6565E63-24C7-42B9-98AA-6DEF4D14C662}"/>
              </a:ext>
            </a:extLst>
          </p:cNvPr>
          <p:cNvSpPr/>
          <p:nvPr/>
        </p:nvSpPr>
        <p:spPr bwMode="auto">
          <a:xfrm>
            <a:off x="2456150" y="3303627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03598660-3D0E-4C94-BB70-1C95D14DE2DD}"/>
              </a:ext>
            </a:extLst>
          </p:cNvPr>
          <p:cNvSpPr/>
          <p:nvPr/>
        </p:nvSpPr>
        <p:spPr bwMode="auto">
          <a:xfrm>
            <a:off x="2758423" y="3797927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9C7B49E5-6C86-4A29-8F21-61AC591E78C9}"/>
              </a:ext>
            </a:extLst>
          </p:cNvPr>
          <p:cNvSpPr/>
          <p:nvPr/>
        </p:nvSpPr>
        <p:spPr bwMode="auto">
          <a:xfrm>
            <a:off x="2758423" y="3319799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64" name="Gerade Verbindung mit Pfeil 42">
            <a:extLst>
              <a:ext uri="{FF2B5EF4-FFF2-40B4-BE49-F238E27FC236}">
                <a16:creationId xmlns:a16="http://schemas.microsoft.com/office/drawing/2014/main" id="{1C58DF66-E17B-41B8-A306-0673C9AF7E36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V="1">
            <a:off x="3188826" y="3942259"/>
            <a:ext cx="0" cy="7808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42">
            <a:extLst>
              <a:ext uri="{FF2B5EF4-FFF2-40B4-BE49-F238E27FC236}">
                <a16:creationId xmlns:a16="http://schemas.microsoft.com/office/drawing/2014/main" id="{70ACB762-0E25-491C-AD3A-054BC0226574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1089258" y="5366777"/>
            <a:ext cx="2099569" cy="9788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42">
            <a:extLst>
              <a:ext uri="{FF2B5EF4-FFF2-40B4-BE49-F238E27FC236}">
                <a16:creationId xmlns:a16="http://schemas.microsoft.com/office/drawing/2014/main" id="{61B14464-E6B9-4100-9471-7A79EB9B8707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89258" y="3119256"/>
            <a:ext cx="2099568" cy="2005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">
            <a:extLst>
              <a:ext uri="{FF2B5EF4-FFF2-40B4-BE49-F238E27FC236}">
                <a16:creationId xmlns:a16="http://schemas.microsoft.com/office/drawing/2014/main" id="{BF50DA17-ACD0-40CA-9984-99C1DDA04037}"/>
              </a:ext>
            </a:extLst>
          </p:cNvPr>
          <p:cNvSpPr/>
          <p:nvPr/>
        </p:nvSpPr>
        <p:spPr bwMode="auto">
          <a:xfrm>
            <a:off x="2456150" y="1996591"/>
            <a:ext cx="1465353" cy="659885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TD Directory A</a:t>
            </a:r>
          </a:p>
        </p:txBody>
      </p:sp>
      <p:sp>
        <p:nvSpPr>
          <p:cNvPr id="68" name="Down Arrow 40">
            <a:extLst>
              <a:ext uri="{FF2B5EF4-FFF2-40B4-BE49-F238E27FC236}">
                <a16:creationId xmlns:a16="http://schemas.microsoft.com/office/drawing/2014/main" id="{A3D3D903-9D15-4CFF-B268-BFA7FDAE784C}"/>
              </a:ext>
            </a:extLst>
          </p:cNvPr>
          <p:cNvSpPr/>
          <p:nvPr/>
        </p:nvSpPr>
        <p:spPr>
          <a:xfrm rot="16971405" flipH="1">
            <a:off x="6859842" y="2097569"/>
            <a:ext cx="277719" cy="749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69" name="Down Arrow 40">
            <a:extLst>
              <a:ext uri="{FF2B5EF4-FFF2-40B4-BE49-F238E27FC236}">
                <a16:creationId xmlns:a16="http://schemas.microsoft.com/office/drawing/2014/main" id="{44902D8F-0AF8-4A02-9E11-17183040CD05}"/>
              </a:ext>
            </a:extLst>
          </p:cNvPr>
          <p:cNvSpPr/>
          <p:nvPr/>
        </p:nvSpPr>
        <p:spPr>
          <a:xfrm rot="10800000" flipH="1">
            <a:off x="5860681" y="2666944"/>
            <a:ext cx="277719" cy="7201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角丸四角形 6">
            <a:extLst>
              <a:ext uri="{FF2B5EF4-FFF2-40B4-BE49-F238E27FC236}">
                <a16:creationId xmlns:a16="http://schemas.microsoft.com/office/drawing/2014/main" id="{491A2BDA-FCBA-4043-8565-73B853B0590C}"/>
              </a:ext>
            </a:extLst>
          </p:cNvPr>
          <p:cNvSpPr/>
          <p:nvPr/>
        </p:nvSpPr>
        <p:spPr bwMode="auto">
          <a:xfrm flipH="1">
            <a:off x="7366429" y="2484613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Application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F30B9EE1-F55E-421E-9742-4D4465183B0A}"/>
              </a:ext>
            </a:extLst>
          </p:cNvPr>
          <p:cNvSpPr/>
          <p:nvPr/>
        </p:nvSpPr>
        <p:spPr bwMode="auto">
          <a:xfrm flipH="1">
            <a:off x="7668704" y="2974923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2" name="角丸四角形 6">
            <a:extLst>
              <a:ext uri="{FF2B5EF4-FFF2-40B4-BE49-F238E27FC236}">
                <a16:creationId xmlns:a16="http://schemas.microsoft.com/office/drawing/2014/main" id="{EA0402FB-8119-437A-8118-8FB921DE8A8C}"/>
              </a:ext>
            </a:extLst>
          </p:cNvPr>
          <p:cNvSpPr/>
          <p:nvPr/>
        </p:nvSpPr>
        <p:spPr bwMode="auto">
          <a:xfrm flipH="1">
            <a:off x="7366429" y="5461153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Device 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BB31BD0D-772F-4EF5-9427-5E5CBEB3A292}"/>
              </a:ext>
            </a:extLst>
          </p:cNvPr>
          <p:cNvSpPr/>
          <p:nvPr/>
        </p:nvSpPr>
        <p:spPr bwMode="auto">
          <a:xfrm flipH="1">
            <a:off x="7668704" y="5464657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4" name="角丸四角形 6">
            <a:extLst>
              <a:ext uri="{FF2B5EF4-FFF2-40B4-BE49-F238E27FC236}">
                <a16:creationId xmlns:a16="http://schemas.microsoft.com/office/drawing/2014/main" id="{5D3E9A79-9302-473C-BF97-7D73738F1AF8}"/>
              </a:ext>
            </a:extLst>
          </p:cNvPr>
          <p:cNvSpPr/>
          <p:nvPr/>
        </p:nvSpPr>
        <p:spPr bwMode="auto">
          <a:xfrm flipH="1">
            <a:off x="5266861" y="4706891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6A40E924-BAD5-4F14-AD13-6ADC4231FC2B}"/>
              </a:ext>
            </a:extLst>
          </p:cNvPr>
          <p:cNvSpPr/>
          <p:nvPr/>
        </p:nvSpPr>
        <p:spPr bwMode="auto">
          <a:xfrm flipH="1">
            <a:off x="5569136" y="5201191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867DC669-6C21-4D9D-8B54-41EF91C39A19}"/>
              </a:ext>
            </a:extLst>
          </p:cNvPr>
          <p:cNvSpPr/>
          <p:nvPr/>
        </p:nvSpPr>
        <p:spPr bwMode="auto">
          <a:xfrm flipH="1">
            <a:off x="5569136" y="4723063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7" name="角丸四角形 6">
            <a:extLst>
              <a:ext uri="{FF2B5EF4-FFF2-40B4-BE49-F238E27FC236}">
                <a16:creationId xmlns:a16="http://schemas.microsoft.com/office/drawing/2014/main" id="{CC841637-F69E-40C0-98E8-D8620EB4B7B1}"/>
              </a:ext>
            </a:extLst>
          </p:cNvPr>
          <p:cNvSpPr/>
          <p:nvPr/>
        </p:nvSpPr>
        <p:spPr bwMode="auto">
          <a:xfrm flipH="1">
            <a:off x="5266861" y="3303626"/>
            <a:ext cx="1465353" cy="65988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 Proxy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BFBB40C8-6251-4230-BE30-17DD5CA8C54D}"/>
              </a:ext>
            </a:extLst>
          </p:cNvPr>
          <p:cNvSpPr/>
          <p:nvPr/>
        </p:nvSpPr>
        <p:spPr bwMode="auto">
          <a:xfrm flipH="1">
            <a:off x="5569136" y="3797926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9" name="角丸四角形 21">
            <a:extLst>
              <a:ext uri="{FF2B5EF4-FFF2-40B4-BE49-F238E27FC236}">
                <a16:creationId xmlns:a16="http://schemas.microsoft.com/office/drawing/2014/main" id="{88A66F54-0731-43DF-8D45-4469D7F98F70}"/>
              </a:ext>
            </a:extLst>
          </p:cNvPr>
          <p:cNvSpPr/>
          <p:nvPr/>
        </p:nvSpPr>
        <p:spPr bwMode="auto">
          <a:xfrm flipH="1">
            <a:off x="5569136" y="3319798"/>
            <a:ext cx="860805" cy="144332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80" name="Gerade Verbindung mit Pfeil 42">
            <a:extLst>
              <a:ext uri="{FF2B5EF4-FFF2-40B4-BE49-F238E27FC236}">
                <a16:creationId xmlns:a16="http://schemas.microsoft.com/office/drawing/2014/main" id="{EBA20D2A-1324-460A-8CB8-823CAE63F070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>
          <a:xfrm flipH="1" flipV="1">
            <a:off x="5999538" y="3942258"/>
            <a:ext cx="0" cy="7808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42">
            <a:extLst>
              <a:ext uri="{FF2B5EF4-FFF2-40B4-BE49-F238E27FC236}">
                <a16:creationId xmlns:a16="http://schemas.microsoft.com/office/drawing/2014/main" id="{B706FAE5-78D3-4097-8D4F-1D8FCB3C3C80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H="1" flipV="1">
            <a:off x="5999537" y="5366776"/>
            <a:ext cx="2099569" cy="9788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2">
            <a:extLst>
              <a:ext uri="{FF2B5EF4-FFF2-40B4-BE49-F238E27FC236}">
                <a16:creationId xmlns:a16="http://schemas.microsoft.com/office/drawing/2014/main" id="{352701EA-0A51-43A3-AA0D-6CB7934AEFB2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 flipH="1">
            <a:off x="5999538" y="3119255"/>
            <a:ext cx="2099568" cy="2005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6">
            <a:extLst>
              <a:ext uri="{FF2B5EF4-FFF2-40B4-BE49-F238E27FC236}">
                <a16:creationId xmlns:a16="http://schemas.microsoft.com/office/drawing/2014/main" id="{7E947AFF-5837-4F92-8ADC-613C38CCE5D6}"/>
              </a:ext>
            </a:extLst>
          </p:cNvPr>
          <p:cNvSpPr/>
          <p:nvPr/>
        </p:nvSpPr>
        <p:spPr bwMode="auto">
          <a:xfrm flipH="1">
            <a:off x="5266861" y="2010469"/>
            <a:ext cx="1465353" cy="659885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TD Directory B</a:t>
            </a:r>
          </a:p>
        </p:txBody>
      </p:sp>
      <p:cxnSp>
        <p:nvCxnSpPr>
          <p:cNvPr id="85" name="Gerade Verbindung mit Pfeil 42">
            <a:extLst>
              <a:ext uri="{FF2B5EF4-FFF2-40B4-BE49-F238E27FC236}">
                <a16:creationId xmlns:a16="http://schemas.microsoft.com/office/drawing/2014/main" id="{48673D41-E212-4AA6-9910-364F59EA078E}"/>
              </a:ext>
            </a:extLst>
          </p:cNvPr>
          <p:cNvCxnSpPr>
            <a:cxnSpLocks/>
            <a:stCxn id="77" idx="3"/>
            <a:endCxn id="61" idx="3"/>
          </p:cNvCxnSpPr>
          <p:nvPr/>
        </p:nvCxnSpPr>
        <p:spPr>
          <a:xfrm flipH="1">
            <a:off x="3921503" y="3633569"/>
            <a:ext cx="1345358" cy="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3.2.3 Remote access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50183" y="580987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56176" y="5816782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60040"/>
            <a:ext cx="1010853" cy="50903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612951"/>
            <a:ext cx="413874" cy="60321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1907704" y="3285938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42343" y="422282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58219" y="420354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3725648" y="3914559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7"/>
          <p:cNvCxnSpPr/>
          <p:nvPr/>
        </p:nvCxnSpPr>
        <p:spPr>
          <a:xfrm flipH="1">
            <a:off x="3750182" y="2276872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700808"/>
            <a:ext cx="413874" cy="603217"/>
          </a:xfrm>
          <a:prstGeom prst="rect">
            <a:avLst/>
          </a:prstGeom>
        </p:spPr>
      </p:pic>
      <p:sp>
        <p:nvSpPr>
          <p:cNvPr id="37" name="テキスト ボックス 16"/>
          <p:cNvSpPr txBox="1"/>
          <p:nvPr/>
        </p:nvSpPr>
        <p:spPr>
          <a:xfrm>
            <a:off x="6078516" y="231068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39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508741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3.2.4 Gateways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51720" y="573325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05666" y="5744289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1920" y="5744289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516024"/>
            <a:ext cx="1010853" cy="509037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1907704" y="3141922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405953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5076057" y="1991577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951413"/>
            <a:ext cx="1193968" cy="477587"/>
          </a:xfrm>
          <a:prstGeom prst="rect">
            <a:avLst/>
          </a:prstGeom>
        </p:spPr>
      </p:pic>
      <p:sp>
        <p:nvSpPr>
          <p:cNvPr id="32" name="テキスト ボックス 25"/>
          <p:cNvSpPr txBox="1"/>
          <p:nvPr/>
        </p:nvSpPr>
        <p:spPr>
          <a:xfrm>
            <a:off x="3615100" y="2517267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Gateway/Proxy</a:t>
            </a:r>
            <a:endParaRPr kumimoji="1" lang="ja-JP" altLang="en-US" dirty="0"/>
          </a:p>
        </p:txBody>
      </p:sp>
      <p:pic>
        <p:nvPicPr>
          <p:cNvPr id="3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556792"/>
            <a:ext cx="413874" cy="603217"/>
          </a:xfrm>
          <a:prstGeom prst="rect">
            <a:avLst/>
          </a:prstGeom>
        </p:spPr>
      </p:pic>
      <p:sp>
        <p:nvSpPr>
          <p:cNvPr id="34" name="テキスト ボックス 16"/>
          <p:cNvSpPr txBox="1"/>
          <p:nvPr/>
        </p:nvSpPr>
        <p:spPr>
          <a:xfrm>
            <a:off x="6078516" y="216667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35" name="直線矢印コネクタ 17"/>
          <p:cNvCxnSpPr/>
          <p:nvPr/>
        </p:nvCxnSpPr>
        <p:spPr>
          <a:xfrm flipH="1">
            <a:off x="3472830" y="3481958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956225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3.2.5 Cloud-ready devices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80471" y="5744289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47209" y="5680650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80671" y="5744288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1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851555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58219" y="414639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4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37" name="テキスト ボックス 30"/>
          <p:cNvSpPr txBox="1"/>
          <p:nvPr/>
        </p:nvSpPr>
        <p:spPr>
          <a:xfrm>
            <a:off x="5482427" y="1715666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8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39" name="テキスト ボックス 16"/>
          <p:cNvSpPr txBox="1"/>
          <p:nvPr/>
        </p:nvSpPr>
        <p:spPr>
          <a:xfrm>
            <a:off x="6042343" y="416567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40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503233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3.2.6 Cloud proxies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52345" y="5542463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05667" y="5871235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88854" y="5877272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9998" y="55282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5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 rot="19717306">
            <a:off x="4678999" y="2736275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29012" y="4146396"/>
            <a:ext cx="116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7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3038279"/>
            <a:ext cx="1193968" cy="477587"/>
          </a:xfrm>
          <a:prstGeom prst="rect">
            <a:avLst/>
          </a:prstGeom>
        </p:spPr>
      </p:pic>
      <p:sp>
        <p:nvSpPr>
          <p:cNvPr id="39" name="テキスト ボックス 25"/>
          <p:cNvSpPr txBox="1"/>
          <p:nvPr/>
        </p:nvSpPr>
        <p:spPr>
          <a:xfrm>
            <a:off x="3214920" y="2594058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Proxy/Gateway</a:t>
            </a:r>
            <a:endParaRPr kumimoji="1" lang="ja-JP" altLang="en-US" dirty="0"/>
          </a:p>
        </p:txBody>
      </p:sp>
      <p:sp>
        <p:nvSpPr>
          <p:cNvPr id="40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42" name="テキスト ボックス 30"/>
          <p:cNvSpPr txBox="1"/>
          <p:nvPr/>
        </p:nvSpPr>
        <p:spPr>
          <a:xfrm>
            <a:off x="5484866" y="1715666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4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44" name="テキスト ボックス 16"/>
          <p:cNvSpPr txBox="1"/>
          <p:nvPr/>
        </p:nvSpPr>
        <p:spPr>
          <a:xfrm>
            <a:off x="6025704" y="4165679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45" name="直線矢印コネクタ 17"/>
          <p:cNvCxnSpPr/>
          <p:nvPr/>
        </p:nvCxnSpPr>
        <p:spPr>
          <a:xfrm flipH="1">
            <a:off x="3472830" y="3568824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503026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9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3.2.7 Legacy devices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19672" y="3451759"/>
            <a:ext cx="2520280" cy="161131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13211" y="425249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Existing </a:t>
            </a:r>
          </a:p>
          <a:p>
            <a:pPr algn="ctr"/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13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1722797" y="509075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4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0" y="3566575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80202" y="6110183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1599" y="5687226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68049" y="5677970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0" name="雲 21"/>
          <p:cNvSpPr/>
          <p:nvPr/>
        </p:nvSpPr>
        <p:spPr>
          <a:xfrm>
            <a:off x="4139952" y="1700808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7"/>
          <p:cNvSpPr/>
          <p:nvPr/>
        </p:nvSpPr>
        <p:spPr>
          <a:xfrm rot="19717306">
            <a:off x="4390967" y="2880291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17"/>
          <p:cNvCxnSpPr/>
          <p:nvPr/>
        </p:nvCxnSpPr>
        <p:spPr>
          <a:xfrm flipH="1" flipV="1">
            <a:off x="5940152" y="2939802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29" y="3182295"/>
            <a:ext cx="1193968" cy="477587"/>
          </a:xfrm>
          <a:prstGeom prst="rect">
            <a:avLst/>
          </a:prstGeom>
        </p:spPr>
      </p:pic>
      <p:sp>
        <p:nvSpPr>
          <p:cNvPr id="24" name="テキスト ボックス 25"/>
          <p:cNvSpPr txBox="1"/>
          <p:nvPr/>
        </p:nvSpPr>
        <p:spPr>
          <a:xfrm>
            <a:off x="3359811" y="2739579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25" name="角丸四角形 25"/>
          <p:cNvSpPr/>
          <p:nvPr/>
        </p:nvSpPr>
        <p:spPr>
          <a:xfrm>
            <a:off x="5127927" y="2276123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2423986"/>
            <a:ext cx="505426" cy="254518"/>
          </a:xfrm>
          <a:prstGeom prst="rect">
            <a:avLst/>
          </a:prstGeom>
        </p:spPr>
      </p:pic>
      <p:sp>
        <p:nvSpPr>
          <p:cNvPr id="27" name="テキスト ボックス 30"/>
          <p:cNvSpPr txBox="1"/>
          <p:nvPr/>
        </p:nvSpPr>
        <p:spPr>
          <a:xfrm>
            <a:off x="5196834" y="185968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8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51" y="3699817"/>
            <a:ext cx="413874" cy="603217"/>
          </a:xfrm>
          <a:prstGeom prst="rect">
            <a:avLst/>
          </a:prstGeom>
        </p:spPr>
      </p:pic>
      <p:sp>
        <p:nvSpPr>
          <p:cNvPr id="29" name="テキスト ボックス 16"/>
          <p:cNvSpPr txBox="1"/>
          <p:nvPr/>
        </p:nvSpPr>
        <p:spPr>
          <a:xfrm>
            <a:off x="5737672" y="4309695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3184798" y="3712840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3409495" y="4378680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3.2.8 Multiple Subsystems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20" y="2294381"/>
            <a:ext cx="413874" cy="60321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6559718" y="2057047"/>
            <a:ext cx="13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Remote controller</a:t>
            </a:r>
            <a:endParaRPr kumimoji="1" lang="ja-JP" altLang="en-US" dirty="0"/>
          </a:p>
        </p:txBody>
      </p:sp>
      <p:sp>
        <p:nvSpPr>
          <p:cNvPr id="23" name="雲 22"/>
          <p:cNvSpPr/>
          <p:nvPr/>
        </p:nvSpPr>
        <p:spPr>
          <a:xfrm>
            <a:off x="3290665" y="1916832"/>
            <a:ext cx="2292954" cy="147635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041939" y="2671375"/>
            <a:ext cx="911885" cy="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46579" y="214765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685213">
            <a:off x="2697982" y="3596003"/>
            <a:ext cx="1806979" cy="192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997699" y="437693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7" y="4578547"/>
            <a:ext cx="1010853" cy="50903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008011" y="5123905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Electronic appliance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43" y="4143538"/>
            <a:ext cx="1193968" cy="47758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085752" y="3460624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1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92050"/>
            <a:ext cx="1180213" cy="8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436927" y="5185190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Factory facilities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813191" y="437487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23503" y="5121845"/>
            <a:ext cx="162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Car sensors and facilities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 rot="3927837">
            <a:off x="4083430" y="3513522"/>
            <a:ext cx="1416531" cy="1694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39996">
            <a:off x="4645048" y="3513943"/>
            <a:ext cx="2918734" cy="190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115516" y="254568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9" y="2703378"/>
            <a:ext cx="505426" cy="25451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39" y="4145279"/>
            <a:ext cx="1193968" cy="477587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35" y="4141478"/>
            <a:ext cx="1193968" cy="47758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4805464" y="3469792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75537" y="3496427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3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8364" y="3367513"/>
            <a:ext cx="1296144" cy="1296144"/>
          </a:xfrm>
          <a:prstGeom prst="rect">
            <a:avLst/>
          </a:prstGeom>
          <a:noFill/>
        </p:spPr>
      </p:pic>
      <p:pic>
        <p:nvPicPr>
          <p:cNvPr id="37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11" y="3829635"/>
            <a:ext cx="962336" cy="6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69" y="4631065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9" y="4653374"/>
            <a:ext cx="858788" cy="3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/>
          <p:cNvGrpSpPr/>
          <p:nvPr/>
        </p:nvGrpSpPr>
        <p:grpSpPr>
          <a:xfrm>
            <a:off x="5220072" y="1700808"/>
            <a:ext cx="2968827" cy="2261984"/>
            <a:chOff x="5652583" y="404664"/>
            <a:chExt cx="2304256" cy="2271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8" name="Isosceles Triangle 7"/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7" name="Rectangle 6"/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2307331" y="3990041"/>
            <a:ext cx="5838484" cy="1959239"/>
          </a:xfrm>
          <a:prstGeom prst="roundRect">
            <a:avLst>
              <a:gd name="adj" fmla="val 593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09530" y="3924008"/>
            <a:ext cx="1057933" cy="1455640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298" name="Textfeld 162"/>
          <p:cNvSpPr txBox="1"/>
          <p:nvPr/>
        </p:nvSpPr>
        <p:spPr>
          <a:xfrm>
            <a:off x="3613233" y="5150601"/>
            <a:ext cx="129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Direct</a:t>
            </a:r>
            <a:br>
              <a:rPr lang="en-US" sz="1200" b="1" dirty="0"/>
            </a:br>
            <a:r>
              <a:rPr lang="en-US" sz="1200" b="1" dirty="0"/>
              <a:t>Thing-to-Thing</a:t>
            </a:r>
          </a:p>
          <a:p>
            <a:pPr algn="ctr"/>
            <a:r>
              <a:rPr lang="en-US" sz="1200" b="1" dirty="0"/>
              <a:t>Interaction</a:t>
            </a:r>
          </a:p>
        </p:txBody>
      </p:sp>
      <p:sp>
        <p:nvSpPr>
          <p:cNvPr id="325" name="角丸四角形 6"/>
          <p:cNvSpPr/>
          <p:nvPr/>
        </p:nvSpPr>
        <p:spPr bwMode="auto">
          <a:xfrm>
            <a:off x="6909702" y="4438280"/>
            <a:ext cx="1014153" cy="892055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3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20" y="5198962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" name="Textfeld 126"/>
          <p:cNvSpPr txBox="1"/>
          <p:nvPr/>
        </p:nvSpPr>
        <p:spPr>
          <a:xfrm>
            <a:off x="5772877" y="52952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Complement</a:t>
            </a:r>
            <a:br>
              <a:rPr lang="en-US" sz="1200" b="1" dirty="0"/>
            </a:br>
            <a:r>
              <a:rPr lang="en-US" sz="1200" b="1" dirty="0"/>
              <a:t>Existing Devices</a:t>
            </a:r>
          </a:p>
        </p:txBody>
      </p:sp>
      <p:sp>
        <p:nvSpPr>
          <p:cNvPr id="359" name="角丸四角形 6"/>
          <p:cNvSpPr/>
          <p:nvPr/>
        </p:nvSpPr>
        <p:spPr bwMode="auto">
          <a:xfrm>
            <a:off x="2526765" y="4601423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61" y="5349578"/>
            <a:ext cx="1044226" cy="510331"/>
          </a:xfrm>
          <a:prstGeom prst="rect">
            <a:avLst/>
          </a:prstGeom>
        </p:spPr>
      </p:pic>
      <p:grpSp>
        <p:nvGrpSpPr>
          <p:cNvPr id="5" name="Group 1"/>
          <p:cNvGrpSpPr/>
          <p:nvPr/>
        </p:nvGrpSpPr>
        <p:grpSpPr>
          <a:xfrm>
            <a:off x="1528108" y="1828522"/>
            <a:ext cx="2850635" cy="1787230"/>
            <a:chOff x="683568" y="79792"/>
            <a:chExt cx="2491222" cy="17001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7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8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9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0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73" name="角丸四角形 6"/>
          <p:cNvSpPr/>
          <p:nvPr/>
        </p:nvSpPr>
        <p:spPr bwMode="auto">
          <a:xfrm>
            <a:off x="810435" y="3963567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374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87" y="3346401"/>
            <a:ext cx="434794" cy="615015"/>
          </a:xfrm>
          <a:prstGeom prst="rect">
            <a:avLst/>
          </a:prstGeom>
        </p:spPr>
      </p:pic>
      <p:sp>
        <p:nvSpPr>
          <p:cNvPr id="375" name="Textfeld 163"/>
          <p:cNvSpPr txBox="1"/>
          <p:nvPr/>
        </p:nvSpPr>
        <p:spPr>
          <a:xfrm>
            <a:off x="755576" y="4916445"/>
            <a:ext cx="13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Web Integration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013219" y="4775667"/>
            <a:ext cx="853289" cy="393211"/>
          </a:xfrm>
          <a:prstGeom prst="round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0" name="角丸四角形 149"/>
          <p:cNvSpPr/>
          <p:nvPr/>
        </p:nvSpPr>
        <p:spPr>
          <a:xfrm>
            <a:off x="893117" y="4245630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54" name="角丸四角形 153"/>
          <p:cNvSpPr/>
          <p:nvPr/>
        </p:nvSpPr>
        <p:spPr>
          <a:xfrm>
            <a:off x="2603616" y="4870908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5" name="角丸四角形 154"/>
          <p:cNvSpPr/>
          <p:nvPr/>
        </p:nvSpPr>
        <p:spPr>
          <a:xfrm>
            <a:off x="4914386" y="4883297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8" name="Textfeld 126"/>
          <p:cNvSpPr txBox="1"/>
          <p:nvPr/>
        </p:nvSpPr>
        <p:spPr>
          <a:xfrm>
            <a:off x="6458065" y="3721742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Integration and Orchestration</a:t>
            </a:r>
          </a:p>
        </p:txBody>
      </p:sp>
      <p:sp>
        <p:nvSpPr>
          <p:cNvPr id="159" name="Textfeld 126"/>
          <p:cNvSpPr txBox="1"/>
          <p:nvPr/>
        </p:nvSpPr>
        <p:spPr>
          <a:xfrm>
            <a:off x="3915299" y="3327375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Remote access and Synchronization</a:t>
            </a:r>
          </a:p>
        </p:txBody>
      </p:sp>
      <p:cxnSp>
        <p:nvCxnSpPr>
          <p:cNvPr id="72" name="直線コネクタ 71"/>
          <p:cNvCxnSpPr>
            <a:stCxn id="155" idx="1"/>
            <a:endCxn id="154" idx="3"/>
          </p:cNvCxnSpPr>
          <p:nvPr/>
        </p:nvCxnSpPr>
        <p:spPr>
          <a:xfrm flipH="1" flipV="1">
            <a:off x="3456906" y="5067514"/>
            <a:ext cx="1457480" cy="1238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50" idx="3"/>
            <a:endCxn id="154" idx="1"/>
          </p:cNvCxnSpPr>
          <p:nvPr/>
        </p:nvCxnSpPr>
        <p:spPr>
          <a:xfrm>
            <a:off x="1746407" y="4442236"/>
            <a:ext cx="857210" cy="62527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916973" y="4221088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58" name="角丸四角形 6"/>
          <p:cNvSpPr/>
          <p:nvPr/>
        </p:nvSpPr>
        <p:spPr bwMode="auto">
          <a:xfrm>
            <a:off x="5949667" y="2163696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kumimoji="0" lang="en-US" altLang="ja-JP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0" name="直線コネクタ 49"/>
          <p:cNvCxnSpPr>
            <a:stCxn id="49" idx="2"/>
            <a:endCxn id="155" idx="0"/>
          </p:cNvCxnSpPr>
          <p:nvPr/>
        </p:nvCxnSpPr>
        <p:spPr>
          <a:xfrm flipH="1">
            <a:off x="5341031" y="4614299"/>
            <a:ext cx="2587" cy="26899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角丸四角形 150"/>
          <p:cNvSpPr/>
          <p:nvPr/>
        </p:nvSpPr>
        <p:spPr>
          <a:xfrm>
            <a:off x="6035571" y="2445771"/>
            <a:ext cx="959886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52" name="角丸四角形 151"/>
          <p:cNvSpPr/>
          <p:nvPr/>
        </p:nvSpPr>
        <p:spPr>
          <a:xfrm>
            <a:off x="6049049" y="3149796"/>
            <a:ext cx="946407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Proxy/ gateway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>
            <a:stCxn id="151" idx="2"/>
            <a:endCxn id="152" idx="0"/>
          </p:cNvCxnSpPr>
          <p:nvPr/>
        </p:nvCxnSpPr>
        <p:spPr>
          <a:xfrm>
            <a:off x="6515514" y="2838982"/>
            <a:ext cx="6739" cy="31081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52" idx="2"/>
            <a:endCxn id="155" idx="3"/>
          </p:cNvCxnSpPr>
          <p:nvPr/>
        </p:nvCxnSpPr>
        <p:spPr>
          <a:xfrm flipH="1">
            <a:off x="5767675" y="3543007"/>
            <a:ext cx="754578" cy="153689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152" idx="2"/>
            <a:endCxn id="14" idx="1"/>
          </p:cNvCxnSpPr>
          <p:nvPr/>
        </p:nvCxnSpPr>
        <p:spPr>
          <a:xfrm>
            <a:off x="6522253" y="3543007"/>
            <a:ext cx="490966" cy="142926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54" y="2872194"/>
            <a:ext cx="1017495" cy="394992"/>
          </a:xfrm>
          <a:prstGeom prst="rect">
            <a:avLst/>
          </a:prstGeom>
        </p:spPr>
      </p:pic>
      <p:sp>
        <p:nvSpPr>
          <p:cNvPr id="59" name="角丸四角形 6"/>
          <p:cNvSpPr/>
          <p:nvPr/>
        </p:nvSpPr>
        <p:spPr bwMode="auto">
          <a:xfrm>
            <a:off x="2617104" y="2160088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en-US" altLang="ja-JP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2741201" y="2460933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49" name="角丸四角形 148"/>
          <p:cNvSpPr/>
          <p:nvPr/>
        </p:nvSpPr>
        <p:spPr>
          <a:xfrm>
            <a:off x="2743048" y="3160015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proxy</a:t>
            </a:r>
            <a:endParaRPr kumimoji="1" lang="ja-JP" altLang="en-US" sz="1400" dirty="0"/>
          </a:p>
        </p:txBody>
      </p:sp>
      <p:cxnSp>
        <p:nvCxnSpPr>
          <p:cNvPr id="3" name="直線コネクタ 2"/>
          <p:cNvCxnSpPr>
            <a:stCxn id="149" idx="1"/>
            <a:endCxn id="150" idx="3"/>
          </p:cNvCxnSpPr>
          <p:nvPr/>
        </p:nvCxnSpPr>
        <p:spPr>
          <a:xfrm flipH="1">
            <a:off x="1746406" y="3356621"/>
            <a:ext cx="996642" cy="108561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49" idx="2"/>
          </p:cNvCxnSpPr>
          <p:nvPr/>
        </p:nvCxnSpPr>
        <p:spPr>
          <a:xfrm>
            <a:off x="3169693" y="3553226"/>
            <a:ext cx="178171" cy="13300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45" idx="2"/>
            <a:endCxn id="149" idx="0"/>
          </p:cNvCxnSpPr>
          <p:nvPr/>
        </p:nvCxnSpPr>
        <p:spPr>
          <a:xfrm>
            <a:off x="3167846" y="2854144"/>
            <a:ext cx="1847" cy="3058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49" idx="3"/>
            <a:endCxn id="152" idx="1"/>
          </p:cNvCxnSpPr>
          <p:nvPr/>
        </p:nvCxnSpPr>
        <p:spPr>
          <a:xfrm flipV="1">
            <a:off x="3596337" y="3346402"/>
            <a:ext cx="2452712" cy="1021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80" descr="bl_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0" y="2332406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81" descr="it_0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89" y="2903036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5038159" y="5338923"/>
            <a:ext cx="613961" cy="529476"/>
            <a:chOff x="5485983" y="5948890"/>
            <a:chExt cx="932086" cy="868515"/>
          </a:xfrm>
        </p:grpSpPr>
        <p:sp>
          <p:nvSpPr>
            <p:cNvPr id="52" name="角丸四角形 30"/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6" descr="C:\Users\knimura\AppData\Local\Microsoft\Windows\Temporary Internet Files\Content.IE5\8TTJABOM\arduino-pir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Summary</a:t>
            </a: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1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メイリオ＋Sei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835</Words>
  <Application>Microsoft Office PowerPoint</Application>
  <PresentationFormat>画面に合わせる (4:3)</PresentationFormat>
  <Paragraphs>443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Meiryo UI</vt:lpstr>
      <vt:lpstr>Arial</vt:lpstr>
      <vt:lpstr>Calibri</vt:lpstr>
      <vt:lpstr>Segoe UI</vt:lpstr>
      <vt:lpstr>Wingdings</vt:lpstr>
      <vt:lpstr>Wingdings 3</vt:lpstr>
      <vt:lpstr>アース</vt:lpstr>
      <vt:lpstr>3.2.1 Device controllers</vt:lpstr>
      <vt:lpstr>3.2.2 Thing-to-Thing</vt:lpstr>
      <vt:lpstr>3.2.3 Remote access</vt:lpstr>
      <vt:lpstr>3.2.4 Gateways</vt:lpstr>
      <vt:lpstr>3.2.5 Cloud-ready devices</vt:lpstr>
      <vt:lpstr>3.2.6 Cloud proxies</vt:lpstr>
      <vt:lpstr>3.2.7 Legacy devices</vt:lpstr>
      <vt:lpstr>3.2.8 Multiple Subsystems</vt:lpstr>
      <vt:lpstr>3.3 Summary</vt:lpstr>
      <vt:lpstr>6. Building Blocks</vt:lpstr>
      <vt:lpstr>PowerPoint プレゼンテーション</vt:lpstr>
      <vt:lpstr>6.5.1 Inter connection of application and device</vt:lpstr>
      <vt:lpstr>6.5.1 Inter connection of application and device</vt:lpstr>
      <vt:lpstr>6.5.2 Inter connection with proxy</vt:lpstr>
      <vt:lpstr>6.5.2 Inter connection with proxy</vt:lpstr>
      <vt:lpstr>8.5 Devices in a Local Network Controlled from a Cloud</vt:lpstr>
      <vt:lpstr>8.5 Devices in a Local Network Controlled from a Cloud</vt:lpstr>
      <vt:lpstr>8.6 service-to-service connections across multiple domains Cloud service with directory</vt:lpstr>
      <vt:lpstr>8.6 service-to-service connections across multiple domains Cloud service with directory</vt:lpstr>
      <vt:lpstr>8.6 service-to-service connections across multiple domains multiple cloud connect through directory synchronization</vt:lpstr>
      <vt:lpstr>8.6 service-to-service connections across multiple domains multiple cloud connect through directory synchronization</vt:lpstr>
      <vt:lpstr>8.6 service-to-service connections across multiple domains multiple cloud connect through proxy synchronization</vt:lpstr>
      <vt:lpstr>8.6 service-to-service connections across multiple domains multiple cloud connect through proxy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2019-03-12T07:28:14Z</dcterms:created>
  <dcterms:modified xsi:type="dcterms:W3CDTF">2019-03-12T09:29:44Z</dcterms:modified>
</cp:coreProperties>
</file>