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5" r:id="rId2"/>
    <p:sldId id="311" r:id="rId3"/>
    <p:sldId id="298" r:id="rId4"/>
    <p:sldId id="306" r:id="rId5"/>
    <p:sldId id="310" r:id="rId6"/>
    <p:sldId id="304" r:id="rId7"/>
    <p:sldId id="309" r:id="rId8"/>
    <p:sldId id="308" r:id="rId9"/>
    <p:sldId id="303" r:id="rId10"/>
    <p:sldId id="300" r:id="rId11"/>
    <p:sldId id="297" r:id="rId12"/>
    <p:sldId id="281" r:id="rId13"/>
    <p:sldId id="294" r:id="rId14"/>
    <p:sldId id="256" r:id="rId15"/>
    <p:sldId id="282" r:id="rId16"/>
    <p:sldId id="292" r:id="rId17"/>
    <p:sldId id="283" r:id="rId18"/>
    <p:sldId id="284" r:id="rId19"/>
    <p:sldId id="285" r:id="rId20"/>
    <p:sldId id="286" r:id="rId21"/>
    <p:sldId id="287" r:id="rId22"/>
    <p:sldId id="289" r:id="rId23"/>
    <p:sldId id="265" r:id="rId24"/>
    <p:sldId id="263" r:id="rId25"/>
    <p:sldId id="264" r:id="rId26"/>
  </p:sldIdLst>
  <p:sldSz cx="9144000" cy="6858000" type="screen4x3"/>
  <p:notesSz cx="6858000" cy="9144000"/>
  <p:custDataLst>
    <p:tags r:id="rId2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C"/>
    <a:srgbClr val="4A7B7C"/>
    <a:srgbClr val="336600"/>
    <a:srgbClr val="009900"/>
    <a:srgbClr val="008000"/>
    <a:srgbClr val="33CC33"/>
    <a:srgbClr val="00CC00"/>
    <a:srgbClr val="3399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806" autoAdjust="0"/>
  </p:normalViewPr>
  <p:slideViewPr>
    <p:cSldViewPr>
      <p:cViewPr varScale="1">
        <p:scale>
          <a:sx n="121" d="100"/>
          <a:sy n="121" d="100"/>
        </p:scale>
        <p:origin x="18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21.03.19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874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0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architecture-implementation.png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architecture-browser.png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binding-templates.png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wot-existing.png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wot-on-device-minimal.png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wot-on-smartphone.png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074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wot-on-gateway.png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wot-on-cloud.png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40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78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92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23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781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67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02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21.03.19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gi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Direct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Thing-to-Thing</a:t>
            </a:r>
          </a:p>
          <a:p>
            <a:pPr algn="ctr"/>
            <a:r>
              <a:rPr lang="en-US" sz="1600" b="1" dirty="0">
                <a:latin typeface="+mj-lt"/>
              </a:rPr>
              <a:t>Interaction</a:t>
            </a: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Complement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Gateway</a:t>
              </a: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Cloud</a:t>
            </a: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Seamless</a:t>
            </a:r>
          </a:p>
          <a:p>
            <a:r>
              <a:rPr lang="en-US" sz="1600" b="1" dirty="0">
                <a:latin typeface="+mj-lt"/>
              </a:rPr>
              <a:t>Web Integration</a:t>
            </a: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Remote Access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Integration and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C705B7-EFD5-4F69-BA18-19F2132D0A62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94184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91051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21125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21125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1577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9105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1862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100" name="Rechteckiger Pfeil 34"/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2678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843808" y="1672525"/>
            <a:ext cx="4824000" cy="1347253"/>
          </a:xfrm>
          <a:prstGeom prst="roundRect">
            <a:avLst>
              <a:gd name="adj" fmla="val 1111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Down Arrow 40">
            <a:extLst>
              <a:ext uri="{FF2B5EF4-FFF2-40B4-BE49-F238E27FC236}">
                <a16:creationId xmlns:a16="http://schemas.microsoft.com/office/drawing/2014/main" id="{5DEF0902-B8CD-44D9-A163-719421C3C8DD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2843274" y="3854849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901313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71" name="Down Arrow 40">
            <a:extLst>
              <a:ext uri="{FF2B5EF4-FFF2-40B4-BE49-F238E27FC236}">
                <a16:creationId xmlns:a16="http://schemas.microsoft.com/office/drawing/2014/main" id="{10EAC1EF-428B-4273-8E53-E4448CD38E76}"/>
              </a:ext>
            </a:extLst>
          </p:cNvPr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0" name="Rechteckiger Pfeil 34">
            <a:extLst>
              <a:ext uri="{FF2B5EF4-FFF2-40B4-BE49-F238E27FC236}">
                <a16:creationId xmlns:a16="http://schemas.microsoft.com/office/drawing/2014/main" id="{DA952AEF-3119-4E08-A4F2-20FDDD756F01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4" name="Rechteckiger Pfeil 34">
            <a:extLst>
              <a:ext uri="{FF2B5EF4-FFF2-40B4-BE49-F238E27FC236}">
                <a16:creationId xmlns:a16="http://schemas.microsoft.com/office/drawing/2014/main" id="{AE0BF960-5684-40E7-AFAA-F6738EB25476}"/>
              </a:ext>
            </a:extLst>
          </p:cNvPr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81128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7799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0806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0806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0271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77996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0556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F0295C6C-CB69-44A9-AD53-03DABC293A18}"/>
              </a:ext>
            </a:extLst>
          </p:cNvPr>
          <p:cNvSpPr/>
          <p:nvPr/>
        </p:nvSpPr>
        <p:spPr bwMode="auto">
          <a:xfrm>
            <a:off x="2843806" y="1649701"/>
            <a:ext cx="4824536" cy="1347251"/>
          </a:xfrm>
          <a:prstGeom prst="roundRect">
            <a:avLst>
              <a:gd name="adj" fmla="val 1267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Custom Application Software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C97B9D-CD2E-4D28-8DB4-819458F481A9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64" name="角丸四角形 21">
              <a:extLst>
                <a:ext uri="{FF2B5EF4-FFF2-40B4-BE49-F238E27FC236}">
                  <a16:creationId xmlns:a16="http://schemas.microsoft.com/office/drawing/2014/main" id="{06F4A91A-86FE-4B40-98C9-97A4F07E30E7}"/>
                </a:ext>
              </a:extLst>
            </p:cNvPr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5" name="Group 28">
              <a:extLst>
                <a:ext uri="{FF2B5EF4-FFF2-40B4-BE49-F238E27FC236}">
                  <a16:creationId xmlns:a16="http://schemas.microsoft.com/office/drawing/2014/main" id="{EE821AE5-AAD5-414A-B75F-387D5A91C8A8}"/>
                </a:ext>
              </a:extLst>
            </p:cNvPr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6" name="Isosceles Triangle 29">
                <a:extLst>
                  <a:ext uri="{FF2B5EF4-FFF2-40B4-BE49-F238E27FC236}">
                    <a16:creationId xmlns:a16="http://schemas.microsoft.com/office/drawing/2014/main" id="{7252E9C2-B966-456B-80F0-8BAF5AF16995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0">
                <a:extLst>
                  <a:ext uri="{FF2B5EF4-FFF2-40B4-BE49-F238E27FC236}">
                    <a16:creationId xmlns:a16="http://schemas.microsoft.com/office/drawing/2014/main" id="{03C4B9D5-BAB9-45E4-9CDC-0BC6CD46CA83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8" name="Oval 31">
                <a:extLst>
                  <a:ext uri="{FF2B5EF4-FFF2-40B4-BE49-F238E27FC236}">
                    <a16:creationId xmlns:a16="http://schemas.microsoft.com/office/drawing/2014/main" id="{56EC6C2E-3879-4AC1-AC3E-2A2E871B5876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9" name="Oval 32">
                <a:extLst>
                  <a:ext uri="{FF2B5EF4-FFF2-40B4-BE49-F238E27FC236}">
                    <a16:creationId xmlns:a16="http://schemas.microsoft.com/office/drawing/2014/main" id="{8E45FB54-7A6A-46EF-803F-109BD1B93D51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72" name="Textfeld 46">
            <a:extLst>
              <a:ext uri="{FF2B5EF4-FFF2-40B4-BE49-F238E27FC236}">
                <a16:creationId xmlns:a16="http://schemas.microsoft.com/office/drawing/2014/main" id="{2F18A8FF-E539-4AC4-A3A4-6D91C42B93E1}"/>
              </a:ext>
            </a:extLst>
          </p:cNvPr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3" name="Textfeld 47">
            <a:extLst>
              <a:ext uri="{FF2B5EF4-FFF2-40B4-BE49-F238E27FC236}">
                <a16:creationId xmlns:a16="http://schemas.microsoft.com/office/drawing/2014/main" id="{A7B8212C-3BFC-466C-8A95-F5ED3F729C20}"/>
              </a:ext>
            </a:extLst>
          </p:cNvPr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5" name="Down Arrow 40">
            <a:extLst>
              <a:ext uri="{FF2B5EF4-FFF2-40B4-BE49-F238E27FC236}">
                <a16:creationId xmlns:a16="http://schemas.microsoft.com/office/drawing/2014/main" id="{46FE1419-4BBE-4D40-BF3F-C82A203C3AF6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6" name="角丸四角形 21">
            <a:extLst>
              <a:ext uri="{FF2B5EF4-FFF2-40B4-BE49-F238E27FC236}">
                <a16:creationId xmlns:a16="http://schemas.microsoft.com/office/drawing/2014/main" id="{992F2798-C09C-433E-A2D3-E04A6E4186F4}"/>
              </a:ext>
            </a:extLst>
          </p:cNvPr>
          <p:cNvSpPr/>
          <p:nvPr/>
        </p:nvSpPr>
        <p:spPr bwMode="auto">
          <a:xfrm>
            <a:off x="2843274" y="3871177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4963160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WoT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Server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“IoT Platform” × “Transfer Protocol” × “Media Type”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  <a:br>
              <a:rPr lang="de-DE" sz="2000" dirty="0"/>
            </a:br>
            <a:r>
              <a:rPr lang="de-DE" sz="2000" dirty="0"/>
              <a:t>Templates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/>
              <a:t>Instances</a:t>
            </a:r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 err="1"/>
              <a:t>Implemen</a:t>
            </a:r>
            <a:r>
              <a:rPr lang="en-US" sz="2000" dirty="0"/>
              <a:t>-</a:t>
            </a:r>
            <a:br>
              <a:rPr lang="en-US" sz="2000" dirty="0"/>
            </a:br>
            <a:r>
              <a:rPr lang="en-US" sz="2000" dirty="0" err="1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BC8B4FD-365E-E942-B0B9-374BB36CB8E7}"/>
              </a:ext>
            </a:extLst>
          </p:cNvPr>
          <p:cNvGrpSpPr/>
          <p:nvPr/>
        </p:nvGrpSpPr>
        <p:grpSpPr>
          <a:xfrm>
            <a:off x="107504" y="862719"/>
            <a:ext cx="8928992" cy="5975260"/>
            <a:chOff x="-252536" y="332656"/>
            <a:chExt cx="9721080" cy="6505323"/>
          </a:xfrm>
        </p:grpSpPr>
        <p:sp>
          <p:nvSpPr>
            <p:cNvPr id="122" name="Rectangle 6"/>
            <p:cNvSpPr/>
            <p:nvPr/>
          </p:nvSpPr>
          <p:spPr>
            <a:xfrm>
              <a:off x="1691680" y="4095546"/>
              <a:ext cx="7776864" cy="25738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3" name="Textfeld 162"/>
            <p:cNvSpPr txBox="1"/>
            <p:nvPr/>
          </p:nvSpPr>
          <p:spPr>
            <a:xfrm>
              <a:off x="3356446" y="5157192"/>
              <a:ext cx="1428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Direct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Thing-to-Thing</a:t>
              </a:r>
            </a:p>
            <a:p>
              <a:pPr algn="ctr"/>
              <a:r>
                <a:rPr lang="en-US" sz="1400" b="1" dirty="0">
                  <a:latin typeface="+mj-lt"/>
                </a:rPr>
                <a:t>Interaction</a:t>
              </a:r>
            </a:p>
          </p:txBody>
        </p:sp>
        <p:sp>
          <p:nvSpPr>
            <p:cNvPr id="18" name="角丸四角形 6"/>
            <p:cNvSpPr/>
            <p:nvPr/>
          </p:nvSpPr>
          <p:spPr bwMode="auto">
            <a:xfrm>
              <a:off x="8029682" y="4517447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Existing Device</a:t>
              </a:r>
            </a:p>
          </p:txBody>
        </p:sp>
        <p:grpSp>
          <p:nvGrpSpPr>
            <p:cNvPr id="20" name="Group 60"/>
            <p:cNvGrpSpPr/>
            <p:nvPr/>
          </p:nvGrpSpPr>
          <p:grpSpPr>
            <a:xfrm>
              <a:off x="8028384" y="4216907"/>
              <a:ext cx="323256" cy="323256"/>
              <a:chOff x="6235706" y="4922175"/>
              <a:chExt cx="268034" cy="268034"/>
            </a:xfrm>
          </p:grpSpPr>
          <p:sp>
            <p:nvSpPr>
              <p:cNvPr id="26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27" name="Group 62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8" name="Isosceles Triangle 63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29" name="Oval 64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0" name="Oval 65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1" name="Oval 66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</p:grpSp>
        </p:grpSp>
        <p:sp>
          <p:nvSpPr>
            <p:cNvPr id="21" name="Textfeld 126"/>
            <p:cNvSpPr txBox="1"/>
            <p:nvPr/>
          </p:nvSpPr>
          <p:spPr>
            <a:xfrm>
              <a:off x="6355824" y="5157192"/>
              <a:ext cx="1532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Complement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Existing Devices</a:t>
              </a:r>
            </a:p>
          </p:txBody>
        </p:sp>
        <p:sp>
          <p:nvSpPr>
            <p:cNvPr id="22" name="Textfeld 126"/>
            <p:cNvSpPr txBox="1"/>
            <p:nvPr/>
          </p:nvSpPr>
          <p:spPr>
            <a:xfrm>
              <a:off x="8518578" y="4727938"/>
              <a:ext cx="277837" cy="284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>
                  <a:latin typeface="+mj-lt"/>
                </a:rPr>
                <a:t>+</a:t>
              </a:r>
            </a:p>
          </p:txBody>
        </p:sp>
        <p:sp>
          <p:nvSpPr>
            <p:cNvPr id="23" name="Textfeld 126"/>
            <p:cNvSpPr txBox="1"/>
            <p:nvPr/>
          </p:nvSpPr>
          <p:spPr>
            <a:xfrm>
              <a:off x="8731774" y="5127722"/>
              <a:ext cx="490751" cy="251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b="1">
                  <a:latin typeface="+mj-lt"/>
                  <a:cs typeface="Arial" panose="020B0604020202020204" pitchFamily="34" charset="0"/>
                </a:rPr>
                <a:t>Thing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8500290" y="5099062"/>
              <a:ext cx="352881" cy="284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+mj-lt"/>
                  <a:sym typeface="Symbol"/>
                </a:rPr>
                <a:t></a:t>
              </a:r>
              <a:endParaRPr lang="en-US" sz="1100" b="1">
                <a:latin typeface="+mj-lt"/>
              </a:endParaRPr>
            </a:p>
          </p:txBody>
        </p:sp>
        <p:sp>
          <p:nvSpPr>
            <p:cNvPr id="25" name="Left-Right Arrow 70"/>
            <p:cNvSpPr/>
            <p:nvPr/>
          </p:nvSpPr>
          <p:spPr>
            <a:xfrm>
              <a:off x="6255452" y="4767730"/>
              <a:ext cx="1733408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grpSp>
          <p:nvGrpSpPr>
            <p:cNvPr id="33" name="Group 35"/>
            <p:cNvGrpSpPr/>
            <p:nvPr/>
          </p:nvGrpSpPr>
          <p:grpSpPr>
            <a:xfrm>
              <a:off x="4948666" y="4195977"/>
              <a:ext cx="324321" cy="324321"/>
              <a:chOff x="6235706" y="4922175"/>
              <a:chExt cx="268034" cy="268034"/>
            </a:xfrm>
          </p:grpSpPr>
          <p:sp>
            <p:nvSpPr>
              <p:cNvPr id="34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35" name="Group 37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36" name="Isosceles Triangle 38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7" name="Oval 39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8" name="Oval 40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9" name="Oval 41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</p:grpSp>
        </p:grpSp>
        <p:pic>
          <p:nvPicPr>
            <p:cNvPr id="44" name="図 1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902" y="5877272"/>
              <a:ext cx="1469410" cy="739953"/>
            </a:xfrm>
            <a:prstGeom prst="rect">
              <a:avLst/>
            </a:prstGeom>
          </p:spPr>
        </p:pic>
        <p:grpSp>
          <p:nvGrpSpPr>
            <p:cNvPr id="45" name="Gruppieren 145"/>
            <p:cNvGrpSpPr/>
            <p:nvPr/>
          </p:nvGrpSpPr>
          <p:grpSpPr>
            <a:xfrm>
              <a:off x="5573984" y="544034"/>
              <a:ext cx="3096344" cy="4483260"/>
              <a:chOff x="5369713" y="1424798"/>
              <a:chExt cx="3096344" cy="4483260"/>
            </a:xfrm>
          </p:grpSpPr>
          <p:grpSp>
            <p:nvGrpSpPr>
              <p:cNvPr id="46" name="Group 8"/>
              <p:cNvGrpSpPr/>
              <p:nvPr/>
            </p:nvGrpSpPr>
            <p:grpSpPr>
              <a:xfrm>
                <a:off x="5369713" y="1424798"/>
                <a:ext cx="3096344" cy="2860068"/>
                <a:chOff x="5724128" y="404664"/>
                <a:chExt cx="2304256" cy="22322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74" name="Rectangle 6"/>
                <p:cNvSpPr/>
                <p:nvPr/>
              </p:nvSpPr>
              <p:spPr>
                <a:xfrm>
                  <a:off x="6077378" y="1439094"/>
                  <a:ext cx="1597756" cy="119781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75" name="Isosceles Triangle 7"/>
                <p:cNvSpPr/>
                <p:nvPr/>
              </p:nvSpPr>
              <p:spPr>
                <a:xfrm>
                  <a:off x="5724128" y="404664"/>
                  <a:ext cx="2304256" cy="103443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+mj-lt"/>
                  </a:endParaRPr>
                </a:p>
              </p:txBody>
            </p:sp>
          </p:grpSp>
          <p:sp>
            <p:nvSpPr>
              <p:cNvPr id="47" name="Textfeld 181"/>
              <p:cNvSpPr txBox="1"/>
              <p:nvPr/>
            </p:nvSpPr>
            <p:spPr>
              <a:xfrm>
                <a:off x="6373284" y="1740059"/>
                <a:ext cx="10892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+mj-lt"/>
                  </a:rPr>
                  <a:t>Gateway</a:t>
                </a:r>
              </a:p>
            </p:txBody>
          </p:sp>
          <p:sp>
            <p:nvSpPr>
              <p:cNvPr id="48" name="Left-Right Arrow 71"/>
              <p:cNvSpPr/>
              <p:nvPr/>
            </p:nvSpPr>
            <p:spPr>
              <a:xfrm rot="16200000">
                <a:off x="6041848" y="4747325"/>
                <a:ext cx="1752080" cy="569385"/>
              </a:xfrm>
              <a:prstGeom prst="leftRightArrow">
                <a:avLst/>
              </a:prstGeom>
              <a:solidFill>
                <a:srgbClr val="8EB4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grpSp>
            <p:nvGrpSpPr>
              <p:cNvPr id="51" name="Group 42"/>
              <p:cNvGrpSpPr/>
              <p:nvPr/>
            </p:nvGrpSpPr>
            <p:grpSpPr>
              <a:xfrm>
                <a:off x="5962118" y="3212976"/>
                <a:ext cx="324321" cy="324321"/>
                <a:chOff x="6235706" y="4922175"/>
                <a:chExt cx="268034" cy="268034"/>
              </a:xfrm>
            </p:grpSpPr>
            <p:sp>
              <p:nvSpPr>
                <p:cNvPr id="68" name="角丸四角形 21"/>
                <p:cNvSpPr/>
                <p:nvPr/>
              </p:nvSpPr>
              <p:spPr bwMode="auto">
                <a:xfrm>
                  <a:off x="6235706" y="4922175"/>
                  <a:ext cx="268034" cy="268034"/>
                </a:xfrm>
                <a:prstGeom prst="foldedCorner">
                  <a:avLst>
                    <a:gd name="adj" fmla="val 20194"/>
                  </a:avLst>
                </a:prstGeom>
                <a:solidFill>
                  <a:srgbClr val="4A7B7C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360000" tIns="216000" rIns="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2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endParaRPr>
                </a:p>
              </p:txBody>
            </p:sp>
            <p:grpSp>
              <p:nvGrpSpPr>
                <p:cNvPr id="69" name="Group 44"/>
                <p:cNvGrpSpPr/>
                <p:nvPr/>
              </p:nvGrpSpPr>
              <p:grpSpPr>
                <a:xfrm>
                  <a:off x="6287492" y="4971265"/>
                  <a:ext cx="164464" cy="169854"/>
                  <a:chOff x="3555853" y="2073413"/>
                  <a:chExt cx="605287" cy="625127"/>
                </a:xfrm>
              </p:grpSpPr>
              <p:sp>
                <p:nvSpPr>
                  <p:cNvPr id="70" name="Isosceles Triangle 45"/>
                  <p:cNvSpPr/>
                  <p:nvPr/>
                </p:nvSpPr>
                <p:spPr>
                  <a:xfrm rot="1800000">
                    <a:off x="3712972" y="2138741"/>
                    <a:ext cx="448168" cy="386349"/>
                  </a:xfrm>
                  <a:prstGeom prst="triangle">
                    <a:avLst/>
                  </a:prstGeom>
                  <a:noFill/>
                  <a:ln w="19050" cap="rnd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Oval 46"/>
                  <p:cNvSpPr/>
                  <p:nvPr/>
                </p:nvSpPr>
                <p:spPr>
                  <a:xfrm rot="19800000">
                    <a:off x="3944938" y="2073413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" name="Oval 47"/>
                  <p:cNvSpPr/>
                  <p:nvPr/>
                </p:nvSpPr>
                <p:spPr>
                  <a:xfrm rot="19800000">
                    <a:off x="3555853" y="2297519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" name="Oval 48"/>
                  <p:cNvSpPr/>
                  <p:nvPr/>
                </p:nvSpPr>
                <p:spPr>
                  <a:xfrm rot="1800000">
                    <a:off x="3944938" y="2520647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8" name="Group 42"/>
              <p:cNvGrpSpPr/>
              <p:nvPr/>
            </p:nvGrpSpPr>
            <p:grpSpPr>
              <a:xfrm>
                <a:off x="5952357" y="2667492"/>
                <a:ext cx="324321" cy="324321"/>
                <a:chOff x="6235706" y="4922175"/>
                <a:chExt cx="268034" cy="268034"/>
              </a:xfrm>
            </p:grpSpPr>
            <p:sp>
              <p:nvSpPr>
                <p:cNvPr id="62" name="角丸四角形 21"/>
                <p:cNvSpPr/>
                <p:nvPr/>
              </p:nvSpPr>
              <p:spPr bwMode="auto">
                <a:xfrm>
                  <a:off x="6235706" y="4922175"/>
                  <a:ext cx="268034" cy="268034"/>
                </a:xfrm>
                <a:prstGeom prst="foldedCorner">
                  <a:avLst>
                    <a:gd name="adj" fmla="val 20194"/>
                  </a:avLst>
                </a:prstGeom>
                <a:solidFill>
                  <a:srgbClr val="4A7B7C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360000" tIns="216000" rIns="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2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endParaRPr>
                </a:p>
              </p:txBody>
            </p:sp>
            <p:grpSp>
              <p:nvGrpSpPr>
                <p:cNvPr id="63" name="Group 44"/>
                <p:cNvGrpSpPr/>
                <p:nvPr/>
              </p:nvGrpSpPr>
              <p:grpSpPr>
                <a:xfrm>
                  <a:off x="6287492" y="4971265"/>
                  <a:ext cx="164464" cy="169854"/>
                  <a:chOff x="3555853" y="2073413"/>
                  <a:chExt cx="605287" cy="625127"/>
                </a:xfrm>
              </p:grpSpPr>
              <p:sp>
                <p:nvSpPr>
                  <p:cNvPr id="64" name="Isosceles Triangle 45"/>
                  <p:cNvSpPr/>
                  <p:nvPr/>
                </p:nvSpPr>
                <p:spPr>
                  <a:xfrm rot="1800000">
                    <a:off x="3712972" y="2138741"/>
                    <a:ext cx="448168" cy="386349"/>
                  </a:xfrm>
                  <a:prstGeom prst="triangle">
                    <a:avLst/>
                  </a:prstGeom>
                  <a:noFill/>
                  <a:ln w="19050" cap="rnd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Oval 46"/>
                  <p:cNvSpPr/>
                  <p:nvPr/>
                </p:nvSpPr>
                <p:spPr>
                  <a:xfrm rot="19800000">
                    <a:off x="3944938" y="2073413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Oval 47"/>
                  <p:cNvSpPr/>
                  <p:nvPr/>
                </p:nvSpPr>
                <p:spPr>
                  <a:xfrm rot="19800000">
                    <a:off x="3555853" y="2297519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Oval 48"/>
                  <p:cNvSpPr/>
                  <p:nvPr/>
                </p:nvSpPr>
                <p:spPr>
                  <a:xfrm rot="1800000">
                    <a:off x="3944938" y="2520647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59" name="Gerade Verbindung mit Pfeil 58"/>
              <p:cNvCxnSpPr>
                <a:cxnSpLocks/>
              </p:cNvCxnSpPr>
              <p:nvPr/>
            </p:nvCxnSpPr>
            <p:spPr bwMode="auto">
              <a:xfrm flipH="1">
                <a:off x="6286439" y="3302976"/>
                <a:ext cx="176640" cy="90000"/>
              </a:xfrm>
              <a:prstGeom prst="straightConnector1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" name="Gerade Verbindung mit Pfeil 59"/>
              <p:cNvCxnSpPr>
                <a:cxnSpLocks/>
                <a:endCxn id="62" idx="3"/>
              </p:cNvCxnSpPr>
              <p:nvPr/>
            </p:nvCxnSpPr>
            <p:spPr bwMode="auto">
              <a:xfrm flipH="1" flipV="1">
                <a:off x="6276678" y="2829653"/>
                <a:ext cx="186401" cy="50297"/>
              </a:xfrm>
              <a:prstGeom prst="straightConnector1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61" name="図 7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472" y="2056041"/>
                <a:ext cx="1193968" cy="477587"/>
              </a:xfrm>
              <a:prstGeom prst="rect">
                <a:avLst/>
              </a:prstGeom>
            </p:spPr>
          </p:pic>
        </p:grpSp>
        <p:grpSp>
          <p:nvGrpSpPr>
            <p:cNvPr id="77" name="Group 1"/>
            <p:cNvGrpSpPr/>
            <p:nvPr/>
          </p:nvGrpSpPr>
          <p:grpSpPr>
            <a:xfrm>
              <a:off x="435411" y="332656"/>
              <a:ext cx="3903939" cy="2664296"/>
              <a:chOff x="683568" y="79792"/>
              <a:chExt cx="2491222" cy="1700168"/>
            </a:xfrm>
            <a:solidFill>
              <a:schemeClr val="bg1">
                <a:lumMod val="85000"/>
              </a:schemeClr>
            </a:solidFill>
          </p:grpSpPr>
          <p:sp>
            <p:nvSpPr>
              <p:cNvPr id="105" name="Oval 2"/>
              <p:cNvSpPr/>
              <p:nvPr/>
            </p:nvSpPr>
            <p:spPr>
              <a:xfrm>
                <a:off x="683568" y="802626"/>
                <a:ext cx="977334" cy="9773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106" name="Oval 3"/>
              <p:cNvSpPr/>
              <p:nvPr/>
            </p:nvSpPr>
            <p:spPr>
              <a:xfrm>
                <a:off x="1301372" y="79792"/>
                <a:ext cx="1276023" cy="127602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107" name="Oval 4"/>
              <p:cNvSpPr/>
              <p:nvPr/>
            </p:nvSpPr>
            <p:spPr>
              <a:xfrm>
                <a:off x="1998355" y="603525"/>
                <a:ext cx="1176435" cy="1176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108" name="Rectangle 5"/>
              <p:cNvSpPr/>
              <p:nvPr/>
            </p:nvSpPr>
            <p:spPr>
              <a:xfrm>
                <a:off x="1189665" y="1090658"/>
                <a:ext cx="1451998" cy="6893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</p:grpSp>
        <p:sp>
          <p:nvSpPr>
            <p:cNvPr id="78" name="Left-Right Arrow 71"/>
            <p:cNvSpPr/>
            <p:nvPr/>
          </p:nvSpPr>
          <p:spPr>
            <a:xfrm rot="16200000">
              <a:off x="1821589" y="3258394"/>
              <a:ext cx="145014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sp>
          <p:nvSpPr>
            <p:cNvPr id="79" name="Left-Right Arrow 73"/>
            <p:cNvSpPr/>
            <p:nvPr/>
          </p:nvSpPr>
          <p:spPr>
            <a:xfrm>
              <a:off x="3563888" y="2132856"/>
              <a:ext cx="2448272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sp>
          <p:nvSpPr>
            <p:cNvPr id="80" name="Textfeld 181"/>
            <p:cNvSpPr txBox="1"/>
            <p:nvPr/>
          </p:nvSpPr>
          <p:spPr>
            <a:xfrm>
              <a:off x="1721888" y="657550"/>
              <a:ext cx="1395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Cloud</a:t>
              </a:r>
            </a:p>
          </p:txBody>
        </p:sp>
        <p:grpSp>
          <p:nvGrpSpPr>
            <p:cNvPr id="83" name="Group 42"/>
            <p:cNvGrpSpPr/>
            <p:nvPr/>
          </p:nvGrpSpPr>
          <p:grpSpPr>
            <a:xfrm>
              <a:off x="1629433" y="1879250"/>
              <a:ext cx="324321" cy="324321"/>
              <a:chOff x="6235706" y="4922175"/>
              <a:chExt cx="268034" cy="268034"/>
            </a:xfrm>
          </p:grpSpPr>
          <p:sp>
            <p:nvSpPr>
              <p:cNvPr id="99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00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01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" name="Group 42"/>
            <p:cNvGrpSpPr/>
            <p:nvPr/>
          </p:nvGrpSpPr>
          <p:grpSpPr>
            <a:xfrm>
              <a:off x="1619672" y="1333766"/>
              <a:ext cx="324321" cy="324321"/>
              <a:chOff x="6235706" y="4922175"/>
              <a:chExt cx="268034" cy="268034"/>
            </a:xfrm>
          </p:grpSpPr>
          <p:sp>
            <p:nvSpPr>
              <p:cNvPr id="93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94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95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91" name="Gerade Verbindung mit Pfeil 90"/>
            <p:cNvCxnSpPr>
              <a:cxnSpLocks/>
            </p:cNvCxnSpPr>
            <p:nvPr/>
          </p:nvCxnSpPr>
          <p:spPr bwMode="auto">
            <a:xfrm flipH="1">
              <a:off x="1953754" y="1969250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mit Pfeil 91"/>
            <p:cNvCxnSpPr>
              <a:cxnSpLocks/>
              <a:endCxn id="93" idx="3"/>
            </p:cNvCxnSpPr>
            <p:nvPr/>
          </p:nvCxnSpPr>
          <p:spPr bwMode="auto">
            <a:xfrm flipH="1" flipV="1">
              <a:off x="1943993" y="1495927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1" name="図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879" y="2543082"/>
              <a:ext cx="510204" cy="743617"/>
            </a:xfrm>
            <a:prstGeom prst="rect">
              <a:avLst/>
            </a:prstGeom>
          </p:spPr>
        </p:pic>
        <p:sp>
          <p:nvSpPr>
            <p:cNvPr id="112" name="Textfeld 163"/>
            <p:cNvSpPr txBox="1"/>
            <p:nvPr/>
          </p:nvSpPr>
          <p:spPr>
            <a:xfrm>
              <a:off x="-252536" y="4609764"/>
              <a:ext cx="15643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Seamless</a:t>
              </a:r>
            </a:p>
            <a:p>
              <a:r>
                <a:rPr lang="en-US" sz="1400" b="1" dirty="0">
                  <a:latin typeface="+mj-lt"/>
                </a:rPr>
                <a:t>Web Integration</a:t>
              </a:r>
            </a:p>
          </p:txBody>
        </p:sp>
        <p:sp>
          <p:nvSpPr>
            <p:cNvPr id="117" name="Left-Right Arrow 70"/>
            <p:cNvSpPr/>
            <p:nvPr/>
          </p:nvSpPr>
          <p:spPr>
            <a:xfrm rot="2700000">
              <a:off x="940293" y="4132929"/>
              <a:ext cx="1044557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sp>
          <p:nvSpPr>
            <p:cNvPr id="118" name="Left-Right Arrow 70"/>
            <p:cNvSpPr/>
            <p:nvPr/>
          </p:nvSpPr>
          <p:spPr>
            <a:xfrm rot="18900000">
              <a:off x="941554" y="2974375"/>
              <a:ext cx="1140212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sp>
          <p:nvSpPr>
            <p:cNvPr id="120" name="Textfeld 162"/>
            <p:cNvSpPr txBox="1"/>
            <p:nvPr/>
          </p:nvSpPr>
          <p:spPr>
            <a:xfrm>
              <a:off x="3995936" y="2679247"/>
              <a:ext cx="19155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Remote Access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and Synchronization</a:t>
              </a:r>
            </a:p>
          </p:txBody>
        </p:sp>
        <p:sp>
          <p:nvSpPr>
            <p:cNvPr id="121" name="Textfeld 162"/>
            <p:cNvSpPr txBox="1"/>
            <p:nvPr/>
          </p:nvSpPr>
          <p:spPr>
            <a:xfrm>
              <a:off x="7397776" y="3447288"/>
              <a:ext cx="1494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Integration and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Orchestration</a:t>
              </a:r>
            </a:p>
          </p:txBody>
        </p:sp>
        <p:sp>
          <p:nvSpPr>
            <p:cNvPr id="124" name="Left-Right Arrow 70"/>
            <p:cNvSpPr/>
            <p:nvPr/>
          </p:nvSpPr>
          <p:spPr>
            <a:xfrm>
              <a:off x="3203848" y="4748880"/>
              <a:ext cx="1733408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pic>
          <p:nvPicPr>
            <p:cNvPr id="139" name="Picture 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12360" y="4748880"/>
              <a:ext cx="1008112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4F4A2F0-F524-0E44-B7F0-753DA5B8FFC6}"/>
                </a:ext>
              </a:extLst>
            </p:cNvPr>
            <p:cNvGrpSpPr/>
            <p:nvPr/>
          </p:nvGrpSpPr>
          <p:grpSpPr>
            <a:xfrm>
              <a:off x="2128109" y="1350169"/>
              <a:ext cx="1292399" cy="1358751"/>
              <a:chOff x="2123728" y="1196751"/>
              <a:chExt cx="5112568" cy="3431059"/>
            </a:xfrm>
          </p:grpSpPr>
          <p:sp>
            <p:nvSpPr>
              <p:cNvPr id="123" name="角丸四角形 6">
                <a:extLst>
                  <a:ext uri="{FF2B5EF4-FFF2-40B4-BE49-F238E27FC236}">
                    <a16:creationId xmlns:a16="http://schemas.microsoft.com/office/drawing/2014/main" id="{2899ADC7-2801-384A-8EBA-3552087A3B26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25" name="角丸四角形 21">
                <a:extLst>
                  <a:ext uri="{FF2B5EF4-FFF2-40B4-BE49-F238E27FC236}">
                    <a16:creationId xmlns:a16="http://schemas.microsoft.com/office/drawing/2014/main" id="{973319BE-2675-C946-BF86-8EB822FB9E19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26" name="角丸四角形 21">
                <a:extLst>
                  <a:ext uri="{FF2B5EF4-FFF2-40B4-BE49-F238E27FC236}">
                    <a16:creationId xmlns:a16="http://schemas.microsoft.com/office/drawing/2014/main" id="{18B50391-17D6-C645-8F85-0E3A949524F1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27" name="角丸四角形 21">
                <a:extLst>
                  <a:ext uri="{FF2B5EF4-FFF2-40B4-BE49-F238E27FC236}">
                    <a16:creationId xmlns:a16="http://schemas.microsoft.com/office/drawing/2014/main" id="{D7BBEBD1-407C-4B4C-BBA8-72AB5088FA85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28" name="角丸四角形 21">
                <a:extLst>
                  <a:ext uri="{FF2B5EF4-FFF2-40B4-BE49-F238E27FC236}">
                    <a16:creationId xmlns:a16="http://schemas.microsoft.com/office/drawing/2014/main" id="{16A39CBA-EB30-FC44-A68F-207E224A6C5A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63C1EDA-0ECD-BF47-8989-738A8C961DD8}"/>
                </a:ext>
              </a:extLst>
            </p:cNvPr>
            <p:cNvGrpSpPr/>
            <p:nvPr/>
          </p:nvGrpSpPr>
          <p:grpSpPr>
            <a:xfrm>
              <a:off x="6650650" y="1858672"/>
              <a:ext cx="1292399" cy="1358751"/>
              <a:chOff x="2123728" y="1196751"/>
              <a:chExt cx="5112568" cy="3431059"/>
            </a:xfrm>
          </p:grpSpPr>
          <p:sp>
            <p:nvSpPr>
              <p:cNvPr id="130" name="角丸四角形 6">
                <a:extLst>
                  <a:ext uri="{FF2B5EF4-FFF2-40B4-BE49-F238E27FC236}">
                    <a16:creationId xmlns:a16="http://schemas.microsoft.com/office/drawing/2014/main" id="{CD6401EB-BB5E-7D43-A2D1-775B95757697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31" name="角丸四角形 21">
                <a:extLst>
                  <a:ext uri="{FF2B5EF4-FFF2-40B4-BE49-F238E27FC236}">
                    <a16:creationId xmlns:a16="http://schemas.microsoft.com/office/drawing/2014/main" id="{F32588F2-EEEB-B943-B2E3-7B4B2288317B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32" name="角丸四角形 21">
                <a:extLst>
                  <a:ext uri="{FF2B5EF4-FFF2-40B4-BE49-F238E27FC236}">
                    <a16:creationId xmlns:a16="http://schemas.microsoft.com/office/drawing/2014/main" id="{65F1B5FA-47A2-3E48-A628-FD86E1CFAA9C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33" name="角丸四角形 21">
                <a:extLst>
                  <a:ext uri="{FF2B5EF4-FFF2-40B4-BE49-F238E27FC236}">
                    <a16:creationId xmlns:a16="http://schemas.microsoft.com/office/drawing/2014/main" id="{BA3C6F50-C511-8248-8C01-0FB7545CD3A6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34" name="角丸四角形 21">
                <a:extLst>
                  <a:ext uri="{FF2B5EF4-FFF2-40B4-BE49-F238E27FC236}">
                    <a16:creationId xmlns:a16="http://schemas.microsoft.com/office/drawing/2014/main" id="{8D53963A-84D7-FF4D-8E11-37BEF4BCC14B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C6EC4507-C197-A744-A811-4F5F75A27793}"/>
                </a:ext>
              </a:extLst>
            </p:cNvPr>
            <p:cNvGrpSpPr/>
            <p:nvPr/>
          </p:nvGrpSpPr>
          <p:grpSpPr>
            <a:xfrm>
              <a:off x="1893817" y="4509120"/>
              <a:ext cx="1292399" cy="1358751"/>
              <a:chOff x="2123728" y="1196751"/>
              <a:chExt cx="5112568" cy="3431059"/>
            </a:xfrm>
          </p:grpSpPr>
          <p:sp>
            <p:nvSpPr>
              <p:cNvPr id="136" name="角丸四角形 6">
                <a:extLst>
                  <a:ext uri="{FF2B5EF4-FFF2-40B4-BE49-F238E27FC236}">
                    <a16:creationId xmlns:a16="http://schemas.microsoft.com/office/drawing/2014/main" id="{B21C993F-DFA1-F843-A4E4-3944810C7D46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37" name="角丸四角形 21">
                <a:extLst>
                  <a:ext uri="{FF2B5EF4-FFF2-40B4-BE49-F238E27FC236}">
                    <a16:creationId xmlns:a16="http://schemas.microsoft.com/office/drawing/2014/main" id="{B1C13162-0A60-EC49-9E1F-1BBA31219019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38" name="角丸四角形 21">
                <a:extLst>
                  <a:ext uri="{FF2B5EF4-FFF2-40B4-BE49-F238E27FC236}">
                    <a16:creationId xmlns:a16="http://schemas.microsoft.com/office/drawing/2014/main" id="{78EEE6ED-69F8-8742-A5E8-3C4A7E7F56F0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40" name="角丸四角形 21">
                <a:extLst>
                  <a:ext uri="{FF2B5EF4-FFF2-40B4-BE49-F238E27FC236}">
                    <a16:creationId xmlns:a16="http://schemas.microsoft.com/office/drawing/2014/main" id="{3B713D4C-8FF0-C04B-BD18-D89526847B57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41" name="角丸四角形 21">
                <a:extLst>
                  <a:ext uri="{FF2B5EF4-FFF2-40B4-BE49-F238E27FC236}">
                    <a16:creationId xmlns:a16="http://schemas.microsoft.com/office/drawing/2014/main" id="{AA0A66D2-4228-7146-80CF-EEFB089763E1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  <p:pic>
          <p:nvPicPr>
            <p:cNvPr id="119" name="Picture 2" descr="http://www.smarthome.com/media/catalog/product/cache/1/image/398x328/9df78eab33525d08d6e5fb8d27136e95/m/o/motion-sensor-hero-shadow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43970" y1="81098" x2="43970" y2="81098"/>
                          <a14:foregroundMark x1="49246" y1="80488" x2="49246" y2="80488"/>
                          <a14:foregroundMark x1="56030" y1="81098" x2="56030" y2="81098"/>
                          <a14:foregroundMark x1="63065" y1="78963" x2="63065" y2="78963"/>
                          <a14:foregroundMark x1="66583" y1="77744" x2="66583" y2="77744"/>
                          <a14:foregroundMark x1="35678" y1="78049" x2="35678" y2="78049"/>
                          <a14:foregroundMark x1="39698" y1="80183" x2="39698" y2="80183"/>
                          <a14:foregroundMark x1="41206" y1="80183" x2="41206" y2="80183"/>
                          <a14:foregroundMark x1="36683" y1="78963" x2="36683" y2="78963"/>
                          <a14:foregroundMark x1="46985" y1="81707" x2="46985" y2="81707"/>
                          <a14:foregroundMark x1="52261" y1="81707" x2="52261" y2="81707"/>
                          <a14:foregroundMark x1="54523" y1="81707" x2="54523" y2="81707"/>
                          <a14:foregroundMark x1="54271" y1="79573" x2="54271" y2="79573"/>
                          <a14:foregroundMark x1="59799" y1="79878" x2="59799" y2="79878"/>
                          <a14:foregroundMark x1="63568" y1="78659" x2="63568" y2="78659"/>
                          <a14:foregroundMark x1="64824" y1="78354" x2="64824" y2="78354"/>
                          <a14:foregroundMark x1="65578" y1="78049" x2="65578" y2="78049"/>
                          <a14:foregroundMark x1="67085" y1="77134" x2="67085" y2="77134"/>
                          <a14:foregroundMark x1="42965" y1="80488" x2="42965" y2="80488"/>
                          <a14:foregroundMark x1="45729" y1="80793" x2="45729" y2="80793"/>
                          <a14:foregroundMark x1="50754" y1="80793" x2="50754" y2="80793"/>
                          <a14:foregroundMark x1="48241" y1="80793" x2="48241" y2="80793"/>
                          <a14:foregroundMark x1="57035" y1="80488" x2="57035" y2="80488"/>
                          <a14:foregroundMark x1="38442" y1="79573" x2="38442" y2="79573"/>
                          <a14:foregroundMark x1="37437" y1="78963" x2="37437" y2="78963"/>
                          <a14:foregroundMark x1="50000" y1="80793" x2="50000" y2="80793"/>
                          <a14:foregroundMark x1="42211" y1="80488" x2="42211" y2="80488"/>
                          <a14:foregroundMark x1="61055" y1="79268" x2="61055" y2="79268"/>
                          <a14:foregroundMark x1="62060" y1="79268" x2="62060" y2="79268"/>
                          <a14:foregroundMark x1="58543" y1="79573" x2="58543" y2="79573"/>
                          <a14:foregroundMark x1="58291" y1="80183" x2="58291" y2="80183"/>
                          <a14:foregroundMark x1="58794" y1="80183" x2="58794" y2="80183"/>
                          <a14:foregroundMark x1="60302" y1="79573" x2="60302" y2="79573"/>
                          <a14:foregroundMark x1="34673" y1="77744" x2="34673" y2="77744"/>
                          <a14:foregroundMark x1="33166" y1="76829" x2="33166" y2="76829"/>
                          <a14:foregroundMark x1="32412" y1="75915" x2="32412" y2="759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6979" y="5733256"/>
              <a:ext cx="1340486" cy="1104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35"/>
            <p:cNvGrpSpPr/>
            <p:nvPr/>
          </p:nvGrpSpPr>
          <p:grpSpPr>
            <a:xfrm>
              <a:off x="1911238" y="4197114"/>
              <a:ext cx="324321" cy="324321"/>
              <a:chOff x="6235706" y="4922175"/>
              <a:chExt cx="268034" cy="268034"/>
            </a:xfrm>
          </p:grpSpPr>
          <p:sp>
            <p:nvSpPr>
              <p:cNvPr id="6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7" name="Group 37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8" name="Isosceles Triangle 38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9" name="Oval 39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10" name="Oval 40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11" name="Oval 41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</p:grp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F9D31BE-68A1-AC4E-99DE-03A7F337E423}"/>
                </a:ext>
              </a:extLst>
            </p:cNvPr>
            <p:cNvGrpSpPr/>
            <p:nvPr/>
          </p:nvGrpSpPr>
          <p:grpSpPr>
            <a:xfrm>
              <a:off x="4932040" y="4509120"/>
              <a:ext cx="1292399" cy="1358751"/>
              <a:chOff x="2123728" y="1196751"/>
              <a:chExt cx="5112568" cy="3431059"/>
            </a:xfrm>
          </p:grpSpPr>
          <p:sp>
            <p:nvSpPr>
              <p:cNvPr id="143" name="角丸四角形 6">
                <a:extLst>
                  <a:ext uri="{FF2B5EF4-FFF2-40B4-BE49-F238E27FC236}">
                    <a16:creationId xmlns:a16="http://schemas.microsoft.com/office/drawing/2014/main" id="{55BF921A-9353-2D43-9B1D-A47484A5B009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44" name="角丸四角形 21">
                <a:extLst>
                  <a:ext uri="{FF2B5EF4-FFF2-40B4-BE49-F238E27FC236}">
                    <a16:creationId xmlns:a16="http://schemas.microsoft.com/office/drawing/2014/main" id="{513DA581-6DB1-2945-88D1-2CF82017020F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45" name="角丸四角形 21">
                <a:extLst>
                  <a:ext uri="{FF2B5EF4-FFF2-40B4-BE49-F238E27FC236}">
                    <a16:creationId xmlns:a16="http://schemas.microsoft.com/office/drawing/2014/main" id="{D3B29F63-4207-7741-B522-E9963423A061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46" name="角丸四角形 21">
                <a:extLst>
                  <a:ext uri="{FF2B5EF4-FFF2-40B4-BE49-F238E27FC236}">
                    <a16:creationId xmlns:a16="http://schemas.microsoft.com/office/drawing/2014/main" id="{618022E1-44C2-5B40-A458-32F256A48EA1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47" name="角丸四角形 21">
                <a:extLst>
                  <a:ext uri="{FF2B5EF4-FFF2-40B4-BE49-F238E27FC236}">
                    <a16:creationId xmlns:a16="http://schemas.microsoft.com/office/drawing/2014/main" id="{2AAC67D1-2616-0944-9EC9-BB9BD46EA713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A303AC7-012B-8B4B-B903-45540DFF9BEE}"/>
                </a:ext>
              </a:extLst>
            </p:cNvPr>
            <p:cNvGrpSpPr/>
            <p:nvPr/>
          </p:nvGrpSpPr>
          <p:grpSpPr>
            <a:xfrm>
              <a:off x="-230451" y="3253038"/>
              <a:ext cx="1292399" cy="1358751"/>
              <a:chOff x="2123728" y="1196751"/>
              <a:chExt cx="5112568" cy="3431059"/>
            </a:xfrm>
          </p:grpSpPr>
          <p:sp>
            <p:nvSpPr>
              <p:cNvPr id="149" name="角丸四角形 6">
                <a:extLst>
                  <a:ext uri="{FF2B5EF4-FFF2-40B4-BE49-F238E27FC236}">
                    <a16:creationId xmlns:a16="http://schemas.microsoft.com/office/drawing/2014/main" id="{98276D38-9565-274C-AC17-74BB704AFC3C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50" name="角丸四角形 21">
                <a:extLst>
                  <a:ext uri="{FF2B5EF4-FFF2-40B4-BE49-F238E27FC236}">
                    <a16:creationId xmlns:a16="http://schemas.microsoft.com/office/drawing/2014/main" id="{14E6276F-6F6F-184D-8D5B-C12FA289E94B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51" name="角丸四角形 21">
                <a:extLst>
                  <a:ext uri="{FF2B5EF4-FFF2-40B4-BE49-F238E27FC236}">
                    <a16:creationId xmlns:a16="http://schemas.microsoft.com/office/drawing/2014/main" id="{E3DEED48-7A38-DC4A-8861-F21DF781ABC0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52" name="角丸四角形 21">
                <a:extLst>
                  <a:ext uri="{FF2B5EF4-FFF2-40B4-BE49-F238E27FC236}">
                    <a16:creationId xmlns:a16="http://schemas.microsoft.com/office/drawing/2014/main" id="{AB4A9856-BA9D-8F4D-A23B-0B0A72F44B07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53" name="角丸四角形 21">
                <a:extLst>
                  <a:ext uri="{FF2B5EF4-FFF2-40B4-BE49-F238E27FC236}">
                    <a16:creationId xmlns:a16="http://schemas.microsoft.com/office/drawing/2014/main" id="{5914EDE6-D2AE-FE4D-B79B-302B9E273BE3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1444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(Cloud)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</a:t>
            </a: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Gateway</a:t>
            </a: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Local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Echonet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A</a:t>
            </a: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B1</a:t>
            </a: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B2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“Media Type” × “Transfer Protocol”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B1</a:t>
            </a: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B2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ConsumedThing</a:t>
            </a:r>
            <a:r>
              <a:rPr lang="de-DE" sz="1400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123728" y="1196752"/>
            <a:ext cx="5112568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267744" y="1725517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2267744" y="243726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267744" y="3891689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3587787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5940048" y="528826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 4</a:t>
            </a:r>
          </a:p>
        </p:txBody>
      </p:sp>
      <p:cxnSp>
        <p:nvCxnSpPr>
          <p:cNvPr id="42" name="Gerade Verbindung mit Pfeil 41"/>
          <p:cNvCxnSpPr>
            <a:cxnSpLocks/>
          </p:cNvCxnSpPr>
          <p:nvPr/>
        </p:nvCxnSpPr>
        <p:spPr>
          <a:xfrm flipV="1">
            <a:off x="2915763" y="4466415"/>
            <a:ext cx="0" cy="82185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cxnSpLocks/>
          </p:cNvCxnSpPr>
          <p:nvPr/>
        </p:nvCxnSpPr>
        <p:spPr>
          <a:xfrm>
            <a:off x="4091895" y="4466415"/>
            <a:ext cx="0" cy="82470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cxnSpLocks/>
            <a:stCxn id="41" idx="0"/>
          </p:cNvCxnSpPr>
          <p:nvPr/>
        </p:nvCxnSpPr>
        <p:spPr>
          <a:xfrm flipV="1">
            <a:off x="6444156" y="4466415"/>
            <a:ext cx="0" cy="82185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411656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4763918" y="528827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3</a:t>
            </a:r>
          </a:p>
        </p:txBody>
      </p:sp>
      <p:cxnSp>
        <p:nvCxnSpPr>
          <p:cNvPr id="46" name="Gerade Verbindung mit Pfeil 45"/>
          <p:cNvCxnSpPr>
            <a:cxnSpLocks/>
          </p:cNvCxnSpPr>
          <p:nvPr/>
        </p:nvCxnSpPr>
        <p:spPr>
          <a:xfrm flipV="1">
            <a:off x="5268026" y="4466415"/>
            <a:ext cx="0" cy="82470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2267744" y="3149018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459343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73665" y="1527438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08590" y="2038480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6443" y="4248559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32289" y="2835856"/>
            <a:ext cx="0" cy="1412703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1" name="Down Arrow 40">
            <a:extLst>
              <a:ext uri="{FF2B5EF4-FFF2-40B4-BE49-F238E27FC236}">
                <a16:creationId xmlns:a16="http://schemas.microsoft.com/office/drawing/2014/main" id="{F80BA96A-1FBB-4256-A846-53C94C005AAF}"/>
              </a:ext>
            </a:extLst>
          </p:cNvPr>
          <p:cNvSpPr/>
          <p:nvPr/>
        </p:nvSpPr>
        <p:spPr>
          <a:xfrm rot="16200000">
            <a:off x="3490863" y="2078881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71E076-F2ED-448E-B857-31828F26C6DA}"/>
              </a:ext>
            </a:extLst>
          </p:cNvPr>
          <p:cNvGrpSpPr/>
          <p:nvPr/>
        </p:nvGrpSpPr>
        <p:grpSpPr>
          <a:xfrm>
            <a:off x="3851920" y="590869"/>
            <a:ext cx="5112568" cy="3431058"/>
            <a:chOff x="-2038489" y="4937784"/>
            <a:chExt cx="5112568" cy="3431058"/>
          </a:xfrm>
        </p:grpSpPr>
        <p:sp>
          <p:nvSpPr>
            <p:cNvPr id="52" name="角丸四角形 6">
              <a:extLst>
                <a:ext uri="{FF2B5EF4-FFF2-40B4-BE49-F238E27FC236}">
                  <a16:creationId xmlns:a16="http://schemas.microsoft.com/office/drawing/2014/main" id="{B8C3D093-79A1-4CA8-98F1-6C58606284E5}"/>
                </a:ext>
              </a:extLst>
            </p:cNvPr>
            <p:cNvSpPr/>
            <p:nvPr/>
          </p:nvSpPr>
          <p:spPr bwMode="auto">
            <a:xfrm>
              <a:off x="-2038489" y="4937784"/>
              <a:ext cx="5112568" cy="3431058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54" name="角丸四角形 21">
              <a:extLst>
                <a:ext uri="{FF2B5EF4-FFF2-40B4-BE49-F238E27FC236}">
                  <a16:creationId xmlns:a16="http://schemas.microsoft.com/office/drawing/2014/main" id="{8FD4684C-EC35-4B2E-896B-C1E59A1C2056}"/>
                </a:ext>
              </a:extLst>
            </p:cNvPr>
            <p:cNvSpPr/>
            <p:nvPr/>
          </p:nvSpPr>
          <p:spPr bwMode="auto">
            <a:xfrm>
              <a:off x="-1894473" y="5466549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56" name="角丸四角形 21">
              <a:extLst>
                <a:ext uri="{FF2B5EF4-FFF2-40B4-BE49-F238E27FC236}">
                  <a16:creationId xmlns:a16="http://schemas.microsoft.com/office/drawing/2014/main" id="{A8EBE687-6B9C-42A5-861E-123A763737AA}"/>
                </a:ext>
              </a:extLst>
            </p:cNvPr>
            <p:cNvSpPr/>
            <p:nvPr/>
          </p:nvSpPr>
          <p:spPr bwMode="auto">
            <a:xfrm>
              <a:off x="-1894473" y="6178300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Implementation</a:t>
              </a:r>
            </a:p>
          </p:txBody>
        </p:sp>
        <p:sp>
          <p:nvSpPr>
            <p:cNvPr id="60" name="角丸四角形 21">
              <a:extLst>
                <a:ext uri="{FF2B5EF4-FFF2-40B4-BE49-F238E27FC236}">
                  <a16:creationId xmlns:a16="http://schemas.microsoft.com/office/drawing/2014/main" id="{E63F688E-CD2B-42D3-8BD0-5A7E9AB11C9F}"/>
                </a:ext>
              </a:extLst>
            </p:cNvPr>
            <p:cNvSpPr/>
            <p:nvPr/>
          </p:nvSpPr>
          <p:spPr bwMode="auto">
            <a:xfrm>
              <a:off x="-1894473" y="7632721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61" name="角丸四角形 21">
              <a:extLst>
                <a:ext uri="{FF2B5EF4-FFF2-40B4-BE49-F238E27FC236}">
                  <a16:creationId xmlns:a16="http://schemas.microsoft.com/office/drawing/2014/main" id="{6B799C4B-49A9-4069-82D7-D5A45B03E29B}"/>
                </a:ext>
              </a:extLst>
            </p:cNvPr>
            <p:cNvSpPr/>
            <p:nvPr/>
          </p:nvSpPr>
          <p:spPr bwMode="auto">
            <a:xfrm>
              <a:off x="-1894473" y="6890050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chemeClr val="accent6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Private Security Configuration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A04098-AA0B-40B6-9209-105EA9E26AC1}"/>
              </a:ext>
            </a:extLst>
          </p:cNvPr>
          <p:cNvGrpSpPr/>
          <p:nvPr/>
        </p:nvGrpSpPr>
        <p:grpSpPr>
          <a:xfrm>
            <a:off x="4139899" y="3859533"/>
            <a:ext cx="4536608" cy="1212131"/>
            <a:chOff x="2411656" y="4466415"/>
            <a:chExt cx="4536608" cy="1212131"/>
          </a:xfrm>
        </p:grpSpPr>
        <p:sp>
          <p:nvSpPr>
            <p:cNvPr id="70" name="角丸四角形 6">
              <a:extLst>
                <a:ext uri="{FF2B5EF4-FFF2-40B4-BE49-F238E27FC236}">
                  <a16:creationId xmlns:a16="http://schemas.microsoft.com/office/drawing/2014/main" id="{DF33C4D9-6D44-4EEB-9EB6-47A5B13F4B4C}"/>
                </a:ext>
              </a:extLst>
            </p:cNvPr>
            <p:cNvSpPr/>
            <p:nvPr/>
          </p:nvSpPr>
          <p:spPr bwMode="auto">
            <a:xfrm>
              <a:off x="3587787" y="5291122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2</a:t>
              </a:r>
            </a:p>
          </p:txBody>
        </p:sp>
        <p:sp>
          <p:nvSpPr>
            <p:cNvPr id="79" name="角丸四角形 6">
              <a:extLst>
                <a:ext uri="{FF2B5EF4-FFF2-40B4-BE49-F238E27FC236}">
                  <a16:creationId xmlns:a16="http://schemas.microsoft.com/office/drawing/2014/main" id="{BC215E31-FE95-4A79-A21C-A0B4D9F1AF25}"/>
                </a:ext>
              </a:extLst>
            </p:cNvPr>
            <p:cNvSpPr/>
            <p:nvPr/>
          </p:nvSpPr>
          <p:spPr bwMode="auto">
            <a:xfrm>
              <a:off x="5940048" y="5288269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4</a:t>
              </a:r>
            </a:p>
          </p:txBody>
        </p:sp>
        <p:cxnSp>
          <p:nvCxnSpPr>
            <p:cNvPr id="80" name="Gerade Verbindung mit Pfeil 41">
              <a:extLst>
                <a:ext uri="{FF2B5EF4-FFF2-40B4-BE49-F238E27FC236}">
                  <a16:creationId xmlns:a16="http://schemas.microsoft.com/office/drawing/2014/main" id="{67BC91DD-E11D-4182-AA06-3E43F23D1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5763" y="4466415"/>
              <a:ext cx="0" cy="821856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42">
              <a:extLst>
                <a:ext uri="{FF2B5EF4-FFF2-40B4-BE49-F238E27FC236}">
                  <a16:creationId xmlns:a16="http://schemas.microsoft.com/office/drawing/2014/main" id="{6EE79A0F-B35B-41CE-B75B-25813C5B5BA0}"/>
                </a:ext>
              </a:extLst>
            </p:cNvPr>
            <p:cNvCxnSpPr>
              <a:cxnSpLocks/>
            </p:cNvCxnSpPr>
            <p:nvPr/>
          </p:nvCxnSpPr>
          <p:spPr>
            <a:xfrm>
              <a:off x="4091895" y="4466415"/>
              <a:ext cx="0" cy="824707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43">
              <a:extLst>
                <a:ext uri="{FF2B5EF4-FFF2-40B4-BE49-F238E27FC236}">
                  <a16:creationId xmlns:a16="http://schemas.microsoft.com/office/drawing/2014/main" id="{4F61AE37-BC60-44FF-A3A4-7453C66A85B3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V="1">
              <a:off x="6444156" y="4466415"/>
              <a:ext cx="0" cy="821854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角丸四角形 6">
              <a:extLst>
                <a:ext uri="{FF2B5EF4-FFF2-40B4-BE49-F238E27FC236}">
                  <a16:creationId xmlns:a16="http://schemas.microsoft.com/office/drawing/2014/main" id="{BB1FE784-7E6A-49AE-9FF6-AC64A4FC3DC0}"/>
                </a:ext>
              </a:extLst>
            </p:cNvPr>
            <p:cNvSpPr/>
            <p:nvPr/>
          </p:nvSpPr>
          <p:spPr bwMode="auto">
            <a:xfrm>
              <a:off x="2411656" y="5291122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1</a:t>
              </a:r>
            </a:p>
          </p:txBody>
        </p:sp>
        <p:sp>
          <p:nvSpPr>
            <p:cNvPr id="85" name="角丸四角形 6">
              <a:extLst>
                <a:ext uri="{FF2B5EF4-FFF2-40B4-BE49-F238E27FC236}">
                  <a16:creationId xmlns:a16="http://schemas.microsoft.com/office/drawing/2014/main" id="{48953096-1453-424E-BFFB-CB60455A67D1}"/>
                </a:ext>
              </a:extLst>
            </p:cNvPr>
            <p:cNvSpPr/>
            <p:nvPr/>
          </p:nvSpPr>
          <p:spPr bwMode="auto">
            <a:xfrm>
              <a:off x="4763918" y="5288270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3</a:t>
              </a:r>
            </a:p>
          </p:txBody>
        </p:sp>
        <p:cxnSp>
          <p:nvCxnSpPr>
            <p:cNvPr id="86" name="Gerade Verbindung mit Pfeil 45">
              <a:extLst>
                <a:ext uri="{FF2B5EF4-FFF2-40B4-BE49-F238E27FC236}">
                  <a16:creationId xmlns:a16="http://schemas.microsoft.com/office/drawing/2014/main" id="{4B0711FC-7E8D-4822-A4B6-15027DAD0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026" y="4466415"/>
              <a:ext cx="0" cy="824705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84150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B8C3D093-79A1-4CA8-98F1-6C58606284E5}"/>
              </a:ext>
            </a:extLst>
          </p:cNvPr>
          <p:cNvSpPr/>
          <p:nvPr/>
        </p:nvSpPr>
        <p:spPr bwMode="auto">
          <a:xfrm>
            <a:off x="3851920" y="590868"/>
            <a:ext cx="5112568" cy="456632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8" name="Abgerundetes Rechteck 31">
            <a:extLst>
              <a:ext uri="{FF2B5EF4-FFF2-40B4-BE49-F238E27FC236}">
                <a16:creationId xmlns:a16="http://schemas.microsoft.com/office/drawing/2014/main" id="{5E9B36EA-D4B0-4C2F-8BCA-4C3DF1CC5772}"/>
              </a:ext>
            </a:extLst>
          </p:cNvPr>
          <p:cNvSpPr/>
          <p:nvPr/>
        </p:nvSpPr>
        <p:spPr>
          <a:xfrm>
            <a:off x="3995936" y="1153167"/>
            <a:ext cx="4824536" cy="2303813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73665" y="1527438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08590" y="2038480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6443" y="4248559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635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32289" y="2835856"/>
            <a:ext cx="0" cy="1412703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1" name="Down Arrow 40">
            <a:extLst>
              <a:ext uri="{FF2B5EF4-FFF2-40B4-BE49-F238E27FC236}">
                <a16:creationId xmlns:a16="http://schemas.microsoft.com/office/drawing/2014/main" id="{F80BA96A-1FBB-4256-A846-53C94C005AAF}"/>
              </a:ext>
            </a:extLst>
          </p:cNvPr>
          <p:cNvSpPr/>
          <p:nvPr/>
        </p:nvSpPr>
        <p:spPr>
          <a:xfrm rot="16200000">
            <a:off x="3490863" y="2078881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8FD4684C-EC35-4B2E-896B-C1E59A1C2056}"/>
              </a:ext>
            </a:extLst>
          </p:cNvPr>
          <p:cNvSpPr/>
          <p:nvPr/>
        </p:nvSpPr>
        <p:spPr bwMode="auto">
          <a:xfrm>
            <a:off x="4427984" y="1340270"/>
            <a:ext cx="3960440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</a:p>
        </p:txBody>
      </p:sp>
      <p:sp>
        <p:nvSpPr>
          <p:cNvPr id="56" name="角丸四角形 21">
            <a:extLst>
              <a:ext uri="{FF2B5EF4-FFF2-40B4-BE49-F238E27FC236}">
                <a16:creationId xmlns:a16="http://schemas.microsoft.com/office/drawing/2014/main" id="{A8EBE687-6B9C-42A5-861E-123A763737AA}"/>
              </a:ext>
            </a:extLst>
          </p:cNvPr>
          <p:cNvSpPr/>
          <p:nvPr/>
        </p:nvSpPr>
        <p:spPr bwMode="auto">
          <a:xfrm>
            <a:off x="4427984" y="2052021"/>
            <a:ext cx="3960440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id="{E63F688E-CD2B-42D3-8BD0-5A7E9AB11C9F}"/>
              </a:ext>
            </a:extLst>
          </p:cNvPr>
          <p:cNvSpPr/>
          <p:nvPr/>
        </p:nvSpPr>
        <p:spPr bwMode="auto">
          <a:xfrm>
            <a:off x="3996003" y="4376723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6B799C4B-49A9-4069-82D7-D5A45B03E29B}"/>
              </a:ext>
            </a:extLst>
          </p:cNvPr>
          <p:cNvSpPr/>
          <p:nvPr/>
        </p:nvSpPr>
        <p:spPr bwMode="auto">
          <a:xfrm>
            <a:off x="3996003" y="3634052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A04098-AA0B-40B6-9209-105EA9E26AC1}"/>
              </a:ext>
            </a:extLst>
          </p:cNvPr>
          <p:cNvGrpSpPr/>
          <p:nvPr/>
        </p:nvGrpSpPr>
        <p:grpSpPr>
          <a:xfrm>
            <a:off x="4139966" y="4950450"/>
            <a:ext cx="4536608" cy="1212131"/>
            <a:chOff x="2411656" y="4466415"/>
            <a:chExt cx="4536608" cy="1212131"/>
          </a:xfrm>
        </p:grpSpPr>
        <p:sp>
          <p:nvSpPr>
            <p:cNvPr id="70" name="角丸四角形 6">
              <a:extLst>
                <a:ext uri="{FF2B5EF4-FFF2-40B4-BE49-F238E27FC236}">
                  <a16:creationId xmlns:a16="http://schemas.microsoft.com/office/drawing/2014/main" id="{DF33C4D9-6D44-4EEB-9EB6-47A5B13F4B4C}"/>
                </a:ext>
              </a:extLst>
            </p:cNvPr>
            <p:cNvSpPr/>
            <p:nvPr/>
          </p:nvSpPr>
          <p:spPr bwMode="auto">
            <a:xfrm>
              <a:off x="3587787" y="5291122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2</a:t>
              </a:r>
            </a:p>
          </p:txBody>
        </p:sp>
        <p:sp>
          <p:nvSpPr>
            <p:cNvPr id="79" name="角丸四角形 6">
              <a:extLst>
                <a:ext uri="{FF2B5EF4-FFF2-40B4-BE49-F238E27FC236}">
                  <a16:creationId xmlns:a16="http://schemas.microsoft.com/office/drawing/2014/main" id="{BC215E31-FE95-4A79-A21C-A0B4D9F1AF25}"/>
                </a:ext>
              </a:extLst>
            </p:cNvPr>
            <p:cNvSpPr/>
            <p:nvPr/>
          </p:nvSpPr>
          <p:spPr bwMode="auto">
            <a:xfrm>
              <a:off x="5940048" y="5288269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4</a:t>
              </a:r>
            </a:p>
          </p:txBody>
        </p:sp>
        <p:cxnSp>
          <p:nvCxnSpPr>
            <p:cNvPr id="80" name="Gerade Verbindung mit Pfeil 41">
              <a:extLst>
                <a:ext uri="{FF2B5EF4-FFF2-40B4-BE49-F238E27FC236}">
                  <a16:creationId xmlns:a16="http://schemas.microsoft.com/office/drawing/2014/main" id="{67BC91DD-E11D-4182-AA06-3E43F23D1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5763" y="4466415"/>
              <a:ext cx="0" cy="821856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42">
              <a:extLst>
                <a:ext uri="{FF2B5EF4-FFF2-40B4-BE49-F238E27FC236}">
                  <a16:creationId xmlns:a16="http://schemas.microsoft.com/office/drawing/2014/main" id="{6EE79A0F-B35B-41CE-B75B-25813C5B5BA0}"/>
                </a:ext>
              </a:extLst>
            </p:cNvPr>
            <p:cNvCxnSpPr>
              <a:cxnSpLocks/>
            </p:cNvCxnSpPr>
            <p:nvPr/>
          </p:nvCxnSpPr>
          <p:spPr>
            <a:xfrm>
              <a:off x="4091895" y="4466415"/>
              <a:ext cx="0" cy="824707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43">
              <a:extLst>
                <a:ext uri="{FF2B5EF4-FFF2-40B4-BE49-F238E27FC236}">
                  <a16:creationId xmlns:a16="http://schemas.microsoft.com/office/drawing/2014/main" id="{4F61AE37-BC60-44FF-A3A4-7453C66A85B3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V="1">
              <a:off x="6444156" y="4466415"/>
              <a:ext cx="0" cy="821854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角丸四角形 6">
              <a:extLst>
                <a:ext uri="{FF2B5EF4-FFF2-40B4-BE49-F238E27FC236}">
                  <a16:creationId xmlns:a16="http://schemas.microsoft.com/office/drawing/2014/main" id="{BB1FE784-7E6A-49AE-9FF6-AC64A4FC3DC0}"/>
                </a:ext>
              </a:extLst>
            </p:cNvPr>
            <p:cNvSpPr/>
            <p:nvPr/>
          </p:nvSpPr>
          <p:spPr bwMode="auto">
            <a:xfrm>
              <a:off x="2411656" y="5291122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1</a:t>
              </a:r>
            </a:p>
          </p:txBody>
        </p:sp>
        <p:sp>
          <p:nvSpPr>
            <p:cNvPr id="85" name="角丸四角形 6">
              <a:extLst>
                <a:ext uri="{FF2B5EF4-FFF2-40B4-BE49-F238E27FC236}">
                  <a16:creationId xmlns:a16="http://schemas.microsoft.com/office/drawing/2014/main" id="{48953096-1453-424E-BFFB-CB60455A67D1}"/>
                </a:ext>
              </a:extLst>
            </p:cNvPr>
            <p:cNvSpPr/>
            <p:nvPr/>
          </p:nvSpPr>
          <p:spPr bwMode="auto">
            <a:xfrm>
              <a:off x="4763918" y="5288270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3</a:t>
              </a:r>
            </a:p>
          </p:txBody>
        </p:sp>
        <p:cxnSp>
          <p:nvCxnSpPr>
            <p:cNvPr id="86" name="Gerade Verbindung mit Pfeil 45">
              <a:extLst>
                <a:ext uri="{FF2B5EF4-FFF2-40B4-BE49-F238E27FC236}">
                  <a16:creationId xmlns:a16="http://schemas.microsoft.com/office/drawing/2014/main" id="{4B0711FC-7E8D-4822-A4B6-15027DAD0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026" y="4466415"/>
              <a:ext cx="0" cy="824705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角丸四角形 21">
            <a:extLst>
              <a:ext uri="{FF2B5EF4-FFF2-40B4-BE49-F238E27FC236}">
                <a16:creationId xmlns:a16="http://schemas.microsoft.com/office/drawing/2014/main" id="{3A52D4AC-EC3C-424F-8971-8A818C7DE704}"/>
              </a:ext>
            </a:extLst>
          </p:cNvPr>
          <p:cNvSpPr/>
          <p:nvPr/>
        </p:nvSpPr>
        <p:spPr bwMode="auto">
          <a:xfrm>
            <a:off x="4427984" y="2775432"/>
            <a:ext cx="3960440" cy="574727"/>
          </a:xfrm>
          <a:prstGeom prst="roundRect">
            <a:avLst>
              <a:gd name="adj" fmla="val 23727"/>
            </a:avLst>
          </a:prstGeom>
          <a:solidFill>
            <a:schemeClr val="tx2">
              <a:lumMod val="60000"/>
              <a:lumOff val="40000"/>
            </a:schemeClr>
          </a:solidFill>
          <a:ln w="635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err="1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Scripting API</a:t>
            </a:r>
          </a:p>
        </p:txBody>
      </p:sp>
    </p:spTree>
    <p:extLst>
      <p:ext uri="{BB962C8B-B14F-4D97-AF65-F5344CB8AC3E}">
        <p14:creationId xmlns:p14="http://schemas.microsoft.com/office/powerpoint/2010/main" val="29632454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170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63022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824552"/>
            <a:ext cx="1954972" cy="113660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50698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7909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26829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50296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26725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78986" y="558735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54701" y="521742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30833" y="521742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83094" y="521207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50594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502856" y="558735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7006964" y="521492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4604379" y="3764874"/>
            <a:ext cx="3581685" cy="41519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26998" y="324486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03A5E1D-9269-4EE3-9779-3C1588B3A22A}"/>
              </a:ext>
            </a:extLst>
          </p:cNvPr>
          <p:cNvGrpSpPr/>
          <p:nvPr/>
        </p:nvGrpSpPr>
        <p:grpSpPr>
          <a:xfrm>
            <a:off x="4598646" y="2949036"/>
            <a:ext cx="3576217" cy="767996"/>
            <a:chOff x="4598646" y="1613552"/>
            <a:chExt cx="3576217" cy="767996"/>
          </a:xfrm>
        </p:grpSpPr>
        <p:sp>
          <p:nvSpPr>
            <p:cNvPr id="69" name="角丸四角形 21">
              <a:extLst>
                <a:ext uri="{FF2B5EF4-FFF2-40B4-BE49-F238E27FC236}">
                  <a16:creationId xmlns:a16="http://schemas.microsoft.com/office/drawing/2014/main" id="{84262F58-1F30-41C4-B6AC-75798C69153D}"/>
                </a:ext>
              </a:extLst>
            </p:cNvPr>
            <p:cNvSpPr/>
            <p:nvPr/>
          </p:nvSpPr>
          <p:spPr bwMode="auto">
            <a:xfrm>
              <a:off x="4603800" y="1613552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:a16="http://schemas.microsoft.com/office/drawing/2014/main" id="{861CB99D-410D-426D-B059-AA8633A66177}"/>
                </a:ext>
              </a:extLst>
            </p:cNvPr>
            <p:cNvSpPr/>
            <p:nvPr/>
          </p:nvSpPr>
          <p:spPr bwMode="auto">
            <a:xfrm>
              <a:off x="4598646" y="2024450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:a16="http://schemas.microsoft.com/office/drawing/2014/main" id="{A6766D2C-AC2F-4891-8F25-5563E71FA7D4}"/>
                </a:ext>
              </a:extLst>
            </p:cNvPr>
            <p:cNvSpPr/>
            <p:nvPr/>
          </p:nvSpPr>
          <p:spPr bwMode="auto">
            <a:xfrm>
              <a:off x="6762730" y="1973502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88" name="角丸四角形 21">
              <a:extLst>
                <a:ext uri="{FF2B5EF4-FFF2-40B4-BE49-F238E27FC236}">
                  <a16:creationId xmlns:a16="http://schemas.microsoft.com/office/drawing/2014/main" id="{E2474AFA-A3F1-4805-8E94-D521AF5639C6}"/>
                </a:ext>
              </a:extLst>
            </p:cNvPr>
            <p:cNvSpPr/>
            <p:nvPr/>
          </p:nvSpPr>
          <p:spPr bwMode="auto">
            <a:xfrm>
              <a:off x="5685732" y="2022950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9" name="角丸四角形 21">
              <a:extLst>
                <a:ext uri="{FF2B5EF4-FFF2-40B4-BE49-F238E27FC236}">
                  <a16:creationId xmlns:a16="http://schemas.microsoft.com/office/drawing/2014/main" id="{4AE251D0-6D8F-4EB6-9DC4-98B2CAD0DCF2}"/>
                </a:ext>
              </a:extLst>
            </p:cNvPr>
            <p:cNvSpPr/>
            <p:nvPr/>
          </p:nvSpPr>
          <p:spPr bwMode="auto">
            <a:xfrm>
              <a:off x="7170163" y="2012066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867FA58-9C01-40C6-8A9F-13F82F78CA3B}"/>
              </a:ext>
            </a:extLst>
          </p:cNvPr>
          <p:cNvGrpSpPr/>
          <p:nvPr/>
        </p:nvGrpSpPr>
        <p:grpSpPr>
          <a:xfrm>
            <a:off x="3463040" y="1412776"/>
            <a:ext cx="5252748" cy="1445923"/>
            <a:chOff x="3463040" y="2248410"/>
            <a:chExt cx="5252748" cy="1445923"/>
          </a:xfrm>
        </p:grpSpPr>
        <p:sp>
          <p:nvSpPr>
            <p:cNvPr id="50" name="縦巻き 49"/>
            <p:cNvSpPr/>
            <p:nvPr/>
          </p:nvSpPr>
          <p:spPr bwMode="auto">
            <a:xfrm>
              <a:off x="4086651" y="2441490"/>
              <a:ext cx="4629137" cy="1252843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9" name="Down Arrow 40"/>
            <p:cNvSpPr/>
            <p:nvPr/>
          </p:nvSpPr>
          <p:spPr>
            <a:xfrm rot="5400000">
              <a:off x="3495200" y="2216250"/>
              <a:ext cx="439632" cy="50395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Arial" pitchFamily="34" charset="0"/>
              </a:endParaRPr>
            </a:p>
          </p:txBody>
        </p:sp>
        <p:sp>
          <p:nvSpPr>
            <p:cNvPr id="29" name="角丸四角形 21"/>
            <p:cNvSpPr/>
            <p:nvPr/>
          </p:nvSpPr>
          <p:spPr bwMode="auto">
            <a:xfrm>
              <a:off x="4607363" y="3237600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Implementation</a:t>
              </a: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17668" y="2828291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3A8057-7D26-408A-B133-8DB859E1D51F}"/>
                </a:ext>
              </a:extLst>
            </p:cNvPr>
            <p:cNvSpPr txBox="1"/>
            <p:nvPr/>
          </p:nvSpPr>
          <p:spPr>
            <a:xfrm>
              <a:off x="5689295" y="2551867"/>
              <a:ext cx="1467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Application Script</a:t>
              </a:r>
            </a:p>
          </p:txBody>
        </p:sp>
      </p:grpSp>
      <p:sp>
        <p:nvSpPr>
          <p:cNvPr id="56" name="角丸四角形 21">
            <a:extLst>
              <a:ext uri="{FF2B5EF4-FFF2-40B4-BE49-F238E27FC236}">
                <a16:creationId xmlns:a16="http://schemas.microsoft.com/office/drawing/2014/main" id="{FE0877AF-1373-423B-A74A-66B656D4D57A}"/>
              </a:ext>
            </a:extLst>
          </p:cNvPr>
          <p:cNvSpPr/>
          <p:nvPr/>
        </p:nvSpPr>
        <p:spPr bwMode="auto">
          <a:xfrm>
            <a:off x="4572000" y="1156671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7071082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57085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4170714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56" name="Abgerundetes Rechteck 31">
            <a:extLst>
              <a:ext uri="{FF2B5EF4-FFF2-40B4-BE49-F238E27FC236}">
                <a16:creationId xmlns:a16="http://schemas.microsoft.com/office/drawing/2014/main" id="{62CC09D5-1E1F-4EE9-9F38-AAE54B5635DC}"/>
              </a:ext>
            </a:extLst>
          </p:cNvPr>
          <p:cNvSpPr/>
          <p:nvPr/>
        </p:nvSpPr>
        <p:spPr>
          <a:xfrm>
            <a:off x="4068705" y="1613992"/>
            <a:ext cx="4665008" cy="3112806"/>
          </a:xfrm>
          <a:prstGeom prst="roundRect">
            <a:avLst>
              <a:gd name="adj" fmla="val 1030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Scripting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5296542"/>
            <a:ext cx="1937231" cy="66461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0" name="角丸四角形 21"/>
          <p:cNvSpPr/>
          <p:nvPr/>
        </p:nvSpPr>
        <p:spPr bwMode="auto">
          <a:xfrm>
            <a:off x="3988941" y="490616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2957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61349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09088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485219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08984" y="606219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61245" y="605934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36960" y="568941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13092" y="568941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65353" y="568406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32853" y="606219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485115" y="605934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6989223" y="568691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08902" y="1187107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608902" y="4235619"/>
            <a:ext cx="3581685" cy="415193"/>
          </a:xfrm>
          <a:prstGeom prst="roundRect">
            <a:avLst>
              <a:gd name="adj" fmla="val 25000"/>
            </a:avLst>
          </a:prstGeom>
          <a:solidFill>
            <a:schemeClr val="tx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09257" y="371685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03A5E1D-9269-4EE3-9779-3C1588B3A22A}"/>
              </a:ext>
            </a:extLst>
          </p:cNvPr>
          <p:cNvGrpSpPr/>
          <p:nvPr/>
        </p:nvGrpSpPr>
        <p:grpSpPr>
          <a:xfrm>
            <a:off x="4603169" y="3419781"/>
            <a:ext cx="3576217" cy="767996"/>
            <a:chOff x="4598646" y="1613552"/>
            <a:chExt cx="3576217" cy="767996"/>
          </a:xfrm>
        </p:grpSpPr>
        <p:sp>
          <p:nvSpPr>
            <p:cNvPr id="69" name="角丸四角形 21">
              <a:extLst>
                <a:ext uri="{FF2B5EF4-FFF2-40B4-BE49-F238E27FC236}">
                  <a16:creationId xmlns:a16="http://schemas.microsoft.com/office/drawing/2014/main" id="{84262F58-1F30-41C4-B6AC-75798C69153D}"/>
                </a:ext>
              </a:extLst>
            </p:cNvPr>
            <p:cNvSpPr/>
            <p:nvPr/>
          </p:nvSpPr>
          <p:spPr bwMode="auto">
            <a:xfrm>
              <a:off x="4603800" y="1613552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:a16="http://schemas.microsoft.com/office/drawing/2014/main" id="{861CB99D-410D-426D-B059-AA8633A66177}"/>
                </a:ext>
              </a:extLst>
            </p:cNvPr>
            <p:cNvSpPr/>
            <p:nvPr/>
          </p:nvSpPr>
          <p:spPr bwMode="auto">
            <a:xfrm>
              <a:off x="4598646" y="2024450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:a16="http://schemas.microsoft.com/office/drawing/2014/main" id="{A6766D2C-AC2F-4891-8F25-5563E71FA7D4}"/>
                </a:ext>
              </a:extLst>
            </p:cNvPr>
            <p:cNvSpPr/>
            <p:nvPr/>
          </p:nvSpPr>
          <p:spPr bwMode="auto">
            <a:xfrm>
              <a:off x="6762730" y="1973502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88" name="角丸四角形 21">
              <a:extLst>
                <a:ext uri="{FF2B5EF4-FFF2-40B4-BE49-F238E27FC236}">
                  <a16:creationId xmlns:a16="http://schemas.microsoft.com/office/drawing/2014/main" id="{E2474AFA-A3F1-4805-8E94-D521AF5639C6}"/>
                </a:ext>
              </a:extLst>
            </p:cNvPr>
            <p:cNvSpPr/>
            <p:nvPr/>
          </p:nvSpPr>
          <p:spPr bwMode="auto">
            <a:xfrm>
              <a:off x="5685732" y="2022950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9" name="角丸四角形 21">
              <a:extLst>
                <a:ext uri="{FF2B5EF4-FFF2-40B4-BE49-F238E27FC236}">
                  <a16:creationId xmlns:a16="http://schemas.microsoft.com/office/drawing/2014/main" id="{4AE251D0-6D8F-4EB6-9DC4-98B2CAD0DCF2}"/>
                </a:ext>
              </a:extLst>
            </p:cNvPr>
            <p:cNvSpPr/>
            <p:nvPr/>
          </p:nvSpPr>
          <p:spPr bwMode="auto">
            <a:xfrm>
              <a:off x="7170163" y="2012066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867FA58-9C01-40C6-8A9F-13F82F78CA3B}"/>
              </a:ext>
            </a:extLst>
          </p:cNvPr>
          <p:cNvGrpSpPr/>
          <p:nvPr/>
        </p:nvGrpSpPr>
        <p:grpSpPr>
          <a:xfrm>
            <a:off x="3467563" y="1883521"/>
            <a:ext cx="4997392" cy="1445923"/>
            <a:chOff x="3463040" y="2248410"/>
            <a:chExt cx="4997392" cy="1445923"/>
          </a:xfrm>
        </p:grpSpPr>
        <p:sp>
          <p:nvSpPr>
            <p:cNvPr id="50" name="縦巻き 49"/>
            <p:cNvSpPr/>
            <p:nvPr/>
          </p:nvSpPr>
          <p:spPr bwMode="auto">
            <a:xfrm>
              <a:off x="4310383" y="2441490"/>
              <a:ext cx="4150049" cy="1252843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9" name="Down Arrow 40"/>
            <p:cNvSpPr/>
            <p:nvPr/>
          </p:nvSpPr>
          <p:spPr>
            <a:xfrm rot="5400000">
              <a:off x="3495200" y="2216250"/>
              <a:ext cx="439632" cy="50395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Arial" pitchFamily="34" charset="0"/>
              </a:endParaRPr>
            </a:p>
          </p:txBody>
        </p:sp>
        <p:sp>
          <p:nvSpPr>
            <p:cNvPr id="29" name="角丸四角形 21"/>
            <p:cNvSpPr/>
            <p:nvPr/>
          </p:nvSpPr>
          <p:spPr bwMode="auto">
            <a:xfrm>
              <a:off x="4607363" y="3237600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Implementation</a:t>
              </a: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17668" y="2828291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3A8057-7D26-408A-B133-8DB859E1D51F}"/>
                </a:ext>
              </a:extLst>
            </p:cNvPr>
            <p:cNvSpPr txBox="1"/>
            <p:nvPr/>
          </p:nvSpPr>
          <p:spPr>
            <a:xfrm>
              <a:off x="5689295" y="2551867"/>
              <a:ext cx="1467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Application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2283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170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63022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824552"/>
            <a:ext cx="1954972" cy="113660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50698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7909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26829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50296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26725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78986" y="558735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54701" y="521742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30833" y="521742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83094" y="521207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50594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502856" y="558735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7006964" y="521492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4604379" y="3764874"/>
            <a:ext cx="3581685" cy="41519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Alternative </a:t>
            </a:r>
            <a:r>
              <a:rPr lang="en-US" altLang="ja-JP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API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26998" y="324486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4A1B2DD-6F61-441E-982E-AD2D835EB753}"/>
              </a:ext>
            </a:extLst>
          </p:cNvPr>
          <p:cNvGrpSpPr/>
          <p:nvPr/>
        </p:nvGrpSpPr>
        <p:grpSpPr>
          <a:xfrm>
            <a:off x="4598646" y="2949036"/>
            <a:ext cx="3576217" cy="767996"/>
            <a:chOff x="4598646" y="1613552"/>
            <a:chExt cx="3576217" cy="767996"/>
          </a:xfrm>
        </p:grpSpPr>
        <p:sp>
          <p:nvSpPr>
            <p:cNvPr id="69" name="角丸四角形 21">
              <a:extLst>
                <a:ext uri="{FF2B5EF4-FFF2-40B4-BE49-F238E27FC236}">
                  <a16:creationId xmlns:a16="http://schemas.microsoft.com/office/drawing/2014/main" id="{84262F58-1F30-41C4-B6AC-75798C69153D}"/>
                </a:ext>
              </a:extLst>
            </p:cNvPr>
            <p:cNvSpPr/>
            <p:nvPr/>
          </p:nvSpPr>
          <p:spPr bwMode="auto">
            <a:xfrm>
              <a:off x="4603800" y="1613552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:a16="http://schemas.microsoft.com/office/drawing/2014/main" id="{861CB99D-410D-426D-B059-AA8633A66177}"/>
                </a:ext>
              </a:extLst>
            </p:cNvPr>
            <p:cNvSpPr/>
            <p:nvPr/>
          </p:nvSpPr>
          <p:spPr bwMode="auto">
            <a:xfrm>
              <a:off x="4598646" y="2024450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:a16="http://schemas.microsoft.com/office/drawing/2014/main" id="{A6766D2C-AC2F-4891-8F25-5563E71FA7D4}"/>
                </a:ext>
              </a:extLst>
            </p:cNvPr>
            <p:cNvSpPr/>
            <p:nvPr/>
          </p:nvSpPr>
          <p:spPr bwMode="auto">
            <a:xfrm>
              <a:off x="6762730" y="1973502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88" name="角丸四角形 21">
              <a:extLst>
                <a:ext uri="{FF2B5EF4-FFF2-40B4-BE49-F238E27FC236}">
                  <a16:creationId xmlns:a16="http://schemas.microsoft.com/office/drawing/2014/main" id="{E2474AFA-A3F1-4805-8E94-D521AF5639C6}"/>
                </a:ext>
              </a:extLst>
            </p:cNvPr>
            <p:cNvSpPr/>
            <p:nvPr/>
          </p:nvSpPr>
          <p:spPr bwMode="auto">
            <a:xfrm>
              <a:off x="5685732" y="2022950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9" name="角丸四角形 21">
              <a:extLst>
                <a:ext uri="{FF2B5EF4-FFF2-40B4-BE49-F238E27FC236}">
                  <a16:creationId xmlns:a16="http://schemas.microsoft.com/office/drawing/2014/main" id="{4AE251D0-6D8F-4EB6-9DC4-98B2CAD0DCF2}"/>
                </a:ext>
              </a:extLst>
            </p:cNvPr>
            <p:cNvSpPr/>
            <p:nvPr/>
          </p:nvSpPr>
          <p:spPr bwMode="auto">
            <a:xfrm>
              <a:off x="7170163" y="2012066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02B6E2D-2AA9-4F07-9D05-0E90ACB0B7BE}"/>
              </a:ext>
            </a:extLst>
          </p:cNvPr>
          <p:cNvGrpSpPr/>
          <p:nvPr/>
        </p:nvGrpSpPr>
        <p:grpSpPr>
          <a:xfrm>
            <a:off x="4607363" y="1870505"/>
            <a:ext cx="3581369" cy="766407"/>
            <a:chOff x="4607363" y="2636912"/>
            <a:chExt cx="3581369" cy="766407"/>
          </a:xfrm>
        </p:grpSpPr>
        <p:sp>
          <p:nvSpPr>
            <p:cNvPr id="29" name="角丸四角形 21"/>
            <p:cNvSpPr/>
            <p:nvPr/>
          </p:nvSpPr>
          <p:spPr bwMode="auto">
            <a:xfrm>
              <a:off x="4607363" y="3046221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Implementation</a:t>
              </a: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17668" y="2636912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</p:grp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26AAC35A-3BDE-425E-8914-7D57548C801E}"/>
              </a:ext>
            </a:extLst>
          </p:cNvPr>
          <p:cNvSpPr/>
          <p:nvPr/>
        </p:nvSpPr>
        <p:spPr bwMode="auto">
          <a:xfrm>
            <a:off x="4605005" y="1227949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95805331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59023"/>
            <a:ext cx="4464496" cy="4278089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Existing Device or Service</a:t>
            </a:r>
          </a:p>
        </p:txBody>
      </p:sp>
      <p:sp>
        <p:nvSpPr>
          <p:cNvPr id="60" name="Abgerundetes Rechteck 31">
            <a:extLst>
              <a:ext uri="{FF2B5EF4-FFF2-40B4-BE49-F238E27FC236}">
                <a16:creationId xmlns:a16="http://schemas.microsoft.com/office/drawing/2014/main" id="{181B628D-156B-4D15-8203-994F5E5DBD60}"/>
              </a:ext>
            </a:extLst>
          </p:cNvPr>
          <p:cNvSpPr/>
          <p:nvPr/>
        </p:nvSpPr>
        <p:spPr>
          <a:xfrm>
            <a:off x="3995832" y="620687"/>
            <a:ext cx="4176568" cy="3041455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>
            <a:off x="1619672" y="1194749"/>
            <a:ext cx="439632" cy="10684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989910" y="3793634"/>
            <a:ext cx="417656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Native Protocol</a:t>
            </a:r>
          </a:p>
        </p:txBody>
      </p:sp>
      <p:cxnSp>
        <p:nvCxnSpPr>
          <p:cNvPr id="42" name="Gerade Verbindung mit Pfeil 41"/>
          <p:cNvCxnSpPr>
            <a:cxnSpLocks/>
            <a:stCxn id="45" idx="0"/>
            <a:endCxn id="55" idx="2"/>
          </p:cNvCxnSpPr>
          <p:nvPr/>
        </p:nvCxnSpPr>
        <p:spPr>
          <a:xfrm flipV="1">
            <a:off x="6078194" y="4153674"/>
            <a:ext cx="0" cy="117611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5322110" y="5329793"/>
            <a:ext cx="1512168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Client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98F585B9-1910-4667-AD3F-36F4244A5882}"/>
              </a:ext>
            </a:extLst>
          </p:cNvPr>
          <p:cNvSpPr/>
          <p:nvPr/>
        </p:nvSpPr>
        <p:spPr bwMode="auto">
          <a:xfrm>
            <a:off x="323528" y="159023"/>
            <a:ext cx="3168352" cy="1035725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21">
            <a:extLst>
              <a:ext uri="{FF2B5EF4-FFF2-40B4-BE49-F238E27FC236}">
                <a16:creationId xmlns:a16="http://schemas.microsoft.com/office/drawing/2014/main" id="{66D3F094-6F2F-4F60-8727-4C3B302A3425}"/>
              </a:ext>
            </a:extLst>
          </p:cNvPr>
          <p:cNvSpPr/>
          <p:nvPr/>
        </p:nvSpPr>
        <p:spPr bwMode="auto">
          <a:xfrm>
            <a:off x="467440" y="481710"/>
            <a:ext cx="288121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C0D21EC-6B64-42DA-B0D5-97727EEF7F9C}"/>
              </a:ext>
            </a:extLst>
          </p:cNvPr>
          <p:cNvCxnSpPr>
            <a:cxnSpLocks/>
            <a:stCxn id="65" idx="2"/>
            <a:endCxn id="45" idx="1"/>
          </p:cNvCxnSpPr>
          <p:nvPr/>
        </p:nvCxnSpPr>
        <p:spPr>
          <a:xfrm rot="16200000" flipH="1">
            <a:off x="3096988" y="3298382"/>
            <a:ext cx="1014789" cy="3435456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1">
            <a:extLst>
              <a:ext uri="{FF2B5EF4-FFF2-40B4-BE49-F238E27FC236}">
                <a16:creationId xmlns:a16="http://schemas.microsoft.com/office/drawing/2014/main" id="{2D2979A0-03A5-4D44-8AF2-484F2D519BB5}"/>
              </a:ext>
            </a:extLst>
          </p:cNvPr>
          <p:cNvSpPr/>
          <p:nvPr/>
        </p:nvSpPr>
        <p:spPr bwMode="auto">
          <a:xfrm>
            <a:off x="4283967" y="2996031"/>
            <a:ext cx="3571063" cy="547586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27" name="角丸四角形 21">
            <a:extLst>
              <a:ext uri="{FF2B5EF4-FFF2-40B4-BE49-F238E27FC236}">
                <a16:creationId xmlns:a16="http://schemas.microsoft.com/office/drawing/2014/main" id="{F9F6C60A-B42B-459E-8375-EC837EF77698}"/>
              </a:ext>
            </a:extLst>
          </p:cNvPr>
          <p:cNvSpPr/>
          <p:nvPr/>
        </p:nvSpPr>
        <p:spPr bwMode="auto">
          <a:xfrm>
            <a:off x="4283968" y="2238186"/>
            <a:ext cx="3571063" cy="543727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Interaction Implementation</a:t>
            </a:r>
          </a:p>
        </p:txBody>
      </p:sp>
      <p:sp>
        <p:nvSpPr>
          <p:cNvPr id="30" name="角丸四角形 6">
            <a:extLst>
              <a:ext uri="{FF2B5EF4-FFF2-40B4-BE49-F238E27FC236}">
                <a16:creationId xmlns:a16="http://schemas.microsoft.com/office/drawing/2014/main" id="{FA64EAA7-3C7C-4FE0-853B-6D859007BA9B}"/>
              </a:ext>
            </a:extLst>
          </p:cNvPr>
          <p:cNvSpPr/>
          <p:nvPr/>
        </p:nvSpPr>
        <p:spPr bwMode="auto">
          <a:xfrm>
            <a:off x="6772986" y="3020954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3" name="角丸四角形 21">
            <a:extLst>
              <a:ext uri="{FF2B5EF4-FFF2-40B4-BE49-F238E27FC236}">
                <a16:creationId xmlns:a16="http://schemas.microsoft.com/office/drawing/2014/main" id="{B516F84E-5765-49FF-AB03-403BF6E4E302}"/>
              </a:ext>
            </a:extLst>
          </p:cNvPr>
          <p:cNvSpPr/>
          <p:nvPr/>
        </p:nvSpPr>
        <p:spPr bwMode="auto">
          <a:xfrm>
            <a:off x="4283967" y="1628800"/>
            <a:ext cx="3571064" cy="543726"/>
          </a:xfrm>
          <a:prstGeom prst="roundRect">
            <a:avLst>
              <a:gd name="adj" fmla="val 2508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Behavior Implementation</a:t>
            </a:r>
          </a:p>
        </p:txBody>
      </p:sp>
      <p:sp>
        <p:nvSpPr>
          <p:cNvPr id="28" name="角丸四角形 21">
            <a:extLst>
              <a:ext uri="{FF2B5EF4-FFF2-40B4-BE49-F238E27FC236}">
                <a16:creationId xmlns:a16="http://schemas.microsoft.com/office/drawing/2014/main" id="{3FCC81D8-AD94-4E4E-B449-C868EE9A84C8}"/>
              </a:ext>
            </a:extLst>
          </p:cNvPr>
          <p:cNvSpPr/>
          <p:nvPr/>
        </p:nvSpPr>
        <p:spPr bwMode="auto">
          <a:xfrm>
            <a:off x="4317111" y="1125930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6617504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1302</Words>
  <Application>Microsoft Macintosh PowerPoint</Application>
  <PresentationFormat>On-screen Show (4:3)</PresentationFormat>
  <Paragraphs>641</Paragraphs>
  <Slides>25</Slides>
  <Notes>22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HG明朝E</vt:lpstr>
      <vt:lpstr>Arial</vt:lpstr>
      <vt:lpstr>Calibri</vt:lpstr>
      <vt:lpstr>Symbol</vt:lpstr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keywords>CTPClassification=CTP_NT</cp:keywords>
  <cp:lastModifiedBy>Michael Lagally</cp:lastModifiedBy>
  <cp:revision>109</cp:revision>
  <cp:lastPrinted>2017-08-07T13:47:57Z</cp:lastPrinted>
  <dcterms:created xsi:type="dcterms:W3CDTF">2017-08-07T12:37:27Z</dcterms:created>
  <dcterms:modified xsi:type="dcterms:W3CDTF">2019-03-21T21:45:09Z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6b137823-89dd-40ae-97fc-a97a1bda6e69</vt:lpwstr>
  </property>
  <property fmtid="{D5CDD505-2E9C-101B-9397-08002B2CF9AE}" pid="3" name="CTP_TimeStamp">
    <vt:lpwstr>2019-03-21 11:02:28Z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