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0" r:id="rId4"/>
    <p:sldId id="263" r:id="rId5"/>
    <p:sldId id="265" r:id="rId6"/>
    <p:sldId id="267" r:id="rId7"/>
    <p:sldId id="257" r:id="rId8"/>
    <p:sldId id="261" r:id="rId9"/>
    <p:sldId id="259" r:id="rId10"/>
    <p:sldId id="264" r:id="rId11"/>
    <p:sldId id="266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04D"/>
    <a:srgbClr val="4A7B7C"/>
    <a:srgbClr val="00B050"/>
    <a:srgbClr val="7F7F7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93FC80-EFCA-44BE-BFD0-91E4F218C6AE}" v="50" dt="2019-03-21T15:33:00.5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7" autoAdjust="0"/>
    <p:restoredTop sz="94674"/>
  </p:normalViewPr>
  <p:slideViewPr>
    <p:cSldViewPr snapToGrid="0">
      <p:cViewPr varScale="1">
        <p:scale>
          <a:sx n="101" d="100"/>
          <a:sy n="101" d="100"/>
        </p:scale>
        <p:origin x="13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173A8-DAE6-4CFB-9894-525984AA74FE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E3FB9-D101-470C-816C-9E63132367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6138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E3FB9-D101-470C-816C-9E6313236755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6589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E3FB9-D101-470C-816C-9E6313236755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129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E3FB9-D101-470C-816C-9E6313236755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7475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E3FB9-D101-470C-816C-9E6313236755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5382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B0AE5386-06CD-4777-BDE9-99DC894AA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xmlns="" id="{F8B7B7C9-5AA1-45F9-B1E0-8E0BDE7DE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C705EE05-788B-43F6-85C2-14E6012E4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B8C4-E491-4AE8-BFE3-235CF9118C4F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8DDC18EB-8AC1-45D6-9F58-9172ED7B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0DE5D2D8-61BE-441B-9F0D-2464100E8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D5BA-B9EE-4A59-BA76-178159A9DA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5807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6C32ACCC-B684-492E-9779-7B0496F39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xmlns="" id="{A6F623A2-7372-4828-85F0-BCA3BF2DB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70C57D17-4F39-4F39-8B60-0BC59E905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B8C4-E491-4AE8-BFE3-235CF9118C4F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AA256A96-F080-46AD-9587-BD5C59E42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B6491D87-5E3C-49C1-886A-673DF285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D5BA-B9EE-4A59-BA76-178159A9DA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936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xmlns="" id="{15E7C69B-6211-4D81-9725-4A0CFDADB2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xmlns="" id="{77432613-C957-4A6E-9C51-600CB879C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FA1C7298-7049-4289-A0E6-AD5956F4D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B8C4-E491-4AE8-BFE3-235CF9118C4F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B9BF1BE9-4CC5-4EEA-9082-E8901AE2C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10BA49F0-C473-427E-9938-55EA97B6C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D5BA-B9EE-4A59-BA76-178159A9DA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2673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DE533B43-A092-4E42-AB2B-926D3E11C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968D7F2D-BA6E-47A2-AB91-FC04D5D62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4C733C2B-46FD-4E62-9125-713B60005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B8C4-E491-4AE8-BFE3-235CF9118C4F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7C416CDC-D466-4479-A626-8632AADB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B8B19453-C914-47DC-AD9D-9C999D128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D5BA-B9EE-4A59-BA76-178159A9DA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6546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5BB318D5-6281-48A5-9FCA-58D130C1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6662277C-6E83-49A2-BD69-3E47EA715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DF265671-F035-426E-9D0A-B3574DDA1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B8C4-E491-4AE8-BFE3-235CF9118C4F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E02A148E-60FB-497E-B286-4ADCF5885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C09298F6-0CA1-49EC-94A1-1A4E6DC13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D5BA-B9EE-4A59-BA76-178159A9DA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48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64F7F8D5-3A2A-4CDC-8977-8B8CBE139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2AC12DCD-B7FF-4006-94A6-F0E3A9FFD9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94E2FFCB-3665-4C7F-BAAA-2D90B8705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85A8EA80-0886-4C47-9420-9865329F3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B8C4-E491-4AE8-BFE3-235CF9118C4F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9B456259-5B0C-481F-A285-55075DD06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39C83C17-B19B-48FC-A25F-78B16C6A0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D5BA-B9EE-4A59-BA76-178159A9DA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359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BFCEE19A-1AF1-4354-8863-38E622D9C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90B0566F-F44E-43BD-8971-2805C0DE8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FCBFC4B6-C123-47DB-8FA6-F3382722B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xmlns="" id="{13B8DC78-FCA5-4C7B-BFDF-40DCB89D9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xmlns="" id="{2C066B74-B20F-4280-8776-9A428D1E66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xmlns="" id="{ABA28F0E-C923-4025-92F8-AB2042739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B8C4-E491-4AE8-BFE3-235CF9118C4F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xmlns="" id="{AD2CE8D3-DA68-4828-BC2B-3B68F1F7C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xmlns="" id="{4C017CDA-E426-4BB6-A769-B19DEDAE1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D5BA-B9EE-4A59-BA76-178159A9DA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0484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49DAC469-9EDE-4A75-AC27-3934A9F48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xmlns="" id="{32790FA6-BBFB-4799-B0C1-D6BD801BE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B8C4-E491-4AE8-BFE3-235CF9118C4F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xmlns="" id="{4C21B8A1-EC10-4DA2-B539-33DF37CEA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xmlns="" id="{EC1CC4AB-C935-4FDD-A6DE-FAA0A060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D5BA-B9EE-4A59-BA76-178159A9DA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296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xmlns="" id="{5570E765-C758-4B17-87DB-DDAD81C2B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B8C4-E491-4AE8-BFE3-235CF9118C4F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xmlns="" id="{50900372-29BA-412B-A43C-36B319A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9C0FDDD0-73BB-4505-A635-6AD63243B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D5BA-B9EE-4A59-BA76-178159A9DA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6752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351C370B-9CA2-41A1-B66D-E063BA5F8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B30C4421-E9A3-4729-A5C6-1EDF18A0F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xmlns="" id="{16CE3F4C-5E20-4870-837C-F58153301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0CAA11B5-50ED-43F1-8986-1192B2933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B8C4-E491-4AE8-BFE3-235CF9118C4F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7294E836-CBA9-4635-B585-4FD0420B4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4B3422D1-B979-4DDA-A019-974FE3BD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D5BA-B9EE-4A59-BA76-178159A9DA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195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D0D0EF93-AF35-419B-9E97-8104D2A81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xmlns="" id="{CDD3F852-E036-410C-A5C2-8E9AD80A8F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xmlns="" id="{05D22DB9-4089-4E4A-ABFE-0A953078D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BD9ED09D-D0B9-4630-BE96-6643D6772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B8C4-E491-4AE8-BFE3-235CF9118C4F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45BEC95D-6C5E-4F2F-8629-97F28A00E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EA57916D-5134-40CF-8198-69D4215B9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D5BA-B9EE-4A59-BA76-178159A9DA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5442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xmlns="" id="{50A4AF0E-23D8-434D-973F-9AB268F8A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6DC993BC-C589-4FFA-A289-55F82F599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4CAEEEF7-F2CE-4E79-9E4E-4D90C24E1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9B8C4-E491-4AE8-BFE3-235CF9118C4F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84FEEC23-00CA-4F1C-B31E-15207C084F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3B611013-F140-4044-B55B-00FCEB7568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4D5BA-B9EE-4A59-BA76-178159A9DA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313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xmlns="" id="{E1883DBD-7E83-4F3C-8FC8-563AEB36A257}"/>
              </a:ext>
            </a:extLst>
          </p:cNvPr>
          <p:cNvSpPr/>
          <p:nvPr/>
        </p:nvSpPr>
        <p:spPr>
          <a:xfrm>
            <a:off x="415609" y="1059338"/>
            <a:ext cx="2654969" cy="11194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Application</a:t>
            </a:r>
          </a:p>
          <a:p>
            <a:pPr algn="ctr"/>
            <a:r>
              <a:rPr lang="en-US" altLang="ja-JP" sz="3600" dirty="0"/>
              <a:t>Servient</a:t>
            </a:r>
            <a:endParaRPr kumimoji="1" lang="ja-JP" altLang="en-US" sz="36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xmlns="" id="{2D0890EB-64A0-42D9-B745-E7F92B9530F1}"/>
              </a:ext>
            </a:extLst>
          </p:cNvPr>
          <p:cNvSpPr/>
          <p:nvPr/>
        </p:nvSpPr>
        <p:spPr>
          <a:xfrm>
            <a:off x="3265312" y="3024951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xmlns="" id="{A4B36517-6546-4324-B602-66920A143647}"/>
              </a:ext>
            </a:extLst>
          </p:cNvPr>
          <p:cNvSpPr/>
          <p:nvPr/>
        </p:nvSpPr>
        <p:spPr>
          <a:xfrm>
            <a:off x="415608" y="4389559"/>
            <a:ext cx="2654969" cy="11194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Device</a:t>
            </a:r>
          </a:p>
          <a:p>
            <a:pPr algn="ctr"/>
            <a:r>
              <a:rPr lang="en-US" altLang="ja-JP" sz="3600" dirty="0"/>
              <a:t>Servient</a:t>
            </a:r>
            <a:endParaRPr kumimoji="1" lang="ja-JP" altLang="en-US" sz="36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xmlns="" id="{478343BE-306E-4657-841B-17ACD2762DA9}"/>
              </a:ext>
            </a:extLst>
          </p:cNvPr>
          <p:cNvSpPr/>
          <p:nvPr/>
        </p:nvSpPr>
        <p:spPr>
          <a:xfrm>
            <a:off x="1428045" y="2086626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xmlns="" id="{7F7394D1-AB71-4F83-88CF-0D70AEA90BB3}"/>
              </a:ext>
            </a:extLst>
          </p:cNvPr>
          <p:cNvSpPr/>
          <p:nvPr/>
        </p:nvSpPr>
        <p:spPr>
          <a:xfrm>
            <a:off x="1428045" y="4110974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xmlns="" id="{6ECEBF56-DD7D-4150-AFC2-4CC9B5A510E0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1834445" y="2526893"/>
            <a:ext cx="0" cy="158408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xmlns="" id="{B5CD2B9F-227C-466A-9DC6-760504E532C1}"/>
              </a:ext>
            </a:extLst>
          </p:cNvPr>
          <p:cNvSpPr/>
          <p:nvPr/>
        </p:nvSpPr>
        <p:spPr>
          <a:xfrm>
            <a:off x="7134578" y="2878666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xmlns="" id="{DAC9719D-BC55-4BAA-827B-3741647E133B}"/>
              </a:ext>
            </a:extLst>
          </p:cNvPr>
          <p:cNvSpPr/>
          <p:nvPr/>
        </p:nvSpPr>
        <p:spPr>
          <a:xfrm>
            <a:off x="7134578" y="2203153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xmlns="" id="{B13C0EAD-EA26-4ADA-AFD3-C60E5A7E354F}"/>
              </a:ext>
            </a:extLst>
          </p:cNvPr>
          <p:cNvSpPr/>
          <p:nvPr/>
        </p:nvSpPr>
        <p:spPr>
          <a:xfrm>
            <a:off x="7134578" y="3565468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xmlns="" id="{DF7894EE-1174-4828-B7DF-51B52BE5F642}"/>
              </a:ext>
            </a:extLst>
          </p:cNvPr>
          <p:cNvSpPr txBox="1"/>
          <p:nvPr/>
        </p:nvSpPr>
        <p:spPr>
          <a:xfrm>
            <a:off x="8161866" y="2100120"/>
            <a:ext cx="2781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err="1"/>
              <a:t>ExposedThing</a:t>
            </a:r>
            <a:endParaRPr kumimoji="1" lang="ja-JP" altLang="en-US" sz="3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xmlns="" id="{0CF33ABF-3C66-435D-B875-AA53D751472E}"/>
              </a:ext>
            </a:extLst>
          </p:cNvPr>
          <p:cNvSpPr txBox="1"/>
          <p:nvPr/>
        </p:nvSpPr>
        <p:spPr>
          <a:xfrm>
            <a:off x="8161866" y="2782669"/>
            <a:ext cx="3212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err="1"/>
              <a:t>ConsumedThing</a:t>
            </a:r>
            <a:endParaRPr kumimoji="1" lang="ja-JP" altLang="en-US" sz="3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xmlns="" id="{F4CC1D14-7AA6-41AD-85BC-5B3BD9AC308C}"/>
              </a:ext>
            </a:extLst>
          </p:cNvPr>
          <p:cNvSpPr txBox="1"/>
          <p:nvPr/>
        </p:nvSpPr>
        <p:spPr>
          <a:xfrm>
            <a:off x="8161866" y="3465218"/>
            <a:ext cx="3462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Thing Description</a:t>
            </a:r>
            <a:endParaRPr kumimoji="1" lang="ja-JP" altLang="en-US" sz="3600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xmlns="" id="{9E56DD88-5F22-4648-9215-023E80EB63DB}"/>
              </a:ext>
            </a:extLst>
          </p:cNvPr>
          <p:cNvCxnSpPr>
            <a:endCxn id="7" idx="2"/>
          </p:cNvCxnSpPr>
          <p:nvPr/>
        </p:nvCxnSpPr>
        <p:spPr>
          <a:xfrm flipV="1">
            <a:off x="2686756" y="3465218"/>
            <a:ext cx="984956" cy="924341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xmlns="" id="{36428CDD-CC0D-4876-9F07-F4A6D227D45A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2472268" y="2178757"/>
            <a:ext cx="1199444" cy="846194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455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xmlns="" id="{7F22FDF9-CD34-44FC-A142-278E1B05C7F2}"/>
              </a:ext>
            </a:extLst>
          </p:cNvPr>
          <p:cNvSpPr/>
          <p:nvPr/>
        </p:nvSpPr>
        <p:spPr>
          <a:xfrm>
            <a:off x="-1264880" y="2002163"/>
            <a:ext cx="14588565" cy="2853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xmlns="" id="{E1883DBD-7E83-4F3C-8FC8-563AEB36A257}"/>
              </a:ext>
            </a:extLst>
          </p:cNvPr>
          <p:cNvSpPr/>
          <p:nvPr/>
        </p:nvSpPr>
        <p:spPr>
          <a:xfrm>
            <a:off x="-1007117" y="2989132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xmlns="" id="{A4B36517-6546-4324-B602-66920A143647}"/>
              </a:ext>
            </a:extLst>
          </p:cNvPr>
          <p:cNvSpPr/>
          <p:nvPr/>
        </p:nvSpPr>
        <p:spPr>
          <a:xfrm>
            <a:off x="4702233" y="2996782"/>
            <a:ext cx="2656800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xmlns="" id="{478343BE-306E-4657-841B-17ACD2762DA9}"/>
              </a:ext>
            </a:extLst>
          </p:cNvPr>
          <p:cNvSpPr/>
          <p:nvPr/>
        </p:nvSpPr>
        <p:spPr>
          <a:xfrm>
            <a:off x="2273464" y="-866437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xmlns="" id="{7F7394D1-AB71-4F83-88CF-0D70AEA90BB3}"/>
              </a:ext>
            </a:extLst>
          </p:cNvPr>
          <p:cNvSpPr/>
          <p:nvPr/>
        </p:nvSpPr>
        <p:spPr>
          <a:xfrm>
            <a:off x="4812522" y="3556491"/>
            <a:ext cx="1205375" cy="4326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ja-JP" sz="2000" dirty="0"/>
              <a:t>Exposed</a:t>
            </a:r>
          </a:p>
          <a:p>
            <a:pPr algn="ctr">
              <a:lnSpc>
                <a:spcPct val="80000"/>
              </a:lnSpc>
            </a:pPr>
            <a:r>
              <a:rPr lang="en-US" altLang="ja-JP" sz="2000" dirty="0"/>
              <a:t>Thing</a:t>
            </a:r>
            <a:endParaRPr kumimoji="1" lang="ja-JP" altLang="en-US" sz="2000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xmlns="" id="{B5CD2B9F-227C-466A-9DC6-760504E532C1}"/>
              </a:ext>
            </a:extLst>
          </p:cNvPr>
          <p:cNvSpPr/>
          <p:nvPr/>
        </p:nvSpPr>
        <p:spPr>
          <a:xfrm>
            <a:off x="7421657" y="-1333106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xmlns="" id="{DAC9719D-BC55-4BAA-827B-3741647E133B}"/>
              </a:ext>
            </a:extLst>
          </p:cNvPr>
          <p:cNvSpPr/>
          <p:nvPr/>
        </p:nvSpPr>
        <p:spPr>
          <a:xfrm>
            <a:off x="7421657" y="-2008619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15" name="四角形: メモ 14">
            <a:extLst>
              <a:ext uri="{FF2B5EF4-FFF2-40B4-BE49-F238E27FC236}">
                <a16:creationId xmlns:a16="http://schemas.microsoft.com/office/drawing/2014/main" xmlns="" id="{B13C0EAD-EA26-4ADA-AFD3-C60E5A7E354F}"/>
              </a:ext>
            </a:extLst>
          </p:cNvPr>
          <p:cNvSpPr/>
          <p:nvPr/>
        </p:nvSpPr>
        <p:spPr>
          <a:xfrm>
            <a:off x="7421657" y="-646304"/>
            <a:ext cx="812800" cy="440267"/>
          </a:xfrm>
          <a:prstGeom prst="foldedCorner">
            <a:avLst/>
          </a:prstGeom>
          <a:solidFill>
            <a:srgbClr val="4A7B7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xmlns="" id="{DF7894EE-1174-4828-B7DF-51B52BE5F642}"/>
              </a:ext>
            </a:extLst>
          </p:cNvPr>
          <p:cNvSpPr txBox="1"/>
          <p:nvPr/>
        </p:nvSpPr>
        <p:spPr>
          <a:xfrm>
            <a:off x="8448945" y="-2111652"/>
            <a:ext cx="2885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Exposed</a:t>
            </a:r>
            <a:r>
              <a:rPr lang="ja-JP" altLang="en-US" sz="3600" dirty="0"/>
              <a:t> </a:t>
            </a:r>
            <a:r>
              <a:rPr lang="en-US" altLang="ja-JP" sz="3600" dirty="0"/>
              <a:t>Thing</a:t>
            </a:r>
            <a:endParaRPr kumimoji="1" lang="ja-JP" altLang="en-US" sz="3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xmlns="" id="{0CF33ABF-3C66-435D-B875-AA53D751472E}"/>
              </a:ext>
            </a:extLst>
          </p:cNvPr>
          <p:cNvSpPr txBox="1"/>
          <p:nvPr/>
        </p:nvSpPr>
        <p:spPr>
          <a:xfrm>
            <a:off x="8448945" y="-1429103"/>
            <a:ext cx="3316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Consumed Thing</a:t>
            </a:r>
            <a:endParaRPr kumimoji="1" lang="ja-JP" altLang="en-US" sz="3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xmlns="" id="{F4CC1D14-7AA6-41AD-85BC-5B3BD9AC308C}"/>
              </a:ext>
            </a:extLst>
          </p:cNvPr>
          <p:cNvSpPr txBox="1"/>
          <p:nvPr/>
        </p:nvSpPr>
        <p:spPr>
          <a:xfrm>
            <a:off x="8448945" y="-746554"/>
            <a:ext cx="3462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Thing Description</a:t>
            </a:r>
            <a:endParaRPr kumimoji="1" lang="ja-JP" altLang="en-US" sz="3600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xmlns="" id="{36428CDD-CC0D-4876-9F07-F4A6D227D45A}"/>
              </a:ext>
            </a:extLst>
          </p:cNvPr>
          <p:cNvCxnSpPr>
            <a:cxnSpLocks/>
          </p:cNvCxnSpPr>
          <p:nvPr/>
        </p:nvCxnSpPr>
        <p:spPr>
          <a:xfrm flipH="1">
            <a:off x="2136189" y="-180230"/>
            <a:ext cx="1389094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xmlns="" id="{46146C38-6712-4A36-BEAE-7DD2A922D693}"/>
              </a:ext>
            </a:extLst>
          </p:cNvPr>
          <p:cNvSpPr/>
          <p:nvPr/>
        </p:nvSpPr>
        <p:spPr>
          <a:xfrm>
            <a:off x="-820644" y="3548841"/>
            <a:ext cx="2282021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000" dirty="0"/>
              <a:t>Consumed Thing</a:t>
            </a:r>
            <a:endParaRPr kumimoji="1" lang="ja-JP" altLang="en-US" sz="2000" dirty="0"/>
          </a:p>
        </p:txBody>
      </p:sp>
      <p:cxnSp>
        <p:nvCxnSpPr>
          <p:cNvPr id="25" name="Gerade Verbindung mit Pfeil 42">
            <a:extLst>
              <a:ext uri="{FF2B5EF4-FFF2-40B4-BE49-F238E27FC236}">
                <a16:creationId xmlns:a16="http://schemas.microsoft.com/office/drawing/2014/main" xmlns="" id="{32FD418E-ACA3-4090-96FF-CBAAD989B740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1383689" y="3772800"/>
            <a:ext cx="3428833" cy="11476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38">
            <a:extLst>
              <a:ext uri="{FF2B5EF4-FFF2-40B4-BE49-F238E27FC236}">
                <a16:creationId xmlns:a16="http://schemas.microsoft.com/office/drawing/2014/main" xmlns="" id="{4FFE457D-83D2-49D0-A0F3-DDFEEA55E2E5}"/>
              </a:ext>
            </a:extLst>
          </p:cNvPr>
          <p:cNvGrpSpPr/>
          <p:nvPr/>
        </p:nvGrpSpPr>
        <p:grpSpPr>
          <a:xfrm>
            <a:off x="2188079" y="2728491"/>
            <a:ext cx="2060941" cy="828000"/>
            <a:chOff x="2670082" y="4186219"/>
            <a:chExt cx="2060941" cy="828000"/>
          </a:xfrm>
        </p:grpSpPr>
        <p:sp>
          <p:nvSpPr>
            <p:cNvPr id="30" name="角丸四角形 21">
              <a:extLst>
                <a:ext uri="{FF2B5EF4-FFF2-40B4-BE49-F238E27FC236}">
                  <a16:creationId xmlns:a16="http://schemas.microsoft.com/office/drawing/2014/main" xmlns="" id="{024C5D63-C675-4753-B4EC-F2F06403B347}"/>
                </a:ext>
              </a:extLst>
            </p:cNvPr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1" name="Group 28">
              <a:extLst>
                <a:ext uri="{FF2B5EF4-FFF2-40B4-BE49-F238E27FC236}">
                  <a16:creationId xmlns:a16="http://schemas.microsoft.com/office/drawing/2014/main" xmlns="" id="{A5488A5F-252B-4EB8-AA83-97711B5B4618}"/>
                </a:ext>
              </a:extLst>
            </p:cNvPr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32" name="Isosceles Triangle 29">
                <a:extLst>
                  <a:ext uri="{FF2B5EF4-FFF2-40B4-BE49-F238E27FC236}">
                    <a16:creationId xmlns:a16="http://schemas.microsoft.com/office/drawing/2014/main" xmlns="" id="{AAB48341-E11F-47E0-ADE3-15F5732CB54D}"/>
                  </a:ext>
                </a:extLst>
              </p:cNvPr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3" name="Oval 30">
                <a:extLst>
                  <a:ext uri="{FF2B5EF4-FFF2-40B4-BE49-F238E27FC236}">
                    <a16:creationId xmlns:a16="http://schemas.microsoft.com/office/drawing/2014/main" xmlns="" id="{F5DD1807-415C-4F20-87B3-DC9D99DA43B9}"/>
                  </a:ext>
                </a:extLst>
              </p:cNvPr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4" name="Oval 31">
                <a:extLst>
                  <a:ext uri="{FF2B5EF4-FFF2-40B4-BE49-F238E27FC236}">
                    <a16:creationId xmlns:a16="http://schemas.microsoft.com/office/drawing/2014/main" xmlns="" id="{ABEA0394-2BF9-4967-9823-22C32CCD88DA}"/>
                  </a:ext>
                </a:extLst>
              </p:cNvPr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5" name="Oval 32">
                <a:extLst>
                  <a:ext uri="{FF2B5EF4-FFF2-40B4-BE49-F238E27FC236}">
                    <a16:creationId xmlns:a16="http://schemas.microsoft.com/office/drawing/2014/main" xmlns="" id="{B86A9EA5-24F9-4D3F-AB41-726B8B8B7C20}"/>
                  </a:ext>
                </a:extLst>
              </p:cNvPr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36" name="Down Arrow 40">
            <a:extLst>
              <a:ext uri="{FF2B5EF4-FFF2-40B4-BE49-F238E27FC236}">
                <a16:creationId xmlns:a16="http://schemas.microsoft.com/office/drawing/2014/main" xmlns="" id="{0FE59E28-4CBD-4783-85B2-324EB3670127}"/>
              </a:ext>
            </a:extLst>
          </p:cNvPr>
          <p:cNvSpPr/>
          <p:nvPr/>
        </p:nvSpPr>
        <p:spPr>
          <a:xfrm rot="5400000">
            <a:off x="4233175" y="2957116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7" name="Down Arrow 40">
            <a:extLst>
              <a:ext uri="{FF2B5EF4-FFF2-40B4-BE49-F238E27FC236}">
                <a16:creationId xmlns:a16="http://schemas.microsoft.com/office/drawing/2014/main" xmlns="" id="{A0B76F1B-01A8-4996-9734-5669198AA028}"/>
              </a:ext>
            </a:extLst>
          </p:cNvPr>
          <p:cNvSpPr/>
          <p:nvPr/>
        </p:nvSpPr>
        <p:spPr>
          <a:xfrm rot="5400000">
            <a:off x="1705506" y="296135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xmlns="" id="{3676A255-5FE7-4450-8438-735526CBA567}"/>
              </a:ext>
            </a:extLst>
          </p:cNvPr>
          <p:cNvSpPr/>
          <p:nvPr/>
        </p:nvSpPr>
        <p:spPr>
          <a:xfrm>
            <a:off x="6052891" y="3558404"/>
            <a:ext cx="1205375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80000"/>
              </a:lnSpc>
            </a:pPr>
            <a:r>
              <a:rPr lang="en-US" altLang="ja-JP" sz="2000" dirty="0"/>
              <a:t>Consumed</a:t>
            </a:r>
          </a:p>
          <a:p>
            <a:pPr algn="ctr">
              <a:lnSpc>
                <a:spcPct val="80000"/>
              </a:lnSpc>
            </a:pPr>
            <a:r>
              <a:rPr lang="en-US" altLang="ja-JP" sz="2000" dirty="0"/>
              <a:t>Thing</a:t>
            </a:r>
            <a:endParaRPr kumimoji="1" lang="ja-JP" altLang="en-US" sz="2000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xmlns="" id="{6E7B91DA-21A4-46C0-8EDC-6AB81EDC472A}"/>
              </a:ext>
            </a:extLst>
          </p:cNvPr>
          <p:cNvSpPr/>
          <p:nvPr/>
        </p:nvSpPr>
        <p:spPr>
          <a:xfrm>
            <a:off x="10321440" y="2989132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xmlns="" id="{CCBB7A6D-AA8C-432A-8CB0-517B0E87F413}"/>
              </a:ext>
            </a:extLst>
          </p:cNvPr>
          <p:cNvSpPr/>
          <p:nvPr/>
        </p:nvSpPr>
        <p:spPr>
          <a:xfrm>
            <a:off x="10509417" y="3548841"/>
            <a:ext cx="2282021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/>
              <a:t>Exposed Thing</a:t>
            </a:r>
            <a:endParaRPr kumimoji="1" lang="ja-JP" altLang="en-US" sz="2000" dirty="0"/>
          </a:p>
        </p:txBody>
      </p:sp>
      <p:grpSp>
        <p:nvGrpSpPr>
          <p:cNvPr id="38" name="Group 38">
            <a:extLst>
              <a:ext uri="{FF2B5EF4-FFF2-40B4-BE49-F238E27FC236}">
                <a16:creationId xmlns:a16="http://schemas.microsoft.com/office/drawing/2014/main" xmlns="" id="{54623AD8-AF8C-4B9D-9CD4-E46C4DC17924}"/>
              </a:ext>
            </a:extLst>
          </p:cNvPr>
          <p:cNvGrpSpPr/>
          <p:nvPr/>
        </p:nvGrpSpPr>
        <p:grpSpPr>
          <a:xfrm>
            <a:off x="7807286" y="2720841"/>
            <a:ext cx="2060941" cy="828000"/>
            <a:chOff x="2670082" y="4186219"/>
            <a:chExt cx="2060941" cy="828000"/>
          </a:xfrm>
        </p:grpSpPr>
        <p:sp>
          <p:nvSpPr>
            <p:cNvPr id="39" name="角丸四角形 21">
              <a:extLst>
                <a:ext uri="{FF2B5EF4-FFF2-40B4-BE49-F238E27FC236}">
                  <a16:creationId xmlns:a16="http://schemas.microsoft.com/office/drawing/2014/main" xmlns="" id="{251184E1-0CB2-4BB6-AE73-DD14D204793D}"/>
                </a:ext>
              </a:extLst>
            </p:cNvPr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40" name="Group 28">
              <a:extLst>
                <a:ext uri="{FF2B5EF4-FFF2-40B4-BE49-F238E27FC236}">
                  <a16:creationId xmlns:a16="http://schemas.microsoft.com/office/drawing/2014/main" xmlns="" id="{D0B59A3B-B44C-447F-88A9-466AC134ABCA}"/>
                </a:ext>
              </a:extLst>
            </p:cNvPr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1" name="Isosceles Triangle 29">
                <a:extLst>
                  <a:ext uri="{FF2B5EF4-FFF2-40B4-BE49-F238E27FC236}">
                    <a16:creationId xmlns:a16="http://schemas.microsoft.com/office/drawing/2014/main" xmlns="" id="{3D763714-5949-41F5-A62E-CB2678077A5E}"/>
                  </a:ext>
                </a:extLst>
              </p:cNvPr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2" name="Oval 30">
                <a:extLst>
                  <a:ext uri="{FF2B5EF4-FFF2-40B4-BE49-F238E27FC236}">
                    <a16:creationId xmlns:a16="http://schemas.microsoft.com/office/drawing/2014/main" xmlns="" id="{C024B941-B597-4400-9C8C-5888A8514B95}"/>
                  </a:ext>
                </a:extLst>
              </p:cNvPr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3" name="Oval 31">
                <a:extLst>
                  <a:ext uri="{FF2B5EF4-FFF2-40B4-BE49-F238E27FC236}">
                    <a16:creationId xmlns:a16="http://schemas.microsoft.com/office/drawing/2014/main" xmlns="" id="{79654117-6FBA-44EE-9721-7B436910B0E8}"/>
                  </a:ext>
                </a:extLst>
              </p:cNvPr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4" name="Oval 32">
                <a:extLst>
                  <a:ext uri="{FF2B5EF4-FFF2-40B4-BE49-F238E27FC236}">
                    <a16:creationId xmlns:a16="http://schemas.microsoft.com/office/drawing/2014/main" xmlns="" id="{0FD77DD4-B4C6-4322-867A-28B9A3761A9F}"/>
                  </a:ext>
                </a:extLst>
              </p:cNvPr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45" name="Down Arrow 40">
            <a:extLst>
              <a:ext uri="{FF2B5EF4-FFF2-40B4-BE49-F238E27FC236}">
                <a16:creationId xmlns:a16="http://schemas.microsoft.com/office/drawing/2014/main" xmlns="" id="{55E81437-DDD4-4CDE-9015-53895EFDCBF2}"/>
              </a:ext>
            </a:extLst>
          </p:cNvPr>
          <p:cNvSpPr/>
          <p:nvPr/>
        </p:nvSpPr>
        <p:spPr>
          <a:xfrm rot="5400000">
            <a:off x="9852382" y="2949466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46" name="Down Arrow 40">
            <a:extLst>
              <a:ext uri="{FF2B5EF4-FFF2-40B4-BE49-F238E27FC236}">
                <a16:creationId xmlns:a16="http://schemas.microsoft.com/office/drawing/2014/main" xmlns="" id="{57518CB0-38ED-4231-8DC7-1F71028AF7E6}"/>
              </a:ext>
            </a:extLst>
          </p:cNvPr>
          <p:cNvSpPr/>
          <p:nvPr/>
        </p:nvSpPr>
        <p:spPr>
          <a:xfrm rot="5400000">
            <a:off x="7352293" y="2928344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cxnSp>
        <p:nvCxnSpPr>
          <p:cNvPr id="47" name="Gerade Verbindung mit Pfeil 42">
            <a:extLst>
              <a:ext uri="{FF2B5EF4-FFF2-40B4-BE49-F238E27FC236}">
                <a16:creationId xmlns:a16="http://schemas.microsoft.com/office/drawing/2014/main" xmlns="" id="{4C549D1D-6490-46C6-A0DB-A197E4E7AF27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 flipV="1">
            <a:off x="7258266" y="3768975"/>
            <a:ext cx="3251151" cy="9563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560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xmlns="" id="{7F22FDF9-CD34-44FC-A142-278E1B05C7F2}"/>
              </a:ext>
            </a:extLst>
          </p:cNvPr>
          <p:cNvSpPr/>
          <p:nvPr/>
        </p:nvSpPr>
        <p:spPr>
          <a:xfrm>
            <a:off x="-1264880" y="2002163"/>
            <a:ext cx="14588565" cy="2853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xmlns="" id="{E1883DBD-7E83-4F3C-8FC8-563AEB36A257}"/>
              </a:ext>
            </a:extLst>
          </p:cNvPr>
          <p:cNvSpPr/>
          <p:nvPr/>
        </p:nvSpPr>
        <p:spPr>
          <a:xfrm>
            <a:off x="-1007117" y="2989132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xmlns="" id="{A4B36517-6546-4324-B602-66920A143647}"/>
              </a:ext>
            </a:extLst>
          </p:cNvPr>
          <p:cNvSpPr/>
          <p:nvPr/>
        </p:nvSpPr>
        <p:spPr>
          <a:xfrm>
            <a:off x="4702233" y="2996782"/>
            <a:ext cx="2656800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</a:rPr>
              <a:t>Servient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xmlns="" id="{478343BE-306E-4657-841B-17ACD2762DA9}"/>
              </a:ext>
            </a:extLst>
          </p:cNvPr>
          <p:cNvSpPr/>
          <p:nvPr/>
        </p:nvSpPr>
        <p:spPr>
          <a:xfrm>
            <a:off x="2273464" y="-866437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xmlns="" id="{7F7394D1-AB71-4F83-88CF-0D70AEA90BB3}"/>
              </a:ext>
            </a:extLst>
          </p:cNvPr>
          <p:cNvSpPr/>
          <p:nvPr/>
        </p:nvSpPr>
        <p:spPr>
          <a:xfrm>
            <a:off x="4812522" y="3556491"/>
            <a:ext cx="1205375" cy="4326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ja-JP" sz="2000" dirty="0"/>
              <a:t>Exposed</a:t>
            </a:r>
          </a:p>
          <a:p>
            <a:pPr algn="ctr">
              <a:lnSpc>
                <a:spcPct val="80000"/>
              </a:lnSpc>
            </a:pPr>
            <a:r>
              <a:rPr lang="en-US" altLang="ja-JP" sz="2000" dirty="0"/>
              <a:t>Thing</a:t>
            </a:r>
            <a:endParaRPr kumimoji="1" lang="ja-JP" altLang="en-US" sz="2000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xmlns="" id="{B5CD2B9F-227C-466A-9DC6-760504E532C1}"/>
              </a:ext>
            </a:extLst>
          </p:cNvPr>
          <p:cNvSpPr/>
          <p:nvPr/>
        </p:nvSpPr>
        <p:spPr>
          <a:xfrm>
            <a:off x="7421657" y="-1333106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xmlns="" id="{DAC9719D-BC55-4BAA-827B-3741647E133B}"/>
              </a:ext>
            </a:extLst>
          </p:cNvPr>
          <p:cNvSpPr/>
          <p:nvPr/>
        </p:nvSpPr>
        <p:spPr>
          <a:xfrm>
            <a:off x="7421657" y="-2008619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15" name="四角形: メモ 14">
            <a:extLst>
              <a:ext uri="{FF2B5EF4-FFF2-40B4-BE49-F238E27FC236}">
                <a16:creationId xmlns:a16="http://schemas.microsoft.com/office/drawing/2014/main" xmlns="" id="{B13C0EAD-EA26-4ADA-AFD3-C60E5A7E354F}"/>
              </a:ext>
            </a:extLst>
          </p:cNvPr>
          <p:cNvSpPr/>
          <p:nvPr/>
        </p:nvSpPr>
        <p:spPr>
          <a:xfrm>
            <a:off x="7421657" y="-646304"/>
            <a:ext cx="812800" cy="440267"/>
          </a:xfrm>
          <a:prstGeom prst="foldedCorner">
            <a:avLst/>
          </a:prstGeom>
          <a:solidFill>
            <a:srgbClr val="4A7B7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xmlns="" id="{DF7894EE-1174-4828-B7DF-51B52BE5F642}"/>
              </a:ext>
            </a:extLst>
          </p:cNvPr>
          <p:cNvSpPr txBox="1"/>
          <p:nvPr/>
        </p:nvSpPr>
        <p:spPr>
          <a:xfrm>
            <a:off x="8448945" y="-2111652"/>
            <a:ext cx="2885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Exposed</a:t>
            </a:r>
            <a:r>
              <a:rPr lang="ja-JP" altLang="en-US" sz="3600" dirty="0"/>
              <a:t> </a:t>
            </a:r>
            <a:r>
              <a:rPr lang="en-US" altLang="ja-JP" sz="3600" dirty="0"/>
              <a:t>Thing</a:t>
            </a:r>
            <a:endParaRPr kumimoji="1" lang="ja-JP" altLang="en-US" sz="3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xmlns="" id="{0CF33ABF-3C66-435D-B875-AA53D751472E}"/>
              </a:ext>
            </a:extLst>
          </p:cNvPr>
          <p:cNvSpPr txBox="1"/>
          <p:nvPr/>
        </p:nvSpPr>
        <p:spPr>
          <a:xfrm>
            <a:off x="8448945" y="-1429103"/>
            <a:ext cx="3316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Consumed Thing</a:t>
            </a:r>
            <a:endParaRPr kumimoji="1" lang="ja-JP" altLang="en-US" sz="3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xmlns="" id="{F4CC1D14-7AA6-41AD-85BC-5B3BD9AC308C}"/>
              </a:ext>
            </a:extLst>
          </p:cNvPr>
          <p:cNvSpPr txBox="1"/>
          <p:nvPr/>
        </p:nvSpPr>
        <p:spPr>
          <a:xfrm>
            <a:off x="8448945" y="-746554"/>
            <a:ext cx="3462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Thing Description</a:t>
            </a:r>
            <a:endParaRPr kumimoji="1" lang="ja-JP" altLang="en-US" sz="3600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xmlns="" id="{36428CDD-CC0D-4876-9F07-F4A6D227D45A}"/>
              </a:ext>
            </a:extLst>
          </p:cNvPr>
          <p:cNvCxnSpPr>
            <a:cxnSpLocks/>
          </p:cNvCxnSpPr>
          <p:nvPr/>
        </p:nvCxnSpPr>
        <p:spPr>
          <a:xfrm flipH="1">
            <a:off x="2136189" y="-180230"/>
            <a:ext cx="1389094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xmlns="" id="{46146C38-6712-4A36-BEAE-7DD2A922D693}"/>
              </a:ext>
            </a:extLst>
          </p:cNvPr>
          <p:cNvSpPr/>
          <p:nvPr/>
        </p:nvSpPr>
        <p:spPr>
          <a:xfrm>
            <a:off x="-820644" y="3548841"/>
            <a:ext cx="2282021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000" dirty="0"/>
              <a:t>Consumed Thing</a:t>
            </a:r>
            <a:endParaRPr kumimoji="1" lang="ja-JP" altLang="en-US" sz="2000" dirty="0"/>
          </a:p>
        </p:txBody>
      </p:sp>
      <p:cxnSp>
        <p:nvCxnSpPr>
          <p:cNvPr id="25" name="Gerade Verbindung mit Pfeil 42">
            <a:extLst>
              <a:ext uri="{FF2B5EF4-FFF2-40B4-BE49-F238E27FC236}">
                <a16:creationId xmlns:a16="http://schemas.microsoft.com/office/drawing/2014/main" xmlns="" id="{32FD418E-ACA3-4090-96FF-CBAAD989B740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1383689" y="3772800"/>
            <a:ext cx="3428833" cy="11476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38">
            <a:extLst>
              <a:ext uri="{FF2B5EF4-FFF2-40B4-BE49-F238E27FC236}">
                <a16:creationId xmlns:a16="http://schemas.microsoft.com/office/drawing/2014/main" xmlns="" id="{4FFE457D-83D2-49D0-A0F3-DDFEEA55E2E5}"/>
              </a:ext>
            </a:extLst>
          </p:cNvPr>
          <p:cNvGrpSpPr/>
          <p:nvPr/>
        </p:nvGrpSpPr>
        <p:grpSpPr>
          <a:xfrm>
            <a:off x="2188079" y="2728491"/>
            <a:ext cx="2060941" cy="828000"/>
            <a:chOff x="2670082" y="4186219"/>
            <a:chExt cx="2060941" cy="828000"/>
          </a:xfrm>
        </p:grpSpPr>
        <p:sp>
          <p:nvSpPr>
            <p:cNvPr id="30" name="角丸四角形 21">
              <a:extLst>
                <a:ext uri="{FF2B5EF4-FFF2-40B4-BE49-F238E27FC236}">
                  <a16:creationId xmlns:a16="http://schemas.microsoft.com/office/drawing/2014/main" xmlns="" id="{024C5D63-C675-4753-B4EC-F2F06403B347}"/>
                </a:ext>
              </a:extLst>
            </p:cNvPr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C0504D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</a:t>
              </a: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 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1" name="Group 28">
              <a:extLst>
                <a:ext uri="{FF2B5EF4-FFF2-40B4-BE49-F238E27FC236}">
                  <a16:creationId xmlns:a16="http://schemas.microsoft.com/office/drawing/2014/main" xmlns="" id="{A5488A5F-252B-4EB8-AA83-97711B5B4618}"/>
                </a:ext>
              </a:extLst>
            </p:cNvPr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32" name="Isosceles Triangle 29">
                <a:extLst>
                  <a:ext uri="{FF2B5EF4-FFF2-40B4-BE49-F238E27FC236}">
                    <a16:creationId xmlns:a16="http://schemas.microsoft.com/office/drawing/2014/main" xmlns="" id="{AAB48341-E11F-47E0-ADE3-15F5732CB54D}"/>
                  </a:ext>
                </a:extLst>
              </p:cNvPr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3" name="Oval 30">
                <a:extLst>
                  <a:ext uri="{FF2B5EF4-FFF2-40B4-BE49-F238E27FC236}">
                    <a16:creationId xmlns:a16="http://schemas.microsoft.com/office/drawing/2014/main" xmlns="" id="{F5DD1807-415C-4F20-87B3-DC9D99DA43B9}"/>
                  </a:ext>
                </a:extLst>
              </p:cNvPr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4" name="Oval 31">
                <a:extLst>
                  <a:ext uri="{FF2B5EF4-FFF2-40B4-BE49-F238E27FC236}">
                    <a16:creationId xmlns:a16="http://schemas.microsoft.com/office/drawing/2014/main" xmlns="" id="{ABEA0394-2BF9-4967-9823-22C32CCD88DA}"/>
                  </a:ext>
                </a:extLst>
              </p:cNvPr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5" name="Oval 32">
                <a:extLst>
                  <a:ext uri="{FF2B5EF4-FFF2-40B4-BE49-F238E27FC236}">
                    <a16:creationId xmlns:a16="http://schemas.microsoft.com/office/drawing/2014/main" xmlns="" id="{B86A9EA5-24F9-4D3F-AB41-726B8B8B7C20}"/>
                  </a:ext>
                </a:extLst>
              </p:cNvPr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36" name="Down Arrow 40">
            <a:extLst>
              <a:ext uri="{FF2B5EF4-FFF2-40B4-BE49-F238E27FC236}">
                <a16:creationId xmlns:a16="http://schemas.microsoft.com/office/drawing/2014/main" xmlns="" id="{0FE59E28-4CBD-4783-85B2-324EB3670127}"/>
              </a:ext>
            </a:extLst>
          </p:cNvPr>
          <p:cNvSpPr/>
          <p:nvPr/>
        </p:nvSpPr>
        <p:spPr>
          <a:xfrm rot="5400000">
            <a:off x="4233175" y="2957116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7" name="Down Arrow 40">
            <a:extLst>
              <a:ext uri="{FF2B5EF4-FFF2-40B4-BE49-F238E27FC236}">
                <a16:creationId xmlns:a16="http://schemas.microsoft.com/office/drawing/2014/main" xmlns="" id="{A0B76F1B-01A8-4996-9734-5669198AA028}"/>
              </a:ext>
            </a:extLst>
          </p:cNvPr>
          <p:cNvSpPr/>
          <p:nvPr/>
        </p:nvSpPr>
        <p:spPr>
          <a:xfrm rot="5400000">
            <a:off x="1705506" y="296135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xmlns="" id="{3676A255-5FE7-4450-8438-735526CBA567}"/>
              </a:ext>
            </a:extLst>
          </p:cNvPr>
          <p:cNvSpPr/>
          <p:nvPr/>
        </p:nvSpPr>
        <p:spPr>
          <a:xfrm>
            <a:off x="6052891" y="3558404"/>
            <a:ext cx="1205375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80000"/>
              </a:lnSpc>
            </a:pPr>
            <a:r>
              <a:rPr lang="en-US" altLang="ja-JP" sz="2000" dirty="0"/>
              <a:t>Consumed</a:t>
            </a:r>
          </a:p>
          <a:p>
            <a:pPr algn="ctr">
              <a:lnSpc>
                <a:spcPct val="80000"/>
              </a:lnSpc>
            </a:pPr>
            <a:r>
              <a:rPr lang="en-US" altLang="ja-JP" sz="2000" dirty="0"/>
              <a:t>Thing</a:t>
            </a:r>
            <a:endParaRPr kumimoji="1" lang="ja-JP" altLang="en-US" sz="2000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xmlns="" id="{6E7B91DA-21A4-46C0-8EDC-6AB81EDC472A}"/>
              </a:ext>
            </a:extLst>
          </p:cNvPr>
          <p:cNvSpPr/>
          <p:nvPr/>
        </p:nvSpPr>
        <p:spPr>
          <a:xfrm>
            <a:off x="10321440" y="2989132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</a:rPr>
              <a:t>Server</a:t>
            </a:r>
            <a:endParaRPr kumimoji="1" lang="en-US" altLang="ja-JP" sz="2400" b="1" dirty="0">
              <a:solidFill>
                <a:schemeClr val="tx1"/>
              </a:solidFill>
            </a:endParaRP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xmlns="" id="{CCBB7A6D-AA8C-432A-8CB0-517B0E87F413}"/>
              </a:ext>
            </a:extLst>
          </p:cNvPr>
          <p:cNvSpPr/>
          <p:nvPr/>
        </p:nvSpPr>
        <p:spPr>
          <a:xfrm>
            <a:off x="10509417" y="3548841"/>
            <a:ext cx="2282021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/>
              <a:t>Exposed Thing</a:t>
            </a:r>
            <a:endParaRPr kumimoji="1" lang="ja-JP" altLang="en-US" sz="2000" dirty="0"/>
          </a:p>
        </p:txBody>
      </p:sp>
      <p:grpSp>
        <p:nvGrpSpPr>
          <p:cNvPr id="38" name="Group 38">
            <a:extLst>
              <a:ext uri="{FF2B5EF4-FFF2-40B4-BE49-F238E27FC236}">
                <a16:creationId xmlns:a16="http://schemas.microsoft.com/office/drawing/2014/main" xmlns="" id="{54623AD8-AF8C-4B9D-9CD4-E46C4DC17924}"/>
              </a:ext>
            </a:extLst>
          </p:cNvPr>
          <p:cNvGrpSpPr/>
          <p:nvPr/>
        </p:nvGrpSpPr>
        <p:grpSpPr>
          <a:xfrm>
            <a:off x="7807286" y="2720841"/>
            <a:ext cx="2060941" cy="828000"/>
            <a:chOff x="2670082" y="4186219"/>
            <a:chExt cx="2060941" cy="828000"/>
          </a:xfrm>
        </p:grpSpPr>
        <p:sp>
          <p:nvSpPr>
            <p:cNvPr id="39" name="角丸四角形 21">
              <a:extLst>
                <a:ext uri="{FF2B5EF4-FFF2-40B4-BE49-F238E27FC236}">
                  <a16:creationId xmlns:a16="http://schemas.microsoft.com/office/drawing/2014/main" xmlns="" id="{251184E1-0CB2-4BB6-AE73-DD14D204793D}"/>
                </a:ext>
              </a:extLst>
            </p:cNvPr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C0504D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</a:t>
              </a:r>
              <a:r>
                <a:rPr kumimoji="0" lang="en-US" altLang="ja-JP" sz="20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 Thing</a:t>
              </a: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/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40" name="Group 28">
              <a:extLst>
                <a:ext uri="{FF2B5EF4-FFF2-40B4-BE49-F238E27FC236}">
                  <a16:creationId xmlns:a16="http://schemas.microsoft.com/office/drawing/2014/main" xmlns="" id="{D0B59A3B-B44C-447F-88A9-466AC134ABCA}"/>
                </a:ext>
              </a:extLst>
            </p:cNvPr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1" name="Isosceles Triangle 29">
                <a:extLst>
                  <a:ext uri="{FF2B5EF4-FFF2-40B4-BE49-F238E27FC236}">
                    <a16:creationId xmlns:a16="http://schemas.microsoft.com/office/drawing/2014/main" xmlns="" id="{3D763714-5949-41F5-A62E-CB2678077A5E}"/>
                  </a:ext>
                </a:extLst>
              </p:cNvPr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2" name="Oval 30">
                <a:extLst>
                  <a:ext uri="{FF2B5EF4-FFF2-40B4-BE49-F238E27FC236}">
                    <a16:creationId xmlns:a16="http://schemas.microsoft.com/office/drawing/2014/main" xmlns="" id="{C024B941-B597-4400-9C8C-5888A8514B95}"/>
                  </a:ext>
                </a:extLst>
              </p:cNvPr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3" name="Oval 31">
                <a:extLst>
                  <a:ext uri="{FF2B5EF4-FFF2-40B4-BE49-F238E27FC236}">
                    <a16:creationId xmlns:a16="http://schemas.microsoft.com/office/drawing/2014/main" xmlns="" id="{79654117-6FBA-44EE-9721-7B436910B0E8}"/>
                  </a:ext>
                </a:extLst>
              </p:cNvPr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4" name="Oval 32">
                <a:extLst>
                  <a:ext uri="{FF2B5EF4-FFF2-40B4-BE49-F238E27FC236}">
                    <a16:creationId xmlns:a16="http://schemas.microsoft.com/office/drawing/2014/main" xmlns="" id="{0FD77DD4-B4C6-4322-867A-28B9A3761A9F}"/>
                  </a:ext>
                </a:extLst>
              </p:cNvPr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45" name="Down Arrow 40">
            <a:extLst>
              <a:ext uri="{FF2B5EF4-FFF2-40B4-BE49-F238E27FC236}">
                <a16:creationId xmlns:a16="http://schemas.microsoft.com/office/drawing/2014/main" xmlns="" id="{55E81437-DDD4-4CDE-9015-53895EFDCBF2}"/>
              </a:ext>
            </a:extLst>
          </p:cNvPr>
          <p:cNvSpPr/>
          <p:nvPr/>
        </p:nvSpPr>
        <p:spPr>
          <a:xfrm rot="5400000">
            <a:off x="9852382" y="2949466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46" name="Down Arrow 40">
            <a:extLst>
              <a:ext uri="{FF2B5EF4-FFF2-40B4-BE49-F238E27FC236}">
                <a16:creationId xmlns:a16="http://schemas.microsoft.com/office/drawing/2014/main" xmlns="" id="{57518CB0-38ED-4231-8DC7-1F71028AF7E6}"/>
              </a:ext>
            </a:extLst>
          </p:cNvPr>
          <p:cNvSpPr/>
          <p:nvPr/>
        </p:nvSpPr>
        <p:spPr>
          <a:xfrm rot="5400000">
            <a:off x="7352293" y="2928344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cxnSp>
        <p:nvCxnSpPr>
          <p:cNvPr id="47" name="Gerade Verbindung mit Pfeil 42">
            <a:extLst>
              <a:ext uri="{FF2B5EF4-FFF2-40B4-BE49-F238E27FC236}">
                <a16:creationId xmlns:a16="http://schemas.microsoft.com/office/drawing/2014/main" xmlns="" id="{4C549D1D-6490-46C6-A0DB-A197E4E7AF27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 flipV="1">
            <a:off x="7258266" y="3768975"/>
            <a:ext cx="3251151" cy="9563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xmlns="" id="{0112AFBD-461E-4171-93BA-9928E070A0D5}"/>
              </a:ext>
            </a:extLst>
          </p:cNvPr>
          <p:cNvSpPr txBox="1"/>
          <p:nvPr/>
        </p:nvSpPr>
        <p:spPr>
          <a:xfrm>
            <a:off x="-429373" y="2450161"/>
            <a:ext cx="15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/>
              <a:t>Application</a:t>
            </a:r>
            <a:endParaRPr kumimoji="1" lang="ja-JP" altLang="en-US" sz="24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xmlns="" id="{14334150-8563-43EE-9179-42A0B31BB43F}"/>
              </a:ext>
            </a:extLst>
          </p:cNvPr>
          <p:cNvSpPr txBox="1"/>
          <p:nvPr/>
        </p:nvSpPr>
        <p:spPr>
          <a:xfrm>
            <a:off x="5639678" y="2450161"/>
            <a:ext cx="874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/>
              <a:t>Proxy</a:t>
            </a:r>
            <a:endParaRPr kumimoji="1" lang="ja-JP" altLang="en-US" sz="24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xmlns="" id="{7F60A16A-9215-4D32-A02A-32AD4AFC1AC3}"/>
              </a:ext>
            </a:extLst>
          </p:cNvPr>
          <p:cNvSpPr txBox="1"/>
          <p:nvPr/>
        </p:nvSpPr>
        <p:spPr>
          <a:xfrm>
            <a:off x="11138944" y="2450161"/>
            <a:ext cx="1019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/>
              <a:t>Device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54505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xmlns="" id="{7F22FDF9-CD34-44FC-A142-278E1B05C7F2}"/>
              </a:ext>
            </a:extLst>
          </p:cNvPr>
          <p:cNvSpPr/>
          <p:nvPr/>
        </p:nvSpPr>
        <p:spPr>
          <a:xfrm>
            <a:off x="167728" y="2457485"/>
            <a:ext cx="11854744" cy="2318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xmlns="" id="{E1883DBD-7E83-4F3C-8FC8-563AEB36A257}"/>
              </a:ext>
            </a:extLst>
          </p:cNvPr>
          <p:cNvSpPr/>
          <p:nvPr/>
        </p:nvSpPr>
        <p:spPr>
          <a:xfrm>
            <a:off x="465987" y="3271069"/>
            <a:ext cx="2140990" cy="902709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xmlns="" id="{A4B36517-6546-4324-B602-66920A143647}"/>
              </a:ext>
            </a:extLst>
          </p:cNvPr>
          <p:cNvSpPr/>
          <p:nvPr/>
        </p:nvSpPr>
        <p:spPr>
          <a:xfrm>
            <a:off x="5070057" y="3277238"/>
            <a:ext cx="2142467" cy="902709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Servient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xmlns="" id="{7F7394D1-AB71-4F83-88CF-0D70AEA90BB3}"/>
              </a:ext>
            </a:extLst>
          </p:cNvPr>
          <p:cNvSpPr/>
          <p:nvPr/>
        </p:nvSpPr>
        <p:spPr>
          <a:xfrm>
            <a:off x="5158995" y="3728592"/>
            <a:ext cx="972025" cy="34886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ja-JP" sz="1400" dirty="0"/>
              <a:t>Exposed</a:t>
            </a:r>
          </a:p>
          <a:p>
            <a:pPr algn="ctr">
              <a:lnSpc>
                <a:spcPct val="80000"/>
              </a:lnSpc>
            </a:pPr>
            <a:r>
              <a:rPr lang="en-US" altLang="ja-JP" sz="1400" dirty="0"/>
              <a:t>Thing</a:t>
            </a:r>
            <a:endParaRPr kumimoji="1" lang="ja-JP" altLang="en-US" sz="1400" dirty="0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xmlns="" id="{46146C38-6712-4A36-BEAE-7DD2A922D693}"/>
              </a:ext>
            </a:extLst>
          </p:cNvPr>
          <p:cNvSpPr/>
          <p:nvPr/>
        </p:nvSpPr>
        <p:spPr>
          <a:xfrm>
            <a:off x="616361" y="3722423"/>
            <a:ext cx="1840242" cy="35503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Consumed Thing</a:t>
            </a:r>
            <a:endParaRPr kumimoji="1" lang="ja-JP" altLang="en-US" sz="1400" dirty="0"/>
          </a:p>
        </p:txBody>
      </p:sp>
      <p:cxnSp>
        <p:nvCxnSpPr>
          <p:cNvPr id="25" name="Gerade Verbindung mit Pfeil 42">
            <a:extLst>
              <a:ext uri="{FF2B5EF4-FFF2-40B4-BE49-F238E27FC236}">
                <a16:creationId xmlns:a16="http://schemas.microsoft.com/office/drawing/2014/main" xmlns="" id="{32FD418E-ACA3-4090-96FF-CBAAD989B740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2393954" y="3903025"/>
            <a:ext cx="2765041" cy="9254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38">
            <a:extLst>
              <a:ext uri="{FF2B5EF4-FFF2-40B4-BE49-F238E27FC236}">
                <a16:creationId xmlns:a16="http://schemas.microsoft.com/office/drawing/2014/main" xmlns="" id="{4FFE457D-83D2-49D0-A0F3-DDFEEA55E2E5}"/>
              </a:ext>
            </a:extLst>
          </p:cNvPr>
          <p:cNvGrpSpPr/>
          <p:nvPr/>
        </p:nvGrpSpPr>
        <p:grpSpPr>
          <a:xfrm>
            <a:off x="3042621" y="3060885"/>
            <a:ext cx="1661961" cy="667707"/>
            <a:chOff x="2670082" y="4186219"/>
            <a:chExt cx="2060941" cy="828000"/>
          </a:xfrm>
        </p:grpSpPr>
        <p:sp>
          <p:nvSpPr>
            <p:cNvPr id="30" name="角丸四角形 21">
              <a:extLst>
                <a:ext uri="{FF2B5EF4-FFF2-40B4-BE49-F238E27FC236}">
                  <a16:creationId xmlns:a16="http://schemas.microsoft.com/office/drawing/2014/main" xmlns="" id="{024C5D63-C675-4753-B4EC-F2F06403B347}"/>
                </a:ext>
              </a:extLst>
            </p:cNvPr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C0504D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400" i="0" u="none" strike="noStrike" kern="0" cap="none" spc="0" normalizeH="0" baseline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</a:t>
              </a:r>
              <a:r>
                <a:rPr kumimoji="0" lang="en-US" altLang="ja-JP" sz="14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 Thing</a:t>
              </a:r>
              <a:br>
                <a:rPr kumimoji="0" lang="en-US" altLang="ja-JP" sz="14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14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1" name="Group 28">
              <a:extLst>
                <a:ext uri="{FF2B5EF4-FFF2-40B4-BE49-F238E27FC236}">
                  <a16:creationId xmlns:a16="http://schemas.microsoft.com/office/drawing/2014/main" xmlns="" id="{A5488A5F-252B-4EB8-AA83-97711B5B4618}"/>
                </a:ext>
              </a:extLst>
            </p:cNvPr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32" name="Isosceles Triangle 29">
                <a:extLst>
                  <a:ext uri="{FF2B5EF4-FFF2-40B4-BE49-F238E27FC236}">
                    <a16:creationId xmlns:a16="http://schemas.microsoft.com/office/drawing/2014/main" xmlns="" id="{AAB48341-E11F-47E0-ADE3-15F5732CB54D}"/>
                  </a:ext>
                </a:extLst>
              </p:cNvPr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3" name="Oval 30">
                <a:extLst>
                  <a:ext uri="{FF2B5EF4-FFF2-40B4-BE49-F238E27FC236}">
                    <a16:creationId xmlns:a16="http://schemas.microsoft.com/office/drawing/2014/main" xmlns="" id="{F5DD1807-415C-4F20-87B3-DC9D99DA43B9}"/>
                  </a:ext>
                </a:extLst>
              </p:cNvPr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4" name="Oval 31">
                <a:extLst>
                  <a:ext uri="{FF2B5EF4-FFF2-40B4-BE49-F238E27FC236}">
                    <a16:creationId xmlns:a16="http://schemas.microsoft.com/office/drawing/2014/main" xmlns="" id="{ABEA0394-2BF9-4967-9823-22C32CCD88DA}"/>
                  </a:ext>
                </a:extLst>
              </p:cNvPr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5" name="Oval 32">
                <a:extLst>
                  <a:ext uri="{FF2B5EF4-FFF2-40B4-BE49-F238E27FC236}">
                    <a16:creationId xmlns:a16="http://schemas.microsoft.com/office/drawing/2014/main" xmlns="" id="{B86A9EA5-24F9-4D3F-AB41-726B8B8B7C20}"/>
                  </a:ext>
                </a:extLst>
              </p:cNvPr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36" name="Down Arrow 40">
            <a:extLst>
              <a:ext uri="{FF2B5EF4-FFF2-40B4-BE49-F238E27FC236}">
                <a16:creationId xmlns:a16="http://schemas.microsoft.com/office/drawing/2014/main" xmlns="" id="{0FE59E28-4CBD-4783-85B2-324EB3670127}"/>
              </a:ext>
            </a:extLst>
          </p:cNvPr>
          <p:cNvSpPr/>
          <p:nvPr/>
        </p:nvSpPr>
        <p:spPr>
          <a:xfrm rot="5400000">
            <a:off x="4691804" y="3245251"/>
            <a:ext cx="354523" cy="41849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  <a:cs typeface="Arial" pitchFamily="34" charset="0"/>
            </a:endParaRPr>
          </a:p>
        </p:txBody>
      </p:sp>
      <p:sp>
        <p:nvSpPr>
          <p:cNvPr id="37" name="Down Arrow 40">
            <a:extLst>
              <a:ext uri="{FF2B5EF4-FFF2-40B4-BE49-F238E27FC236}">
                <a16:creationId xmlns:a16="http://schemas.microsoft.com/office/drawing/2014/main" xmlns="" id="{A0B76F1B-01A8-4996-9734-5669198AA028}"/>
              </a:ext>
            </a:extLst>
          </p:cNvPr>
          <p:cNvSpPr/>
          <p:nvPr/>
        </p:nvSpPr>
        <p:spPr>
          <a:xfrm rot="5400000">
            <a:off x="2653470" y="3248665"/>
            <a:ext cx="354523" cy="41849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  <a:cs typeface="Arial" pitchFamily="34" charset="0"/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xmlns="" id="{3676A255-5FE7-4450-8438-735526CBA567}"/>
              </a:ext>
            </a:extLst>
          </p:cNvPr>
          <p:cNvSpPr/>
          <p:nvPr/>
        </p:nvSpPr>
        <p:spPr>
          <a:xfrm>
            <a:off x="6159239" y="3730135"/>
            <a:ext cx="972025" cy="35503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80000"/>
              </a:lnSpc>
            </a:pPr>
            <a:r>
              <a:rPr lang="en-US" altLang="ja-JP" sz="1400" dirty="0"/>
              <a:t>Consumed</a:t>
            </a:r>
          </a:p>
          <a:p>
            <a:pPr algn="ctr">
              <a:lnSpc>
                <a:spcPct val="80000"/>
              </a:lnSpc>
            </a:pPr>
            <a:r>
              <a:rPr lang="en-US" altLang="ja-JP" sz="1400" dirty="0"/>
              <a:t>Thing</a:t>
            </a:r>
            <a:endParaRPr kumimoji="1" lang="ja-JP" altLang="en-US" sz="1400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xmlns="" id="{6E7B91DA-21A4-46C0-8EDC-6AB81EDC472A}"/>
              </a:ext>
            </a:extLst>
          </p:cNvPr>
          <p:cNvSpPr/>
          <p:nvPr/>
        </p:nvSpPr>
        <p:spPr>
          <a:xfrm>
            <a:off x="9601435" y="3271069"/>
            <a:ext cx="2140990" cy="902709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lang="en-US" altLang="ja-JP" sz="1600" b="1" dirty="0">
                <a:solidFill>
                  <a:schemeClr val="tx1"/>
                </a:solidFill>
              </a:rPr>
              <a:t>Server</a:t>
            </a:r>
            <a:endParaRPr kumimoji="1" lang="en-US" altLang="ja-JP" sz="1600" b="1" dirty="0">
              <a:solidFill>
                <a:schemeClr val="tx1"/>
              </a:solidFill>
            </a:endParaRP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xmlns="" id="{CCBB7A6D-AA8C-432A-8CB0-517B0E87F413}"/>
              </a:ext>
            </a:extLst>
          </p:cNvPr>
          <p:cNvSpPr/>
          <p:nvPr/>
        </p:nvSpPr>
        <p:spPr>
          <a:xfrm>
            <a:off x="9753021" y="3722423"/>
            <a:ext cx="1840242" cy="35503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Exposed Thing</a:t>
            </a:r>
            <a:endParaRPr kumimoji="1" lang="ja-JP" altLang="en-US" sz="1400" dirty="0"/>
          </a:p>
        </p:txBody>
      </p:sp>
      <p:grpSp>
        <p:nvGrpSpPr>
          <p:cNvPr id="38" name="Group 38">
            <a:extLst>
              <a:ext uri="{FF2B5EF4-FFF2-40B4-BE49-F238E27FC236}">
                <a16:creationId xmlns:a16="http://schemas.microsoft.com/office/drawing/2014/main" xmlns="" id="{54623AD8-AF8C-4B9D-9CD4-E46C4DC17924}"/>
              </a:ext>
            </a:extLst>
          </p:cNvPr>
          <p:cNvGrpSpPr/>
          <p:nvPr/>
        </p:nvGrpSpPr>
        <p:grpSpPr>
          <a:xfrm>
            <a:off x="7573999" y="3054716"/>
            <a:ext cx="1661961" cy="667707"/>
            <a:chOff x="2670082" y="4186219"/>
            <a:chExt cx="2060941" cy="828000"/>
          </a:xfrm>
        </p:grpSpPr>
        <p:sp>
          <p:nvSpPr>
            <p:cNvPr id="39" name="角丸四角形 21">
              <a:extLst>
                <a:ext uri="{FF2B5EF4-FFF2-40B4-BE49-F238E27FC236}">
                  <a16:creationId xmlns:a16="http://schemas.microsoft.com/office/drawing/2014/main" xmlns="" id="{251184E1-0CB2-4BB6-AE73-DD14D204793D}"/>
                </a:ext>
              </a:extLst>
            </p:cNvPr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C0504D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400" i="0" u="none" strike="noStrike" kern="0" cap="none" spc="0" normalizeH="0" baseline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</a:t>
              </a:r>
              <a:r>
                <a:rPr kumimoji="0" lang="en-US" altLang="ja-JP" sz="1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 Thing</a:t>
              </a:r>
              <a:r>
                <a:rPr kumimoji="0" lang="en-US" altLang="ja-JP" sz="14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/>
              </a:r>
              <a:br>
                <a:rPr kumimoji="0" lang="en-US" altLang="ja-JP" sz="14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14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40" name="Group 28">
              <a:extLst>
                <a:ext uri="{FF2B5EF4-FFF2-40B4-BE49-F238E27FC236}">
                  <a16:creationId xmlns:a16="http://schemas.microsoft.com/office/drawing/2014/main" xmlns="" id="{D0B59A3B-B44C-447F-88A9-466AC134ABCA}"/>
                </a:ext>
              </a:extLst>
            </p:cNvPr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1" name="Isosceles Triangle 29">
                <a:extLst>
                  <a:ext uri="{FF2B5EF4-FFF2-40B4-BE49-F238E27FC236}">
                    <a16:creationId xmlns:a16="http://schemas.microsoft.com/office/drawing/2014/main" xmlns="" id="{3D763714-5949-41F5-A62E-CB2678077A5E}"/>
                  </a:ext>
                </a:extLst>
              </p:cNvPr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2" name="Oval 30">
                <a:extLst>
                  <a:ext uri="{FF2B5EF4-FFF2-40B4-BE49-F238E27FC236}">
                    <a16:creationId xmlns:a16="http://schemas.microsoft.com/office/drawing/2014/main" xmlns="" id="{C024B941-B597-4400-9C8C-5888A8514B95}"/>
                  </a:ext>
                </a:extLst>
              </p:cNvPr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3" name="Oval 31">
                <a:extLst>
                  <a:ext uri="{FF2B5EF4-FFF2-40B4-BE49-F238E27FC236}">
                    <a16:creationId xmlns:a16="http://schemas.microsoft.com/office/drawing/2014/main" xmlns="" id="{79654117-6FBA-44EE-9721-7B436910B0E8}"/>
                  </a:ext>
                </a:extLst>
              </p:cNvPr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4" name="Oval 32">
                <a:extLst>
                  <a:ext uri="{FF2B5EF4-FFF2-40B4-BE49-F238E27FC236}">
                    <a16:creationId xmlns:a16="http://schemas.microsoft.com/office/drawing/2014/main" xmlns="" id="{0FD77DD4-B4C6-4322-867A-28B9A3761A9F}"/>
                  </a:ext>
                </a:extLst>
              </p:cNvPr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45" name="Down Arrow 40">
            <a:extLst>
              <a:ext uri="{FF2B5EF4-FFF2-40B4-BE49-F238E27FC236}">
                <a16:creationId xmlns:a16="http://schemas.microsoft.com/office/drawing/2014/main" xmlns="" id="{55E81437-DDD4-4CDE-9015-53895EFDCBF2}"/>
              </a:ext>
            </a:extLst>
          </p:cNvPr>
          <p:cNvSpPr/>
          <p:nvPr/>
        </p:nvSpPr>
        <p:spPr>
          <a:xfrm rot="5400000">
            <a:off x="9223182" y="3239082"/>
            <a:ext cx="354523" cy="41849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  <a:cs typeface="Arial" pitchFamily="34" charset="0"/>
            </a:endParaRPr>
          </a:p>
        </p:txBody>
      </p:sp>
      <p:sp>
        <p:nvSpPr>
          <p:cNvPr id="46" name="Down Arrow 40">
            <a:extLst>
              <a:ext uri="{FF2B5EF4-FFF2-40B4-BE49-F238E27FC236}">
                <a16:creationId xmlns:a16="http://schemas.microsoft.com/office/drawing/2014/main" xmlns="" id="{57518CB0-38ED-4231-8DC7-1F71028AF7E6}"/>
              </a:ext>
            </a:extLst>
          </p:cNvPr>
          <p:cNvSpPr/>
          <p:nvPr/>
        </p:nvSpPr>
        <p:spPr>
          <a:xfrm rot="5400000">
            <a:off x="7207088" y="3222049"/>
            <a:ext cx="354523" cy="41849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  <a:cs typeface="Arial" pitchFamily="34" charset="0"/>
            </a:endParaRPr>
          </a:p>
        </p:txBody>
      </p:sp>
      <p:cxnSp>
        <p:nvCxnSpPr>
          <p:cNvPr id="47" name="Gerade Verbindung mit Pfeil 42">
            <a:extLst>
              <a:ext uri="{FF2B5EF4-FFF2-40B4-BE49-F238E27FC236}">
                <a16:creationId xmlns:a16="http://schemas.microsoft.com/office/drawing/2014/main" xmlns="" id="{4C549D1D-6490-46C6-A0DB-A197E4E7AF27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 flipV="1">
            <a:off x="7131264" y="3899941"/>
            <a:ext cx="2621757" cy="7712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xmlns="" id="{14334150-8563-43EE-9179-42A0B31BB43F}"/>
              </a:ext>
            </a:extLst>
          </p:cNvPr>
          <p:cNvSpPr txBox="1"/>
          <p:nvPr/>
        </p:nvSpPr>
        <p:spPr>
          <a:xfrm>
            <a:off x="5855823" y="2836438"/>
            <a:ext cx="645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/>
              <a:t>Proxy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0783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xmlns="" id="{A4B36517-6546-4324-B602-66920A143647}"/>
              </a:ext>
            </a:extLst>
          </p:cNvPr>
          <p:cNvSpPr/>
          <p:nvPr/>
        </p:nvSpPr>
        <p:spPr>
          <a:xfrm>
            <a:off x="4215273" y="2754048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kumimoji="1" lang="en-US" altLang="ja-JP" sz="2400" b="1" dirty="0" smtClean="0">
                <a:solidFill>
                  <a:schemeClr val="tx1"/>
                </a:solidFill>
              </a:rPr>
              <a:t>Servient</a:t>
            </a:r>
            <a:endParaRPr kumimoji="1" lang="en-US" altLang="ja-JP" sz="2400" b="1" dirty="0">
              <a:solidFill>
                <a:schemeClr val="tx1"/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xmlns="" id="{478343BE-306E-4657-841B-17ACD2762DA9}"/>
              </a:ext>
            </a:extLst>
          </p:cNvPr>
          <p:cNvSpPr/>
          <p:nvPr/>
        </p:nvSpPr>
        <p:spPr>
          <a:xfrm>
            <a:off x="2273464" y="-866437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xmlns="" id="{7F7394D1-AB71-4F83-88CF-0D70AEA90BB3}"/>
              </a:ext>
            </a:extLst>
          </p:cNvPr>
          <p:cNvSpPr/>
          <p:nvPr/>
        </p:nvSpPr>
        <p:spPr>
          <a:xfrm>
            <a:off x="4403250" y="3313757"/>
            <a:ext cx="2282021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Exposed </a:t>
            </a:r>
            <a:r>
              <a:rPr lang="en-US" altLang="ja-JP" sz="2000" dirty="0"/>
              <a:t>Thing</a:t>
            </a:r>
            <a:endParaRPr kumimoji="1" lang="ja-JP" altLang="en-US" sz="2000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xmlns="" id="{B5CD2B9F-227C-466A-9DC6-760504E532C1}"/>
              </a:ext>
            </a:extLst>
          </p:cNvPr>
          <p:cNvSpPr/>
          <p:nvPr/>
        </p:nvSpPr>
        <p:spPr>
          <a:xfrm>
            <a:off x="7421657" y="-1333106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xmlns="" id="{DAC9719D-BC55-4BAA-827B-3741647E133B}"/>
              </a:ext>
            </a:extLst>
          </p:cNvPr>
          <p:cNvSpPr/>
          <p:nvPr/>
        </p:nvSpPr>
        <p:spPr>
          <a:xfrm>
            <a:off x="7421657" y="-2008619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15" name="四角形: メモ 14">
            <a:extLst>
              <a:ext uri="{FF2B5EF4-FFF2-40B4-BE49-F238E27FC236}">
                <a16:creationId xmlns:a16="http://schemas.microsoft.com/office/drawing/2014/main" xmlns="" id="{B13C0EAD-EA26-4ADA-AFD3-C60E5A7E354F}"/>
              </a:ext>
            </a:extLst>
          </p:cNvPr>
          <p:cNvSpPr/>
          <p:nvPr/>
        </p:nvSpPr>
        <p:spPr>
          <a:xfrm>
            <a:off x="7421657" y="-646304"/>
            <a:ext cx="812800" cy="440267"/>
          </a:xfrm>
          <a:prstGeom prst="foldedCorner">
            <a:avLst/>
          </a:prstGeom>
          <a:solidFill>
            <a:srgbClr val="4A7B7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xmlns="" id="{DF7894EE-1174-4828-B7DF-51B52BE5F642}"/>
              </a:ext>
            </a:extLst>
          </p:cNvPr>
          <p:cNvSpPr txBox="1"/>
          <p:nvPr/>
        </p:nvSpPr>
        <p:spPr>
          <a:xfrm>
            <a:off x="8448945" y="-2111652"/>
            <a:ext cx="2885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Exposed</a:t>
            </a:r>
            <a:r>
              <a:rPr lang="ja-JP" altLang="en-US" sz="3600" dirty="0"/>
              <a:t> </a:t>
            </a:r>
            <a:r>
              <a:rPr lang="en-US" altLang="ja-JP" sz="3600" dirty="0"/>
              <a:t>Thing</a:t>
            </a:r>
            <a:endParaRPr kumimoji="1" lang="ja-JP" altLang="en-US" sz="3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xmlns="" id="{0CF33ABF-3C66-435D-B875-AA53D751472E}"/>
              </a:ext>
            </a:extLst>
          </p:cNvPr>
          <p:cNvSpPr txBox="1"/>
          <p:nvPr/>
        </p:nvSpPr>
        <p:spPr>
          <a:xfrm>
            <a:off x="8448945" y="-1429103"/>
            <a:ext cx="3316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Consumed Thing</a:t>
            </a:r>
            <a:endParaRPr kumimoji="1" lang="ja-JP" altLang="en-US" sz="3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xmlns="" id="{F4CC1D14-7AA6-41AD-85BC-5B3BD9AC308C}"/>
              </a:ext>
            </a:extLst>
          </p:cNvPr>
          <p:cNvSpPr txBox="1"/>
          <p:nvPr/>
        </p:nvSpPr>
        <p:spPr>
          <a:xfrm>
            <a:off x="8448945" y="-746554"/>
            <a:ext cx="3462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Thing Description</a:t>
            </a:r>
            <a:endParaRPr kumimoji="1" lang="ja-JP" altLang="en-US" sz="3600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xmlns="" id="{36428CDD-CC0D-4876-9F07-F4A6D227D45A}"/>
              </a:ext>
            </a:extLst>
          </p:cNvPr>
          <p:cNvCxnSpPr>
            <a:cxnSpLocks/>
          </p:cNvCxnSpPr>
          <p:nvPr/>
        </p:nvCxnSpPr>
        <p:spPr>
          <a:xfrm flipH="1">
            <a:off x="2136189" y="-180230"/>
            <a:ext cx="1389094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xmlns="" id="{BB42CE8E-C759-48E4-BEF3-24B0D640A285}"/>
              </a:ext>
            </a:extLst>
          </p:cNvPr>
          <p:cNvSpPr txBox="1"/>
          <p:nvPr/>
        </p:nvSpPr>
        <p:spPr>
          <a:xfrm>
            <a:off x="5105778" y="2215360"/>
            <a:ext cx="873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 smtClean="0"/>
              <a:t>Thing</a:t>
            </a:r>
            <a:endParaRPr kumimoji="1" lang="ja-JP" altLang="en-US" sz="2400" dirty="0"/>
          </a:p>
        </p:txBody>
      </p:sp>
      <p:cxnSp>
        <p:nvCxnSpPr>
          <p:cNvPr id="27" name="Gerade Verbindung mit Pfeil 42">
            <a:extLst>
              <a:ext uri="{FF2B5EF4-FFF2-40B4-BE49-F238E27FC236}">
                <a16:creationId xmlns:a16="http://schemas.microsoft.com/office/drawing/2014/main" xmlns="" id="{32FD418E-ACA3-4090-96FF-CBAAD989B740}"/>
              </a:ext>
            </a:extLst>
          </p:cNvPr>
          <p:cNvCxnSpPr>
            <a:cxnSpLocks/>
          </p:cNvCxnSpPr>
          <p:nvPr/>
        </p:nvCxnSpPr>
        <p:spPr>
          <a:xfrm>
            <a:off x="2679864" y="3553055"/>
            <a:ext cx="1723386" cy="0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25">
            <a:extLst>
              <a:ext uri="{FF2B5EF4-FFF2-40B4-BE49-F238E27FC236}">
                <a16:creationId xmlns:a16="http://schemas.microsoft.com/office/drawing/2014/main" xmlns="" id="{BB42CE8E-C759-48E4-BEF3-24B0D640A285}"/>
              </a:ext>
            </a:extLst>
          </p:cNvPr>
          <p:cNvSpPr txBox="1"/>
          <p:nvPr/>
        </p:nvSpPr>
        <p:spPr>
          <a:xfrm>
            <a:off x="1119961" y="3303057"/>
            <a:ext cx="1460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 smtClean="0"/>
              <a:t>Consumer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51667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xmlns="" id="{E1883DBD-7E83-4F3C-8FC8-563AEB36A257}"/>
              </a:ext>
            </a:extLst>
          </p:cNvPr>
          <p:cNvSpPr/>
          <p:nvPr/>
        </p:nvSpPr>
        <p:spPr>
          <a:xfrm>
            <a:off x="4354273" y="2803548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kumimoji="1" lang="en-US" altLang="ja-JP" sz="2400" b="1" dirty="0" smtClean="0">
                <a:solidFill>
                  <a:schemeClr val="tx1"/>
                </a:solidFill>
              </a:rPr>
              <a:t>Servient</a:t>
            </a:r>
            <a:endParaRPr kumimoji="1" lang="en-US" altLang="ja-JP" sz="2400" b="1" dirty="0">
              <a:solidFill>
                <a:schemeClr val="tx1"/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xmlns="" id="{478343BE-306E-4657-841B-17ACD2762DA9}"/>
              </a:ext>
            </a:extLst>
          </p:cNvPr>
          <p:cNvSpPr/>
          <p:nvPr/>
        </p:nvSpPr>
        <p:spPr>
          <a:xfrm>
            <a:off x="2273464" y="-866437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xmlns="" id="{B5CD2B9F-227C-466A-9DC6-760504E532C1}"/>
              </a:ext>
            </a:extLst>
          </p:cNvPr>
          <p:cNvSpPr/>
          <p:nvPr/>
        </p:nvSpPr>
        <p:spPr>
          <a:xfrm>
            <a:off x="7421657" y="-1333106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xmlns="" id="{DAC9719D-BC55-4BAA-827B-3741647E133B}"/>
              </a:ext>
            </a:extLst>
          </p:cNvPr>
          <p:cNvSpPr/>
          <p:nvPr/>
        </p:nvSpPr>
        <p:spPr>
          <a:xfrm>
            <a:off x="7421657" y="-2008619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15" name="四角形: メモ 14">
            <a:extLst>
              <a:ext uri="{FF2B5EF4-FFF2-40B4-BE49-F238E27FC236}">
                <a16:creationId xmlns:a16="http://schemas.microsoft.com/office/drawing/2014/main" xmlns="" id="{B13C0EAD-EA26-4ADA-AFD3-C60E5A7E354F}"/>
              </a:ext>
            </a:extLst>
          </p:cNvPr>
          <p:cNvSpPr/>
          <p:nvPr/>
        </p:nvSpPr>
        <p:spPr>
          <a:xfrm>
            <a:off x="7421657" y="-646304"/>
            <a:ext cx="812800" cy="440267"/>
          </a:xfrm>
          <a:prstGeom prst="foldedCorner">
            <a:avLst/>
          </a:prstGeom>
          <a:solidFill>
            <a:srgbClr val="4A7B7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xmlns="" id="{DF7894EE-1174-4828-B7DF-51B52BE5F642}"/>
              </a:ext>
            </a:extLst>
          </p:cNvPr>
          <p:cNvSpPr txBox="1"/>
          <p:nvPr/>
        </p:nvSpPr>
        <p:spPr>
          <a:xfrm>
            <a:off x="8448945" y="-2111652"/>
            <a:ext cx="2885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Exposed</a:t>
            </a:r>
            <a:r>
              <a:rPr lang="ja-JP" altLang="en-US" sz="3600" dirty="0"/>
              <a:t> </a:t>
            </a:r>
            <a:r>
              <a:rPr lang="en-US" altLang="ja-JP" sz="3600" dirty="0"/>
              <a:t>Thing</a:t>
            </a:r>
            <a:endParaRPr kumimoji="1" lang="ja-JP" altLang="en-US" sz="3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xmlns="" id="{0CF33ABF-3C66-435D-B875-AA53D751472E}"/>
              </a:ext>
            </a:extLst>
          </p:cNvPr>
          <p:cNvSpPr txBox="1"/>
          <p:nvPr/>
        </p:nvSpPr>
        <p:spPr>
          <a:xfrm>
            <a:off x="8448945" y="-1429103"/>
            <a:ext cx="3316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Consumed Thing</a:t>
            </a:r>
            <a:endParaRPr kumimoji="1" lang="ja-JP" altLang="en-US" sz="3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xmlns="" id="{F4CC1D14-7AA6-41AD-85BC-5B3BD9AC308C}"/>
              </a:ext>
            </a:extLst>
          </p:cNvPr>
          <p:cNvSpPr txBox="1"/>
          <p:nvPr/>
        </p:nvSpPr>
        <p:spPr>
          <a:xfrm>
            <a:off x="8448945" y="-746554"/>
            <a:ext cx="3462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Thing Description</a:t>
            </a:r>
            <a:endParaRPr kumimoji="1" lang="ja-JP" altLang="en-US" sz="3600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xmlns="" id="{36428CDD-CC0D-4876-9F07-F4A6D227D45A}"/>
              </a:ext>
            </a:extLst>
          </p:cNvPr>
          <p:cNvCxnSpPr>
            <a:cxnSpLocks/>
          </p:cNvCxnSpPr>
          <p:nvPr/>
        </p:nvCxnSpPr>
        <p:spPr>
          <a:xfrm flipH="1">
            <a:off x="2136189" y="-180230"/>
            <a:ext cx="1389094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xmlns="" id="{46146C38-6712-4A36-BEAE-7DD2A922D693}"/>
              </a:ext>
            </a:extLst>
          </p:cNvPr>
          <p:cNvSpPr/>
          <p:nvPr/>
        </p:nvSpPr>
        <p:spPr>
          <a:xfrm>
            <a:off x="4540746" y="3363257"/>
            <a:ext cx="2282021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000" dirty="0"/>
              <a:t>Consumed Thing</a:t>
            </a:r>
            <a:endParaRPr kumimoji="1" lang="ja-JP" altLang="en-US" sz="20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xmlns="" id="{BB42CE8E-C759-48E4-BEF3-24B0D640A285}"/>
              </a:ext>
            </a:extLst>
          </p:cNvPr>
          <p:cNvSpPr txBox="1"/>
          <p:nvPr/>
        </p:nvSpPr>
        <p:spPr>
          <a:xfrm>
            <a:off x="4870535" y="2292861"/>
            <a:ext cx="1460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 smtClean="0"/>
              <a:t>Consumer</a:t>
            </a:r>
            <a:endParaRPr kumimoji="1" lang="ja-JP" altLang="en-US" sz="2400" dirty="0"/>
          </a:p>
        </p:txBody>
      </p:sp>
      <p:cxnSp>
        <p:nvCxnSpPr>
          <p:cNvPr id="27" name="Gerade Verbindung mit Pfeil 42">
            <a:extLst>
              <a:ext uri="{FF2B5EF4-FFF2-40B4-BE49-F238E27FC236}">
                <a16:creationId xmlns:a16="http://schemas.microsoft.com/office/drawing/2014/main" xmlns="" id="{32FD418E-ACA3-4090-96FF-CBAAD989B740}"/>
              </a:ext>
            </a:extLst>
          </p:cNvPr>
          <p:cNvCxnSpPr>
            <a:cxnSpLocks/>
          </p:cNvCxnSpPr>
          <p:nvPr/>
        </p:nvCxnSpPr>
        <p:spPr>
          <a:xfrm>
            <a:off x="6837621" y="3600680"/>
            <a:ext cx="1723386" cy="0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5">
            <a:extLst>
              <a:ext uri="{FF2B5EF4-FFF2-40B4-BE49-F238E27FC236}">
                <a16:creationId xmlns:a16="http://schemas.microsoft.com/office/drawing/2014/main" xmlns="" id="{BB42CE8E-C759-48E4-BEF3-24B0D640A285}"/>
              </a:ext>
            </a:extLst>
          </p:cNvPr>
          <p:cNvSpPr txBox="1"/>
          <p:nvPr/>
        </p:nvSpPr>
        <p:spPr>
          <a:xfrm>
            <a:off x="8561007" y="3363257"/>
            <a:ext cx="873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 smtClean="0"/>
              <a:t>Thing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0224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xmlns="" id="{14334150-8563-43EE-9179-42A0B31BB43F}"/>
              </a:ext>
            </a:extLst>
          </p:cNvPr>
          <p:cNvSpPr txBox="1"/>
          <p:nvPr/>
        </p:nvSpPr>
        <p:spPr>
          <a:xfrm>
            <a:off x="4787575" y="2992592"/>
            <a:ext cx="1808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 smtClean="0"/>
              <a:t>Intermediary</a:t>
            </a:r>
            <a:endParaRPr kumimoji="1" lang="ja-JP" altLang="en-US" sz="2400" dirty="0"/>
          </a:p>
        </p:txBody>
      </p:sp>
      <p:sp>
        <p:nvSpPr>
          <p:cNvPr id="48" name="四角形: 角を丸くする 5">
            <a:extLst>
              <a:ext uri="{FF2B5EF4-FFF2-40B4-BE49-F238E27FC236}">
                <a16:creationId xmlns:a16="http://schemas.microsoft.com/office/drawing/2014/main" xmlns="" id="{E1883DBD-7E83-4F3C-8FC8-563AEB36A257}"/>
              </a:ext>
            </a:extLst>
          </p:cNvPr>
          <p:cNvSpPr/>
          <p:nvPr/>
        </p:nvSpPr>
        <p:spPr>
          <a:xfrm>
            <a:off x="4297123" y="3498873"/>
            <a:ext cx="2789477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kumimoji="1" lang="en-US" altLang="ja-JP" sz="2400" b="1" dirty="0" smtClean="0">
                <a:solidFill>
                  <a:schemeClr val="tx1"/>
                </a:solidFill>
              </a:rPr>
              <a:t>Servient</a:t>
            </a:r>
            <a:endParaRPr kumimoji="1" lang="en-US" altLang="ja-JP" sz="2400" b="1" dirty="0">
              <a:solidFill>
                <a:schemeClr val="tx1"/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xmlns="" id="{7F7394D1-AB71-4F83-88CF-0D70AEA90BB3}"/>
              </a:ext>
            </a:extLst>
          </p:cNvPr>
          <p:cNvSpPr/>
          <p:nvPr/>
        </p:nvSpPr>
        <p:spPr>
          <a:xfrm>
            <a:off x="4389398" y="4058582"/>
            <a:ext cx="1244734" cy="44674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ja-JP" sz="1400" dirty="0"/>
              <a:t>Exposed</a:t>
            </a:r>
          </a:p>
          <a:p>
            <a:pPr algn="ctr">
              <a:lnSpc>
                <a:spcPct val="80000"/>
              </a:lnSpc>
            </a:pPr>
            <a:r>
              <a:rPr lang="en-US" altLang="ja-JP" sz="1400" dirty="0"/>
              <a:t>Thing</a:t>
            </a:r>
            <a:endParaRPr kumimoji="1" lang="ja-JP" altLang="en-US" sz="1400" dirty="0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xmlns="" id="{3676A255-5FE7-4450-8438-735526CBA567}"/>
              </a:ext>
            </a:extLst>
          </p:cNvPr>
          <p:cNvSpPr/>
          <p:nvPr/>
        </p:nvSpPr>
        <p:spPr>
          <a:xfrm>
            <a:off x="5745187" y="4047205"/>
            <a:ext cx="1254254" cy="45812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80000"/>
              </a:lnSpc>
            </a:pPr>
            <a:r>
              <a:rPr lang="en-US" altLang="ja-JP" sz="1400" dirty="0"/>
              <a:t>Consumed</a:t>
            </a:r>
          </a:p>
          <a:p>
            <a:pPr algn="ctr">
              <a:lnSpc>
                <a:spcPct val="80000"/>
              </a:lnSpc>
            </a:pPr>
            <a:r>
              <a:rPr lang="en-US" altLang="ja-JP" sz="1400" dirty="0"/>
              <a:t>Thing</a:t>
            </a:r>
            <a:endParaRPr kumimoji="1" lang="ja-JP" altLang="en-US" sz="1400" dirty="0"/>
          </a:p>
        </p:txBody>
      </p:sp>
      <p:sp>
        <p:nvSpPr>
          <p:cNvPr id="55" name="テキスト ボックス 25">
            <a:extLst>
              <a:ext uri="{FF2B5EF4-FFF2-40B4-BE49-F238E27FC236}">
                <a16:creationId xmlns:a16="http://schemas.microsoft.com/office/drawing/2014/main" xmlns="" id="{BB42CE8E-C759-48E4-BEF3-24B0D640A285}"/>
              </a:ext>
            </a:extLst>
          </p:cNvPr>
          <p:cNvSpPr txBox="1"/>
          <p:nvPr/>
        </p:nvSpPr>
        <p:spPr>
          <a:xfrm>
            <a:off x="8721946" y="4042740"/>
            <a:ext cx="873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 smtClean="0"/>
              <a:t>Thing</a:t>
            </a:r>
            <a:endParaRPr kumimoji="1" lang="ja-JP" altLang="en-US" sz="2400" dirty="0"/>
          </a:p>
        </p:txBody>
      </p:sp>
      <p:sp>
        <p:nvSpPr>
          <p:cNvPr id="56" name="テキスト ボックス 25">
            <a:extLst>
              <a:ext uri="{FF2B5EF4-FFF2-40B4-BE49-F238E27FC236}">
                <a16:creationId xmlns:a16="http://schemas.microsoft.com/office/drawing/2014/main" xmlns="" id="{BB42CE8E-C759-48E4-BEF3-24B0D640A285}"/>
              </a:ext>
            </a:extLst>
          </p:cNvPr>
          <p:cNvSpPr txBox="1"/>
          <p:nvPr/>
        </p:nvSpPr>
        <p:spPr>
          <a:xfrm>
            <a:off x="1201120" y="4058581"/>
            <a:ext cx="1460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 smtClean="0"/>
              <a:t>Consumer</a:t>
            </a:r>
            <a:endParaRPr kumimoji="1" lang="ja-JP" altLang="en-US" sz="2400" dirty="0"/>
          </a:p>
        </p:txBody>
      </p:sp>
      <p:cxnSp>
        <p:nvCxnSpPr>
          <p:cNvPr id="57" name="Gerade Verbindung mit Pfeil 42">
            <a:extLst>
              <a:ext uri="{FF2B5EF4-FFF2-40B4-BE49-F238E27FC236}">
                <a16:creationId xmlns:a16="http://schemas.microsoft.com/office/drawing/2014/main" xmlns="" id="{32FD418E-ACA3-4090-96FF-CBAAD989B740}"/>
              </a:ext>
            </a:extLst>
          </p:cNvPr>
          <p:cNvCxnSpPr>
            <a:cxnSpLocks/>
          </p:cNvCxnSpPr>
          <p:nvPr/>
        </p:nvCxnSpPr>
        <p:spPr>
          <a:xfrm>
            <a:off x="6999441" y="4276955"/>
            <a:ext cx="1723386" cy="0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42">
            <a:extLst>
              <a:ext uri="{FF2B5EF4-FFF2-40B4-BE49-F238E27FC236}">
                <a16:creationId xmlns:a16="http://schemas.microsoft.com/office/drawing/2014/main" xmlns="" id="{32FD418E-ACA3-4090-96FF-CBAAD989B740}"/>
              </a:ext>
            </a:extLst>
          </p:cNvPr>
          <p:cNvCxnSpPr>
            <a:cxnSpLocks/>
          </p:cNvCxnSpPr>
          <p:nvPr/>
        </p:nvCxnSpPr>
        <p:spPr>
          <a:xfrm>
            <a:off x="2666012" y="4289643"/>
            <a:ext cx="1723386" cy="0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42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xmlns="" id="{E1883DBD-7E83-4F3C-8FC8-563AEB36A257}"/>
              </a:ext>
            </a:extLst>
          </p:cNvPr>
          <p:cNvSpPr/>
          <p:nvPr/>
        </p:nvSpPr>
        <p:spPr>
          <a:xfrm>
            <a:off x="415609" y="1059338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Servient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7" name="四角形: メモ 6">
            <a:extLst>
              <a:ext uri="{FF2B5EF4-FFF2-40B4-BE49-F238E27FC236}">
                <a16:creationId xmlns:a16="http://schemas.microsoft.com/office/drawing/2014/main" xmlns="" id="{2D0890EB-64A0-42D9-B745-E7F92B9530F1}"/>
              </a:ext>
            </a:extLst>
          </p:cNvPr>
          <p:cNvSpPr/>
          <p:nvPr/>
        </p:nvSpPr>
        <p:spPr>
          <a:xfrm>
            <a:off x="3265312" y="3024951"/>
            <a:ext cx="812800" cy="440267"/>
          </a:xfrm>
          <a:prstGeom prst="foldedCorner">
            <a:avLst/>
          </a:prstGeom>
          <a:solidFill>
            <a:srgbClr val="4A7B7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xmlns="" id="{A4B36517-6546-4324-B602-66920A143647}"/>
              </a:ext>
            </a:extLst>
          </p:cNvPr>
          <p:cNvSpPr/>
          <p:nvPr/>
        </p:nvSpPr>
        <p:spPr>
          <a:xfrm>
            <a:off x="415608" y="4389559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>
                <a:solidFill>
                  <a:schemeClr val="tx1"/>
                </a:solidFill>
              </a:rPr>
              <a:t>Device</a:t>
            </a:r>
          </a:p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Servient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xmlns="" id="{478343BE-306E-4657-841B-17ACD2762DA9}"/>
              </a:ext>
            </a:extLst>
          </p:cNvPr>
          <p:cNvSpPr/>
          <p:nvPr/>
        </p:nvSpPr>
        <p:spPr>
          <a:xfrm>
            <a:off x="1428045" y="2086626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xmlns="" id="{7F7394D1-AB71-4F83-88CF-0D70AEA90BB3}"/>
              </a:ext>
            </a:extLst>
          </p:cNvPr>
          <p:cNvSpPr/>
          <p:nvPr/>
        </p:nvSpPr>
        <p:spPr>
          <a:xfrm>
            <a:off x="1428045" y="4110974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xmlns="" id="{6ECEBF56-DD7D-4150-AFC2-4CC9B5A510E0}"/>
              </a:ext>
            </a:extLst>
          </p:cNvPr>
          <p:cNvCxnSpPr/>
          <p:nvPr/>
        </p:nvCxnSpPr>
        <p:spPr>
          <a:xfrm>
            <a:off x="1834445" y="2526893"/>
            <a:ext cx="0" cy="158408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xmlns="" id="{B5CD2B9F-227C-466A-9DC6-760504E532C1}"/>
              </a:ext>
            </a:extLst>
          </p:cNvPr>
          <p:cNvSpPr/>
          <p:nvPr/>
        </p:nvSpPr>
        <p:spPr>
          <a:xfrm>
            <a:off x="7134578" y="2878666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xmlns="" id="{DAC9719D-BC55-4BAA-827B-3741647E133B}"/>
              </a:ext>
            </a:extLst>
          </p:cNvPr>
          <p:cNvSpPr/>
          <p:nvPr/>
        </p:nvSpPr>
        <p:spPr>
          <a:xfrm>
            <a:off x="7134578" y="2203153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15" name="四角形: メモ 14">
            <a:extLst>
              <a:ext uri="{FF2B5EF4-FFF2-40B4-BE49-F238E27FC236}">
                <a16:creationId xmlns:a16="http://schemas.microsoft.com/office/drawing/2014/main" xmlns="" id="{B13C0EAD-EA26-4ADA-AFD3-C60E5A7E354F}"/>
              </a:ext>
            </a:extLst>
          </p:cNvPr>
          <p:cNvSpPr/>
          <p:nvPr/>
        </p:nvSpPr>
        <p:spPr>
          <a:xfrm>
            <a:off x="7134578" y="3565468"/>
            <a:ext cx="812800" cy="440267"/>
          </a:xfrm>
          <a:prstGeom prst="foldedCorner">
            <a:avLst/>
          </a:prstGeom>
          <a:solidFill>
            <a:srgbClr val="4A7B7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xmlns="" id="{DF7894EE-1174-4828-B7DF-51B52BE5F642}"/>
              </a:ext>
            </a:extLst>
          </p:cNvPr>
          <p:cNvSpPr txBox="1"/>
          <p:nvPr/>
        </p:nvSpPr>
        <p:spPr>
          <a:xfrm>
            <a:off x="8161866" y="2100120"/>
            <a:ext cx="2781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err="1"/>
              <a:t>ExposedThing</a:t>
            </a:r>
            <a:endParaRPr kumimoji="1" lang="ja-JP" altLang="en-US" sz="3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xmlns="" id="{0CF33ABF-3C66-435D-B875-AA53D751472E}"/>
              </a:ext>
            </a:extLst>
          </p:cNvPr>
          <p:cNvSpPr txBox="1"/>
          <p:nvPr/>
        </p:nvSpPr>
        <p:spPr>
          <a:xfrm>
            <a:off x="8161866" y="2782669"/>
            <a:ext cx="3212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err="1"/>
              <a:t>ConsumedThing</a:t>
            </a:r>
            <a:endParaRPr kumimoji="1" lang="ja-JP" altLang="en-US" sz="3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xmlns="" id="{F4CC1D14-7AA6-41AD-85BC-5B3BD9AC308C}"/>
              </a:ext>
            </a:extLst>
          </p:cNvPr>
          <p:cNvSpPr txBox="1"/>
          <p:nvPr/>
        </p:nvSpPr>
        <p:spPr>
          <a:xfrm>
            <a:off x="8161866" y="3465218"/>
            <a:ext cx="3462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Thing Description</a:t>
            </a:r>
            <a:endParaRPr kumimoji="1" lang="ja-JP" altLang="en-US" sz="3600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xmlns="" id="{9E56DD88-5F22-4648-9215-023E80EB63DB}"/>
              </a:ext>
            </a:extLst>
          </p:cNvPr>
          <p:cNvCxnSpPr/>
          <p:nvPr/>
        </p:nvCxnSpPr>
        <p:spPr>
          <a:xfrm flipV="1">
            <a:off x="2686756" y="3465218"/>
            <a:ext cx="984956" cy="924341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xmlns="" id="{36428CDD-CC0D-4876-9F07-F4A6D227D45A}"/>
              </a:ext>
            </a:extLst>
          </p:cNvPr>
          <p:cNvCxnSpPr>
            <a:cxnSpLocks/>
          </p:cNvCxnSpPr>
          <p:nvPr/>
        </p:nvCxnSpPr>
        <p:spPr>
          <a:xfrm flipH="1" flipV="1">
            <a:off x="2472268" y="2178757"/>
            <a:ext cx="1199444" cy="846194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667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xmlns="" id="{E1883DBD-7E83-4F3C-8FC8-563AEB36A257}"/>
              </a:ext>
            </a:extLst>
          </p:cNvPr>
          <p:cNvSpPr/>
          <p:nvPr/>
        </p:nvSpPr>
        <p:spPr>
          <a:xfrm>
            <a:off x="415609" y="1059338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7" name="四角形: メモ 6">
            <a:extLst>
              <a:ext uri="{FF2B5EF4-FFF2-40B4-BE49-F238E27FC236}">
                <a16:creationId xmlns:a16="http://schemas.microsoft.com/office/drawing/2014/main" xmlns="" id="{2D0890EB-64A0-42D9-B745-E7F92B9530F1}"/>
              </a:ext>
            </a:extLst>
          </p:cNvPr>
          <p:cNvSpPr/>
          <p:nvPr/>
        </p:nvSpPr>
        <p:spPr>
          <a:xfrm>
            <a:off x="3265312" y="3024951"/>
            <a:ext cx="812800" cy="440267"/>
          </a:xfrm>
          <a:prstGeom prst="foldedCorner">
            <a:avLst/>
          </a:prstGeom>
          <a:solidFill>
            <a:srgbClr val="4A7B7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xmlns="" id="{A4B36517-6546-4324-B602-66920A143647}"/>
              </a:ext>
            </a:extLst>
          </p:cNvPr>
          <p:cNvSpPr/>
          <p:nvPr/>
        </p:nvSpPr>
        <p:spPr>
          <a:xfrm>
            <a:off x="415608" y="4389559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xmlns="" id="{478343BE-306E-4657-841B-17ACD2762DA9}"/>
              </a:ext>
            </a:extLst>
          </p:cNvPr>
          <p:cNvSpPr/>
          <p:nvPr/>
        </p:nvSpPr>
        <p:spPr>
          <a:xfrm>
            <a:off x="1428045" y="2086626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xmlns="" id="{7F7394D1-AB71-4F83-88CF-0D70AEA90BB3}"/>
              </a:ext>
            </a:extLst>
          </p:cNvPr>
          <p:cNvSpPr/>
          <p:nvPr/>
        </p:nvSpPr>
        <p:spPr>
          <a:xfrm>
            <a:off x="1428045" y="4110974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xmlns="" id="{6ECEBF56-DD7D-4150-AFC2-4CC9B5A510E0}"/>
              </a:ext>
            </a:extLst>
          </p:cNvPr>
          <p:cNvCxnSpPr/>
          <p:nvPr/>
        </p:nvCxnSpPr>
        <p:spPr>
          <a:xfrm>
            <a:off x="1834445" y="2526893"/>
            <a:ext cx="0" cy="158408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xmlns="" id="{B5CD2B9F-227C-466A-9DC6-760504E532C1}"/>
              </a:ext>
            </a:extLst>
          </p:cNvPr>
          <p:cNvSpPr/>
          <p:nvPr/>
        </p:nvSpPr>
        <p:spPr>
          <a:xfrm>
            <a:off x="7134578" y="2878666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xmlns="" id="{DAC9719D-BC55-4BAA-827B-3741647E133B}"/>
              </a:ext>
            </a:extLst>
          </p:cNvPr>
          <p:cNvSpPr/>
          <p:nvPr/>
        </p:nvSpPr>
        <p:spPr>
          <a:xfrm>
            <a:off x="7134578" y="2203153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15" name="四角形: メモ 14">
            <a:extLst>
              <a:ext uri="{FF2B5EF4-FFF2-40B4-BE49-F238E27FC236}">
                <a16:creationId xmlns:a16="http://schemas.microsoft.com/office/drawing/2014/main" xmlns="" id="{B13C0EAD-EA26-4ADA-AFD3-C60E5A7E354F}"/>
              </a:ext>
            </a:extLst>
          </p:cNvPr>
          <p:cNvSpPr/>
          <p:nvPr/>
        </p:nvSpPr>
        <p:spPr>
          <a:xfrm>
            <a:off x="7134578" y="3565468"/>
            <a:ext cx="812800" cy="440267"/>
          </a:xfrm>
          <a:prstGeom prst="foldedCorner">
            <a:avLst/>
          </a:prstGeom>
          <a:solidFill>
            <a:srgbClr val="4A7B7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xmlns="" id="{DF7894EE-1174-4828-B7DF-51B52BE5F642}"/>
              </a:ext>
            </a:extLst>
          </p:cNvPr>
          <p:cNvSpPr txBox="1"/>
          <p:nvPr/>
        </p:nvSpPr>
        <p:spPr>
          <a:xfrm>
            <a:off x="8161866" y="2100120"/>
            <a:ext cx="2885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Exposed</a:t>
            </a:r>
            <a:r>
              <a:rPr lang="ja-JP" altLang="en-US" sz="3600" dirty="0"/>
              <a:t> </a:t>
            </a:r>
            <a:r>
              <a:rPr lang="en-US" altLang="ja-JP" sz="3600" dirty="0"/>
              <a:t>Thing</a:t>
            </a:r>
            <a:endParaRPr kumimoji="1" lang="ja-JP" altLang="en-US" sz="3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xmlns="" id="{0CF33ABF-3C66-435D-B875-AA53D751472E}"/>
              </a:ext>
            </a:extLst>
          </p:cNvPr>
          <p:cNvSpPr txBox="1"/>
          <p:nvPr/>
        </p:nvSpPr>
        <p:spPr>
          <a:xfrm>
            <a:off x="8161866" y="2782669"/>
            <a:ext cx="3316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Consumed Thing</a:t>
            </a:r>
            <a:endParaRPr kumimoji="1" lang="ja-JP" altLang="en-US" sz="3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xmlns="" id="{F4CC1D14-7AA6-41AD-85BC-5B3BD9AC308C}"/>
              </a:ext>
            </a:extLst>
          </p:cNvPr>
          <p:cNvSpPr txBox="1"/>
          <p:nvPr/>
        </p:nvSpPr>
        <p:spPr>
          <a:xfrm>
            <a:off x="8161866" y="3465218"/>
            <a:ext cx="3462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Thing Description</a:t>
            </a:r>
            <a:endParaRPr kumimoji="1" lang="ja-JP" altLang="en-US" sz="3600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xmlns="" id="{9E56DD88-5F22-4648-9215-023E80EB63DB}"/>
              </a:ext>
            </a:extLst>
          </p:cNvPr>
          <p:cNvCxnSpPr/>
          <p:nvPr/>
        </p:nvCxnSpPr>
        <p:spPr>
          <a:xfrm flipV="1">
            <a:off x="2686756" y="3465218"/>
            <a:ext cx="984956" cy="924341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xmlns="" id="{36428CDD-CC0D-4876-9F07-F4A6D227D45A}"/>
              </a:ext>
            </a:extLst>
          </p:cNvPr>
          <p:cNvCxnSpPr>
            <a:cxnSpLocks/>
          </p:cNvCxnSpPr>
          <p:nvPr/>
        </p:nvCxnSpPr>
        <p:spPr>
          <a:xfrm flipH="1" flipV="1">
            <a:off x="2472268" y="2178757"/>
            <a:ext cx="1199444" cy="846194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905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xmlns="" id="{5A8F7A9F-7BD7-4D28-A9D3-88016DE35CBB}"/>
              </a:ext>
            </a:extLst>
          </p:cNvPr>
          <p:cNvSpPr/>
          <p:nvPr/>
        </p:nvSpPr>
        <p:spPr>
          <a:xfrm>
            <a:off x="-1198283" y="2002163"/>
            <a:ext cx="14588565" cy="2853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xmlns="" id="{E1883DBD-7E83-4F3C-8FC8-563AEB36A257}"/>
              </a:ext>
            </a:extLst>
          </p:cNvPr>
          <p:cNvSpPr/>
          <p:nvPr/>
        </p:nvSpPr>
        <p:spPr>
          <a:xfrm>
            <a:off x="1839673" y="3032148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xmlns="" id="{A4B36517-6546-4324-B602-66920A143647}"/>
              </a:ext>
            </a:extLst>
          </p:cNvPr>
          <p:cNvSpPr/>
          <p:nvPr/>
        </p:nvSpPr>
        <p:spPr>
          <a:xfrm>
            <a:off x="7549023" y="3039798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xmlns="" id="{478343BE-306E-4657-841B-17ACD2762DA9}"/>
              </a:ext>
            </a:extLst>
          </p:cNvPr>
          <p:cNvSpPr/>
          <p:nvPr/>
        </p:nvSpPr>
        <p:spPr>
          <a:xfrm>
            <a:off x="2273464" y="-866437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xmlns="" id="{7F7394D1-AB71-4F83-88CF-0D70AEA90BB3}"/>
              </a:ext>
            </a:extLst>
          </p:cNvPr>
          <p:cNvSpPr/>
          <p:nvPr/>
        </p:nvSpPr>
        <p:spPr>
          <a:xfrm>
            <a:off x="7737000" y="3599507"/>
            <a:ext cx="2282021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/>
              <a:t>Exposed Thing</a:t>
            </a:r>
            <a:endParaRPr kumimoji="1" lang="ja-JP" altLang="en-US" sz="2000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xmlns="" id="{B5CD2B9F-227C-466A-9DC6-760504E532C1}"/>
              </a:ext>
            </a:extLst>
          </p:cNvPr>
          <p:cNvSpPr/>
          <p:nvPr/>
        </p:nvSpPr>
        <p:spPr>
          <a:xfrm>
            <a:off x="7421657" y="-1333106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xmlns="" id="{DAC9719D-BC55-4BAA-827B-3741647E133B}"/>
              </a:ext>
            </a:extLst>
          </p:cNvPr>
          <p:cNvSpPr/>
          <p:nvPr/>
        </p:nvSpPr>
        <p:spPr>
          <a:xfrm>
            <a:off x="7421657" y="-2008619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15" name="四角形: メモ 14">
            <a:extLst>
              <a:ext uri="{FF2B5EF4-FFF2-40B4-BE49-F238E27FC236}">
                <a16:creationId xmlns:a16="http://schemas.microsoft.com/office/drawing/2014/main" xmlns="" id="{B13C0EAD-EA26-4ADA-AFD3-C60E5A7E354F}"/>
              </a:ext>
            </a:extLst>
          </p:cNvPr>
          <p:cNvSpPr/>
          <p:nvPr/>
        </p:nvSpPr>
        <p:spPr>
          <a:xfrm>
            <a:off x="7421657" y="-646304"/>
            <a:ext cx="812800" cy="440267"/>
          </a:xfrm>
          <a:prstGeom prst="foldedCorner">
            <a:avLst/>
          </a:prstGeom>
          <a:solidFill>
            <a:srgbClr val="4A7B7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xmlns="" id="{DF7894EE-1174-4828-B7DF-51B52BE5F642}"/>
              </a:ext>
            </a:extLst>
          </p:cNvPr>
          <p:cNvSpPr txBox="1"/>
          <p:nvPr/>
        </p:nvSpPr>
        <p:spPr>
          <a:xfrm>
            <a:off x="8448945" y="-2111652"/>
            <a:ext cx="2885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Exposed</a:t>
            </a:r>
            <a:r>
              <a:rPr lang="ja-JP" altLang="en-US" sz="3600" dirty="0"/>
              <a:t> </a:t>
            </a:r>
            <a:r>
              <a:rPr lang="en-US" altLang="ja-JP" sz="3600" dirty="0"/>
              <a:t>Thing</a:t>
            </a:r>
            <a:endParaRPr kumimoji="1" lang="ja-JP" altLang="en-US" sz="3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xmlns="" id="{0CF33ABF-3C66-435D-B875-AA53D751472E}"/>
              </a:ext>
            </a:extLst>
          </p:cNvPr>
          <p:cNvSpPr txBox="1"/>
          <p:nvPr/>
        </p:nvSpPr>
        <p:spPr>
          <a:xfrm>
            <a:off x="8448945" y="-1429103"/>
            <a:ext cx="3316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Consumed Thing</a:t>
            </a:r>
            <a:endParaRPr kumimoji="1" lang="ja-JP" altLang="en-US" sz="3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xmlns="" id="{F4CC1D14-7AA6-41AD-85BC-5B3BD9AC308C}"/>
              </a:ext>
            </a:extLst>
          </p:cNvPr>
          <p:cNvSpPr txBox="1"/>
          <p:nvPr/>
        </p:nvSpPr>
        <p:spPr>
          <a:xfrm>
            <a:off x="8448945" y="-746554"/>
            <a:ext cx="3462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Thing Description</a:t>
            </a:r>
            <a:endParaRPr kumimoji="1" lang="ja-JP" altLang="en-US" sz="3600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xmlns="" id="{36428CDD-CC0D-4876-9F07-F4A6D227D45A}"/>
              </a:ext>
            </a:extLst>
          </p:cNvPr>
          <p:cNvCxnSpPr>
            <a:cxnSpLocks/>
          </p:cNvCxnSpPr>
          <p:nvPr/>
        </p:nvCxnSpPr>
        <p:spPr>
          <a:xfrm flipH="1">
            <a:off x="2136189" y="-180230"/>
            <a:ext cx="1389094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xmlns="" id="{46146C38-6712-4A36-BEAE-7DD2A922D693}"/>
              </a:ext>
            </a:extLst>
          </p:cNvPr>
          <p:cNvSpPr/>
          <p:nvPr/>
        </p:nvSpPr>
        <p:spPr>
          <a:xfrm>
            <a:off x="2026146" y="3591857"/>
            <a:ext cx="2282021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000" dirty="0"/>
              <a:t>Consumed Thing</a:t>
            </a:r>
            <a:endParaRPr kumimoji="1" lang="ja-JP" altLang="en-US" sz="2000" dirty="0"/>
          </a:p>
        </p:txBody>
      </p:sp>
      <p:cxnSp>
        <p:nvCxnSpPr>
          <p:cNvPr id="25" name="Gerade Verbindung mit Pfeil 42">
            <a:extLst>
              <a:ext uri="{FF2B5EF4-FFF2-40B4-BE49-F238E27FC236}">
                <a16:creationId xmlns:a16="http://schemas.microsoft.com/office/drawing/2014/main" xmlns="" id="{32FD418E-ACA3-4090-96FF-CBAAD989B740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308167" y="3819641"/>
            <a:ext cx="3428833" cy="7650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38">
            <a:extLst>
              <a:ext uri="{FF2B5EF4-FFF2-40B4-BE49-F238E27FC236}">
                <a16:creationId xmlns:a16="http://schemas.microsoft.com/office/drawing/2014/main" xmlns="" id="{4FFE457D-83D2-49D0-A0F3-DDFEEA55E2E5}"/>
              </a:ext>
            </a:extLst>
          </p:cNvPr>
          <p:cNvGrpSpPr/>
          <p:nvPr/>
        </p:nvGrpSpPr>
        <p:grpSpPr>
          <a:xfrm>
            <a:off x="5034869" y="2771507"/>
            <a:ext cx="2060941" cy="828000"/>
            <a:chOff x="2670082" y="4186219"/>
            <a:chExt cx="2060941" cy="828000"/>
          </a:xfrm>
        </p:grpSpPr>
        <p:sp>
          <p:nvSpPr>
            <p:cNvPr id="30" name="角丸四角形 21">
              <a:extLst>
                <a:ext uri="{FF2B5EF4-FFF2-40B4-BE49-F238E27FC236}">
                  <a16:creationId xmlns:a16="http://schemas.microsoft.com/office/drawing/2014/main" xmlns="" id="{024C5D63-C675-4753-B4EC-F2F06403B347}"/>
                </a:ext>
              </a:extLst>
            </p:cNvPr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1" name="Group 28">
              <a:extLst>
                <a:ext uri="{FF2B5EF4-FFF2-40B4-BE49-F238E27FC236}">
                  <a16:creationId xmlns:a16="http://schemas.microsoft.com/office/drawing/2014/main" xmlns="" id="{A5488A5F-252B-4EB8-AA83-97711B5B4618}"/>
                </a:ext>
              </a:extLst>
            </p:cNvPr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32" name="Isosceles Triangle 29">
                <a:extLst>
                  <a:ext uri="{FF2B5EF4-FFF2-40B4-BE49-F238E27FC236}">
                    <a16:creationId xmlns:a16="http://schemas.microsoft.com/office/drawing/2014/main" xmlns="" id="{AAB48341-E11F-47E0-ADE3-15F5732CB54D}"/>
                  </a:ext>
                </a:extLst>
              </p:cNvPr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3" name="Oval 30">
                <a:extLst>
                  <a:ext uri="{FF2B5EF4-FFF2-40B4-BE49-F238E27FC236}">
                    <a16:creationId xmlns:a16="http://schemas.microsoft.com/office/drawing/2014/main" xmlns="" id="{F5DD1807-415C-4F20-87B3-DC9D99DA43B9}"/>
                  </a:ext>
                </a:extLst>
              </p:cNvPr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4" name="Oval 31">
                <a:extLst>
                  <a:ext uri="{FF2B5EF4-FFF2-40B4-BE49-F238E27FC236}">
                    <a16:creationId xmlns:a16="http://schemas.microsoft.com/office/drawing/2014/main" xmlns="" id="{ABEA0394-2BF9-4967-9823-22C32CCD88DA}"/>
                  </a:ext>
                </a:extLst>
              </p:cNvPr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5" name="Oval 32">
                <a:extLst>
                  <a:ext uri="{FF2B5EF4-FFF2-40B4-BE49-F238E27FC236}">
                    <a16:creationId xmlns:a16="http://schemas.microsoft.com/office/drawing/2014/main" xmlns="" id="{B86A9EA5-24F9-4D3F-AB41-726B8B8B7C20}"/>
                  </a:ext>
                </a:extLst>
              </p:cNvPr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36" name="Down Arrow 40">
            <a:extLst>
              <a:ext uri="{FF2B5EF4-FFF2-40B4-BE49-F238E27FC236}">
                <a16:creationId xmlns:a16="http://schemas.microsoft.com/office/drawing/2014/main" xmlns="" id="{0FE59E28-4CBD-4783-85B2-324EB3670127}"/>
              </a:ext>
            </a:extLst>
          </p:cNvPr>
          <p:cNvSpPr/>
          <p:nvPr/>
        </p:nvSpPr>
        <p:spPr>
          <a:xfrm rot="5400000">
            <a:off x="7079965" y="3000132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7" name="Down Arrow 40">
            <a:extLst>
              <a:ext uri="{FF2B5EF4-FFF2-40B4-BE49-F238E27FC236}">
                <a16:creationId xmlns:a16="http://schemas.microsoft.com/office/drawing/2014/main" xmlns="" id="{A0B76F1B-01A8-4996-9734-5669198AA028}"/>
              </a:ext>
            </a:extLst>
          </p:cNvPr>
          <p:cNvSpPr/>
          <p:nvPr/>
        </p:nvSpPr>
        <p:spPr>
          <a:xfrm rot="5400000">
            <a:off x="4552296" y="3004366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058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xmlns="" id="{5A8F7A9F-7BD7-4D28-A9D3-88016DE35CBB}"/>
              </a:ext>
            </a:extLst>
          </p:cNvPr>
          <p:cNvSpPr/>
          <p:nvPr/>
        </p:nvSpPr>
        <p:spPr>
          <a:xfrm>
            <a:off x="-1198283" y="2002163"/>
            <a:ext cx="14588565" cy="2853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xmlns="" id="{E1883DBD-7E83-4F3C-8FC8-563AEB36A257}"/>
              </a:ext>
            </a:extLst>
          </p:cNvPr>
          <p:cNvSpPr/>
          <p:nvPr/>
        </p:nvSpPr>
        <p:spPr>
          <a:xfrm>
            <a:off x="1839673" y="3032148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xmlns="" id="{A4B36517-6546-4324-B602-66920A143647}"/>
              </a:ext>
            </a:extLst>
          </p:cNvPr>
          <p:cNvSpPr/>
          <p:nvPr/>
        </p:nvSpPr>
        <p:spPr>
          <a:xfrm>
            <a:off x="7549023" y="3039798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xmlns="" id="{478343BE-306E-4657-841B-17ACD2762DA9}"/>
              </a:ext>
            </a:extLst>
          </p:cNvPr>
          <p:cNvSpPr/>
          <p:nvPr/>
        </p:nvSpPr>
        <p:spPr>
          <a:xfrm>
            <a:off x="2273464" y="-866437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xmlns="" id="{7F7394D1-AB71-4F83-88CF-0D70AEA90BB3}"/>
              </a:ext>
            </a:extLst>
          </p:cNvPr>
          <p:cNvSpPr/>
          <p:nvPr/>
        </p:nvSpPr>
        <p:spPr>
          <a:xfrm>
            <a:off x="7737000" y="3599507"/>
            <a:ext cx="2282021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/>
              <a:t>Exposed Thing</a:t>
            </a:r>
            <a:endParaRPr kumimoji="1" lang="ja-JP" altLang="en-US" sz="2000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xmlns="" id="{B5CD2B9F-227C-466A-9DC6-760504E532C1}"/>
              </a:ext>
            </a:extLst>
          </p:cNvPr>
          <p:cNvSpPr/>
          <p:nvPr/>
        </p:nvSpPr>
        <p:spPr>
          <a:xfrm>
            <a:off x="7421657" y="-1333106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xmlns="" id="{DAC9719D-BC55-4BAA-827B-3741647E133B}"/>
              </a:ext>
            </a:extLst>
          </p:cNvPr>
          <p:cNvSpPr/>
          <p:nvPr/>
        </p:nvSpPr>
        <p:spPr>
          <a:xfrm>
            <a:off x="7421657" y="-2008619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15" name="四角形: メモ 14">
            <a:extLst>
              <a:ext uri="{FF2B5EF4-FFF2-40B4-BE49-F238E27FC236}">
                <a16:creationId xmlns:a16="http://schemas.microsoft.com/office/drawing/2014/main" xmlns="" id="{B13C0EAD-EA26-4ADA-AFD3-C60E5A7E354F}"/>
              </a:ext>
            </a:extLst>
          </p:cNvPr>
          <p:cNvSpPr/>
          <p:nvPr/>
        </p:nvSpPr>
        <p:spPr>
          <a:xfrm>
            <a:off x="7421657" y="-646304"/>
            <a:ext cx="812800" cy="440267"/>
          </a:xfrm>
          <a:prstGeom prst="foldedCorner">
            <a:avLst/>
          </a:prstGeom>
          <a:solidFill>
            <a:srgbClr val="4A7B7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xmlns="" id="{DF7894EE-1174-4828-B7DF-51B52BE5F642}"/>
              </a:ext>
            </a:extLst>
          </p:cNvPr>
          <p:cNvSpPr txBox="1"/>
          <p:nvPr/>
        </p:nvSpPr>
        <p:spPr>
          <a:xfrm>
            <a:off x="8448945" y="-2111652"/>
            <a:ext cx="2885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Exposed</a:t>
            </a:r>
            <a:r>
              <a:rPr lang="ja-JP" altLang="en-US" sz="3600" dirty="0"/>
              <a:t> </a:t>
            </a:r>
            <a:r>
              <a:rPr lang="en-US" altLang="ja-JP" sz="3600" dirty="0"/>
              <a:t>Thing</a:t>
            </a:r>
            <a:endParaRPr kumimoji="1" lang="ja-JP" altLang="en-US" sz="3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xmlns="" id="{0CF33ABF-3C66-435D-B875-AA53D751472E}"/>
              </a:ext>
            </a:extLst>
          </p:cNvPr>
          <p:cNvSpPr txBox="1"/>
          <p:nvPr/>
        </p:nvSpPr>
        <p:spPr>
          <a:xfrm>
            <a:off x="8448945" y="-1429103"/>
            <a:ext cx="3316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Consumed Thing</a:t>
            </a:r>
            <a:endParaRPr kumimoji="1" lang="ja-JP" altLang="en-US" sz="3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xmlns="" id="{F4CC1D14-7AA6-41AD-85BC-5B3BD9AC308C}"/>
              </a:ext>
            </a:extLst>
          </p:cNvPr>
          <p:cNvSpPr txBox="1"/>
          <p:nvPr/>
        </p:nvSpPr>
        <p:spPr>
          <a:xfrm>
            <a:off x="8448945" y="-746554"/>
            <a:ext cx="3462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Thing Description</a:t>
            </a:r>
            <a:endParaRPr kumimoji="1" lang="ja-JP" altLang="en-US" sz="3600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xmlns="" id="{36428CDD-CC0D-4876-9F07-F4A6D227D45A}"/>
              </a:ext>
            </a:extLst>
          </p:cNvPr>
          <p:cNvCxnSpPr>
            <a:cxnSpLocks/>
          </p:cNvCxnSpPr>
          <p:nvPr/>
        </p:nvCxnSpPr>
        <p:spPr>
          <a:xfrm flipH="1">
            <a:off x="2136189" y="-180230"/>
            <a:ext cx="1389094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xmlns="" id="{46146C38-6712-4A36-BEAE-7DD2A922D693}"/>
              </a:ext>
            </a:extLst>
          </p:cNvPr>
          <p:cNvSpPr/>
          <p:nvPr/>
        </p:nvSpPr>
        <p:spPr>
          <a:xfrm>
            <a:off x="2026146" y="3591857"/>
            <a:ext cx="2282021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000" dirty="0"/>
              <a:t>Consumed Thing</a:t>
            </a:r>
            <a:endParaRPr kumimoji="1" lang="ja-JP" altLang="en-US" sz="2000" dirty="0"/>
          </a:p>
        </p:txBody>
      </p:sp>
      <p:cxnSp>
        <p:nvCxnSpPr>
          <p:cNvPr id="25" name="Gerade Verbindung mit Pfeil 42">
            <a:extLst>
              <a:ext uri="{FF2B5EF4-FFF2-40B4-BE49-F238E27FC236}">
                <a16:creationId xmlns:a16="http://schemas.microsoft.com/office/drawing/2014/main" xmlns="" id="{32FD418E-ACA3-4090-96FF-CBAAD989B740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308167" y="3819641"/>
            <a:ext cx="3428833" cy="7650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38">
            <a:extLst>
              <a:ext uri="{FF2B5EF4-FFF2-40B4-BE49-F238E27FC236}">
                <a16:creationId xmlns:a16="http://schemas.microsoft.com/office/drawing/2014/main" xmlns="" id="{4FFE457D-83D2-49D0-A0F3-DDFEEA55E2E5}"/>
              </a:ext>
            </a:extLst>
          </p:cNvPr>
          <p:cNvGrpSpPr/>
          <p:nvPr/>
        </p:nvGrpSpPr>
        <p:grpSpPr>
          <a:xfrm>
            <a:off x="5034869" y="2771507"/>
            <a:ext cx="2060941" cy="828000"/>
            <a:chOff x="2670082" y="4186219"/>
            <a:chExt cx="2060941" cy="828000"/>
          </a:xfrm>
        </p:grpSpPr>
        <p:sp>
          <p:nvSpPr>
            <p:cNvPr id="30" name="角丸四角形 21">
              <a:extLst>
                <a:ext uri="{FF2B5EF4-FFF2-40B4-BE49-F238E27FC236}">
                  <a16:creationId xmlns:a16="http://schemas.microsoft.com/office/drawing/2014/main" xmlns="" id="{024C5D63-C675-4753-B4EC-F2F06403B347}"/>
                </a:ext>
              </a:extLst>
            </p:cNvPr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C0504D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</a:t>
              </a: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 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1" name="Group 28">
              <a:extLst>
                <a:ext uri="{FF2B5EF4-FFF2-40B4-BE49-F238E27FC236}">
                  <a16:creationId xmlns:a16="http://schemas.microsoft.com/office/drawing/2014/main" xmlns="" id="{A5488A5F-252B-4EB8-AA83-97711B5B4618}"/>
                </a:ext>
              </a:extLst>
            </p:cNvPr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32" name="Isosceles Triangle 29">
                <a:extLst>
                  <a:ext uri="{FF2B5EF4-FFF2-40B4-BE49-F238E27FC236}">
                    <a16:creationId xmlns:a16="http://schemas.microsoft.com/office/drawing/2014/main" xmlns="" id="{AAB48341-E11F-47E0-ADE3-15F5732CB54D}"/>
                  </a:ext>
                </a:extLst>
              </p:cNvPr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3" name="Oval 30">
                <a:extLst>
                  <a:ext uri="{FF2B5EF4-FFF2-40B4-BE49-F238E27FC236}">
                    <a16:creationId xmlns:a16="http://schemas.microsoft.com/office/drawing/2014/main" xmlns="" id="{F5DD1807-415C-4F20-87B3-DC9D99DA43B9}"/>
                  </a:ext>
                </a:extLst>
              </p:cNvPr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4" name="Oval 31">
                <a:extLst>
                  <a:ext uri="{FF2B5EF4-FFF2-40B4-BE49-F238E27FC236}">
                    <a16:creationId xmlns:a16="http://schemas.microsoft.com/office/drawing/2014/main" xmlns="" id="{ABEA0394-2BF9-4967-9823-22C32CCD88DA}"/>
                  </a:ext>
                </a:extLst>
              </p:cNvPr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5" name="Oval 32">
                <a:extLst>
                  <a:ext uri="{FF2B5EF4-FFF2-40B4-BE49-F238E27FC236}">
                    <a16:creationId xmlns:a16="http://schemas.microsoft.com/office/drawing/2014/main" xmlns="" id="{B86A9EA5-24F9-4D3F-AB41-726B8B8B7C20}"/>
                  </a:ext>
                </a:extLst>
              </p:cNvPr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36" name="Down Arrow 40">
            <a:extLst>
              <a:ext uri="{FF2B5EF4-FFF2-40B4-BE49-F238E27FC236}">
                <a16:creationId xmlns:a16="http://schemas.microsoft.com/office/drawing/2014/main" xmlns="" id="{0FE59E28-4CBD-4783-85B2-324EB3670127}"/>
              </a:ext>
            </a:extLst>
          </p:cNvPr>
          <p:cNvSpPr/>
          <p:nvPr/>
        </p:nvSpPr>
        <p:spPr>
          <a:xfrm rot="5400000">
            <a:off x="7079965" y="3000132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7" name="Down Arrow 40">
            <a:extLst>
              <a:ext uri="{FF2B5EF4-FFF2-40B4-BE49-F238E27FC236}">
                <a16:creationId xmlns:a16="http://schemas.microsoft.com/office/drawing/2014/main" xmlns="" id="{A0B76F1B-01A8-4996-9734-5669198AA028}"/>
              </a:ext>
            </a:extLst>
          </p:cNvPr>
          <p:cNvSpPr/>
          <p:nvPr/>
        </p:nvSpPr>
        <p:spPr>
          <a:xfrm rot="5400000">
            <a:off x="4552296" y="3004366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xmlns="" id="{346B3C90-78F0-4665-966F-E68235C5672F}"/>
              </a:ext>
            </a:extLst>
          </p:cNvPr>
          <p:cNvSpPr txBox="1"/>
          <p:nvPr/>
        </p:nvSpPr>
        <p:spPr>
          <a:xfrm>
            <a:off x="2370349" y="2501110"/>
            <a:ext cx="15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/>
              <a:t>Application</a:t>
            </a:r>
            <a:endParaRPr kumimoji="1" lang="ja-JP" altLang="en-US" sz="24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xmlns="" id="{BB42CE8E-C759-48E4-BEF3-24B0D640A285}"/>
              </a:ext>
            </a:extLst>
          </p:cNvPr>
          <p:cNvSpPr txBox="1"/>
          <p:nvPr/>
        </p:nvSpPr>
        <p:spPr>
          <a:xfrm>
            <a:off x="8366528" y="2501110"/>
            <a:ext cx="1019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/>
              <a:t>Device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78680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xmlns="" id="{5A8F7A9F-7BD7-4D28-A9D3-88016DE35CBB}"/>
              </a:ext>
            </a:extLst>
          </p:cNvPr>
          <p:cNvSpPr/>
          <p:nvPr/>
        </p:nvSpPr>
        <p:spPr>
          <a:xfrm>
            <a:off x="-1198283" y="2002163"/>
            <a:ext cx="14588565" cy="2853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xmlns="" id="{E1883DBD-7E83-4F3C-8FC8-563AEB36A257}"/>
              </a:ext>
            </a:extLst>
          </p:cNvPr>
          <p:cNvSpPr/>
          <p:nvPr/>
        </p:nvSpPr>
        <p:spPr>
          <a:xfrm>
            <a:off x="1839673" y="3032148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xmlns="" id="{A4B36517-6546-4324-B602-66920A143647}"/>
              </a:ext>
            </a:extLst>
          </p:cNvPr>
          <p:cNvSpPr/>
          <p:nvPr/>
        </p:nvSpPr>
        <p:spPr>
          <a:xfrm>
            <a:off x="7549023" y="3039798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xmlns="" id="{478343BE-306E-4657-841B-17ACD2762DA9}"/>
              </a:ext>
            </a:extLst>
          </p:cNvPr>
          <p:cNvSpPr/>
          <p:nvPr/>
        </p:nvSpPr>
        <p:spPr>
          <a:xfrm>
            <a:off x="2273464" y="-866437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xmlns="" id="{7F7394D1-AB71-4F83-88CF-0D70AEA90BB3}"/>
              </a:ext>
            </a:extLst>
          </p:cNvPr>
          <p:cNvSpPr/>
          <p:nvPr/>
        </p:nvSpPr>
        <p:spPr>
          <a:xfrm>
            <a:off x="7737000" y="3599507"/>
            <a:ext cx="2282021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/>
              <a:t>Exposed Thing</a:t>
            </a:r>
            <a:endParaRPr kumimoji="1" lang="ja-JP" altLang="en-US" sz="2000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xmlns="" id="{B5CD2B9F-227C-466A-9DC6-760504E532C1}"/>
              </a:ext>
            </a:extLst>
          </p:cNvPr>
          <p:cNvSpPr/>
          <p:nvPr/>
        </p:nvSpPr>
        <p:spPr>
          <a:xfrm>
            <a:off x="7421657" y="-1333106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xmlns="" id="{DAC9719D-BC55-4BAA-827B-3741647E133B}"/>
              </a:ext>
            </a:extLst>
          </p:cNvPr>
          <p:cNvSpPr/>
          <p:nvPr/>
        </p:nvSpPr>
        <p:spPr>
          <a:xfrm>
            <a:off x="7421657" y="-2008619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15" name="四角形: メモ 14">
            <a:extLst>
              <a:ext uri="{FF2B5EF4-FFF2-40B4-BE49-F238E27FC236}">
                <a16:creationId xmlns:a16="http://schemas.microsoft.com/office/drawing/2014/main" xmlns="" id="{B13C0EAD-EA26-4ADA-AFD3-C60E5A7E354F}"/>
              </a:ext>
            </a:extLst>
          </p:cNvPr>
          <p:cNvSpPr/>
          <p:nvPr/>
        </p:nvSpPr>
        <p:spPr>
          <a:xfrm>
            <a:off x="7421657" y="-646304"/>
            <a:ext cx="812800" cy="440267"/>
          </a:xfrm>
          <a:prstGeom prst="foldedCorner">
            <a:avLst/>
          </a:prstGeom>
          <a:solidFill>
            <a:srgbClr val="4A7B7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xmlns="" id="{DF7894EE-1174-4828-B7DF-51B52BE5F642}"/>
              </a:ext>
            </a:extLst>
          </p:cNvPr>
          <p:cNvSpPr txBox="1"/>
          <p:nvPr/>
        </p:nvSpPr>
        <p:spPr>
          <a:xfrm>
            <a:off x="8448945" y="-2111652"/>
            <a:ext cx="2885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Exposed</a:t>
            </a:r>
            <a:r>
              <a:rPr lang="ja-JP" altLang="en-US" sz="3600" dirty="0"/>
              <a:t> </a:t>
            </a:r>
            <a:r>
              <a:rPr lang="en-US" altLang="ja-JP" sz="3600" dirty="0"/>
              <a:t>Thing</a:t>
            </a:r>
            <a:endParaRPr kumimoji="1" lang="ja-JP" altLang="en-US" sz="3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xmlns="" id="{0CF33ABF-3C66-435D-B875-AA53D751472E}"/>
              </a:ext>
            </a:extLst>
          </p:cNvPr>
          <p:cNvSpPr txBox="1"/>
          <p:nvPr/>
        </p:nvSpPr>
        <p:spPr>
          <a:xfrm>
            <a:off x="8448945" y="-1429103"/>
            <a:ext cx="3316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Consumed Thing</a:t>
            </a:r>
            <a:endParaRPr kumimoji="1" lang="ja-JP" altLang="en-US" sz="3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xmlns="" id="{F4CC1D14-7AA6-41AD-85BC-5B3BD9AC308C}"/>
              </a:ext>
            </a:extLst>
          </p:cNvPr>
          <p:cNvSpPr txBox="1"/>
          <p:nvPr/>
        </p:nvSpPr>
        <p:spPr>
          <a:xfrm>
            <a:off x="8448945" y="-746554"/>
            <a:ext cx="3462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Thing Description</a:t>
            </a:r>
            <a:endParaRPr kumimoji="1" lang="ja-JP" altLang="en-US" sz="3600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xmlns="" id="{36428CDD-CC0D-4876-9F07-F4A6D227D45A}"/>
              </a:ext>
            </a:extLst>
          </p:cNvPr>
          <p:cNvCxnSpPr>
            <a:cxnSpLocks/>
          </p:cNvCxnSpPr>
          <p:nvPr/>
        </p:nvCxnSpPr>
        <p:spPr>
          <a:xfrm flipH="1">
            <a:off x="2136189" y="-180230"/>
            <a:ext cx="1389094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xmlns="" id="{46146C38-6712-4A36-BEAE-7DD2A922D693}"/>
              </a:ext>
            </a:extLst>
          </p:cNvPr>
          <p:cNvSpPr/>
          <p:nvPr/>
        </p:nvSpPr>
        <p:spPr>
          <a:xfrm>
            <a:off x="2026146" y="3591857"/>
            <a:ext cx="2282021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000" dirty="0"/>
              <a:t>Consumed Thing</a:t>
            </a:r>
            <a:endParaRPr kumimoji="1" lang="ja-JP" altLang="en-US" sz="2000" dirty="0"/>
          </a:p>
        </p:txBody>
      </p:sp>
      <p:cxnSp>
        <p:nvCxnSpPr>
          <p:cNvPr id="25" name="Gerade Verbindung mit Pfeil 42">
            <a:extLst>
              <a:ext uri="{FF2B5EF4-FFF2-40B4-BE49-F238E27FC236}">
                <a16:creationId xmlns:a16="http://schemas.microsoft.com/office/drawing/2014/main" xmlns="" id="{32FD418E-ACA3-4090-96FF-CBAAD989B740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308167" y="3819641"/>
            <a:ext cx="3428833" cy="7650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38">
            <a:extLst>
              <a:ext uri="{FF2B5EF4-FFF2-40B4-BE49-F238E27FC236}">
                <a16:creationId xmlns:a16="http://schemas.microsoft.com/office/drawing/2014/main" xmlns="" id="{4FFE457D-83D2-49D0-A0F3-DDFEEA55E2E5}"/>
              </a:ext>
            </a:extLst>
          </p:cNvPr>
          <p:cNvGrpSpPr/>
          <p:nvPr/>
        </p:nvGrpSpPr>
        <p:grpSpPr>
          <a:xfrm>
            <a:off x="5034869" y="2771507"/>
            <a:ext cx="2060941" cy="828000"/>
            <a:chOff x="2670082" y="4186219"/>
            <a:chExt cx="2060941" cy="828000"/>
          </a:xfrm>
        </p:grpSpPr>
        <p:sp>
          <p:nvSpPr>
            <p:cNvPr id="30" name="角丸四角形 21">
              <a:extLst>
                <a:ext uri="{FF2B5EF4-FFF2-40B4-BE49-F238E27FC236}">
                  <a16:creationId xmlns:a16="http://schemas.microsoft.com/office/drawing/2014/main" xmlns="" id="{024C5D63-C675-4753-B4EC-F2F06403B347}"/>
                </a:ext>
              </a:extLst>
            </p:cNvPr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C0504D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</a:t>
              </a: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 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1" name="Group 28">
              <a:extLst>
                <a:ext uri="{FF2B5EF4-FFF2-40B4-BE49-F238E27FC236}">
                  <a16:creationId xmlns:a16="http://schemas.microsoft.com/office/drawing/2014/main" xmlns="" id="{A5488A5F-252B-4EB8-AA83-97711B5B4618}"/>
                </a:ext>
              </a:extLst>
            </p:cNvPr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32" name="Isosceles Triangle 29">
                <a:extLst>
                  <a:ext uri="{FF2B5EF4-FFF2-40B4-BE49-F238E27FC236}">
                    <a16:creationId xmlns:a16="http://schemas.microsoft.com/office/drawing/2014/main" xmlns="" id="{AAB48341-E11F-47E0-ADE3-15F5732CB54D}"/>
                  </a:ext>
                </a:extLst>
              </p:cNvPr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3" name="Oval 30">
                <a:extLst>
                  <a:ext uri="{FF2B5EF4-FFF2-40B4-BE49-F238E27FC236}">
                    <a16:creationId xmlns:a16="http://schemas.microsoft.com/office/drawing/2014/main" xmlns="" id="{F5DD1807-415C-4F20-87B3-DC9D99DA43B9}"/>
                  </a:ext>
                </a:extLst>
              </p:cNvPr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4" name="Oval 31">
                <a:extLst>
                  <a:ext uri="{FF2B5EF4-FFF2-40B4-BE49-F238E27FC236}">
                    <a16:creationId xmlns:a16="http://schemas.microsoft.com/office/drawing/2014/main" xmlns="" id="{ABEA0394-2BF9-4967-9823-22C32CCD88DA}"/>
                  </a:ext>
                </a:extLst>
              </p:cNvPr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5" name="Oval 32">
                <a:extLst>
                  <a:ext uri="{FF2B5EF4-FFF2-40B4-BE49-F238E27FC236}">
                    <a16:creationId xmlns:a16="http://schemas.microsoft.com/office/drawing/2014/main" xmlns="" id="{B86A9EA5-24F9-4D3F-AB41-726B8B8B7C20}"/>
                  </a:ext>
                </a:extLst>
              </p:cNvPr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36" name="Down Arrow 40">
            <a:extLst>
              <a:ext uri="{FF2B5EF4-FFF2-40B4-BE49-F238E27FC236}">
                <a16:creationId xmlns:a16="http://schemas.microsoft.com/office/drawing/2014/main" xmlns="" id="{0FE59E28-4CBD-4783-85B2-324EB3670127}"/>
              </a:ext>
            </a:extLst>
          </p:cNvPr>
          <p:cNvSpPr/>
          <p:nvPr/>
        </p:nvSpPr>
        <p:spPr>
          <a:xfrm rot="5400000">
            <a:off x="7079965" y="3000132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7" name="Down Arrow 40">
            <a:extLst>
              <a:ext uri="{FF2B5EF4-FFF2-40B4-BE49-F238E27FC236}">
                <a16:creationId xmlns:a16="http://schemas.microsoft.com/office/drawing/2014/main" xmlns="" id="{A0B76F1B-01A8-4996-9734-5669198AA028}"/>
              </a:ext>
            </a:extLst>
          </p:cNvPr>
          <p:cNvSpPr/>
          <p:nvPr/>
        </p:nvSpPr>
        <p:spPr>
          <a:xfrm rot="5400000">
            <a:off x="4552296" y="3004366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934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xmlns="" id="{E1883DBD-7E83-4F3C-8FC8-563AEB36A257}"/>
              </a:ext>
            </a:extLst>
          </p:cNvPr>
          <p:cNvSpPr/>
          <p:nvPr/>
        </p:nvSpPr>
        <p:spPr>
          <a:xfrm>
            <a:off x="415609" y="1059338"/>
            <a:ext cx="2654969" cy="11194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Application</a:t>
            </a:r>
          </a:p>
          <a:p>
            <a:pPr algn="ctr"/>
            <a:r>
              <a:rPr lang="en-US" altLang="ja-JP" sz="3600" dirty="0"/>
              <a:t>Servient</a:t>
            </a:r>
            <a:endParaRPr kumimoji="1" lang="ja-JP" altLang="en-US" sz="36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xmlns="" id="{2D0890EB-64A0-42D9-B745-E7F92B9530F1}"/>
              </a:ext>
            </a:extLst>
          </p:cNvPr>
          <p:cNvSpPr/>
          <p:nvPr/>
        </p:nvSpPr>
        <p:spPr>
          <a:xfrm>
            <a:off x="4547596" y="1033524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xmlns="" id="{A4B36517-6546-4324-B602-66920A143647}"/>
              </a:ext>
            </a:extLst>
          </p:cNvPr>
          <p:cNvSpPr/>
          <p:nvPr/>
        </p:nvSpPr>
        <p:spPr>
          <a:xfrm>
            <a:off x="415608" y="4389559"/>
            <a:ext cx="2654969" cy="11194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Device</a:t>
            </a:r>
          </a:p>
          <a:p>
            <a:pPr algn="ctr"/>
            <a:r>
              <a:rPr lang="en-US" altLang="ja-JP" sz="3600" dirty="0"/>
              <a:t>Servient</a:t>
            </a:r>
            <a:endParaRPr kumimoji="1" lang="ja-JP" altLang="en-US" sz="36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xmlns="" id="{478343BE-306E-4657-841B-17ACD2762DA9}"/>
              </a:ext>
            </a:extLst>
          </p:cNvPr>
          <p:cNvSpPr/>
          <p:nvPr/>
        </p:nvSpPr>
        <p:spPr>
          <a:xfrm>
            <a:off x="2664177" y="1398913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xmlns="" id="{7F7394D1-AB71-4F83-88CF-0D70AEA90BB3}"/>
              </a:ext>
            </a:extLst>
          </p:cNvPr>
          <p:cNvSpPr/>
          <p:nvPr/>
        </p:nvSpPr>
        <p:spPr>
          <a:xfrm>
            <a:off x="2707081" y="4731766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xmlns="" id="{6ECEBF56-DD7D-4150-AFC2-4CC9B5A510E0}"/>
              </a:ext>
            </a:extLst>
          </p:cNvPr>
          <p:cNvCxnSpPr>
            <a:cxnSpLocks/>
            <a:stCxn id="23" idx="1"/>
            <a:endCxn id="10" idx="3"/>
          </p:cNvCxnSpPr>
          <p:nvPr/>
        </p:nvCxnSpPr>
        <p:spPr>
          <a:xfrm flipH="1">
            <a:off x="3519881" y="3551079"/>
            <a:ext cx="1392864" cy="140082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xmlns="" id="{B5CD2B9F-227C-466A-9DC6-760504E532C1}"/>
              </a:ext>
            </a:extLst>
          </p:cNvPr>
          <p:cNvSpPr/>
          <p:nvPr/>
        </p:nvSpPr>
        <p:spPr>
          <a:xfrm>
            <a:off x="8995550" y="3074370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xmlns="" id="{DAC9719D-BC55-4BAA-827B-3741647E133B}"/>
              </a:ext>
            </a:extLst>
          </p:cNvPr>
          <p:cNvSpPr/>
          <p:nvPr/>
        </p:nvSpPr>
        <p:spPr>
          <a:xfrm>
            <a:off x="8995550" y="2398857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xmlns="" id="{B13C0EAD-EA26-4ADA-AFD3-C60E5A7E354F}"/>
              </a:ext>
            </a:extLst>
          </p:cNvPr>
          <p:cNvSpPr/>
          <p:nvPr/>
        </p:nvSpPr>
        <p:spPr>
          <a:xfrm>
            <a:off x="8995550" y="3761172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xmlns="" id="{DF7894EE-1174-4828-B7DF-51B52BE5F642}"/>
              </a:ext>
            </a:extLst>
          </p:cNvPr>
          <p:cNvSpPr txBox="1"/>
          <p:nvPr/>
        </p:nvSpPr>
        <p:spPr>
          <a:xfrm>
            <a:off x="10022838" y="2295824"/>
            <a:ext cx="2781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err="1"/>
              <a:t>ExposedThing</a:t>
            </a:r>
            <a:endParaRPr kumimoji="1" lang="ja-JP" altLang="en-US" sz="3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xmlns="" id="{0CF33ABF-3C66-435D-B875-AA53D751472E}"/>
              </a:ext>
            </a:extLst>
          </p:cNvPr>
          <p:cNvSpPr txBox="1"/>
          <p:nvPr/>
        </p:nvSpPr>
        <p:spPr>
          <a:xfrm>
            <a:off x="10022838" y="2978373"/>
            <a:ext cx="3212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err="1"/>
              <a:t>ConsumedThing</a:t>
            </a:r>
            <a:endParaRPr kumimoji="1" lang="ja-JP" altLang="en-US" sz="3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xmlns="" id="{F4CC1D14-7AA6-41AD-85BC-5B3BD9AC308C}"/>
              </a:ext>
            </a:extLst>
          </p:cNvPr>
          <p:cNvSpPr txBox="1"/>
          <p:nvPr/>
        </p:nvSpPr>
        <p:spPr>
          <a:xfrm>
            <a:off x="10022838" y="3660922"/>
            <a:ext cx="3462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Thing Description</a:t>
            </a:r>
            <a:endParaRPr kumimoji="1" lang="ja-JP" altLang="en-US" sz="3600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xmlns="" id="{9E56DD88-5F22-4648-9215-023E80EB63DB}"/>
              </a:ext>
            </a:extLst>
          </p:cNvPr>
          <p:cNvCxnSpPr>
            <a:cxnSpLocks/>
            <a:stCxn id="19" idx="0"/>
            <a:endCxn id="7" idx="3"/>
          </p:cNvCxnSpPr>
          <p:nvPr/>
        </p:nvCxnSpPr>
        <p:spPr>
          <a:xfrm flipH="1" flipV="1">
            <a:off x="5360396" y="1253658"/>
            <a:ext cx="1329138" cy="1480549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xmlns="" id="{36428CDD-CC0D-4876-9F07-F4A6D227D45A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070577" y="1253658"/>
            <a:ext cx="1477019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xmlns="" id="{76EF8CAA-478B-4564-9805-6636E01D4D8D}"/>
              </a:ext>
            </a:extLst>
          </p:cNvPr>
          <p:cNvSpPr/>
          <p:nvPr/>
        </p:nvSpPr>
        <p:spPr>
          <a:xfrm>
            <a:off x="5362049" y="2734207"/>
            <a:ext cx="2654969" cy="11194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dirty="0"/>
              <a:t>Proxy</a:t>
            </a:r>
            <a:endParaRPr kumimoji="1" lang="en-US" altLang="ja-JP" sz="3600" dirty="0"/>
          </a:p>
          <a:p>
            <a:pPr algn="ctr"/>
            <a:r>
              <a:rPr lang="en-US" altLang="ja-JP" sz="3600" dirty="0"/>
              <a:t>Servient</a:t>
            </a:r>
            <a:endParaRPr kumimoji="1" lang="ja-JP" altLang="en-US" sz="36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xmlns="" id="{BE33F6A6-FA02-4D45-8D06-8FA66E05C4F9}"/>
              </a:ext>
            </a:extLst>
          </p:cNvPr>
          <p:cNvSpPr/>
          <p:nvPr/>
        </p:nvSpPr>
        <p:spPr>
          <a:xfrm>
            <a:off x="4915567" y="2802854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xmlns="" id="{7F0C855D-0048-480E-A03C-33E211D8C8DD}"/>
              </a:ext>
            </a:extLst>
          </p:cNvPr>
          <p:cNvSpPr/>
          <p:nvPr/>
        </p:nvSpPr>
        <p:spPr>
          <a:xfrm>
            <a:off x="4912745" y="3330945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xmlns="" id="{F22D427E-0D82-4BE9-A3F7-81851DD7C118}"/>
              </a:ext>
            </a:extLst>
          </p:cNvPr>
          <p:cNvCxnSpPr>
            <a:cxnSpLocks/>
            <a:stCxn id="22" idx="1"/>
            <a:endCxn id="9" idx="3"/>
          </p:cNvCxnSpPr>
          <p:nvPr/>
        </p:nvCxnSpPr>
        <p:spPr>
          <a:xfrm flipH="1" flipV="1">
            <a:off x="3476977" y="1619047"/>
            <a:ext cx="1438590" cy="140394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xmlns="" id="{FD7F07D0-3FC7-4410-82E4-8F87131DD7F7}"/>
              </a:ext>
            </a:extLst>
          </p:cNvPr>
          <p:cNvSpPr/>
          <p:nvPr/>
        </p:nvSpPr>
        <p:spPr>
          <a:xfrm>
            <a:off x="4547596" y="5068710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xmlns="" id="{6BD9E49F-5CD9-42F8-BA68-788D2162493F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3070577" y="5288844"/>
            <a:ext cx="1477019" cy="36604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xmlns="" id="{63598CD4-2A21-4660-B822-90189A8A543F}"/>
              </a:ext>
            </a:extLst>
          </p:cNvPr>
          <p:cNvCxnSpPr>
            <a:cxnSpLocks/>
            <a:stCxn id="36" idx="3"/>
            <a:endCxn id="19" idx="2"/>
          </p:cNvCxnSpPr>
          <p:nvPr/>
        </p:nvCxnSpPr>
        <p:spPr>
          <a:xfrm flipV="1">
            <a:off x="5360396" y="3853625"/>
            <a:ext cx="1329138" cy="1435219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036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xmlns="" id="{E1883DBD-7E83-4F3C-8FC8-563AEB36A257}"/>
              </a:ext>
            </a:extLst>
          </p:cNvPr>
          <p:cNvSpPr/>
          <p:nvPr/>
        </p:nvSpPr>
        <p:spPr>
          <a:xfrm>
            <a:off x="249359" y="1059338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/>
              <a:t>Application</a:t>
            </a:r>
          </a:p>
          <a:p>
            <a:pPr algn="ctr"/>
            <a:r>
              <a:rPr lang="en-US" altLang="ja-JP" sz="3600" b="1" dirty="0"/>
              <a:t>Servient</a:t>
            </a:r>
            <a:endParaRPr kumimoji="1" lang="ja-JP" altLang="en-US" sz="3600" b="1" dirty="0"/>
          </a:p>
        </p:txBody>
      </p:sp>
      <p:sp>
        <p:nvSpPr>
          <p:cNvPr id="7" name="四角形: メモ 6">
            <a:extLst>
              <a:ext uri="{FF2B5EF4-FFF2-40B4-BE49-F238E27FC236}">
                <a16:creationId xmlns:a16="http://schemas.microsoft.com/office/drawing/2014/main" xmlns="" id="{2D0890EB-64A0-42D9-B745-E7F92B9530F1}"/>
              </a:ext>
            </a:extLst>
          </p:cNvPr>
          <p:cNvSpPr/>
          <p:nvPr/>
        </p:nvSpPr>
        <p:spPr>
          <a:xfrm>
            <a:off x="4547596" y="1033524"/>
            <a:ext cx="812800" cy="440267"/>
          </a:xfrm>
          <a:prstGeom prst="foldedCorner">
            <a:avLst/>
          </a:prstGeom>
          <a:solidFill>
            <a:srgbClr val="4A7B7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xmlns="" id="{A4B36517-6546-4324-B602-66920A143647}"/>
              </a:ext>
            </a:extLst>
          </p:cNvPr>
          <p:cNvSpPr/>
          <p:nvPr/>
        </p:nvSpPr>
        <p:spPr>
          <a:xfrm>
            <a:off x="249358" y="4389559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/>
              <a:t>Device</a:t>
            </a:r>
          </a:p>
          <a:p>
            <a:pPr algn="ctr"/>
            <a:r>
              <a:rPr lang="en-US" altLang="ja-JP" sz="3600" b="1" dirty="0"/>
              <a:t>Servient</a:t>
            </a:r>
            <a:endParaRPr kumimoji="1" lang="ja-JP" altLang="en-US" sz="3600" b="1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xmlns="" id="{478343BE-306E-4657-841B-17ACD2762DA9}"/>
              </a:ext>
            </a:extLst>
          </p:cNvPr>
          <p:cNvSpPr/>
          <p:nvPr/>
        </p:nvSpPr>
        <p:spPr>
          <a:xfrm>
            <a:off x="2664177" y="1398913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xmlns="" id="{7F7394D1-AB71-4F83-88CF-0D70AEA90BB3}"/>
              </a:ext>
            </a:extLst>
          </p:cNvPr>
          <p:cNvSpPr/>
          <p:nvPr/>
        </p:nvSpPr>
        <p:spPr>
          <a:xfrm>
            <a:off x="2707081" y="4731766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xmlns="" id="{6ECEBF56-DD7D-4150-AFC2-4CC9B5A510E0}"/>
              </a:ext>
            </a:extLst>
          </p:cNvPr>
          <p:cNvCxnSpPr>
            <a:cxnSpLocks/>
          </p:cNvCxnSpPr>
          <p:nvPr/>
        </p:nvCxnSpPr>
        <p:spPr>
          <a:xfrm flipH="1">
            <a:off x="3519881" y="3551079"/>
            <a:ext cx="1392864" cy="140082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xmlns="" id="{B5CD2B9F-227C-466A-9DC6-760504E532C1}"/>
              </a:ext>
            </a:extLst>
          </p:cNvPr>
          <p:cNvSpPr/>
          <p:nvPr/>
        </p:nvSpPr>
        <p:spPr>
          <a:xfrm>
            <a:off x="8995550" y="3074370"/>
            <a:ext cx="812800" cy="440267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xmlns="" id="{DAC9719D-BC55-4BAA-827B-3741647E133B}"/>
              </a:ext>
            </a:extLst>
          </p:cNvPr>
          <p:cNvSpPr/>
          <p:nvPr/>
        </p:nvSpPr>
        <p:spPr>
          <a:xfrm>
            <a:off x="8995550" y="2398857"/>
            <a:ext cx="812800" cy="440267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15" name="四角形: メモ 14">
            <a:extLst>
              <a:ext uri="{FF2B5EF4-FFF2-40B4-BE49-F238E27FC236}">
                <a16:creationId xmlns:a16="http://schemas.microsoft.com/office/drawing/2014/main" xmlns="" id="{B13C0EAD-EA26-4ADA-AFD3-C60E5A7E354F}"/>
              </a:ext>
            </a:extLst>
          </p:cNvPr>
          <p:cNvSpPr/>
          <p:nvPr/>
        </p:nvSpPr>
        <p:spPr>
          <a:xfrm>
            <a:off x="8995550" y="3761172"/>
            <a:ext cx="812800" cy="440267"/>
          </a:xfrm>
          <a:prstGeom prst="foldedCorner">
            <a:avLst/>
          </a:prstGeom>
          <a:solidFill>
            <a:srgbClr val="4A7B7C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xmlns="" id="{DF7894EE-1174-4828-B7DF-51B52BE5F642}"/>
              </a:ext>
            </a:extLst>
          </p:cNvPr>
          <p:cNvSpPr txBox="1"/>
          <p:nvPr/>
        </p:nvSpPr>
        <p:spPr>
          <a:xfrm>
            <a:off x="10022838" y="2295824"/>
            <a:ext cx="2781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err="1"/>
              <a:t>ExposedThing</a:t>
            </a:r>
            <a:endParaRPr kumimoji="1" lang="ja-JP" altLang="en-US" sz="3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xmlns="" id="{0CF33ABF-3C66-435D-B875-AA53D751472E}"/>
              </a:ext>
            </a:extLst>
          </p:cNvPr>
          <p:cNvSpPr txBox="1"/>
          <p:nvPr/>
        </p:nvSpPr>
        <p:spPr>
          <a:xfrm>
            <a:off x="10022838" y="2978373"/>
            <a:ext cx="3212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err="1"/>
              <a:t>ConsumedThing</a:t>
            </a:r>
            <a:endParaRPr kumimoji="1" lang="ja-JP" altLang="en-US" sz="3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xmlns="" id="{F4CC1D14-7AA6-41AD-85BC-5B3BD9AC308C}"/>
              </a:ext>
            </a:extLst>
          </p:cNvPr>
          <p:cNvSpPr txBox="1"/>
          <p:nvPr/>
        </p:nvSpPr>
        <p:spPr>
          <a:xfrm>
            <a:off x="10022838" y="3660922"/>
            <a:ext cx="3462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Thing Description</a:t>
            </a:r>
            <a:endParaRPr kumimoji="1" lang="ja-JP" altLang="en-US" sz="3600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xmlns="" id="{9E56DD88-5F22-4648-9215-023E80EB63DB}"/>
              </a:ext>
            </a:extLst>
          </p:cNvPr>
          <p:cNvCxnSpPr>
            <a:cxnSpLocks/>
          </p:cNvCxnSpPr>
          <p:nvPr/>
        </p:nvCxnSpPr>
        <p:spPr>
          <a:xfrm flipH="1" flipV="1">
            <a:off x="5360396" y="1253658"/>
            <a:ext cx="1329138" cy="1480549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xmlns="" id="{36428CDD-CC0D-4876-9F07-F4A6D227D45A}"/>
              </a:ext>
            </a:extLst>
          </p:cNvPr>
          <p:cNvCxnSpPr>
            <a:cxnSpLocks/>
          </p:cNvCxnSpPr>
          <p:nvPr/>
        </p:nvCxnSpPr>
        <p:spPr>
          <a:xfrm flipH="1">
            <a:off x="2904327" y="1253658"/>
            <a:ext cx="1643270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xmlns="" id="{76EF8CAA-478B-4564-9805-6636E01D4D8D}"/>
              </a:ext>
            </a:extLst>
          </p:cNvPr>
          <p:cNvSpPr/>
          <p:nvPr/>
        </p:nvSpPr>
        <p:spPr>
          <a:xfrm>
            <a:off x="5461799" y="2734207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/>
              <a:t>Proxy</a:t>
            </a:r>
            <a:endParaRPr kumimoji="1" lang="en-US" altLang="ja-JP" sz="3600" b="1" dirty="0"/>
          </a:p>
          <a:p>
            <a:pPr algn="ctr"/>
            <a:r>
              <a:rPr lang="en-US" altLang="ja-JP" sz="3600" b="1" dirty="0"/>
              <a:t>Servient</a:t>
            </a:r>
            <a:endParaRPr kumimoji="1" lang="ja-JP" altLang="en-US" sz="3600" b="1" dirty="0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xmlns="" id="{BE33F6A6-FA02-4D45-8D06-8FA66E05C4F9}"/>
              </a:ext>
            </a:extLst>
          </p:cNvPr>
          <p:cNvSpPr/>
          <p:nvPr/>
        </p:nvSpPr>
        <p:spPr>
          <a:xfrm>
            <a:off x="4915567" y="2802854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xmlns="" id="{7F0C855D-0048-480E-A03C-33E211D8C8DD}"/>
              </a:ext>
            </a:extLst>
          </p:cNvPr>
          <p:cNvSpPr/>
          <p:nvPr/>
        </p:nvSpPr>
        <p:spPr>
          <a:xfrm>
            <a:off x="4912745" y="3330945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xmlns="" id="{F22D427E-0D82-4BE9-A3F7-81851DD7C118}"/>
              </a:ext>
            </a:extLst>
          </p:cNvPr>
          <p:cNvCxnSpPr>
            <a:cxnSpLocks/>
          </p:cNvCxnSpPr>
          <p:nvPr/>
        </p:nvCxnSpPr>
        <p:spPr>
          <a:xfrm flipH="1" flipV="1">
            <a:off x="3476977" y="1619047"/>
            <a:ext cx="1438590" cy="140394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四角形: メモ 35">
            <a:extLst>
              <a:ext uri="{FF2B5EF4-FFF2-40B4-BE49-F238E27FC236}">
                <a16:creationId xmlns:a16="http://schemas.microsoft.com/office/drawing/2014/main" xmlns="" id="{FD7F07D0-3FC7-4410-82E4-8F87131DD7F7}"/>
              </a:ext>
            </a:extLst>
          </p:cNvPr>
          <p:cNvSpPr/>
          <p:nvPr/>
        </p:nvSpPr>
        <p:spPr>
          <a:xfrm>
            <a:off x="4547596" y="5068710"/>
            <a:ext cx="812800" cy="440267"/>
          </a:xfrm>
          <a:prstGeom prst="foldedCorner">
            <a:avLst/>
          </a:prstGeom>
          <a:solidFill>
            <a:srgbClr val="4A7B7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xmlns="" id="{6BD9E49F-5CD9-42F8-BA68-788D2162493F}"/>
              </a:ext>
            </a:extLst>
          </p:cNvPr>
          <p:cNvCxnSpPr>
            <a:cxnSpLocks/>
          </p:cNvCxnSpPr>
          <p:nvPr/>
        </p:nvCxnSpPr>
        <p:spPr>
          <a:xfrm>
            <a:off x="2904327" y="5288844"/>
            <a:ext cx="1643269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xmlns="" id="{63598CD4-2A21-4660-B822-90189A8A543F}"/>
              </a:ext>
            </a:extLst>
          </p:cNvPr>
          <p:cNvCxnSpPr>
            <a:cxnSpLocks/>
          </p:cNvCxnSpPr>
          <p:nvPr/>
        </p:nvCxnSpPr>
        <p:spPr>
          <a:xfrm flipV="1">
            <a:off x="5360396" y="3853625"/>
            <a:ext cx="1329138" cy="1435219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976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xmlns="" id="{E1883DBD-7E83-4F3C-8FC8-563AEB36A257}"/>
              </a:ext>
            </a:extLst>
          </p:cNvPr>
          <p:cNvSpPr/>
          <p:nvPr/>
        </p:nvSpPr>
        <p:spPr>
          <a:xfrm>
            <a:off x="249359" y="1059338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Application</a:t>
            </a:r>
          </a:p>
        </p:txBody>
      </p:sp>
      <p:sp>
        <p:nvSpPr>
          <p:cNvPr id="7" name="四角形: メモ 6">
            <a:extLst>
              <a:ext uri="{FF2B5EF4-FFF2-40B4-BE49-F238E27FC236}">
                <a16:creationId xmlns:a16="http://schemas.microsoft.com/office/drawing/2014/main" xmlns="" id="{2D0890EB-64A0-42D9-B745-E7F92B9530F1}"/>
              </a:ext>
            </a:extLst>
          </p:cNvPr>
          <p:cNvSpPr/>
          <p:nvPr/>
        </p:nvSpPr>
        <p:spPr>
          <a:xfrm>
            <a:off x="4547596" y="1033524"/>
            <a:ext cx="812800" cy="440267"/>
          </a:xfrm>
          <a:prstGeom prst="foldedCorner">
            <a:avLst/>
          </a:prstGeom>
          <a:solidFill>
            <a:srgbClr val="4A7B7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xmlns="" id="{A4B36517-6546-4324-B602-66920A143647}"/>
              </a:ext>
            </a:extLst>
          </p:cNvPr>
          <p:cNvSpPr/>
          <p:nvPr/>
        </p:nvSpPr>
        <p:spPr>
          <a:xfrm>
            <a:off x="249358" y="4389559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Device</a:t>
            </a:r>
            <a:r>
              <a:rPr lang="ja-JP" altLang="en-US" sz="3200" b="1" dirty="0"/>
              <a:t>　</a:t>
            </a:r>
            <a:endParaRPr kumimoji="1" lang="ja-JP" altLang="en-US" sz="3200" b="1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xmlns="" id="{478343BE-306E-4657-841B-17ACD2762DA9}"/>
              </a:ext>
            </a:extLst>
          </p:cNvPr>
          <p:cNvSpPr/>
          <p:nvPr/>
        </p:nvSpPr>
        <p:spPr>
          <a:xfrm>
            <a:off x="2664177" y="1398913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xmlns="" id="{7F7394D1-AB71-4F83-88CF-0D70AEA90BB3}"/>
              </a:ext>
            </a:extLst>
          </p:cNvPr>
          <p:cNvSpPr/>
          <p:nvPr/>
        </p:nvSpPr>
        <p:spPr>
          <a:xfrm>
            <a:off x="2707081" y="4731766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xmlns="" id="{6ECEBF56-DD7D-4150-AFC2-4CC9B5A510E0}"/>
              </a:ext>
            </a:extLst>
          </p:cNvPr>
          <p:cNvCxnSpPr>
            <a:cxnSpLocks/>
          </p:cNvCxnSpPr>
          <p:nvPr/>
        </p:nvCxnSpPr>
        <p:spPr>
          <a:xfrm flipH="1">
            <a:off x="3519881" y="3551079"/>
            <a:ext cx="1392864" cy="140082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xmlns="" id="{B5CD2B9F-227C-466A-9DC6-760504E532C1}"/>
              </a:ext>
            </a:extLst>
          </p:cNvPr>
          <p:cNvSpPr/>
          <p:nvPr/>
        </p:nvSpPr>
        <p:spPr>
          <a:xfrm>
            <a:off x="8995550" y="3074370"/>
            <a:ext cx="812800" cy="440267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xmlns="" id="{DAC9719D-BC55-4BAA-827B-3741647E133B}"/>
              </a:ext>
            </a:extLst>
          </p:cNvPr>
          <p:cNvSpPr/>
          <p:nvPr/>
        </p:nvSpPr>
        <p:spPr>
          <a:xfrm>
            <a:off x="8995550" y="2398857"/>
            <a:ext cx="812800" cy="440267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15" name="四角形: メモ 14">
            <a:extLst>
              <a:ext uri="{FF2B5EF4-FFF2-40B4-BE49-F238E27FC236}">
                <a16:creationId xmlns:a16="http://schemas.microsoft.com/office/drawing/2014/main" xmlns="" id="{B13C0EAD-EA26-4ADA-AFD3-C60E5A7E354F}"/>
              </a:ext>
            </a:extLst>
          </p:cNvPr>
          <p:cNvSpPr/>
          <p:nvPr/>
        </p:nvSpPr>
        <p:spPr>
          <a:xfrm>
            <a:off x="8995550" y="3761172"/>
            <a:ext cx="812800" cy="440267"/>
          </a:xfrm>
          <a:prstGeom prst="foldedCorner">
            <a:avLst/>
          </a:prstGeom>
          <a:solidFill>
            <a:srgbClr val="4A7B7C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xmlns="" id="{DF7894EE-1174-4828-B7DF-51B52BE5F642}"/>
              </a:ext>
            </a:extLst>
          </p:cNvPr>
          <p:cNvSpPr txBox="1"/>
          <p:nvPr/>
        </p:nvSpPr>
        <p:spPr>
          <a:xfrm>
            <a:off x="10022838" y="2295824"/>
            <a:ext cx="2885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Exposed Thing</a:t>
            </a:r>
            <a:endParaRPr kumimoji="1" lang="ja-JP" altLang="en-US" sz="3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xmlns="" id="{0CF33ABF-3C66-435D-B875-AA53D751472E}"/>
              </a:ext>
            </a:extLst>
          </p:cNvPr>
          <p:cNvSpPr txBox="1"/>
          <p:nvPr/>
        </p:nvSpPr>
        <p:spPr>
          <a:xfrm>
            <a:off x="10022838" y="2978373"/>
            <a:ext cx="3316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Consumed Thing</a:t>
            </a:r>
            <a:endParaRPr kumimoji="1" lang="ja-JP" altLang="en-US" sz="3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xmlns="" id="{F4CC1D14-7AA6-41AD-85BC-5B3BD9AC308C}"/>
              </a:ext>
            </a:extLst>
          </p:cNvPr>
          <p:cNvSpPr txBox="1"/>
          <p:nvPr/>
        </p:nvSpPr>
        <p:spPr>
          <a:xfrm>
            <a:off x="10022838" y="3660922"/>
            <a:ext cx="3462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Thing Description</a:t>
            </a:r>
            <a:endParaRPr kumimoji="1" lang="ja-JP" altLang="en-US" sz="3600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xmlns="" id="{9E56DD88-5F22-4648-9215-023E80EB63DB}"/>
              </a:ext>
            </a:extLst>
          </p:cNvPr>
          <p:cNvCxnSpPr>
            <a:cxnSpLocks/>
          </p:cNvCxnSpPr>
          <p:nvPr/>
        </p:nvCxnSpPr>
        <p:spPr>
          <a:xfrm flipH="1" flipV="1">
            <a:off x="5360396" y="1253658"/>
            <a:ext cx="1329138" cy="1480549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xmlns="" id="{36428CDD-CC0D-4876-9F07-F4A6D227D45A}"/>
              </a:ext>
            </a:extLst>
          </p:cNvPr>
          <p:cNvCxnSpPr>
            <a:cxnSpLocks/>
          </p:cNvCxnSpPr>
          <p:nvPr/>
        </p:nvCxnSpPr>
        <p:spPr>
          <a:xfrm flipH="1">
            <a:off x="2904327" y="1253658"/>
            <a:ext cx="1643270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xmlns="" id="{76EF8CAA-478B-4564-9805-6636E01D4D8D}"/>
              </a:ext>
            </a:extLst>
          </p:cNvPr>
          <p:cNvSpPr/>
          <p:nvPr/>
        </p:nvSpPr>
        <p:spPr>
          <a:xfrm>
            <a:off x="5461799" y="2734207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Proxy</a:t>
            </a:r>
            <a:endParaRPr kumimoji="1" lang="en-US" altLang="ja-JP" sz="3200" b="1" dirty="0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xmlns="" id="{BE33F6A6-FA02-4D45-8D06-8FA66E05C4F9}"/>
              </a:ext>
            </a:extLst>
          </p:cNvPr>
          <p:cNvSpPr/>
          <p:nvPr/>
        </p:nvSpPr>
        <p:spPr>
          <a:xfrm>
            <a:off x="4915567" y="2802854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xmlns="" id="{7F0C855D-0048-480E-A03C-33E211D8C8DD}"/>
              </a:ext>
            </a:extLst>
          </p:cNvPr>
          <p:cNvSpPr/>
          <p:nvPr/>
        </p:nvSpPr>
        <p:spPr>
          <a:xfrm>
            <a:off x="4912745" y="3330945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xmlns="" id="{F22D427E-0D82-4BE9-A3F7-81851DD7C118}"/>
              </a:ext>
            </a:extLst>
          </p:cNvPr>
          <p:cNvCxnSpPr>
            <a:cxnSpLocks/>
          </p:cNvCxnSpPr>
          <p:nvPr/>
        </p:nvCxnSpPr>
        <p:spPr>
          <a:xfrm flipH="1" flipV="1">
            <a:off x="3476977" y="1619047"/>
            <a:ext cx="1438590" cy="140394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四角形: メモ 35">
            <a:extLst>
              <a:ext uri="{FF2B5EF4-FFF2-40B4-BE49-F238E27FC236}">
                <a16:creationId xmlns:a16="http://schemas.microsoft.com/office/drawing/2014/main" xmlns="" id="{FD7F07D0-3FC7-4410-82E4-8F87131DD7F7}"/>
              </a:ext>
            </a:extLst>
          </p:cNvPr>
          <p:cNvSpPr/>
          <p:nvPr/>
        </p:nvSpPr>
        <p:spPr>
          <a:xfrm>
            <a:off x="4547596" y="5068710"/>
            <a:ext cx="812800" cy="440267"/>
          </a:xfrm>
          <a:prstGeom prst="foldedCorner">
            <a:avLst/>
          </a:prstGeom>
          <a:solidFill>
            <a:srgbClr val="4A7B7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xmlns="" id="{6BD9E49F-5CD9-42F8-BA68-788D2162493F}"/>
              </a:ext>
            </a:extLst>
          </p:cNvPr>
          <p:cNvCxnSpPr>
            <a:cxnSpLocks/>
          </p:cNvCxnSpPr>
          <p:nvPr/>
        </p:nvCxnSpPr>
        <p:spPr>
          <a:xfrm>
            <a:off x="2904327" y="5288844"/>
            <a:ext cx="1643269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xmlns="" id="{63598CD4-2A21-4660-B822-90189A8A543F}"/>
              </a:ext>
            </a:extLst>
          </p:cNvPr>
          <p:cNvCxnSpPr>
            <a:cxnSpLocks/>
          </p:cNvCxnSpPr>
          <p:nvPr/>
        </p:nvCxnSpPr>
        <p:spPr>
          <a:xfrm flipV="1">
            <a:off x="5360396" y="3853625"/>
            <a:ext cx="1329138" cy="1435219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579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</Words>
  <Application>Microsoft Office PowerPoint</Application>
  <PresentationFormat>Widescreen</PresentationFormat>
  <Paragraphs>211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HG明朝E</vt:lpstr>
      <vt:lpstr>メイリオ</vt:lpstr>
      <vt:lpstr>游ゴシック</vt:lpstr>
      <vt:lpstr>Arial</vt:lpstr>
      <vt:lpstr>Calibri</vt:lpstr>
      <vt:lpstr>Office テーマ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2019-02-20T08:46:39Z</dcterms:created>
  <dcterms:modified xsi:type="dcterms:W3CDTF">2019-04-16T00:33:07Z</dcterms:modified>
</cp:coreProperties>
</file>