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" r:id="rId2"/>
    <p:sldId id="323" r:id="rId3"/>
    <p:sldId id="325" r:id="rId4"/>
    <p:sldId id="295" r:id="rId5"/>
    <p:sldId id="312" r:id="rId6"/>
    <p:sldId id="327" r:id="rId7"/>
    <p:sldId id="314" r:id="rId8"/>
    <p:sldId id="326" r:id="rId9"/>
    <p:sldId id="328" r:id="rId10"/>
    <p:sldId id="331" r:id="rId11"/>
    <p:sldId id="332" r:id="rId12"/>
    <p:sldId id="330" r:id="rId13"/>
    <p:sldId id="321" r:id="rId14"/>
    <p:sldId id="319" r:id="rId15"/>
    <p:sldId id="256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80A"/>
    <a:srgbClr val="BD6008"/>
    <a:srgbClr val="4A7B7C"/>
    <a:srgbClr val="009900"/>
    <a:srgbClr val="00B050"/>
    <a:srgbClr val="FFFF00"/>
    <a:srgbClr val="005A9C"/>
    <a:srgbClr val="3366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806" autoAdjust="0"/>
  </p:normalViewPr>
  <p:slideViewPr>
    <p:cSldViewPr>
      <p:cViewPr varScale="1">
        <p:scale>
          <a:sx n="108" d="100"/>
          <a:sy n="108" d="100"/>
        </p:scale>
        <p:origin x="9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3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4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6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57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8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40">
            <a:extLst>
              <a:ext uri="{FF2B5EF4-FFF2-40B4-BE49-F238E27FC236}">
                <a16:creationId xmlns="" xmlns:a16="http://schemas.microsoft.com/office/drawing/2014/main" id="{921EF0E0-F1A2-4BFD-B440-1692661A8F81}"/>
              </a:ext>
            </a:extLst>
          </p:cNvPr>
          <p:cNvSpPr/>
          <p:nvPr/>
        </p:nvSpPr>
        <p:spPr>
          <a:xfrm rot="5400000">
            <a:off x="6046592" y="2784752"/>
            <a:ext cx="439632" cy="144662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" name="角丸四角形 6">
            <a:extLst>
              <a:ext uri="{FF2B5EF4-FFF2-40B4-BE49-F238E27FC236}">
                <a16:creationId xmlns="" xmlns:a16="http://schemas.microsoft.com/office/drawing/2014/main" id="{53B8D211-5FB3-45F9-BC78-45AC13E61712}"/>
              </a:ext>
            </a:extLst>
          </p:cNvPr>
          <p:cNvSpPr/>
          <p:nvPr/>
        </p:nvSpPr>
        <p:spPr bwMode="auto">
          <a:xfrm>
            <a:off x="6955217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="" xmlns:a16="http://schemas.microsoft.com/office/drawing/2014/main" id="{547B1B06-7705-455B-99DB-2B1ABA6320E2}"/>
              </a:ext>
            </a:extLst>
          </p:cNvPr>
          <p:cNvSpPr/>
          <p:nvPr/>
        </p:nvSpPr>
        <p:spPr bwMode="auto">
          <a:xfrm>
            <a:off x="179512" y="325868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9" name="テキスト ボックス 28">
            <a:extLst>
              <a:ext uri="{FF2B5EF4-FFF2-40B4-BE49-F238E27FC236}">
                <a16:creationId xmlns="" xmlns:a16="http://schemas.microsoft.com/office/drawing/2014/main" id="{6EAB4DBF-7652-4640-889C-A3AE5EDC81B3}"/>
              </a:ext>
            </a:extLst>
          </p:cNvPr>
          <p:cNvSpPr txBox="1"/>
          <p:nvPr/>
        </p:nvSpPr>
        <p:spPr>
          <a:xfrm>
            <a:off x="5818914" y="2996952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Describe</a:t>
            </a:r>
            <a:endParaRPr kumimoji="1" lang="ja-JP" altLang="en-US" dirty="0"/>
          </a:p>
        </p:txBody>
      </p:sp>
      <p:sp>
        <p:nvSpPr>
          <p:cNvPr id="10" name="Down Arrow 40">
            <a:extLst>
              <a:ext uri="{FF2B5EF4-FFF2-40B4-BE49-F238E27FC236}">
                <a16:creationId xmlns="" xmlns:a16="http://schemas.microsoft.com/office/drawing/2014/main" id="{CEF93B02-64C2-41AB-A3B3-0D2CF517C207}"/>
              </a:ext>
            </a:extLst>
          </p:cNvPr>
          <p:cNvSpPr/>
          <p:nvPr/>
        </p:nvSpPr>
        <p:spPr>
          <a:xfrm rot="5400000">
            <a:off x="2553486" y="2812265"/>
            <a:ext cx="439632" cy="13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1" name="テキスト ボックス 31">
            <a:extLst>
              <a:ext uri="{FF2B5EF4-FFF2-40B4-BE49-F238E27FC236}">
                <a16:creationId xmlns="" xmlns:a16="http://schemas.microsoft.com/office/drawing/2014/main" id="{099734BC-B926-4C70-8AD1-20B29B603591}"/>
              </a:ext>
            </a:extLst>
          </p:cNvPr>
          <p:cNvSpPr txBox="1"/>
          <p:nvPr/>
        </p:nvSpPr>
        <p:spPr>
          <a:xfrm>
            <a:off x="2337056" y="2996952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Process</a:t>
            </a:r>
            <a:endParaRPr kumimoji="1" lang="ja-JP" altLang="en-US" dirty="0"/>
          </a:p>
        </p:txBody>
      </p:sp>
      <p:cxnSp>
        <p:nvCxnSpPr>
          <p:cNvPr id="12" name="Gerade Verbindung mit Pfeil 42">
            <a:extLst>
              <a:ext uri="{FF2B5EF4-FFF2-40B4-BE49-F238E27FC236}">
                <a16:creationId xmlns="" xmlns:a16="http://schemas.microsoft.com/office/drawing/2014/main" id="{FB0AAE98-22BB-47BC-AAC8-5581A049BDC3}"/>
              </a:ext>
            </a:extLst>
          </p:cNvPr>
          <p:cNvCxnSpPr>
            <a:cxnSpLocks/>
          </p:cNvCxnSpPr>
          <p:nvPr/>
        </p:nvCxnSpPr>
        <p:spPr>
          <a:xfrm>
            <a:off x="2060250" y="4019127"/>
            <a:ext cx="4894967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3" name="テキスト ボックス 34">
            <a:extLst>
              <a:ext uri="{FF2B5EF4-FFF2-40B4-BE49-F238E27FC236}">
                <a16:creationId xmlns="" xmlns:a16="http://schemas.microsoft.com/office/drawing/2014/main" id="{3987310D-BD09-4869-A98C-7D0D9D083D28}"/>
              </a:ext>
            </a:extLst>
          </p:cNvPr>
          <p:cNvSpPr txBox="1"/>
          <p:nvPr/>
        </p:nvSpPr>
        <p:spPr>
          <a:xfrm>
            <a:off x="4009424" y="400506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14" name="角丸四角形 21">
            <a:extLst>
              <a:ext uri="{FF2B5EF4-FFF2-40B4-BE49-F238E27FC236}">
                <a16:creationId xmlns="" xmlns:a16="http://schemas.microsoft.com/office/drawing/2014/main" id="{54C6EEF0-A5FB-440C-8897-9DB348797815}"/>
              </a:ext>
            </a:extLst>
          </p:cNvPr>
          <p:cNvSpPr/>
          <p:nvPr/>
        </p:nvSpPr>
        <p:spPr bwMode="auto">
          <a:xfrm>
            <a:off x="3462619" y="3057360"/>
            <a:ext cx="2078748" cy="707886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5" name="Group 44">
            <a:extLst>
              <a:ext uri="{FF2B5EF4-FFF2-40B4-BE49-F238E27FC236}">
                <a16:creationId xmlns="" xmlns:a16="http://schemas.microsoft.com/office/drawing/2014/main" id="{EAC20210-514F-4C5C-A199-145368680992}"/>
              </a:ext>
            </a:extLst>
          </p:cNvPr>
          <p:cNvGrpSpPr/>
          <p:nvPr/>
        </p:nvGrpSpPr>
        <p:grpSpPr>
          <a:xfrm>
            <a:off x="3559051" y="3161943"/>
            <a:ext cx="486738" cy="527762"/>
            <a:chOff x="3554788" y="2082553"/>
            <a:chExt cx="568045" cy="615987"/>
          </a:xfrm>
        </p:grpSpPr>
        <p:sp>
          <p:nvSpPr>
            <p:cNvPr id="17" name="Isosceles Triangle 45">
              <a:extLst>
                <a:ext uri="{FF2B5EF4-FFF2-40B4-BE49-F238E27FC236}">
                  <a16:creationId xmlns="" xmlns:a16="http://schemas.microsoft.com/office/drawing/2014/main" id="{95E0AD57-CA6A-4DCE-8598-B79163AE2828}"/>
                </a:ext>
              </a:extLst>
            </p:cNvPr>
            <p:cNvSpPr/>
            <p:nvPr/>
          </p:nvSpPr>
          <p:spPr>
            <a:xfrm rot="16200000">
              <a:off x="3620077" y="2187099"/>
              <a:ext cx="447717" cy="386738"/>
            </a:xfrm>
            <a:prstGeom prst="triangle">
              <a:avLst/>
            </a:prstGeom>
            <a:noFill/>
            <a:ln w="3810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val 46">
              <a:extLst>
                <a:ext uri="{FF2B5EF4-FFF2-40B4-BE49-F238E27FC236}">
                  <a16:creationId xmlns="" xmlns:a16="http://schemas.microsoft.com/office/drawing/2014/main" id="{1F817485-6DE4-45ED-9DC3-144921F80E13}"/>
                </a:ext>
              </a:extLst>
            </p:cNvPr>
            <p:cNvSpPr/>
            <p:nvPr/>
          </p:nvSpPr>
          <p:spPr>
            <a:xfrm>
              <a:off x="3944938" y="2082553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47">
              <a:extLst>
                <a:ext uri="{FF2B5EF4-FFF2-40B4-BE49-F238E27FC236}">
                  <a16:creationId xmlns="" xmlns:a16="http://schemas.microsoft.com/office/drawing/2014/main" id="{58EC25AD-D8DF-40DC-9EC4-3CF56C64D145}"/>
                </a:ext>
              </a:extLst>
            </p:cNvPr>
            <p:cNvSpPr/>
            <p:nvPr/>
          </p:nvSpPr>
          <p:spPr>
            <a:xfrm>
              <a:off x="3554788" y="2291522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48">
              <a:extLst>
                <a:ext uri="{FF2B5EF4-FFF2-40B4-BE49-F238E27FC236}">
                  <a16:creationId xmlns="" xmlns:a16="http://schemas.microsoft.com/office/drawing/2014/main" id="{D80D078E-DFD7-47A2-B516-A417277E887E}"/>
                </a:ext>
              </a:extLst>
            </p:cNvPr>
            <p:cNvSpPr/>
            <p:nvPr/>
          </p:nvSpPr>
          <p:spPr>
            <a:xfrm>
              <a:off x="3944938" y="2520647"/>
              <a:ext cx="177895" cy="177893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テキスト ボックス 23">
            <a:extLst>
              <a:ext uri="{FF2B5EF4-FFF2-40B4-BE49-F238E27FC236}">
                <a16:creationId xmlns="" xmlns:a16="http://schemas.microsoft.com/office/drawing/2014/main" id="{EF90ABBA-1DC4-4AB9-B645-BDF464B72A7D}"/>
              </a:ext>
            </a:extLst>
          </p:cNvPr>
          <p:cNvSpPr txBox="1"/>
          <p:nvPr/>
        </p:nvSpPr>
        <p:spPr>
          <a:xfrm>
            <a:off x="4054572" y="3057360"/>
            <a:ext cx="1486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WoT Thing</a:t>
            </a:r>
          </a:p>
          <a:p>
            <a:r>
              <a:rPr kumimoji="1" lang="en-US" altLang="ja-JP" sz="2000" b="1" dirty="0">
                <a:solidFill>
                  <a:schemeClr val="bg1"/>
                </a:solidFill>
              </a:rPr>
              <a:t>Description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bgerundetes Rechteck 31">
            <a:extLst>
              <a:ext uri="{FF2B5EF4-FFF2-40B4-BE49-F238E27FC236}">
                <a16:creationId xmlns=""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936" y="2443445"/>
            <a:ext cx="4824536" cy="2384190"/>
          </a:xfrm>
          <a:prstGeom prst="roundRect">
            <a:avLst>
              <a:gd name="adj" fmla="val 6697"/>
            </a:avLst>
          </a:prstGeom>
          <a:solidFill>
            <a:srgbClr val="4A7B7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Native WoT </a:t>
            </a:r>
            <a:r>
              <a:rPr lang="de-DE" dirty="0"/>
              <a:t>Runtime</a:t>
            </a:r>
          </a:p>
        </p:txBody>
      </p:sp>
      <p:sp>
        <p:nvSpPr>
          <p:cNvPr id="42" name="角丸四角形 21">
            <a:extLst>
              <a:ext uri="{FF2B5EF4-FFF2-40B4-BE49-F238E27FC236}">
                <a16:creationId xmlns=""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=""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=""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=""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=""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3995936" y="1114036"/>
            <a:ext cx="4824536" cy="1216432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b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 preferred language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=""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0" name="角丸四角形 21">
            <a:extLst>
              <a:ext uri="{FF2B5EF4-FFF2-40B4-BE49-F238E27FC236}">
                <a16:creationId xmlns=""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=""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48" name="Down Arrow 40"/>
          <p:cNvSpPr/>
          <p:nvPr/>
        </p:nvSpPr>
        <p:spPr>
          <a:xfrm rot="5400000">
            <a:off x="3435533" y="2497674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Down Arrow 53"/>
          <p:cNvSpPr/>
          <p:nvPr/>
        </p:nvSpPr>
        <p:spPr>
          <a:xfrm rot="5400000">
            <a:off x="8775120" y="2697830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60" name="Down Arrow 59"/>
          <p:cNvSpPr/>
          <p:nvPr/>
        </p:nvSpPr>
        <p:spPr>
          <a:xfrm rot="5400000">
            <a:off x="8775119" y="4096864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61" name="TextBox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2820F3-F322-40F0-9089-49830C21B13F}"/>
              </a:ext>
            </a:extLst>
          </p:cNvPr>
          <p:cNvSpPr txBox="1"/>
          <p:nvPr/>
        </p:nvSpPr>
        <p:spPr>
          <a:xfrm>
            <a:off x="9360441" y="194229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Consumed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9326774" y="2320405"/>
            <a:ext cx="1252275" cy="1252275"/>
            <a:chOff x="9330349" y="2197049"/>
            <a:chExt cx="1252275" cy="1252275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9330349" y="2197049"/>
              <a:ext cx="1252275" cy="1252275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64800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E2FFF27F-191B-4FA4-9D8A-F3CE1954E6C9}"/>
                </a:ext>
              </a:extLst>
            </p:cNvPr>
            <p:cNvGrpSpPr/>
            <p:nvPr/>
          </p:nvGrpSpPr>
          <p:grpSpPr>
            <a:xfrm>
              <a:off x="9747300" y="2349560"/>
              <a:ext cx="413417" cy="426971"/>
              <a:chOff x="1789088" y="2720452"/>
              <a:chExt cx="413417" cy="426971"/>
            </a:xfrm>
          </p:grpSpPr>
          <p:sp>
            <p:nvSpPr>
              <p:cNvPr id="89" name="Isosceles Triangle 88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9326774" y="3716696"/>
            <a:ext cx="1252275" cy="1252275"/>
            <a:chOff x="9330349" y="2197049"/>
            <a:chExt cx="1252275" cy="1252275"/>
          </a:xfrm>
        </p:grpSpPr>
        <p:sp>
          <p:nvSpPr>
            <p:cNvPr id="74" name="角丸四角形 21"/>
            <p:cNvSpPr/>
            <p:nvPr/>
          </p:nvSpPr>
          <p:spPr bwMode="auto">
            <a:xfrm>
              <a:off x="9330349" y="2197049"/>
              <a:ext cx="1252275" cy="1252275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648000" rIns="0" bIns="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E2FFF27F-191B-4FA4-9D8A-F3CE1954E6C9}"/>
                </a:ext>
              </a:extLst>
            </p:cNvPr>
            <p:cNvGrpSpPr/>
            <p:nvPr/>
          </p:nvGrpSpPr>
          <p:grpSpPr>
            <a:xfrm>
              <a:off x="9747300" y="2349560"/>
              <a:ext cx="413417" cy="426971"/>
              <a:chOff x="1789088" y="2720452"/>
              <a:chExt cx="413417" cy="426971"/>
            </a:xfrm>
          </p:grpSpPr>
          <p:sp>
            <p:nvSpPr>
              <p:cNvPr id="76" name="Isosceles Triangle 75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4554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566154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1681695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3443509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2607470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2195119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4240885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3255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 or Service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02724" y="3013322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1028424" y="4678796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3873254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3" name="Freeform 2"/>
          <p:cNvSpPr/>
          <p:nvPr/>
        </p:nvSpPr>
        <p:spPr>
          <a:xfrm>
            <a:off x="2909455" y="3857868"/>
            <a:ext cx="576603" cy="574557"/>
          </a:xfrm>
          <a:custGeom>
            <a:avLst/>
            <a:gdLst>
              <a:gd name="connsiteX0" fmla="*/ 0 w 581890"/>
              <a:gd name="connsiteY0" fmla="*/ 589226 h 589226"/>
              <a:gd name="connsiteX1" fmla="*/ 581890 w 581890"/>
              <a:gd name="connsiteY1" fmla="*/ 589226 h 589226"/>
              <a:gd name="connsiteX2" fmla="*/ 581890 w 581890"/>
              <a:gd name="connsiteY2" fmla="*/ 0 h 589226"/>
              <a:gd name="connsiteX3" fmla="*/ 0 w 581890"/>
              <a:gd name="connsiteY3" fmla="*/ 589226 h 589226"/>
              <a:gd name="connsiteX0" fmla="*/ 0 w 581890"/>
              <a:gd name="connsiteY0" fmla="*/ 554997 h 554997"/>
              <a:gd name="connsiteX1" fmla="*/ 581890 w 581890"/>
              <a:gd name="connsiteY1" fmla="*/ 554997 h 554997"/>
              <a:gd name="connsiteX2" fmla="*/ 581890 w 581890"/>
              <a:gd name="connsiteY2" fmla="*/ 0 h 554997"/>
              <a:gd name="connsiteX3" fmla="*/ 0 w 581890"/>
              <a:gd name="connsiteY3" fmla="*/ 554997 h 554997"/>
              <a:gd name="connsiteX0" fmla="*/ 0 w 581890"/>
              <a:gd name="connsiteY0" fmla="*/ 574557 h 574557"/>
              <a:gd name="connsiteX1" fmla="*/ 581890 w 581890"/>
              <a:gd name="connsiteY1" fmla="*/ 574557 h 574557"/>
              <a:gd name="connsiteX2" fmla="*/ 579412 w 581890"/>
              <a:gd name="connsiteY2" fmla="*/ 0 h 574557"/>
              <a:gd name="connsiteX3" fmla="*/ 0 w 581890"/>
              <a:gd name="connsiteY3" fmla="*/ 574557 h 574557"/>
              <a:gd name="connsiteX0" fmla="*/ 0 w 584368"/>
              <a:gd name="connsiteY0" fmla="*/ 574557 h 574557"/>
              <a:gd name="connsiteX1" fmla="*/ 584368 w 584368"/>
              <a:gd name="connsiteY1" fmla="*/ 574557 h 574557"/>
              <a:gd name="connsiteX2" fmla="*/ 581890 w 584368"/>
              <a:gd name="connsiteY2" fmla="*/ 0 h 574557"/>
              <a:gd name="connsiteX3" fmla="*/ 0 w 584368"/>
              <a:gd name="connsiteY3" fmla="*/ 574557 h 57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368" h="574557">
                <a:moveTo>
                  <a:pt x="0" y="574557"/>
                </a:moveTo>
                <a:lnTo>
                  <a:pt x="584368" y="574557"/>
                </a:lnTo>
                <a:lnTo>
                  <a:pt x="581890" y="0"/>
                </a:lnTo>
                <a:lnTo>
                  <a:pt x="0" y="5745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角丸四角形 21">
            <a:extLst>
              <a:ext uri="{FF2B5EF4-FFF2-40B4-BE49-F238E27FC236}">
                <a16:creationId xmlns=""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3977662" y="1119635"/>
            <a:ext cx="4824536" cy="1216432"/>
          </a:xfrm>
          <a:prstGeom prst="roundRect">
            <a:avLst>
              <a:gd name="adj" fmla="val 13339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Black Box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>
            <a:extLst>
              <a:ext uri="{FF2B5EF4-FFF2-40B4-BE49-F238E27FC236}">
                <a16:creationId xmlns=""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77662" y="3156651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=""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77662" y="2461803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48" name="Down Arrow 40"/>
          <p:cNvSpPr/>
          <p:nvPr/>
        </p:nvSpPr>
        <p:spPr>
          <a:xfrm>
            <a:off x="1687888" y="922972"/>
            <a:ext cx="439632" cy="6431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6">
            <a:extLst>
              <a:ext uri="{FF2B5EF4-FFF2-40B4-BE49-F238E27FC236}">
                <a16:creationId xmlns=""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590870"/>
            <a:ext cx="3168352" cy="528766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de-DE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Manual </a:t>
            </a:r>
            <a:r>
              <a:rPr lang="de-DE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Creation </a:t>
            </a:r>
            <a:r>
              <a:rPr kumimoji="0" lang="de-DE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or Tool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6">
            <a:extLst>
              <a:ext uri="{FF2B5EF4-FFF2-40B4-BE49-F238E27FC236}">
                <a16:creationId xmlns="" xmlns:a16="http://schemas.microsoft.com/office/drawing/2014/main" id="{547B1B06-7705-455B-99DB-2B1ABA6320E2}"/>
              </a:ext>
            </a:extLst>
          </p:cNvPr>
          <p:cNvSpPr/>
          <p:nvPr/>
        </p:nvSpPr>
        <p:spPr bwMode="auto">
          <a:xfrm>
            <a:off x="5467835" y="4774216"/>
            <a:ext cx="1880738" cy="99687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72" name="Down Arrow 40">
            <a:extLst>
              <a:ext uri="{FF2B5EF4-FFF2-40B4-BE49-F238E27FC236}">
                <a16:creationId xmlns="" xmlns:a16="http://schemas.microsoft.com/office/drawing/2014/main" id="{CEF93B02-64C2-41AB-A3B3-0D2CF517C207}"/>
              </a:ext>
            </a:extLst>
          </p:cNvPr>
          <p:cNvSpPr/>
          <p:nvPr/>
        </p:nvSpPr>
        <p:spPr>
          <a:xfrm rot="17735679">
            <a:off x="4007257" y="3363725"/>
            <a:ext cx="439632" cy="2630238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909732" y="3856163"/>
            <a:ext cx="573881" cy="576262"/>
          </a:xfrm>
          <a:custGeom>
            <a:avLst/>
            <a:gdLst>
              <a:gd name="connsiteX0" fmla="*/ 0 w 571500"/>
              <a:gd name="connsiteY0" fmla="*/ 576262 h 576262"/>
              <a:gd name="connsiteX1" fmla="*/ 85725 w 571500"/>
              <a:gd name="connsiteY1" fmla="*/ 138112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1500"/>
              <a:gd name="connsiteY0" fmla="*/ 576262 h 576262"/>
              <a:gd name="connsiteX1" fmla="*/ 102394 w 571500"/>
              <a:gd name="connsiteY1" fmla="*/ 116681 h 576262"/>
              <a:gd name="connsiteX2" fmla="*/ 571500 w 571500"/>
              <a:gd name="connsiteY2" fmla="*/ 0 h 576262"/>
              <a:gd name="connsiteX3" fmla="*/ 0 w 571500"/>
              <a:gd name="connsiteY3" fmla="*/ 576262 h 576262"/>
              <a:gd name="connsiteX0" fmla="*/ 0 w 573881"/>
              <a:gd name="connsiteY0" fmla="*/ 576262 h 576262"/>
              <a:gd name="connsiteX1" fmla="*/ 104775 w 573881"/>
              <a:gd name="connsiteY1" fmla="*/ 116681 h 576262"/>
              <a:gd name="connsiteX2" fmla="*/ 573881 w 573881"/>
              <a:gd name="connsiteY2" fmla="*/ 0 h 576262"/>
              <a:gd name="connsiteX3" fmla="*/ 0 w 573881"/>
              <a:gd name="connsiteY3" fmla="*/ 576262 h 57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881" h="576262">
                <a:moveTo>
                  <a:pt x="0" y="576262"/>
                </a:moveTo>
                <a:lnTo>
                  <a:pt x="104775" y="116681"/>
                </a:lnTo>
                <a:lnTo>
                  <a:pt x="573881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BD6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 Verbindung mit Pfeil 42">
            <a:extLst>
              <a:ext uri="{FF2B5EF4-FFF2-40B4-BE49-F238E27FC236}">
                <a16:creationId xmlns="" xmlns:a16="http://schemas.microsoft.com/office/drawing/2014/main" id="{BAC4CD7D-497E-48E3-9ADE-917CB7DACF82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6408204" y="3916392"/>
            <a:ext cx="0" cy="857824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74" name="テキスト ボックス 47">
            <a:extLst>
              <a:ext uri="{FF2B5EF4-FFF2-40B4-BE49-F238E27FC236}">
                <a16:creationId xmlns="" xmlns:a16="http://schemas.microsoft.com/office/drawing/2014/main" id="{4BAE56B0-F843-4AB5-AB04-C7C6372F2AF5}"/>
              </a:ext>
            </a:extLst>
          </p:cNvPr>
          <p:cNvSpPr txBox="1"/>
          <p:nvPr/>
        </p:nvSpPr>
        <p:spPr>
          <a:xfrm>
            <a:off x="6408204" y="4144294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sp>
        <p:nvSpPr>
          <p:cNvPr id="75" name="テキスト ボックス 47">
            <a:extLst>
              <a:ext uri="{FF2B5EF4-FFF2-40B4-BE49-F238E27FC236}">
                <a16:creationId xmlns="" xmlns:a16="http://schemas.microsoft.com/office/drawing/2014/main" id="{4BAE56B0-F843-4AB5-AB04-C7C6372F2AF5}"/>
              </a:ext>
            </a:extLst>
          </p:cNvPr>
          <p:cNvSpPr txBox="1"/>
          <p:nvPr/>
        </p:nvSpPr>
        <p:spPr>
          <a:xfrm>
            <a:off x="3482480" y="4820228"/>
            <a:ext cx="97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Process</a:t>
            </a:r>
            <a:endParaRPr kumimoji="1" lang="ja-JP" altLang="en-US" dirty="0"/>
          </a:p>
        </p:txBody>
      </p:sp>
      <p:sp>
        <p:nvSpPr>
          <p:cNvPr id="76" name="テキスト ボックス 47">
            <a:extLst>
              <a:ext uri="{FF2B5EF4-FFF2-40B4-BE49-F238E27FC236}">
                <a16:creationId xmlns="" xmlns:a16="http://schemas.microsoft.com/office/drawing/2014/main" id="{4BAE56B0-F843-4AB5-AB04-C7C6372F2AF5}"/>
              </a:ext>
            </a:extLst>
          </p:cNvPr>
          <p:cNvSpPr txBox="1"/>
          <p:nvPr/>
        </p:nvSpPr>
        <p:spPr>
          <a:xfrm>
            <a:off x="2111881" y="1117290"/>
            <a:ext cx="109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Describe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723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42109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xmlns="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xmlns="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xmlns="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xmlns="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26627"/>
            <a:ext cx="1937231" cy="73453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5001496"/>
            <a:ext cx="4824536" cy="450262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xmlns="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xmlns="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xmlns="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xmlns="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xmlns="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xmlns="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xmlns="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xmlns="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xmlns="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xmlns="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xmlns="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xmlns="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44214" y="3681900"/>
            <a:ext cx="1918784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xmlns="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xmlns="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xmlns="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xmlns="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xmlns="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xmlns="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xmlns="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21394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4896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=""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=""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=""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=""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87673"/>
            <a:ext cx="1954972" cy="1273487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50699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=""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=""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=""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=""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=""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95437" y="3176428"/>
            <a:ext cx="1851820" cy="1170670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=""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=""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=""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=""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=""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=""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=""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=""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886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=""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=""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=""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=""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=""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=""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=""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69555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Thing Description</a:t>
            </a:r>
            <a:endParaRPr lang="en-US" altLang="ja-JP" sz="2000" kern="0" dirty="0" smtClean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“IoT </a:t>
            </a:r>
            <a:r>
              <a:rPr lang="en-US" sz="1600" dirty="0">
                <a:solidFill>
                  <a:schemeClr val="bg1"/>
                </a:solidFill>
              </a:rPr>
              <a:t>Platform” × “Media Type” </a:t>
            </a:r>
            <a:r>
              <a:rPr lang="en-US" sz="1600" dirty="0" smtClean="0">
                <a:solidFill>
                  <a:schemeClr val="bg1"/>
                </a:solidFill>
              </a:rPr>
              <a:t>× “Transfer </a:t>
            </a:r>
            <a:r>
              <a:rPr lang="en-US" sz="1600" dirty="0">
                <a:solidFill>
                  <a:schemeClr val="bg1"/>
                </a:solidFill>
              </a:rPr>
              <a:t>Protocol” </a:t>
            </a:r>
            <a:r>
              <a:rPr lang="en-US" sz="1600" dirty="0" smtClean="0">
                <a:solidFill>
                  <a:schemeClr val="bg1"/>
                </a:solidFill>
              </a:rPr>
              <a:t>× “</a:t>
            </a:r>
            <a:r>
              <a:rPr lang="en-US" sz="1600" dirty="0" err="1" smtClean="0">
                <a:solidFill>
                  <a:schemeClr val="bg1"/>
                </a:solidFill>
              </a:rPr>
              <a:t>Subprotocol</a:t>
            </a:r>
            <a:r>
              <a:rPr lang="en-US" sz="1600" dirty="0" smtClean="0">
                <a:solidFill>
                  <a:schemeClr val="bg1"/>
                </a:solidFill>
              </a:rPr>
              <a:t>” × “Security”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Bindings</a:t>
            </a:r>
            <a:endParaRPr lang="en-US" sz="2000" dirty="0"/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287090"/>
            <a:ext cx="105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Protocol</a:t>
            </a:r>
            <a:br>
              <a:rPr lang="de-DE" sz="2000" dirty="0" smtClean="0"/>
            </a:br>
            <a:r>
              <a:rPr lang="de-DE" sz="2000" dirty="0" smtClean="0"/>
              <a:t>Stacks</a:t>
            </a:r>
            <a:endParaRPr lang="en-US" sz="2000" dirty="0"/>
          </a:p>
        </p:txBody>
      </p:sp>
      <p:sp>
        <p:nvSpPr>
          <p:cNvPr id="31" name="Rechteck 30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1621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21259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98310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cs typeface="Arial" pitchFamily="34" charset="0"/>
              </a:rPr>
              <a:t>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39"/>
          <p:cNvSpPr/>
          <p:nvPr/>
        </p:nvSpPr>
        <p:spPr>
          <a:xfrm>
            <a:off x="5693264" y="4708518"/>
            <a:ext cx="744083" cy="3600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DTLS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40">
            <a:extLst>
              <a:ext uri="{FF2B5EF4-FFF2-40B4-BE49-F238E27FC236}">
                <a16:creationId xmlns="" xmlns:a16="http://schemas.microsoft.com/office/drawing/2014/main" id="{940FE31F-5355-4155-B7B3-79D4EAC17461}"/>
              </a:ext>
            </a:extLst>
          </p:cNvPr>
          <p:cNvSpPr/>
          <p:nvPr/>
        </p:nvSpPr>
        <p:spPr>
          <a:xfrm rot="8569733">
            <a:off x="6737303" y="2201613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8" name="Down Arrow 40">
            <a:extLst>
              <a:ext uri="{FF2B5EF4-FFF2-40B4-BE49-F238E27FC236}">
                <a16:creationId xmlns="" xmlns:a16="http://schemas.microsoft.com/office/drawing/2014/main" id="{C3343050-8CC9-4B75-B876-F2F33E35216C}"/>
              </a:ext>
            </a:extLst>
          </p:cNvPr>
          <p:cNvSpPr/>
          <p:nvPr/>
        </p:nvSpPr>
        <p:spPr>
          <a:xfrm rot="8569733">
            <a:off x="6756395" y="3230551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6" name="Down Arrow 40">
            <a:extLst>
              <a:ext uri="{FF2B5EF4-FFF2-40B4-BE49-F238E27FC236}">
                <a16:creationId xmlns="" xmlns:a16="http://schemas.microsoft.com/office/drawing/2014/main" id="{37BF7EAC-3889-4E74-BC3F-68E89327D804}"/>
              </a:ext>
            </a:extLst>
          </p:cNvPr>
          <p:cNvSpPr/>
          <p:nvPr/>
        </p:nvSpPr>
        <p:spPr>
          <a:xfrm rot="8569733">
            <a:off x="3431679" y="2734742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5" name="直線矢印コネクタ 36">
            <a:extLst>
              <a:ext uri="{FF2B5EF4-FFF2-40B4-BE49-F238E27FC236}">
                <a16:creationId xmlns="" xmlns:a16="http://schemas.microsoft.com/office/drawing/2014/main" id="{B88777B8-59B0-4259-AC12-EB3106E53B83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3407770" y="1995750"/>
            <a:ext cx="2243329" cy="53444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37">
            <a:extLst>
              <a:ext uri="{FF2B5EF4-FFF2-40B4-BE49-F238E27FC236}">
                <a16:creationId xmlns="" xmlns:a16="http://schemas.microsoft.com/office/drawing/2014/main" id="{5113A2AC-0F45-4A71-9D05-69B32CD7744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407770" y="2530196"/>
            <a:ext cx="2272598" cy="493857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メモ 40">
            <a:extLst>
              <a:ext uri="{FF2B5EF4-FFF2-40B4-BE49-F238E27FC236}">
                <a16:creationId xmlns="" xmlns:a16="http://schemas.microsoft.com/office/drawing/2014/main" id="{7D117D8E-F664-4207-A0BE-A36DBAF3959A}"/>
              </a:ext>
            </a:extLst>
          </p:cNvPr>
          <p:cNvSpPr/>
          <p:nvPr/>
        </p:nvSpPr>
        <p:spPr>
          <a:xfrm>
            <a:off x="7277870" y="2191099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resources</a:t>
            </a:r>
            <a:endParaRPr kumimoji="1" lang="ja-JP" altLang="en-US" sz="2000" dirty="0"/>
          </a:p>
        </p:txBody>
      </p:sp>
      <p:cxnSp>
        <p:nvCxnSpPr>
          <p:cNvPr id="8" name="直線矢印コネクタ 42">
            <a:extLst>
              <a:ext uri="{FF2B5EF4-FFF2-40B4-BE49-F238E27FC236}">
                <a16:creationId xmlns="" xmlns:a16="http://schemas.microsoft.com/office/drawing/2014/main" id="{D3D5D467-DA8E-4868-AB3F-76D8B33830D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407770" y="2517821"/>
            <a:ext cx="3870100" cy="12376"/>
          </a:xfrm>
          <a:prstGeom prst="straightConnector1">
            <a:avLst/>
          </a:prstGeom>
          <a:ln>
            <a:solidFill>
              <a:srgbClr val="EB780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6">
            <a:extLst>
              <a:ext uri="{FF2B5EF4-FFF2-40B4-BE49-F238E27FC236}">
                <a16:creationId xmlns="" xmlns:a16="http://schemas.microsoft.com/office/drawing/2014/main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B</a:t>
            </a:r>
          </a:p>
        </p:txBody>
      </p:sp>
      <p:sp>
        <p:nvSpPr>
          <p:cNvPr id="10" name="角丸四角形 6">
            <a:extLst>
              <a:ext uri="{FF2B5EF4-FFF2-40B4-BE49-F238E27FC236}">
                <a16:creationId xmlns="" xmlns:a16="http://schemas.microsoft.com/office/drawing/2014/main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C</a:t>
            </a:r>
          </a:p>
        </p:txBody>
      </p:sp>
      <p:cxnSp>
        <p:nvCxnSpPr>
          <p:cNvPr id="11" name="コネクタ: カギ線 56">
            <a:extLst>
              <a:ext uri="{FF2B5EF4-FFF2-40B4-BE49-F238E27FC236}">
                <a16:creationId xmlns="" xmlns:a16="http://schemas.microsoft.com/office/drawing/2014/main" id="{1BD0CE5B-A439-41AD-830D-CC6CC34A0BAC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5251657" y="3456536"/>
            <a:ext cx="1900909" cy="520131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57">
            <a:extLst>
              <a:ext uri="{FF2B5EF4-FFF2-40B4-BE49-F238E27FC236}">
                <a16:creationId xmlns="" xmlns:a16="http://schemas.microsoft.com/office/drawing/2014/main" id="{DF6AC9EC-5258-429C-BB66-565BB5D9BDD5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5251657" y="3976667"/>
            <a:ext cx="1900909" cy="487145"/>
          </a:xfrm>
          <a:prstGeom prst="bentConnector3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メモ 135">
            <a:extLst>
              <a:ext uri="{FF2B5EF4-FFF2-40B4-BE49-F238E27FC236}">
                <a16:creationId xmlns="" xmlns:a16="http://schemas.microsoft.com/office/drawing/2014/main" id="{1B49BDAE-ED8B-49B2-BD5F-1D9907275C8D}"/>
              </a:ext>
            </a:extLst>
          </p:cNvPr>
          <p:cNvSpPr/>
          <p:nvPr/>
        </p:nvSpPr>
        <p:spPr>
          <a:xfrm>
            <a:off x="7344572" y="2272362"/>
            <a:ext cx="1199052" cy="6534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kumimoji="1" lang="en-US" altLang="ja-JP" sz="2000" dirty="0"/>
              <a:t>Other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R</a:t>
            </a:r>
            <a:r>
              <a:rPr lang="en-US" altLang="ja-JP" sz="2000" dirty="0" smtClean="0"/>
              <a:t>esources</a:t>
            </a:r>
            <a:endParaRPr kumimoji="1" lang="ja-JP" altLang="en-US" sz="2000" dirty="0"/>
          </a:p>
        </p:txBody>
      </p:sp>
      <p:sp>
        <p:nvSpPr>
          <p:cNvPr id="18" name="角丸四角形 6">
            <a:extLst>
              <a:ext uri="{FF2B5EF4-FFF2-40B4-BE49-F238E27FC236}">
                <a16:creationId xmlns="" xmlns:a16="http://schemas.microsoft.com/office/drawing/2014/main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9" name="Down Arrow 40">
            <a:extLst>
              <a:ext uri="{FF2B5EF4-FFF2-40B4-BE49-F238E27FC236}">
                <a16:creationId xmlns="" xmlns:a16="http://schemas.microsoft.com/office/drawing/2014/main" id="{4AC7C42A-F31C-4787-8D21-385E7D43CAB7}"/>
              </a:ext>
            </a:extLst>
          </p:cNvPr>
          <p:cNvSpPr/>
          <p:nvPr/>
        </p:nvSpPr>
        <p:spPr>
          <a:xfrm rot="13030267" flipV="1">
            <a:off x="2082535" y="2579567"/>
            <a:ext cx="324000" cy="1144286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20" name="テキスト ボックス 140">
            <a:extLst>
              <a:ext uri="{FF2B5EF4-FFF2-40B4-BE49-F238E27FC236}">
                <a16:creationId xmlns="" xmlns:a16="http://schemas.microsoft.com/office/drawing/2014/main" id="{C2031B7D-28F0-4D68-AA04-7199EEBCDE43}"/>
              </a:ext>
            </a:extLst>
          </p:cNvPr>
          <p:cNvSpPr txBox="1"/>
          <p:nvPr/>
        </p:nvSpPr>
        <p:spPr>
          <a:xfrm>
            <a:off x="3371903" y="2034970"/>
            <a:ext cx="70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/>
              <a:t>Links</a:t>
            </a:r>
            <a:endParaRPr kumimoji="1" lang="ja-JP" altLang="en-US" dirty="0"/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="" xmlns:a16="http://schemas.microsoft.com/office/drawing/2014/main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123202"/>
            <a:ext cx="191862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2" name="Gerade Verbindung mit Pfeil 42">
            <a:extLst>
              <a:ext uri="{FF2B5EF4-FFF2-40B4-BE49-F238E27FC236}">
                <a16:creationId xmlns="" xmlns:a16="http://schemas.microsoft.com/office/drawing/2014/main" id="{C4227D80-CE85-4D18-9276-9923491CD9C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907544" y="3573579"/>
            <a:ext cx="5245022" cy="403087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3" name="Gerade Verbindung mit Pfeil 42">
            <a:extLst>
              <a:ext uri="{FF2B5EF4-FFF2-40B4-BE49-F238E27FC236}">
                <a16:creationId xmlns="" xmlns:a16="http://schemas.microsoft.com/office/drawing/2014/main" id="{0DEDAD89-F2ED-4462-8526-0CC39D14DE92}"/>
              </a:ext>
            </a:extLst>
          </p:cNvPr>
          <p:cNvCxnSpPr>
            <a:cxnSpLocks/>
          </p:cNvCxnSpPr>
          <p:nvPr/>
        </p:nvCxnSpPr>
        <p:spPr>
          <a:xfrm>
            <a:off x="1922051" y="4260207"/>
            <a:ext cx="5230515" cy="39864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テキスト ボックス 46">
            <a:extLst>
              <a:ext uri="{FF2B5EF4-FFF2-40B4-BE49-F238E27FC236}">
                <a16:creationId xmlns="" xmlns:a16="http://schemas.microsoft.com/office/drawing/2014/main" id="{286BA5D7-ADFF-4092-9C52-8D7D5BBA0127}"/>
              </a:ext>
            </a:extLst>
          </p:cNvPr>
          <p:cNvSpPr txBox="1"/>
          <p:nvPr/>
        </p:nvSpPr>
        <p:spPr>
          <a:xfrm>
            <a:off x="5266164" y="3912254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Related</a:t>
            </a:r>
            <a:endParaRPr kumimoji="1" lang="ja-JP" altLang="en-US" dirty="0"/>
          </a:p>
        </p:txBody>
      </p:sp>
      <p:sp>
        <p:nvSpPr>
          <p:cNvPr id="25" name="角丸四角形 6">
            <a:extLst>
              <a:ext uri="{FF2B5EF4-FFF2-40B4-BE49-F238E27FC236}">
                <a16:creationId xmlns="" xmlns:a16="http://schemas.microsoft.com/office/drawing/2014/main" id="{529EACCC-C218-4181-AB85-88A152772189}"/>
              </a:ext>
            </a:extLst>
          </p:cNvPr>
          <p:cNvSpPr/>
          <p:nvPr/>
        </p:nvSpPr>
        <p:spPr bwMode="auto">
          <a:xfrm>
            <a:off x="3811657" y="3616667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A</a:t>
            </a:r>
          </a:p>
        </p:txBody>
      </p:sp>
      <p:grpSp>
        <p:nvGrpSpPr>
          <p:cNvPr id="50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2481699" y="2233695"/>
            <a:ext cx="928995" cy="598378"/>
            <a:chOff x="5392212" y="1665805"/>
            <a:chExt cx="1391137" cy="892701"/>
          </a:xfrm>
        </p:grpSpPr>
        <p:sp>
          <p:nvSpPr>
            <p:cNvPr id="51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71071"/>
              <a:ext cx="1391137" cy="887435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54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5651099" y="1690347"/>
            <a:ext cx="928997" cy="610806"/>
            <a:chOff x="5392209" y="1659168"/>
            <a:chExt cx="1391140" cy="911243"/>
          </a:xfrm>
        </p:grpSpPr>
        <p:sp>
          <p:nvSpPr>
            <p:cNvPr id="59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392209" y="1659168"/>
              <a:ext cx="1391137" cy="911243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0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2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4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 smtClean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 smtClean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5680368" y="2718651"/>
            <a:ext cx="928995" cy="610804"/>
            <a:chOff x="5392212" y="1659169"/>
            <a:chExt cx="1391137" cy="911240"/>
          </a:xfrm>
        </p:grpSpPr>
        <p:sp>
          <p:nvSpPr>
            <p:cNvPr id="67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59169"/>
              <a:ext cx="1391137" cy="91124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8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0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テキスト ボックス 47">
            <a:extLst>
              <a:ext uri="{FF2B5EF4-FFF2-40B4-BE49-F238E27FC236}">
                <a16:creationId xmlns="" xmlns:a16="http://schemas.microsoft.com/office/drawing/2014/main" id="{4BAE56B0-F843-4AB5-AB04-C7C6372F2AF5}"/>
              </a:ext>
            </a:extLst>
          </p:cNvPr>
          <p:cNvSpPr txBox="1"/>
          <p:nvPr/>
        </p:nvSpPr>
        <p:spPr>
          <a:xfrm>
            <a:off x="2243365" y="431970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7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own Arrow 40">
            <a:extLst>
              <a:ext uri="{FF2B5EF4-FFF2-40B4-BE49-F238E27FC236}">
                <a16:creationId xmlns="" xmlns:a16="http://schemas.microsoft.com/office/drawing/2014/main" id="{71F9D53E-A1FC-483B-B458-C03192086C60}"/>
              </a:ext>
            </a:extLst>
          </p:cNvPr>
          <p:cNvSpPr/>
          <p:nvPr/>
        </p:nvSpPr>
        <p:spPr>
          <a:xfrm rot="5400000">
            <a:off x="2084438" y="34295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81" name="Down Arrow 40">
            <a:extLst>
              <a:ext uri="{FF2B5EF4-FFF2-40B4-BE49-F238E27FC236}">
                <a16:creationId xmlns="" xmlns:a16="http://schemas.microsoft.com/office/drawing/2014/main" id="{F72D4BF3-CCC5-4D1A-BEDD-C172C805BC08}"/>
              </a:ext>
            </a:extLst>
          </p:cNvPr>
          <p:cNvSpPr/>
          <p:nvPr/>
        </p:nvSpPr>
        <p:spPr>
          <a:xfrm rot="5400000">
            <a:off x="3418237" y="342951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cxnSp>
        <p:nvCxnSpPr>
          <p:cNvPr id="22" name="Gerade Verbindung mit Pfeil 42">
            <a:extLst>
              <a:ext uri="{FF2B5EF4-FFF2-40B4-BE49-F238E27FC236}">
                <a16:creationId xmlns="" xmlns:a16="http://schemas.microsoft.com/office/drawing/2014/main" id="{C4227D80-CE85-4D18-9276-9923491CD9CD}"/>
              </a:ext>
            </a:extLst>
          </p:cNvPr>
          <p:cNvCxnSpPr>
            <a:cxnSpLocks/>
          </p:cNvCxnSpPr>
          <p:nvPr/>
        </p:nvCxnSpPr>
        <p:spPr>
          <a:xfrm flipV="1">
            <a:off x="5378943" y="3725658"/>
            <a:ext cx="1773623" cy="163173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5" name="Gerade Verbindung mit Pfeil 42">
            <a:extLst>
              <a:ext uri="{FF2B5EF4-FFF2-40B4-BE49-F238E27FC236}">
                <a16:creationId xmlns="" xmlns:a16="http://schemas.microsoft.com/office/drawing/2014/main" id="{C4227D80-CE85-4D18-9276-9923491CD9CD}"/>
              </a:ext>
            </a:extLst>
          </p:cNvPr>
          <p:cNvCxnSpPr>
            <a:cxnSpLocks/>
          </p:cNvCxnSpPr>
          <p:nvPr/>
        </p:nvCxnSpPr>
        <p:spPr>
          <a:xfrm>
            <a:off x="5378943" y="4054069"/>
            <a:ext cx="1773623" cy="141141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1" name="Down Arrow 40">
            <a:extLst>
              <a:ext uri="{FF2B5EF4-FFF2-40B4-BE49-F238E27FC236}">
                <a16:creationId xmlns="" xmlns:a16="http://schemas.microsoft.com/office/drawing/2014/main" id="{71F9D53E-A1FC-483B-B458-C03192086C60}"/>
              </a:ext>
            </a:extLst>
          </p:cNvPr>
          <p:cNvSpPr/>
          <p:nvPr/>
        </p:nvSpPr>
        <p:spPr>
          <a:xfrm rot="4772942">
            <a:off x="5556927" y="3153837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3" name="Down Arrow 40">
            <a:extLst>
              <a:ext uri="{FF2B5EF4-FFF2-40B4-BE49-F238E27FC236}">
                <a16:creationId xmlns="" xmlns:a16="http://schemas.microsoft.com/office/drawing/2014/main" id="{3DEEC69F-957F-4B3B-BC27-AB5C1813DF20}"/>
              </a:ext>
            </a:extLst>
          </p:cNvPr>
          <p:cNvSpPr/>
          <p:nvPr/>
        </p:nvSpPr>
        <p:spPr>
          <a:xfrm rot="6084766">
            <a:off x="5559082" y="405642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2" name="Down Arrow 40">
            <a:extLst>
              <a:ext uri="{FF2B5EF4-FFF2-40B4-BE49-F238E27FC236}">
                <a16:creationId xmlns="" xmlns:a16="http://schemas.microsoft.com/office/drawing/2014/main" id="{F72D4BF3-CCC5-4D1A-BEDD-C172C805BC08}"/>
              </a:ext>
            </a:extLst>
          </p:cNvPr>
          <p:cNvSpPr/>
          <p:nvPr/>
        </p:nvSpPr>
        <p:spPr>
          <a:xfrm rot="4772942">
            <a:off x="6874903" y="2927116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54" name="Down Arrow 40">
            <a:extLst>
              <a:ext uri="{FF2B5EF4-FFF2-40B4-BE49-F238E27FC236}">
                <a16:creationId xmlns="" xmlns:a16="http://schemas.microsoft.com/office/drawing/2014/main" id="{7D791EEA-B707-4331-A046-D876EEEDF87E}"/>
              </a:ext>
            </a:extLst>
          </p:cNvPr>
          <p:cNvSpPr/>
          <p:nvPr/>
        </p:nvSpPr>
        <p:spPr>
          <a:xfrm rot="6084766">
            <a:off x="6874903" y="4233532"/>
            <a:ext cx="407233" cy="754467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9" name="角丸四角形 6">
            <a:extLst>
              <a:ext uri="{FF2B5EF4-FFF2-40B4-BE49-F238E27FC236}">
                <a16:creationId xmlns="" xmlns:a16="http://schemas.microsoft.com/office/drawing/2014/main" id="{DF0A1329-0B41-49D4-90D5-70946F050AAD}"/>
              </a:ext>
            </a:extLst>
          </p:cNvPr>
          <p:cNvSpPr/>
          <p:nvPr/>
        </p:nvSpPr>
        <p:spPr bwMode="auto">
          <a:xfrm>
            <a:off x="7152566" y="309653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A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" name="角丸四角形 6">
            <a:extLst>
              <a:ext uri="{FF2B5EF4-FFF2-40B4-BE49-F238E27FC236}">
                <a16:creationId xmlns="" xmlns:a16="http://schemas.microsoft.com/office/drawing/2014/main" id="{0537BC9F-7751-4EB4-B6C2-0E4A7730EDF0}"/>
              </a:ext>
            </a:extLst>
          </p:cNvPr>
          <p:cNvSpPr/>
          <p:nvPr/>
        </p:nvSpPr>
        <p:spPr bwMode="auto">
          <a:xfrm>
            <a:off x="7152566" y="4103812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Thing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4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5784729" y="3035683"/>
            <a:ext cx="928995" cy="641402"/>
            <a:chOff x="5392212" y="1636345"/>
            <a:chExt cx="1391137" cy="956888"/>
          </a:xfrm>
        </p:grpSpPr>
        <p:sp>
          <p:nvSpPr>
            <p:cNvPr id="36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36345"/>
              <a:ext cx="1391137" cy="95688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7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39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A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角丸四角形 6">
            <a:extLst>
              <a:ext uri="{FF2B5EF4-FFF2-40B4-BE49-F238E27FC236}">
                <a16:creationId xmlns="" xmlns:a16="http://schemas.microsoft.com/office/drawing/2014/main" id="{91006723-DA0B-4ABA-957C-AF6A78E36774}"/>
              </a:ext>
            </a:extLst>
          </p:cNvPr>
          <p:cNvSpPr/>
          <p:nvPr/>
        </p:nvSpPr>
        <p:spPr bwMode="auto">
          <a:xfrm>
            <a:off x="467544" y="3616666"/>
            <a:ext cx="1440000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cxnSp>
        <p:nvCxnSpPr>
          <p:cNvPr id="21" name="Gerade Verbindung mit Pfeil 42">
            <a:extLst>
              <a:ext uri="{FF2B5EF4-FFF2-40B4-BE49-F238E27FC236}">
                <a16:creationId xmlns="" xmlns:a16="http://schemas.microsoft.com/office/drawing/2014/main" id="{BAC4CD7D-497E-48E3-9ADE-917CB7DACF82}"/>
              </a:ext>
            </a:extLst>
          </p:cNvPr>
          <p:cNvCxnSpPr>
            <a:cxnSpLocks/>
          </p:cNvCxnSpPr>
          <p:nvPr/>
        </p:nvCxnSpPr>
        <p:spPr>
          <a:xfrm>
            <a:off x="1893037" y="4204003"/>
            <a:ext cx="1791334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5" name="角丸四角形 6">
            <a:extLst>
              <a:ext uri="{FF2B5EF4-FFF2-40B4-BE49-F238E27FC236}">
                <a16:creationId xmlns="" xmlns:a16="http://schemas.microsoft.com/office/drawing/2014/main" id="{529EACCC-C218-4181-AB85-88A152772189}"/>
              </a:ext>
            </a:extLst>
          </p:cNvPr>
          <p:cNvSpPr/>
          <p:nvPr/>
        </p:nvSpPr>
        <p:spPr bwMode="auto">
          <a:xfrm>
            <a:off x="3684371" y="3616667"/>
            <a:ext cx="1694572" cy="720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ea typeface="HG明朝E" panose="02020909000000000000" pitchFamily="17" charset="-128"/>
                <a:cs typeface="Arial" pitchFamily="34" charset="0"/>
              </a:rPr>
              <a:t>Intermediary</a:t>
            </a:r>
          </a:p>
        </p:txBody>
      </p:sp>
      <p:sp>
        <p:nvSpPr>
          <p:cNvPr id="27" name="テキスト ボックス 47">
            <a:extLst>
              <a:ext uri="{FF2B5EF4-FFF2-40B4-BE49-F238E27FC236}">
                <a16:creationId xmlns="" xmlns:a16="http://schemas.microsoft.com/office/drawing/2014/main" id="{4BAE56B0-F843-4AB5-AB04-C7C6372F2AF5}"/>
              </a:ext>
            </a:extLst>
          </p:cNvPr>
          <p:cNvSpPr txBox="1"/>
          <p:nvPr/>
        </p:nvSpPr>
        <p:spPr>
          <a:xfrm>
            <a:off x="2243365" y="4175291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Interact</a:t>
            </a:r>
            <a:endParaRPr kumimoji="1" lang="ja-JP" altLang="en-US" dirty="0"/>
          </a:p>
        </p:txBody>
      </p:sp>
      <p:grpSp>
        <p:nvGrpSpPr>
          <p:cNvPr id="56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5784729" y="4298034"/>
            <a:ext cx="928995" cy="601908"/>
            <a:chOff x="5392212" y="1665805"/>
            <a:chExt cx="1391137" cy="897968"/>
          </a:xfrm>
        </p:grpSpPr>
        <p:sp>
          <p:nvSpPr>
            <p:cNvPr id="57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392212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60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74740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B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グループ化 102">
            <a:extLst>
              <a:ext uri="{FF2B5EF4-FFF2-40B4-BE49-F238E27FC236}">
                <a16:creationId xmlns="" xmlns:a16="http://schemas.microsoft.com/office/drawing/2014/main" id="{7DCF0E36-9C53-4382-BF09-3D1BCDD938A8}"/>
              </a:ext>
            </a:extLst>
          </p:cNvPr>
          <p:cNvGrpSpPr/>
          <p:nvPr/>
        </p:nvGrpSpPr>
        <p:grpSpPr>
          <a:xfrm>
            <a:off x="2331460" y="3403156"/>
            <a:ext cx="928995" cy="601908"/>
            <a:chOff x="5406493" y="1665805"/>
            <a:chExt cx="1391137" cy="897968"/>
          </a:xfrm>
        </p:grpSpPr>
        <p:sp>
          <p:nvSpPr>
            <p:cNvPr id="73" name="角丸四角形 21">
              <a:extLst>
                <a:ext uri="{FF2B5EF4-FFF2-40B4-BE49-F238E27FC236}">
                  <a16:creationId xmlns="" xmlns:a16="http://schemas.microsoft.com/office/drawing/2014/main" id="{B6C5E118-CCA9-4D51-A653-45E157647EEB}"/>
                </a:ext>
              </a:extLst>
            </p:cNvPr>
            <p:cNvSpPr/>
            <p:nvPr/>
          </p:nvSpPr>
          <p:spPr bwMode="auto">
            <a:xfrm>
              <a:off x="5406493" y="1665805"/>
              <a:ext cx="1391137" cy="897968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4" name="Group 44">
              <a:extLst>
                <a:ext uri="{FF2B5EF4-FFF2-40B4-BE49-F238E27FC236}">
                  <a16:creationId xmlns="" xmlns:a16="http://schemas.microsoft.com/office/drawing/2014/main" id="{73EC1589-69E0-4382-8ACA-E1281CAD6056}"/>
                </a:ext>
              </a:extLst>
            </p:cNvPr>
            <p:cNvGrpSpPr/>
            <p:nvPr/>
          </p:nvGrpSpPr>
          <p:grpSpPr>
            <a:xfrm>
              <a:off x="5506487" y="1808145"/>
              <a:ext cx="592395" cy="642327"/>
              <a:chOff x="3589327" y="2082553"/>
              <a:chExt cx="568045" cy="615987"/>
            </a:xfrm>
          </p:grpSpPr>
          <p:sp>
            <p:nvSpPr>
              <p:cNvPr id="76" name="Isosceles Triangle 45">
                <a:extLst>
                  <a:ext uri="{FF2B5EF4-FFF2-40B4-BE49-F238E27FC236}">
                    <a16:creationId xmlns="" xmlns:a16="http://schemas.microsoft.com/office/drawing/2014/main" id="{2590B726-E32C-400F-A1AB-AB97CBB752DE}"/>
                  </a:ext>
                </a:extLst>
              </p:cNvPr>
              <p:cNvSpPr/>
              <p:nvPr/>
            </p:nvSpPr>
            <p:spPr>
              <a:xfrm rot="16200000">
                <a:off x="3654616" y="2187099"/>
                <a:ext cx="447718" cy="386740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46">
                <a:extLst>
                  <a:ext uri="{FF2B5EF4-FFF2-40B4-BE49-F238E27FC236}">
                    <a16:creationId xmlns="" xmlns:a16="http://schemas.microsoft.com/office/drawing/2014/main" id="{60C88EA5-D9D6-4E9E-B06A-FE0202C2DB2D}"/>
                  </a:ext>
                </a:extLst>
              </p:cNvPr>
              <p:cNvSpPr/>
              <p:nvPr/>
            </p:nvSpPr>
            <p:spPr>
              <a:xfrm>
                <a:off x="3979477" y="208255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47">
                <a:extLst>
                  <a:ext uri="{FF2B5EF4-FFF2-40B4-BE49-F238E27FC236}">
                    <a16:creationId xmlns="" xmlns:a16="http://schemas.microsoft.com/office/drawing/2014/main" id="{CD431BE0-60BD-4BA3-8785-1B49BB87DF67}"/>
                  </a:ext>
                </a:extLst>
              </p:cNvPr>
              <p:cNvSpPr/>
              <p:nvPr/>
            </p:nvSpPr>
            <p:spPr>
              <a:xfrm>
                <a:off x="3589327" y="2291523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48">
                <a:extLst>
                  <a:ext uri="{FF2B5EF4-FFF2-40B4-BE49-F238E27FC236}">
                    <a16:creationId xmlns="" xmlns:a16="http://schemas.microsoft.com/office/drawing/2014/main" id="{60F87F17-6DC6-48F3-A7C7-E49707E9ED2B}"/>
                  </a:ext>
                </a:extLst>
              </p:cNvPr>
              <p:cNvSpPr/>
              <p:nvPr/>
            </p:nvSpPr>
            <p:spPr>
              <a:xfrm>
                <a:off x="3979477" y="2520646"/>
                <a:ext cx="177895" cy="17789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テキスト ボックス 105">
              <a:extLst>
                <a:ext uri="{FF2B5EF4-FFF2-40B4-BE49-F238E27FC236}">
                  <a16:creationId xmlns="" xmlns:a16="http://schemas.microsoft.com/office/drawing/2014/main" id="{93F96F48-983D-4732-B08C-C860FD5DFDEC}"/>
                </a:ext>
              </a:extLst>
            </p:cNvPr>
            <p:cNvSpPr txBox="1"/>
            <p:nvPr/>
          </p:nvSpPr>
          <p:spPr>
            <a:xfrm>
              <a:off x="6089021" y="1665805"/>
              <a:ext cx="708609" cy="8815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b="1" dirty="0">
                  <a:solidFill>
                    <a:schemeClr val="bg1"/>
                  </a:solidFill>
                </a:rPr>
                <a:t>TD</a:t>
              </a:r>
            </a:p>
            <a:p>
              <a:pPr algn="ctr">
                <a:lnSpc>
                  <a:spcPct val="80000"/>
                </a:lnSpc>
              </a:pPr>
              <a:r>
                <a:rPr kumimoji="1" lang="de-DE" altLang="ja-JP" sz="2000" b="1" dirty="0">
                  <a:solidFill>
                    <a:schemeClr val="bg1"/>
                  </a:solidFill>
                </a:rPr>
                <a:t>C</a:t>
              </a:r>
              <a:endParaRPr kumimoji="1" lang="ja-JP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3" name="角丸四角形 6">
            <a:extLst>
              <a:ext uri="{FF2B5EF4-FFF2-40B4-BE49-F238E27FC236}">
                <a16:creationId xmlns="" xmlns:a16="http://schemas.microsoft.com/office/drawing/2014/main" id="{2899ADC7-2801-384A-8EBA-3552087A3B26}"/>
              </a:ext>
            </a:extLst>
          </p:cNvPr>
          <p:cNvSpPr/>
          <p:nvPr/>
        </p:nvSpPr>
        <p:spPr bwMode="auto">
          <a:xfrm>
            <a:off x="2294171" y="1797324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8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25" name="角丸四角形 21">
            <a:extLst>
              <a:ext uri="{FF2B5EF4-FFF2-40B4-BE49-F238E27FC236}">
                <a16:creationId xmlns="" xmlns:a16="http://schemas.microsoft.com/office/drawing/2014/main" id="{973319BE-2675-C946-BF86-8EB822FB9E19}"/>
              </a:ext>
            </a:extLst>
          </p:cNvPr>
          <p:cNvSpPr/>
          <p:nvPr/>
        </p:nvSpPr>
        <p:spPr bwMode="auto">
          <a:xfrm>
            <a:off x="2327610" y="2001540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26" name="角丸四角形 21">
            <a:extLst>
              <a:ext uri="{FF2B5EF4-FFF2-40B4-BE49-F238E27FC236}">
                <a16:creationId xmlns="" xmlns:a16="http://schemas.microsoft.com/office/drawing/2014/main" id="{18B50391-17D6-C645-8F85-0E3A949524F1}"/>
              </a:ext>
            </a:extLst>
          </p:cNvPr>
          <p:cNvSpPr/>
          <p:nvPr/>
        </p:nvSpPr>
        <p:spPr bwMode="auto">
          <a:xfrm>
            <a:off x="2327610" y="220666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27" name="角丸四角形 21">
            <a:extLst>
              <a:ext uri="{FF2B5EF4-FFF2-40B4-BE49-F238E27FC236}">
                <a16:creationId xmlns="" xmlns:a16="http://schemas.microsoft.com/office/drawing/2014/main" id="{D7BBEBD1-407C-4B4C-BBA8-72AB5088FA85}"/>
              </a:ext>
            </a:extLst>
          </p:cNvPr>
          <p:cNvSpPr/>
          <p:nvPr/>
        </p:nvSpPr>
        <p:spPr bwMode="auto">
          <a:xfrm>
            <a:off x="2327610" y="2822050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28" name="角丸四角形 21">
            <a:extLst>
              <a:ext uri="{FF2B5EF4-FFF2-40B4-BE49-F238E27FC236}">
                <a16:creationId xmlns="" xmlns:a16="http://schemas.microsoft.com/office/drawing/2014/main" id="{16A39CBA-EB30-FC44-A68F-207E224A6C5A}"/>
              </a:ext>
            </a:extLst>
          </p:cNvPr>
          <p:cNvSpPr/>
          <p:nvPr/>
        </p:nvSpPr>
        <p:spPr bwMode="auto">
          <a:xfrm>
            <a:off x="2327610" y="2616923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0" name="角丸四角形 6">
            <a:extLst>
              <a:ext uri="{FF2B5EF4-FFF2-40B4-BE49-F238E27FC236}">
                <a16:creationId xmlns="" xmlns:a16="http://schemas.microsoft.com/office/drawing/2014/main" id="{CD6401EB-BB5E-7D43-A2D1-775B95757697}"/>
              </a:ext>
            </a:extLst>
          </p:cNvPr>
          <p:cNvSpPr/>
          <p:nvPr/>
        </p:nvSpPr>
        <p:spPr bwMode="auto">
          <a:xfrm>
            <a:off x="6448208" y="2264393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Intermediary / Thing</a:t>
            </a:r>
          </a:p>
        </p:txBody>
      </p:sp>
      <p:sp>
        <p:nvSpPr>
          <p:cNvPr id="131" name="角丸四角形 21">
            <a:extLst>
              <a:ext uri="{FF2B5EF4-FFF2-40B4-BE49-F238E27FC236}">
                <a16:creationId xmlns="" xmlns:a16="http://schemas.microsoft.com/office/drawing/2014/main" id="{F32588F2-EEEB-B943-B2E3-7B4B2288317B}"/>
              </a:ext>
            </a:extLst>
          </p:cNvPr>
          <p:cNvSpPr/>
          <p:nvPr/>
        </p:nvSpPr>
        <p:spPr bwMode="auto">
          <a:xfrm>
            <a:off x="6481647" y="2468609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2" name="角丸四角形 21">
            <a:extLst>
              <a:ext uri="{FF2B5EF4-FFF2-40B4-BE49-F238E27FC236}">
                <a16:creationId xmlns="" xmlns:a16="http://schemas.microsoft.com/office/drawing/2014/main" id="{65F1B5FA-47A2-3E48-A628-FD86E1CFAA9C}"/>
              </a:ext>
            </a:extLst>
          </p:cNvPr>
          <p:cNvSpPr/>
          <p:nvPr/>
        </p:nvSpPr>
        <p:spPr bwMode="auto">
          <a:xfrm>
            <a:off x="6481647" y="2673736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33" name="角丸四角形 21">
            <a:extLst>
              <a:ext uri="{FF2B5EF4-FFF2-40B4-BE49-F238E27FC236}">
                <a16:creationId xmlns="" xmlns:a16="http://schemas.microsoft.com/office/drawing/2014/main" id="{BA3C6F50-C511-8248-8C01-0FB7545CD3A6}"/>
              </a:ext>
            </a:extLst>
          </p:cNvPr>
          <p:cNvSpPr/>
          <p:nvPr/>
        </p:nvSpPr>
        <p:spPr bwMode="auto">
          <a:xfrm>
            <a:off x="6481647" y="3289119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34" name="角丸四角形 21">
            <a:extLst>
              <a:ext uri="{FF2B5EF4-FFF2-40B4-BE49-F238E27FC236}">
                <a16:creationId xmlns="" xmlns:a16="http://schemas.microsoft.com/office/drawing/2014/main" id="{8D53963A-84D7-FF4D-8E11-37BEF4BCC14B}"/>
              </a:ext>
            </a:extLst>
          </p:cNvPr>
          <p:cNvSpPr/>
          <p:nvPr/>
        </p:nvSpPr>
        <p:spPr bwMode="auto">
          <a:xfrm>
            <a:off x="6481647" y="308399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36" name="角丸四角形 6">
            <a:extLst>
              <a:ext uri="{FF2B5EF4-FFF2-40B4-BE49-F238E27FC236}">
                <a16:creationId xmlns="" xmlns:a16="http://schemas.microsoft.com/office/drawing/2014/main" id="{B21C993F-DFA1-F843-A4E4-3944810C7D46}"/>
              </a:ext>
            </a:extLst>
          </p:cNvPr>
          <p:cNvSpPr/>
          <p:nvPr/>
        </p:nvSpPr>
        <p:spPr bwMode="auto">
          <a:xfrm>
            <a:off x="2078969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37" name="角丸四角形 21">
            <a:extLst>
              <a:ext uri="{FF2B5EF4-FFF2-40B4-BE49-F238E27FC236}">
                <a16:creationId xmlns="" xmlns:a16="http://schemas.microsoft.com/office/drawing/2014/main" id="{B1C13162-0A60-EC49-9E1F-1BBA31219019}"/>
              </a:ext>
            </a:extLst>
          </p:cNvPr>
          <p:cNvSpPr/>
          <p:nvPr/>
        </p:nvSpPr>
        <p:spPr bwMode="auto">
          <a:xfrm>
            <a:off x="2112408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38" name="角丸四角形 21">
            <a:extLst>
              <a:ext uri="{FF2B5EF4-FFF2-40B4-BE49-F238E27FC236}">
                <a16:creationId xmlns="" xmlns:a16="http://schemas.microsoft.com/office/drawing/2014/main" id="{78EEE6ED-69F8-8742-A5E8-3C4A7E7F56F0}"/>
              </a:ext>
            </a:extLst>
          </p:cNvPr>
          <p:cNvSpPr/>
          <p:nvPr/>
        </p:nvSpPr>
        <p:spPr bwMode="auto">
          <a:xfrm>
            <a:off x="2112408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0" name="角丸四角形 21">
            <a:extLst>
              <a:ext uri="{FF2B5EF4-FFF2-40B4-BE49-F238E27FC236}">
                <a16:creationId xmlns="" xmlns:a16="http://schemas.microsoft.com/office/drawing/2014/main" id="{3B713D4C-8FF0-C04B-BD18-D89526847B57}"/>
              </a:ext>
            </a:extLst>
          </p:cNvPr>
          <p:cNvSpPr/>
          <p:nvPr/>
        </p:nvSpPr>
        <p:spPr bwMode="auto">
          <a:xfrm>
            <a:off x="2112408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141" name="角丸四角形 21">
            <a:extLst>
              <a:ext uri="{FF2B5EF4-FFF2-40B4-BE49-F238E27FC236}">
                <a16:creationId xmlns="" xmlns:a16="http://schemas.microsoft.com/office/drawing/2014/main" id="{AA0A66D2-4228-7146-80CF-EEFB089763E1}"/>
              </a:ext>
            </a:extLst>
          </p:cNvPr>
          <p:cNvSpPr/>
          <p:nvPr/>
        </p:nvSpPr>
        <p:spPr bwMode="auto">
          <a:xfrm>
            <a:off x="2112408" y="5489599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870675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="" xmlns:a16="http://schemas.microsoft.com/office/drawing/2014/main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44" name="角丸四角形 21">
            <a:extLst>
              <a:ext uri="{FF2B5EF4-FFF2-40B4-BE49-F238E27FC236}">
                <a16:creationId xmlns="" xmlns:a16="http://schemas.microsoft.com/office/drawing/2014/main" id="{513DA581-6DB1-2945-88D1-2CF82017020F}"/>
              </a:ext>
            </a:extLst>
          </p:cNvPr>
          <p:cNvSpPr/>
          <p:nvPr/>
        </p:nvSpPr>
        <p:spPr bwMode="auto">
          <a:xfrm>
            <a:off x="4903072" y="4874217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="" xmlns:a16="http://schemas.microsoft.com/office/drawing/2014/main" id="{D3B29F63-4207-7741-B522-E9963423A061}"/>
              </a:ext>
            </a:extLst>
          </p:cNvPr>
          <p:cNvSpPr/>
          <p:nvPr/>
        </p:nvSpPr>
        <p:spPr bwMode="auto">
          <a:xfrm>
            <a:off x="4903073" y="5079344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6" name="角丸四角形 21">
            <a:extLst>
              <a:ext uri="{FF2B5EF4-FFF2-40B4-BE49-F238E27FC236}">
                <a16:creationId xmlns=""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4903072" y="5694727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="" xmlns:a16="http://schemas.microsoft.com/office/drawing/2014/main" id="{2AAC67D1-2616-0944-9EC9-BB9BD46EA713}"/>
              </a:ext>
            </a:extLst>
          </p:cNvPr>
          <p:cNvSpPr/>
          <p:nvPr/>
        </p:nvSpPr>
        <p:spPr bwMode="auto">
          <a:xfrm>
            <a:off x="4903073" y="5489600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=""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7752972" y="5707459"/>
            <a:ext cx="101688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49" name="角丸四角形 6">
            <a:extLst>
              <a:ext uri="{FF2B5EF4-FFF2-40B4-BE49-F238E27FC236}">
                <a16:creationId xmlns="" xmlns:a16="http://schemas.microsoft.com/office/drawing/2014/main" id="{98276D38-9565-274C-AC17-74BB704AFC3C}"/>
              </a:ext>
            </a:extLst>
          </p:cNvPr>
          <p:cNvSpPr/>
          <p:nvPr/>
        </p:nvSpPr>
        <p:spPr bwMode="auto">
          <a:xfrm>
            <a:off x="127789" y="3615614"/>
            <a:ext cx="1187092" cy="893506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Consumer</a:t>
            </a:r>
          </a:p>
        </p:txBody>
      </p:sp>
      <p:sp>
        <p:nvSpPr>
          <p:cNvPr id="150" name="角丸四角形 21">
            <a:extLst>
              <a:ext uri="{FF2B5EF4-FFF2-40B4-BE49-F238E27FC236}">
                <a16:creationId xmlns="" xmlns:a16="http://schemas.microsoft.com/office/drawing/2014/main" id="{14E6276F-6F6F-184D-8D5B-C12FA289E94B}"/>
              </a:ext>
            </a:extLst>
          </p:cNvPr>
          <p:cNvSpPr/>
          <p:nvPr/>
        </p:nvSpPr>
        <p:spPr bwMode="auto">
          <a:xfrm>
            <a:off x="161228" y="3837081"/>
            <a:ext cx="1120214" cy="180000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52" name="角丸四角形 21">
            <a:extLst>
              <a:ext uri="{FF2B5EF4-FFF2-40B4-BE49-F238E27FC236}">
                <a16:creationId xmlns="" xmlns:a16="http://schemas.microsoft.com/office/drawing/2014/main" id="{AB4A9856-BA9D-8F4D-A23B-0B0A72F44B07}"/>
              </a:ext>
            </a:extLst>
          </p:cNvPr>
          <p:cNvSpPr/>
          <p:nvPr/>
        </p:nvSpPr>
        <p:spPr bwMode="auto">
          <a:xfrm>
            <a:off x="161228" y="4280973"/>
            <a:ext cx="1120214" cy="180000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53" name="角丸四角形 21">
            <a:extLst>
              <a:ext uri="{FF2B5EF4-FFF2-40B4-BE49-F238E27FC236}">
                <a16:creationId xmlns="" xmlns:a16="http://schemas.microsoft.com/office/drawing/2014/main" id="{5914EDE6-D2AE-FE4D-B79B-302B9E273BE3}"/>
              </a:ext>
            </a:extLst>
          </p:cNvPr>
          <p:cNvSpPr/>
          <p:nvPr/>
        </p:nvSpPr>
        <p:spPr bwMode="auto">
          <a:xfrm>
            <a:off x="161228" y="4059027"/>
            <a:ext cx="1120213" cy="180000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89383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  <p:sp>
        <p:nvSpPr>
          <p:cNvPr id="151" name="角丸四角形 21">
            <a:extLst>
              <a:ext uri="{FF2B5EF4-FFF2-40B4-BE49-F238E27FC236}">
                <a16:creationId xmlns="" xmlns:a16="http://schemas.microsoft.com/office/drawing/2014/main" id="{65F1B5FA-47A2-3E48-A628-FD86E1CFAA9C}"/>
              </a:ext>
            </a:extLst>
          </p:cNvPr>
          <p:cNvSpPr/>
          <p:nvPr/>
        </p:nvSpPr>
        <p:spPr bwMode="auto">
          <a:xfrm>
            <a:off x="6481647" y="2878863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8" name="角丸四角形 21">
            <a:extLst>
              <a:ext uri="{FF2B5EF4-FFF2-40B4-BE49-F238E27FC236}">
                <a16:creationId xmlns="" xmlns:a16="http://schemas.microsoft.com/office/drawing/2014/main" id="{65F1B5FA-47A2-3E48-A628-FD86E1CFAA9C}"/>
              </a:ext>
            </a:extLst>
          </p:cNvPr>
          <p:cNvSpPr/>
          <p:nvPr/>
        </p:nvSpPr>
        <p:spPr bwMode="auto">
          <a:xfrm>
            <a:off x="4897439" y="5284472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9" name="角丸四角形 21">
            <a:extLst>
              <a:ext uri="{FF2B5EF4-FFF2-40B4-BE49-F238E27FC236}">
                <a16:creationId xmlns="" xmlns:a16="http://schemas.microsoft.com/office/drawing/2014/main" id="{65F1B5FA-47A2-3E48-A628-FD86E1CFAA9C}"/>
              </a:ext>
            </a:extLst>
          </p:cNvPr>
          <p:cNvSpPr/>
          <p:nvPr/>
        </p:nvSpPr>
        <p:spPr bwMode="auto">
          <a:xfrm>
            <a:off x="2109839" y="5284471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0" name="角丸四角形 21">
            <a:extLst>
              <a:ext uri="{FF2B5EF4-FFF2-40B4-BE49-F238E27FC236}">
                <a16:creationId xmlns="" xmlns:a16="http://schemas.microsoft.com/office/drawing/2014/main" id="{65F1B5FA-47A2-3E48-A628-FD86E1CFAA9C}"/>
              </a:ext>
            </a:extLst>
          </p:cNvPr>
          <p:cNvSpPr/>
          <p:nvPr/>
        </p:nvSpPr>
        <p:spPr bwMode="auto">
          <a:xfrm>
            <a:off x="2324938" y="2411795"/>
            <a:ext cx="1120213" cy="18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8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7"/>
            <a:ext cx="3533462" cy="412837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91591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=""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3313648"/>
            <a:ext cx="3292714" cy="574726"/>
          </a:xfrm>
          <a:prstGeom prst="roundRect">
            <a:avLst>
              <a:gd name="adj" fmla="val 2508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3721101" y="2591591"/>
            <a:ext cx="288032" cy="2740897"/>
          </a:xfrm>
          <a:prstGeom prst="leftBrace">
            <a:avLst>
              <a:gd name="adj1" fmla="val 1132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96099" y="2898199"/>
            <a:ext cx="2015490" cy="2127680"/>
            <a:chOff x="1596099" y="2521978"/>
            <a:chExt cx="2015490" cy="2127680"/>
          </a:xfrm>
        </p:grpSpPr>
        <p:sp>
          <p:nvSpPr>
            <p:cNvPr id="9" name="角丸四角形 21"/>
            <p:cNvSpPr/>
            <p:nvPr/>
          </p:nvSpPr>
          <p:spPr bwMode="auto">
            <a:xfrm>
              <a:off x="1596099" y="2521978"/>
              <a:ext cx="2015490" cy="2127680"/>
            </a:xfrm>
            <a:prstGeom prst="foldedCorner">
              <a:avLst>
                <a:gd name="adj" fmla="val 20194"/>
              </a:avLst>
            </a:prstGeom>
            <a:solidFill>
              <a:srgbClr val="EB780A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E2FFF27F-191B-4FA4-9D8A-F3CE1954E6C9}"/>
                </a:ext>
              </a:extLst>
            </p:cNvPr>
            <p:cNvGrpSpPr/>
            <p:nvPr/>
          </p:nvGrpSpPr>
          <p:grpSpPr>
            <a:xfrm>
              <a:off x="2104259" y="2685105"/>
              <a:ext cx="999169" cy="1031927"/>
              <a:chOff x="1789088" y="2720452"/>
              <a:chExt cx="413417" cy="426971"/>
            </a:xfrm>
          </p:grpSpPr>
          <p:sp>
            <p:nvSpPr>
              <p:cNvPr id="11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7620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762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723106" y="3765407"/>
              <a:ext cx="16967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ctr"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2000" kern="0" dirty="0">
                  <a:solidFill>
                    <a:schemeClr val="bg1"/>
                  </a:solidFill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800" kern="0" dirty="0">
                <a:solidFill>
                  <a:schemeClr val="bg1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5" name="角丸四角形 21"/>
          <p:cNvSpPr/>
          <p:nvPr/>
        </p:nvSpPr>
        <p:spPr bwMode="auto">
          <a:xfrm>
            <a:off x="4260326" y="4757762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16" name="角丸四角形 21">
            <a:extLst>
              <a:ext uri="{FF2B5EF4-FFF2-40B4-BE49-F238E27FC236}">
                <a16:creationId xmlns=""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4035705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072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=""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=""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=""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=""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=""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=""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Stack(s)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=""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5936" y="1853565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5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40"/>
          <p:cNvSpPr/>
          <p:nvPr/>
        </p:nvSpPr>
        <p:spPr>
          <a:xfrm rot="5400000">
            <a:off x="3363137" y="1838163"/>
            <a:ext cx="605882" cy="3716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348079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=""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=""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5936" y="3323170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Stack Implementation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角丸四角形 21">
            <a:extLst>
              <a:ext uri="{FF2B5EF4-FFF2-40B4-BE49-F238E27FC236}">
                <a16:creationId xmlns=""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65342" y="258865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=""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3965342" y="1854146"/>
            <a:ext cx="4824534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317707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31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2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3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34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5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468224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7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3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265600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02724" y="2038037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1028424" y="3703511"/>
            <a:ext cx="1735277" cy="1187719"/>
          </a:xfrm>
          <a:prstGeom prst="flowChartMultidocument">
            <a:avLst/>
          </a:prstGeom>
          <a:solidFill>
            <a:srgbClr val="00B050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897969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909455" y="2880878"/>
            <a:ext cx="576603" cy="576262"/>
            <a:chOff x="2909455" y="2880878"/>
            <a:chExt cx="576603" cy="576262"/>
          </a:xfrm>
        </p:grpSpPr>
        <p:sp>
          <p:nvSpPr>
            <p:cNvPr id="43" name="Freeform 4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9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7707" y="1118183"/>
            <a:ext cx="3168352" cy="2866271"/>
          </a:xfrm>
          <a:prstGeom prst="foldedCorner">
            <a:avLst>
              <a:gd name="adj" fmla="val 2019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1233724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3" name="角丸四角形 21">
            <a:extLst>
              <a:ext uri="{FF2B5EF4-FFF2-40B4-BE49-F238E27FC236}">
                <a16:creationId xmlns=""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995538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=""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2159499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=""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747148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=""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896062" y="3792914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=""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511200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02724" y="2565351"/>
            <a:ext cx="2924010" cy="367631"/>
          </a:xfrm>
          <a:prstGeom prst="roundRect">
            <a:avLst>
              <a:gd name="adj" fmla="val 21163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Data Schema</a:t>
            </a:r>
            <a:endParaRPr lang="en-US" altLang="ja-JP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7" name="角丸四角形 21">
            <a:extLst>
              <a:ext uri="{FF2B5EF4-FFF2-40B4-BE49-F238E27FC236}">
                <a16:creationId xmlns=""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1028424" y="4230825"/>
            <a:ext cx="1735277" cy="1187719"/>
          </a:xfrm>
          <a:prstGeom prst="flowChartMultidocumen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72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>
            <a:extLst>
              <a:ext uri="{FF2B5EF4-FFF2-40B4-BE49-F238E27FC236}">
                <a16:creationId xmlns=""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3425283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09455" y="3408192"/>
            <a:ext cx="576603" cy="576262"/>
            <a:chOff x="2909455" y="2880878"/>
            <a:chExt cx="576603" cy="576262"/>
          </a:xfrm>
        </p:grpSpPr>
        <p:sp>
          <p:nvSpPr>
            <p:cNvPr id="3" name="Freeform 2"/>
            <p:cNvSpPr/>
            <p:nvPr/>
          </p:nvSpPr>
          <p:spPr>
            <a:xfrm>
              <a:off x="2909455" y="2882583"/>
              <a:ext cx="576603" cy="574557"/>
            </a:xfrm>
            <a:custGeom>
              <a:avLst/>
              <a:gdLst>
                <a:gd name="connsiteX0" fmla="*/ 0 w 581890"/>
                <a:gd name="connsiteY0" fmla="*/ 589226 h 589226"/>
                <a:gd name="connsiteX1" fmla="*/ 581890 w 581890"/>
                <a:gd name="connsiteY1" fmla="*/ 589226 h 589226"/>
                <a:gd name="connsiteX2" fmla="*/ 581890 w 581890"/>
                <a:gd name="connsiteY2" fmla="*/ 0 h 589226"/>
                <a:gd name="connsiteX3" fmla="*/ 0 w 581890"/>
                <a:gd name="connsiteY3" fmla="*/ 589226 h 589226"/>
                <a:gd name="connsiteX0" fmla="*/ 0 w 581890"/>
                <a:gd name="connsiteY0" fmla="*/ 554997 h 554997"/>
                <a:gd name="connsiteX1" fmla="*/ 581890 w 581890"/>
                <a:gd name="connsiteY1" fmla="*/ 554997 h 554997"/>
                <a:gd name="connsiteX2" fmla="*/ 581890 w 581890"/>
                <a:gd name="connsiteY2" fmla="*/ 0 h 554997"/>
                <a:gd name="connsiteX3" fmla="*/ 0 w 581890"/>
                <a:gd name="connsiteY3" fmla="*/ 554997 h 554997"/>
                <a:gd name="connsiteX0" fmla="*/ 0 w 581890"/>
                <a:gd name="connsiteY0" fmla="*/ 574557 h 574557"/>
                <a:gd name="connsiteX1" fmla="*/ 581890 w 581890"/>
                <a:gd name="connsiteY1" fmla="*/ 574557 h 574557"/>
                <a:gd name="connsiteX2" fmla="*/ 579412 w 581890"/>
                <a:gd name="connsiteY2" fmla="*/ 0 h 574557"/>
                <a:gd name="connsiteX3" fmla="*/ 0 w 581890"/>
                <a:gd name="connsiteY3" fmla="*/ 574557 h 574557"/>
                <a:gd name="connsiteX0" fmla="*/ 0 w 584368"/>
                <a:gd name="connsiteY0" fmla="*/ 574557 h 574557"/>
                <a:gd name="connsiteX1" fmla="*/ 584368 w 584368"/>
                <a:gd name="connsiteY1" fmla="*/ 574557 h 574557"/>
                <a:gd name="connsiteX2" fmla="*/ 581890 w 584368"/>
                <a:gd name="connsiteY2" fmla="*/ 0 h 574557"/>
                <a:gd name="connsiteX3" fmla="*/ 0 w 584368"/>
                <a:gd name="connsiteY3" fmla="*/ 574557 h 57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8" h="574557">
                  <a:moveTo>
                    <a:pt x="0" y="574557"/>
                  </a:moveTo>
                  <a:lnTo>
                    <a:pt x="584368" y="574557"/>
                  </a:lnTo>
                  <a:lnTo>
                    <a:pt x="581890" y="0"/>
                  </a:lnTo>
                  <a:lnTo>
                    <a:pt x="0" y="5745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2909732" y="2880878"/>
              <a:ext cx="573881" cy="576262"/>
            </a:xfrm>
            <a:custGeom>
              <a:avLst/>
              <a:gdLst>
                <a:gd name="connsiteX0" fmla="*/ 0 w 571500"/>
                <a:gd name="connsiteY0" fmla="*/ 576262 h 576262"/>
                <a:gd name="connsiteX1" fmla="*/ 85725 w 571500"/>
                <a:gd name="connsiteY1" fmla="*/ 138112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1500"/>
                <a:gd name="connsiteY0" fmla="*/ 576262 h 576262"/>
                <a:gd name="connsiteX1" fmla="*/ 102394 w 571500"/>
                <a:gd name="connsiteY1" fmla="*/ 116681 h 576262"/>
                <a:gd name="connsiteX2" fmla="*/ 571500 w 571500"/>
                <a:gd name="connsiteY2" fmla="*/ 0 h 576262"/>
                <a:gd name="connsiteX3" fmla="*/ 0 w 571500"/>
                <a:gd name="connsiteY3" fmla="*/ 576262 h 576262"/>
                <a:gd name="connsiteX0" fmla="*/ 0 w 573881"/>
                <a:gd name="connsiteY0" fmla="*/ 576262 h 576262"/>
                <a:gd name="connsiteX1" fmla="*/ 104775 w 573881"/>
                <a:gd name="connsiteY1" fmla="*/ 116681 h 576262"/>
                <a:gd name="connsiteX2" fmla="*/ 573881 w 573881"/>
                <a:gd name="connsiteY2" fmla="*/ 0 h 576262"/>
                <a:gd name="connsiteX3" fmla="*/ 0 w 573881"/>
                <a:gd name="connsiteY3" fmla="*/ 576262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881" h="576262">
                  <a:moveTo>
                    <a:pt x="0" y="576262"/>
                  </a:moveTo>
                  <a:lnTo>
                    <a:pt x="104775" y="116681"/>
                  </a:lnTo>
                  <a:lnTo>
                    <a:pt x="573881" y="0"/>
                  </a:lnTo>
                  <a:lnTo>
                    <a:pt x="0" y="576262"/>
                  </a:lnTo>
                  <a:close/>
                </a:path>
              </a:pathLst>
            </a:custGeom>
            <a:solidFill>
              <a:srgbClr val="BD60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bgerundetes Rechteck 31">
            <a:extLst>
              <a:ext uri="{FF2B5EF4-FFF2-40B4-BE49-F238E27FC236}">
                <a16:creationId xmlns=""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936" y="2449323"/>
            <a:ext cx="4824536" cy="2378311"/>
          </a:xfrm>
          <a:prstGeom prst="roundRect">
            <a:avLst>
              <a:gd name="adj" fmla="val 5842"/>
            </a:avLst>
          </a:prstGeom>
          <a:solidFill>
            <a:srgbClr val="4A7B7C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Scripting </a:t>
            </a:r>
            <a:r>
              <a:rPr lang="de-DE" dirty="0" smtClean="0"/>
              <a:t>WoT </a:t>
            </a:r>
            <a:r>
              <a:rPr lang="de-DE" dirty="0"/>
              <a:t>Runtime</a:t>
            </a:r>
          </a:p>
        </p:txBody>
      </p:sp>
      <p:sp>
        <p:nvSpPr>
          <p:cNvPr id="42" name="角丸四角形 21">
            <a:extLst>
              <a:ext uri="{FF2B5EF4-FFF2-40B4-BE49-F238E27FC236}">
                <a16:creationId xmlns=""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140203" y="3630982"/>
            <a:ext cx="1384297" cy="360000"/>
          </a:xfrm>
          <a:prstGeom prst="roundRect">
            <a:avLst>
              <a:gd name="adj" fmla="val 25084"/>
            </a:avLst>
          </a:prstGeom>
          <a:solidFill>
            <a:srgbClr val="EB780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 Thing</a:t>
            </a:r>
            <a:endParaRPr lang="en-US" altLang="ja-JP" sz="16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角丸四角形 21">
            <a:extLst>
              <a:ext uri="{FF2B5EF4-FFF2-40B4-BE49-F238E27FC236}">
                <a16:creationId xmlns=""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5605213" y="3633422"/>
            <a:ext cx="1368359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6">
            <a:extLst>
              <a:ext uri="{FF2B5EF4-FFF2-40B4-BE49-F238E27FC236}">
                <a16:creationId xmlns=""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8338879" y="3575903"/>
            <a:ext cx="337577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45" name="角丸四角形 21">
            <a:extLst>
              <a:ext uri="{FF2B5EF4-FFF2-40B4-BE49-F238E27FC236}">
                <a16:creationId xmlns=""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30847" y="3633422"/>
            <a:ext cx="1354653" cy="360000"/>
          </a:xfrm>
          <a:prstGeom prst="roundRect">
            <a:avLst>
              <a:gd name="adj" fmla="val 2508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 Thing</a:t>
            </a:r>
            <a:endParaRPr lang="en-US" altLang="ja-JP" sz="14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縦巻き 49"/>
          <p:cNvSpPr/>
          <p:nvPr/>
        </p:nvSpPr>
        <p:spPr bwMode="auto">
          <a:xfrm>
            <a:off x="3977662" y="1112192"/>
            <a:ext cx="4821594" cy="1188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=""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4276867" y="1584547"/>
            <a:ext cx="4241112" cy="576000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265056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  <p:sp>
        <p:nvSpPr>
          <p:cNvPr id="49" name="角丸四角形 21">
            <a:extLst>
              <a:ext uri="{FF2B5EF4-FFF2-40B4-BE49-F238E27FC236}">
                <a16:creationId xmlns=""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77662" y="4976414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Stack Implementation</a:t>
            </a:r>
          </a:p>
        </p:txBody>
      </p:sp>
      <p:sp>
        <p:nvSpPr>
          <p:cNvPr id="50" name="角丸四角形 21">
            <a:extLst>
              <a:ext uri="{FF2B5EF4-FFF2-40B4-BE49-F238E27FC236}">
                <a16:creationId xmlns=""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140204" y="2934326"/>
            <a:ext cx="453600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762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  <p:sp>
        <p:nvSpPr>
          <p:cNvPr id="51" name="角丸四角形 21">
            <a:extLst>
              <a:ext uri="{FF2B5EF4-FFF2-40B4-BE49-F238E27FC236}">
                <a16:creationId xmlns=""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4140202" y="4112911"/>
            <a:ext cx="4536002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9" name="Down Arrow 40"/>
          <p:cNvSpPr/>
          <p:nvPr/>
        </p:nvSpPr>
        <p:spPr>
          <a:xfrm rot="5400000">
            <a:off x="3435533" y="2497674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0" name="Down Arrow 40"/>
          <p:cNvSpPr/>
          <p:nvPr/>
        </p:nvSpPr>
        <p:spPr>
          <a:xfrm rot="5400000">
            <a:off x="8778695" y="2698166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1" name="Down Arrow 40"/>
          <p:cNvSpPr/>
          <p:nvPr/>
        </p:nvSpPr>
        <p:spPr>
          <a:xfrm rot="5400000">
            <a:off x="8778694" y="4097200"/>
            <a:ext cx="605882" cy="4974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1418418" y="7497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62820F3-F322-40F0-9089-49830C21B13F}"/>
              </a:ext>
            </a:extLst>
          </p:cNvPr>
          <p:cNvSpPr txBox="1"/>
          <p:nvPr/>
        </p:nvSpPr>
        <p:spPr>
          <a:xfrm>
            <a:off x="9364016" y="1942635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330349" y="2320741"/>
            <a:ext cx="1252275" cy="1252275"/>
            <a:chOff x="9330349" y="2197049"/>
            <a:chExt cx="1252275" cy="1252275"/>
          </a:xfrm>
        </p:grpSpPr>
        <p:sp>
          <p:nvSpPr>
            <p:cNvPr id="69" name="角丸四角形 21"/>
            <p:cNvSpPr/>
            <p:nvPr/>
          </p:nvSpPr>
          <p:spPr bwMode="auto">
            <a:xfrm>
              <a:off x="9330349" y="2197049"/>
              <a:ext cx="1252275" cy="1252275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648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E2FFF27F-191B-4FA4-9D8A-F3CE1954E6C9}"/>
                </a:ext>
              </a:extLst>
            </p:cNvPr>
            <p:cNvGrpSpPr/>
            <p:nvPr/>
          </p:nvGrpSpPr>
          <p:grpSpPr>
            <a:xfrm>
              <a:off x="9747300" y="2349560"/>
              <a:ext cx="413417" cy="426971"/>
              <a:chOff x="1789088" y="2720452"/>
              <a:chExt cx="413417" cy="426971"/>
            </a:xfrm>
          </p:grpSpPr>
          <p:sp>
            <p:nvSpPr>
              <p:cNvPr id="60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9330349" y="3717032"/>
            <a:ext cx="1252275" cy="1252275"/>
            <a:chOff x="9330349" y="2197049"/>
            <a:chExt cx="1252275" cy="1252275"/>
          </a:xfrm>
        </p:grpSpPr>
        <p:sp>
          <p:nvSpPr>
            <p:cNvPr id="75" name="角丸四角形 21"/>
            <p:cNvSpPr/>
            <p:nvPr/>
          </p:nvSpPr>
          <p:spPr bwMode="auto">
            <a:xfrm>
              <a:off x="9330349" y="2197049"/>
              <a:ext cx="1252275" cy="1252275"/>
            </a:xfrm>
            <a:prstGeom prst="foldedCorner">
              <a:avLst>
                <a:gd name="adj" fmla="val 20194"/>
              </a:avLst>
            </a:prstGeom>
            <a:solidFill>
              <a:schemeClr val="accent6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648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de-DE" altLang="ja-JP" sz="14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14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E2FFF27F-191B-4FA4-9D8A-F3CE1954E6C9}"/>
                </a:ext>
              </a:extLst>
            </p:cNvPr>
            <p:cNvGrpSpPr/>
            <p:nvPr/>
          </p:nvGrpSpPr>
          <p:grpSpPr>
            <a:xfrm>
              <a:off x="9747300" y="2349560"/>
              <a:ext cx="413417" cy="426971"/>
              <a:chOff x="1789088" y="2720452"/>
              <a:chExt cx="413417" cy="426971"/>
            </a:xfrm>
          </p:grpSpPr>
          <p:sp>
            <p:nvSpPr>
              <p:cNvPr id="84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906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601</Words>
  <Application>Microsoft Office PowerPoint</Application>
  <PresentationFormat>On-screen Show (4:3)</PresentationFormat>
  <Paragraphs>323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HG明朝E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Frank MATTHIAS KOVATSCH</cp:lastModifiedBy>
  <cp:revision>142</cp:revision>
  <cp:lastPrinted>2017-08-07T13:47:57Z</cp:lastPrinted>
  <dcterms:created xsi:type="dcterms:W3CDTF">2017-08-07T12:37:27Z</dcterms:created>
  <dcterms:modified xsi:type="dcterms:W3CDTF">2019-04-29T15:06:46Z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1556526012</vt:lpwstr>
  </property>
</Properties>
</file>