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5" r:id="rId2"/>
    <p:sldId id="296" r:id="rId3"/>
    <p:sldId id="258" r:id="rId4"/>
    <p:sldId id="297" r:id="rId5"/>
    <p:sldId id="281" r:id="rId6"/>
    <p:sldId id="294" r:id="rId7"/>
    <p:sldId id="256" r:id="rId8"/>
    <p:sldId id="282" r:id="rId9"/>
    <p:sldId id="292" r:id="rId10"/>
    <p:sldId id="283" r:id="rId11"/>
    <p:sldId id="284" r:id="rId12"/>
    <p:sldId id="285" r:id="rId13"/>
    <p:sldId id="286" r:id="rId14"/>
    <p:sldId id="287" r:id="rId15"/>
    <p:sldId id="289" r:id="rId16"/>
    <p:sldId id="265" r:id="rId17"/>
    <p:sldId id="263" r:id="rId18"/>
    <p:sldId id="264" r:id="rId19"/>
  </p:sldIdLst>
  <p:sldSz cx="9144000" cy="6858000" type="screen4x3"/>
  <p:notesSz cx="6858000" cy="9144000"/>
  <p:custDataLst>
    <p:tags r:id="rId2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C"/>
    <a:srgbClr val="009900"/>
    <a:srgbClr val="008000"/>
    <a:srgbClr val="33CC33"/>
    <a:srgbClr val="00CC00"/>
    <a:srgbClr val="339966"/>
    <a:srgbClr val="336600"/>
    <a:srgbClr val="4A7B7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73" autoAdjust="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1003-A0D2-4FD8-BEA6-5AFF75166CFE}" type="datetimeFigureOut">
              <a:rPr lang="de-DE" smtClean="0"/>
              <a:pPr/>
              <a:t>01.03.2019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8FD4F-F758-47EA-A53C-46F1CCE4E6A5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architecture-abstract.png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wot-on-device.png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wot-on-device-minimal.png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wot-on-smartphone.png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wot-on-gateway.png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wot-on-cloud.png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wot-on-cloud-legacy.png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187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10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architecture-implementation.png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architecture-browser.png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binding-templates.png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wot-existing.png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01.03.2019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01.03.2019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01.03.2019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01.03.2019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01.03.2019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01.03.2019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01.03.2019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gif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"/>
          <p:cNvSpPr/>
          <p:nvPr/>
        </p:nvSpPr>
        <p:spPr>
          <a:xfrm>
            <a:off x="1691680" y="4095546"/>
            <a:ext cx="7776864" cy="2139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角丸四角形 6"/>
          <p:cNvSpPr/>
          <p:nvPr/>
        </p:nvSpPr>
        <p:spPr bwMode="auto">
          <a:xfrm>
            <a:off x="1946460" y="4368251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5" name="Group 35"/>
          <p:cNvGrpSpPr/>
          <p:nvPr/>
        </p:nvGrpSpPr>
        <p:grpSpPr>
          <a:xfrm>
            <a:off x="1911238" y="4197114"/>
            <a:ext cx="324321" cy="324321"/>
            <a:chOff x="6235706" y="4922175"/>
            <a:chExt cx="268034" cy="268034"/>
          </a:xfrm>
        </p:grpSpPr>
        <p:sp>
          <p:nvSpPr>
            <p:cNvPr id="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8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9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0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1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13" name="Textfeld 162"/>
          <p:cNvSpPr txBox="1"/>
          <p:nvPr/>
        </p:nvSpPr>
        <p:spPr>
          <a:xfrm>
            <a:off x="3356446" y="5157192"/>
            <a:ext cx="142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Direct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Thing-to-Thing</a:t>
            </a:r>
          </a:p>
          <a:p>
            <a:pPr algn="ctr"/>
            <a:r>
              <a:rPr lang="en-US" sz="1600" b="1" dirty="0">
                <a:latin typeface="+mj-lt"/>
              </a:rPr>
              <a:t>Interaction</a:t>
            </a:r>
          </a:p>
        </p:txBody>
      </p:sp>
      <p:sp>
        <p:nvSpPr>
          <p:cNvPr id="14" name="角丸四角形 24"/>
          <p:cNvSpPr/>
          <p:nvPr/>
        </p:nvSpPr>
        <p:spPr bwMode="auto">
          <a:xfrm>
            <a:off x="2001483" y="5000268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5" name="角丸四角形 21"/>
          <p:cNvSpPr/>
          <p:nvPr/>
        </p:nvSpPr>
        <p:spPr bwMode="auto">
          <a:xfrm>
            <a:off x="2001483" y="4613920"/>
            <a:ext cx="1080000" cy="36472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Classic</a:t>
            </a:r>
            <a:b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16" name="角丸四角形 24"/>
          <p:cNvSpPr/>
          <p:nvPr/>
        </p:nvSpPr>
        <p:spPr bwMode="auto">
          <a:xfrm>
            <a:off x="2001483" y="520188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</a:p>
        </p:txBody>
      </p:sp>
      <p:sp>
        <p:nvSpPr>
          <p:cNvPr id="18" name="角丸四角形 6"/>
          <p:cNvSpPr/>
          <p:nvPr/>
        </p:nvSpPr>
        <p:spPr bwMode="auto">
          <a:xfrm>
            <a:off x="8062474" y="4349695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20" name="Group 60"/>
          <p:cNvGrpSpPr/>
          <p:nvPr/>
        </p:nvGrpSpPr>
        <p:grpSpPr>
          <a:xfrm>
            <a:off x="8763713" y="4670896"/>
            <a:ext cx="391083" cy="391083"/>
            <a:chOff x="6235706" y="4922175"/>
            <a:chExt cx="268034" cy="268034"/>
          </a:xfrm>
        </p:grpSpPr>
        <p:sp>
          <p:nvSpPr>
            <p:cNvPr id="2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7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8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29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0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1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21" name="Textfeld 126"/>
          <p:cNvSpPr txBox="1"/>
          <p:nvPr/>
        </p:nvSpPr>
        <p:spPr>
          <a:xfrm>
            <a:off x="6355824" y="5157192"/>
            <a:ext cx="1532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Complement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Existing Devices</a:t>
            </a:r>
          </a:p>
        </p:txBody>
      </p:sp>
      <p:sp>
        <p:nvSpPr>
          <p:cNvPr id="22" name="Textfeld 126"/>
          <p:cNvSpPr txBox="1"/>
          <p:nvPr/>
        </p:nvSpPr>
        <p:spPr>
          <a:xfrm>
            <a:off x="8526692" y="472793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+mj-lt"/>
              </a:rPr>
              <a:t>+</a:t>
            </a:r>
          </a:p>
        </p:txBody>
      </p:sp>
      <p:sp>
        <p:nvSpPr>
          <p:cNvPr id="23" name="Textfeld 126"/>
          <p:cNvSpPr txBox="1"/>
          <p:nvPr/>
        </p:nvSpPr>
        <p:spPr>
          <a:xfrm>
            <a:off x="8742907" y="5127722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>
                <a:latin typeface="+mj-lt"/>
                <a:cs typeface="Arial" panose="020B0604020202020204" pitchFamily="34" charset="0"/>
              </a:rPr>
              <a:t>Thing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500290" y="5099061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+mj-lt"/>
                <a:sym typeface="Symbol"/>
              </a:rPr>
              <a:t></a:t>
            </a:r>
            <a:endParaRPr lang="en-US" sz="1200" b="1">
              <a:latin typeface="+mj-lt"/>
            </a:endParaRPr>
          </a:p>
        </p:txBody>
      </p:sp>
      <p:sp>
        <p:nvSpPr>
          <p:cNvPr id="25" name="Left-Right Arrow 70"/>
          <p:cNvSpPr/>
          <p:nvPr/>
        </p:nvSpPr>
        <p:spPr>
          <a:xfrm>
            <a:off x="6255452" y="459997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32" name="角丸四角形 6"/>
          <p:cNvSpPr/>
          <p:nvPr/>
        </p:nvSpPr>
        <p:spPr bwMode="auto">
          <a:xfrm>
            <a:off x="4990134" y="4367114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grpSp>
        <p:nvGrpSpPr>
          <p:cNvPr id="33" name="Group 35"/>
          <p:cNvGrpSpPr/>
          <p:nvPr/>
        </p:nvGrpSpPr>
        <p:grpSpPr>
          <a:xfrm>
            <a:off x="4948666" y="4195977"/>
            <a:ext cx="324321" cy="324321"/>
            <a:chOff x="6235706" y="4922175"/>
            <a:chExt cx="268034" cy="268034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5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7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8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9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40" name="角丸四角形 24"/>
          <p:cNvSpPr/>
          <p:nvPr/>
        </p:nvSpPr>
        <p:spPr bwMode="auto">
          <a:xfrm>
            <a:off x="5045157" y="499913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41" name="角丸四角形 21"/>
          <p:cNvSpPr/>
          <p:nvPr/>
        </p:nvSpPr>
        <p:spPr bwMode="auto">
          <a:xfrm>
            <a:off x="5045157" y="479751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2" name="縦巻き 49"/>
          <p:cNvSpPr/>
          <p:nvPr/>
        </p:nvSpPr>
        <p:spPr bwMode="auto">
          <a:xfrm>
            <a:off x="5045157" y="459589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43" name="角丸四角形 24"/>
          <p:cNvSpPr/>
          <p:nvPr/>
        </p:nvSpPr>
        <p:spPr bwMode="auto">
          <a:xfrm>
            <a:off x="5045157" y="520075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pic>
        <p:nvPicPr>
          <p:cNvPr id="44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902" y="5363463"/>
            <a:ext cx="1469410" cy="739953"/>
          </a:xfrm>
          <a:prstGeom prst="rect">
            <a:avLst/>
          </a:prstGeom>
        </p:spPr>
      </p:pic>
      <p:grpSp>
        <p:nvGrpSpPr>
          <p:cNvPr id="45" name="Gruppieren 145"/>
          <p:cNvGrpSpPr/>
          <p:nvPr/>
        </p:nvGrpSpPr>
        <p:grpSpPr>
          <a:xfrm>
            <a:off x="5573984" y="544034"/>
            <a:ext cx="3096344" cy="4483260"/>
            <a:chOff x="5369713" y="1424798"/>
            <a:chExt cx="3096344" cy="4483260"/>
          </a:xfrm>
        </p:grpSpPr>
        <p:grpSp>
          <p:nvGrpSpPr>
            <p:cNvPr id="46" name="Group 8"/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chemeClr val="bg1">
                <a:lumMod val="85000"/>
              </a:schemeClr>
            </a:solidFill>
          </p:grpSpPr>
          <p:sp>
            <p:nvSpPr>
              <p:cNvPr id="74" name="Rectangle 6"/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5" name="Isosceles Triangle 7"/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7" name="Textfeld 181"/>
            <p:cNvSpPr txBox="1"/>
            <p:nvPr/>
          </p:nvSpPr>
          <p:spPr>
            <a:xfrm>
              <a:off x="6373284" y="1740059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Gateway</a:t>
              </a:r>
            </a:p>
          </p:txBody>
        </p:sp>
        <p:sp>
          <p:nvSpPr>
            <p:cNvPr id="48" name="Left-Right Arrow 71"/>
            <p:cNvSpPr/>
            <p:nvPr/>
          </p:nvSpPr>
          <p:spPr>
            <a:xfrm rot="16200000">
              <a:off x="6041848" y="4747325"/>
              <a:ext cx="175208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>
                <a:latin typeface="+mj-lt"/>
              </a:endParaRPr>
            </a:p>
          </p:txBody>
        </p:sp>
        <p:sp>
          <p:nvSpPr>
            <p:cNvPr id="49" name="角丸四角形 6"/>
            <p:cNvSpPr/>
            <p:nvPr/>
          </p:nvSpPr>
          <p:spPr bwMode="auto">
            <a:xfrm>
              <a:off x="6319242" y="2492896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50" name="角丸四角形 24"/>
            <p:cNvSpPr/>
            <p:nvPr/>
          </p:nvSpPr>
          <p:spPr bwMode="auto">
            <a:xfrm>
              <a:off x="6378187" y="3627456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</a:p>
          </p:txBody>
        </p:sp>
        <p:grpSp>
          <p:nvGrpSpPr>
            <p:cNvPr id="51" name="Group 42"/>
            <p:cNvGrpSpPr/>
            <p:nvPr/>
          </p:nvGrpSpPr>
          <p:grpSpPr>
            <a:xfrm>
              <a:off x="5962118" y="3212976"/>
              <a:ext cx="324321" cy="324321"/>
              <a:chOff x="6235706" y="4922175"/>
              <a:chExt cx="268034" cy="268034"/>
            </a:xfrm>
          </p:grpSpPr>
          <p:sp>
            <p:nvSpPr>
              <p:cNvPr id="68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9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70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2" name="角丸四角形 24"/>
            <p:cNvSpPr/>
            <p:nvPr/>
          </p:nvSpPr>
          <p:spPr bwMode="auto">
            <a:xfrm>
              <a:off x="6378186" y="3829075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Binding Templates</a:t>
              </a:r>
            </a:p>
          </p:txBody>
        </p:sp>
        <p:sp>
          <p:nvSpPr>
            <p:cNvPr id="53" name="角丸四角形 21"/>
            <p:cNvSpPr/>
            <p:nvPr/>
          </p:nvSpPr>
          <p:spPr bwMode="auto">
            <a:xfrm>
              <a:off x="6378187" y="2743381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4" name="角丸四角形 21"/>
            <p:cNvSpPr/>
            <p:nvPr/>
          </p:nvSpPr>
          <p:spPr bwMode="auto">
            <a:xfrm>
              <a:off x="6378187" y="3425837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Scripting API</a:t>
              </a:r>
            </a:p>
          </p:txBody>
        </p:sp>
        <p:sp>
          <p:nvSpPr>
            <p:cNvPr id="55" name="縦巻き 49"/>
            <p:cNvSpPr/>
            <p:nvPr/>
          </p:nvSpPr>
          <p:spPr bwMode="auto">
            <a:xfrm>
              <a:off x="6440579" y="3212976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Proxy Thing</a:t>
              </a:r>
            </a:p>
          </p:txBody>
        </p:sp>
        <p:sp>
          <p:nvSpPr>
            <p:cNvPr id="56" name="縦巻き 49"/>
            <p:cNvSpPr/>
            <p:nvPr/>
          </p:nvSpPr>
          <p:spPr bwMode="auto">
            <a:xfrm>
              <a:off x="6440579" y="3001463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Control Agent</a:t>
              </a:r>
            </a:p>
          </p:txBody>
        </p:sp>
        <p:sp>
          <p:nvSpPr>
            <p:cNvPr id="57" name="縦巻き 49"/>
            <p:cNvSpPr/>
            <p:nvPr/>
          </p:nvSpPr>
          <p:spPr bwMode="auto">
            <a:xfrm>
              <a:off x="6440579" y="278995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Virtual Thing</a:t>
              </a:r>
            </a:p>
          </p:txBody>
        </p:sp>
        <p:grpSp>
          <p:nvGrpSpPr>
            <p:cNvPr id="58" name="Group 42"/>
            <p:cNvGrpSpPr/>
            <p:nvPr/>
          </p:nvGrpSpPr>
          <p:grpSpPr>
            <a:xfrm>
              <a:off x="5952357" y="2667492"/>
              <a:ext cx="324321" cy="324321"/>
              <a:chOff x="6235706" y="4922175"/>
              <a:chExt cx="268034" cy="268034"/>
            </a:xfrm>
          </p:grpSpPr>
          <p:sp>
            <p:nvSpPr>
              <p:cNvPr id="62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3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64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9" name="Gerade Verbindung mit Pfeil 58"/>
            <p:cNvCxnSpPr>
              <a:stCxn id="55" idx="1"/>
            </p:cNvCxnSpPr>
            <p:nvPr/>
          </p:nvCxnSpPr>
          <p:spPr bwMode="auto">
            <a:xfrm flipH="1">
              <a:off x="6286439" y="3302976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mit Pfeil 59"/>
            <p:cNvCxnSpPr>
              <a:stCxn id="57" idx="1"/>
              <a:endCxn id="62" idx="3"/>
            </p:cNvCxnSpPr>
            <p:nvPr/>
          </p:nvCxnSpPr>
          <p:spPr bwMode="auto">
            <a:xfrm flipH="1" flipV="1">
              <a:off x="6276678" y="2829653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1" name="図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472" y="2056041"/>
              <a:ext cx="1193968" cy="477587"/>
            </a:xfrm>
            <a:prstGeom prst="rect">
              <a:avLst/>
            </a:prstGeom>
          </p:spPr>
        </p:pic>
      </p:grpSp>
      <p:grpSp>
        <p:nvGrpSpPr>
          <p:cNvPr id="77" name="Group 1"/>
          <p:cNvGrpSpPr/>
          <p:nvPr/>
        </p:nvGrpSpPr>
        <p:grpSpPr>
          <a:xfrm>
            <a:off x="435411" y="332656"/>
            <a:ext cx="3903939" cy="2664296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105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6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7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8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78" name="Left-Right Arrow 71"/>
          <p:cNvSpPr/>
          <p:nvPr/>
        </p:nvSpPr>
        <p:spPr>
          <a:xfrm rot="16200000">
            <a:off x="1821589" y="3258394"/>
            <a:ext cx="1450140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79" name="Left-Right Arrow 73"/>
          <p:cNvSpPr/>
          <p:nvPr/>
        </p:nvSpPr>
        <p:spPr>
          <a:xfrm>
            <a:off x="3563888" y="2132856"/>
            <a:ext cx="2448272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80" name="Textfeld 181"/>
          <p:cNvSpPr txBox="1"/>
          <p:nvPr/>
        </p:nvSpPr>
        <p:spPr>
          <a:xfrm>
            <a:off x="1691445" y="570166"/>
            <a:ext cx="139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Cloud</a:t>
            </a:r>
          </a:p>
        </p:txBody>
      </p:sp>
      <p:sp>
        <p:nvSpPr>
          <p:cNvPr id="81" name="角丸四角形 6"/>
          <p:cNvSpPr/>
          <p:nvPr/>
        </p:nvSpPr>
        <p:spPr bwMode="auto">
          <a:xfrm>
            <a:off x="1956114" y="1071786"/>
            <a:ext cx="1190046" cy="1587834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82" name="角丸四角形 24"/>
          <p:cNvSpPr/>
          <p:nvPr/>
        </p:nvSpPr>
        <p:spPr bwMode="auto">
          <a:xfrm>
            <a:off x="2015059" y="2206346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grpSp>
        <p:nvGrpSpPr>
          <p:cNvPr id="83" name="Group 42"/>
          <p:cNvGrpSpPr/>
          <p:nvPr/>
        </p:nvGrpSpPr>
        <p:grpSpPr>
          <a:xfrm>
            <a:off x="1598990" y="1791866"/>
            <a:ext cx="324321" cy="324321"/>
            <a:chOff x="6235706" y="4922175"/>
            <a:chExt cx="268034" cy="268034"/>
          </a:xfrm>
        </p:grpSpPr>
        <p:sp>
          <p:nvSpPr>
            <p:cNvPr id="9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0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84" name="角丸四角形 24"/>
          <p:cNvSpPr/>
          <p:nvPr/>
        </p:nvSpPr>
        <p:spPr bwMode="auto">
          <a:xfrm>
            <a:off x="2015058" y="2407965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2015059" y="1322271"/>
            <a:ext cx="1080000" cy="832831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800" ker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角丸四角形 21"/>
          <p:cNvSpPr/>
          <p:nvPr/>
        </p:nvSpPr>
        <p:spPr bwMode="auto">
          <a:xfrm>
            <a:off x="2015059" y="2004727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87" name="縦巻き 49"/>
          <p:cNvSpPr/>
          <p:nvPr/>
        </p:nvSpPr>
        <p:spPr bwMode="auto">
          <a:xfrm>
            <a:off x="2077451" y="1791866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sp>
        <p:nvSpPr>
          <p:cNvPr id="88" name="縦巻き 49"/>
          <p:cNvSpPr/>
          <p:nvPr/>
        </p:nvSpPr>
        <p:spPr bwMode="auto">
          <a:xfrm>
            <a:off x="2077451" y="1580353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Control Agent</a:t>
            </a:r>
          </a:p>
        </p:txBody>
      </p:sp>
      <p:sp>
        <p:nvSpPr>
          <p:cNvPr id="89" name="縦巻き 49"/>
          <p:cNvSpPr/>
          <p:nvPr/>
        </p:nvSpPr>
        <p:spPr bwMode="auto">
          <a:xfrm>
            <a:off x="2077451" y="1368840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grpSp>
        <p:nvGrpSpPr>
          <p:cNvPr id="90" name="Group 42"/>
          <p:cNvGrpSpPr/>
          <p:nvPr/>
        </p:nvGrpSpPr>
        <p:grpSpPr>
          <a:xfrm>
            <a:off x="1589229" y="1246382"/>
            <a:ext cx="324321" cy="324321"/>
            <a:chOff x="6235706" y="4922175"/>
            <a:chExt cx="268034" cy="268034"/>
          </a:xfrm>
        </p:grpSpPr>
        <p:sp>
          <p:nvSpPr>
            <p:cNvPr id="93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4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95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6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7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8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1" name="Gerade Verbindung mit Pfeil 90"/>
          <p:cNvCxnSpPr>
            <a:stCxn id="87" idx="1"/>
          </p:cNvCxnSpPr>
          <p:nvPr/>
        </p:nvCxnSpPr>
        <p:spPr bwMode="auto">
          <a:xfrm flipH="1">
            <a:off x="1923311" y="1881866"/>
            <a:ext cx="176640" cy="9000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mit Pfeil 91"/>
          <p:cNvCxnSpPr>
            <a:stCxn id="89" idx="1"/>
            <a:endCxn id="93" idx="3"/>
          </p:cNvCxnSpPr>
          <p:nvPr/>
        </p:nvCxnSpPr>
        <p:spPr bwMode="auto">
          <a:xfrm flipH="1" flipV="1">
            <a:off x="1913550" y="1408543"/>
            <a:ext cx="186401" cy="5029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角丸四角形 6"/>
          <p:cNvSpPr/>
          <p:nvPr/>
        </p:nvSpPr>
        <p:spPr bwMode="auto">
          <a:xfrm>
            <a:off x="-188162" y="3436150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</a:t>
            </a:r>
          </a:p>
        </p:txBody>
      </p:sp>
      <p:pic>
        <p:nvPicPr>
          <p:cNvPr id="111" name="図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676" y="2741948"/>
            <a:ext cx="510204" cy="743617"/>
          </a:xfrm>
          <a:prstGeom prst="rect">
            <a:avLst/>
          </a:prstGeom>
        </p:spPr>
      </p:pic>
      <p:sp>
        <p:nvSpPr>
          <p:cNvPr id="112" name="Textfeld 163"/>
          <p:cNvSpPr txBox="1"/>
          <p:nvPr/>
        </p:nvSpPr>
        <p:spPr>
          <a:xfrm>
            <a:off x="-252536" y="4609764"/>
            <a:ext cx="15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Seamless</a:t>
            </a:r>
          </a:p>
          <a:p>
            <a:r>
              <a:rPr lang="en-US" sz="1600" b="1" dirty="0">
                <a:latin typeface="+mj-lt"/>
              </a:rPr>
              <a:t>Web Integration</a:t>
            </a:r>
          </a:p>
        </p:txBody>
      </p:sp>
      <p:sp>
        <p:nvSpPr>
          <p:cNvPr id="113" name="角丸四角形 24"/>
          <p:cNvSpPr/>
          <p:nvPr/>
        </p:nvSpPr>
        <p:spPr bwMode="auto">
          <a:xfrm>
            <a:off x="-133139" y="407742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14" name="角丸四角形 21"/>
          <p:cNvSpPr/>
          <p:nvPr/>
        </p:nvSpPr>
        <p:spPr bwMode="auto">
          <a:xfrm>
            <a:off x="-133139" y="387580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15" name="縦巻き 49"/>
          <p:cNvSpPr/>
          <p:nvPr/>
        </p:nvSpPr>
        <p:spPr bwMode="auto">
          <a:xfrm>
            <a:off x="-133139" y="367418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116" name="角丸四角形 24"/>
          <p:cNvSpPr/>
          <p:nvPr/>
        </p:nvSpPr>
        <p:spPr bwMode="auto">
          <a:xfrm>
            <a:off x="-133139" y="427904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117" name="Left-Right Arrow 70"/>
          <p:cNvSpPr/>
          <p:nvPr/>
        </p:nvSpPr>
        <p:spPr>
          <a:xfrm rot="2700000">
            <a:off x="940293" y="4132929"/>
            <a:ext cx="1044557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118" name="Left-Right Arrow 70"/>
          <p:cNvSpPr/>
          <p:nvPr/>
        </p:nvSpPr>
        <p:spPr>
          <a:xfrm rot="18900000">
            <a:off x="884578" y="2997975"/>
            <a:ext cx="1206963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19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22" y="5132589"/>
            <a:ext cx="1340486" cy="11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feld 162"/>
          <p:cNvSpPr txBox="1"/>
          <p:nvPr/>
        </p:nvSpPr>
        <p:spPr>
          <a:xfrm>
            <a:off x="3995936" y="2679247"/>
            <a:ext cx="191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Remote Access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and Synchronization</a:t>
            </a:r>
          </a:p>
        </p:txBody>
      </p:sp>
      <p:sp>
        <p:nvSpPr>
          <p:cNvPr id="121" name="Textfeld 162"/>
          <p:cNvSpPr txBox="1"/>
          <p:nvPr/>
        </p:nvSpPr>
        <p:spPr>
          <a:xfrm>
            <a:off x="7397776" y="3447288"/>
            <a:ext cx="149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Integration and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Orchestration</a:t>
            </a:r>
          </a:p>
        </p:txBody>
      </p:sp>
      <p:sp>
        <p:nvSpPr>
          <p:cNvPr id="124" name="Left-Right Arrow 70"/>
          <p:cNvSpPr/>
          <p:nvPr/>
        </p:nvSpPr>
        <p:spPr>
          <a:xfrm>
            <a:off x="3203848" y="458112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39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45152" y="4581128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 (Device)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6" descr="https://www.adafruit.com/includes/templates/adafruit2013/images/little_p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76672"/>
            <a:ext cx="1821802" cy="165618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5042051"/>
            <a:ext cx="137043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Minimal Servient (Device)</a:t>
            </a:r>
          </a:p>
        </p:txBody>
      </p:sp>
      <p:sp>
        <p:nvSpPr>
          <p:cNvPr id="66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Driver API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1671320"/>
            <a:ext cx="4824536" cy="2045123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702321"/>
            <a:ext cx="133299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8" name="Gewinkelte Verbindung 67"/>
          <p:cNvCxnSpPr/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25065" y="4869160"/>
            <a:ext cx="1536170" cy="1152128"/>
          </a:xfrm>
          <a:prstGeom prst="rect">
            <a:avLst/>
          </a:prstGeom>
        </p:spPr>
      </p:pic>
      <p:sp>
        <p:nvSpPr>
          <p:cNvPr id="3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(Smartphone)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Gateway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105240" y="620688"/>
            <a:ext cx="101502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4" name="Gerade Verbindung mit Pfeil 43"/>
          <p:cNvCxnSpPr>
            <a:endCxn id="41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7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pic>
        <p:nvPicPr>
          <p:cNvPr id="67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985710" y="3138579"/>
            <a:ext cx="8281" cy="4428000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38"/>
          <p:cNvGrpSpPr/>
          <p:nvPr/>
        </p:nvGrpSpPr>
        <p:grpSpPr>
          <a:xfrm>
            <a:off x="1475656" y="2996951"/>
            <a:ext cx="1065473" cy="828000"/>
            <a:chOff x="2670083" y="4186219"/>
            <a:chExt cx="1065473" cy="828000"/>
          </a:xfrm>
        </p:grpSpPr>
        <p:sp>
          <p:nvSpPr>
            <p:cNvPr id="80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1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23" name="角丸四角形 6"/>
          <p:cNvSpPr/>
          <p:nvPr/>
        </p:nvSpPr>
        <p:spPr bwMode="auto">
          <a:xfrm>
            <a:off x="-154868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(Cloud)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1386532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1386532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1260648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1260648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44472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</a:p>
        </p:txBody>
      </p:sp>
      <p:sp>
        <p:nvSpPr>
          <p:cNvPr id="64" name="Rechteck 63"/>
          <p:cNvSpPr/>
          <p:nvPr/>
        </p:nvSpPr>
        <p:spPr>
          <a:xfrm>
            <a:off x="-144472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MQTT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Integration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/>
          <p:nvPr/>
        </p:nvCxnSpPr>
        <p:spPr>
          <a:xfrm rot="16200000" flipH="1">
            <a:off x="1741739" y="3894578"/>
            <a:ext cx="8281" cy="2916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grpSp>
        <p:nvGrpSpPr>
          <p:cNvPr id="86" name="Group 38"/>
          <p:cNvGrpSpPr/>
          <p:nvPr/>
        </p:nvGrpSpPr>
        <p:grpSpPr>
          <a:xfrm>
            <a:off x="-2763799" y="2998503"/>
            <a:ext cx="1065473" cy="828000"/>
            <a:chOff x="2670083" y="4186219"/>
            <a:chExt cx="1065473" cy="828000"/>
          </a:xfrm>
        </p:grpSpPr>
        <p:sp>
          <p:nvSpPr>
            <p:cNvPr id="87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8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9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1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2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93" name="角丸四角形 6"/>
          <p:cNvSpPr/>
          <p:nvPr/>
        </p:nvSpPr>
        <p:spPr bwMode="auto">
          <a:xfrm>
            <a:off x="-5797152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5635004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96" name="角丸四角形 21"/>
          <p:cNvSpPr/>
          <p:nvPr/>
        </p:nvSpPr>
        <p:spPr bwMode="auto">
          <a:xfrm>
            <a:off x="-5635004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8" name="縦巻き 49"/>
          <p:cNvSpPr/>
          <p:nvPr/>
        </p:nvSpPr>
        <p:spPr bwMode="auto">
          <a:xfrm>
            <a:off x="-5473116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</a:p>
        </p:txBody>
      </p:sp>
      <p:cxnSp>
        <p:nvCxnSpPr>
          <p:cNvPr id="99" name="Form 98"/>
          <p:cNvCxnSpPr/>
          <p:nvPr/>
        </p:nvCxnSpPr>
        <p:spPr>
          <a:xfrm rot="16200000" flipV="1">
            <a:off x="-3338051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-550912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-550912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-4392944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-4392944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</a:p>
        </p:txBody>
      </p:sp>
      <p:sp>
        <p:nvSpPr>
          <p:cNvPr id="104" name="Down Arrow 40"/>
          <p:cNvSpPr/>
          <p:nvPr/>
        </p:nvSpPr>
        <p:spPr>
          <a:xfrm rot="5400000">
            <a:off x="-1778183" y="316727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105" name="Gewinkelte Verbindung 104"/>
          <p:cNvCxnSpPr>
            <a:stCxn id="95" idx="2"/>
          </p:cNvCxnSpPr>
          <p:nvPr/>
        </p:nvCxnSpPr>
        <p:spPr>
          <a:xfrm rot="16200000" flipH="1">
            <a:off x="-2525144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/>
          <p:cNvSpPr/>
          <p:nvPr/>
        </p:nvSpPr>
        <p:spPr>
          <a:xfrm>
            <a:off x="-828092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1224644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Mirror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901404" y="1921203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6" name="角丸四角形 21"/>
          <p:cNvSpPr/>
          <p:nvPr/>
        </p:nvSpPr>
        <p:spPr bwMode="auto">
          <a:xfrm>
            <a:off x="-1386532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/>
          <p:cNvSpPr/>
          <p:nvPr/>
        </p:nvSpPr>
        <p:spPr bwMode="auto">
          <a:xfrm>
            <a:off x="-1386532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1386532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8" name="角丸四角形 21"/>
          <p:cNvSpPr/>
          <p:nvPr/>
        </p:nvSpPr>
        <p:spPr bwMode="auto">
          <a:xfrm>
            <a:off x="-5635004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6" name="角丸四角形 21"/>
          <p:cNvSpPr/>
          <p:nvPr/>
        </p:nvSpPr>
        <p:spPr bwMode="auto">
          <a:xfrm>
            <a:off x="-5635004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97" name="角丸四角形 21"/>
          <p:cNvSpPr/>
          <p:nvPr/>
        </p:nvSpPr>
        <p:spPr bwMode="auto">
          <a:xfrm>
            <a:off x="-5635004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8"/>
          <p:cNvGrpSpPr/>
          <p:nvPr/>
        </p:nvGrpSpPr>
        <p:grpSpPr>
          <a:xfrm>
            <a:off x="1476000" y="2998503"/>
            <a:ext cx="1065473" cy="828000"/>
            <a:chOff x="2670083" y="4186219"/>
            <a:chExt cx="1065473" cy="828000"/>
          </a:xfrm>
        </p:grpSpPr>
        <p:sp>
          <p:nvSpPr>
            <p:cNvPr id="46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7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5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6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(Cloud)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68" name="Gewinkelte Verbindung 67"/>
          <p:cNvCxnSpPr>
            <a:endCxn id="69" idx="2"/>
          </p:cNvCxnSpPr>
          <p:nvPr/>
        </p:nvCxnSpPr>
        <p:spPr>
          <a:xfrm rot="16200000" flipH="1">
            <a:off x="7850694" y="4414019"/>
            <a:ext cx="133637" cy="1764000"/>
          </a:xfrm>
          <a:prstGeom prst="bentConnector3">
            <a:avLst>
              <a:gd name="adj1" fmla="val 43562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"/>
          <p:cNvSpPr/>
          <p:nvPr/>
        </p:nvSpPr>
        <p:spPr bwMode="auto">
          <a:xfrm>
            <a:off x="8368568" y="4462393"/>
            <a:ext cx="2016224" cy="900445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</a:t>
            </a: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Gateway</a:t>
            </a:r>
          </a:p>
        </p:txBody>
      </p:sp>
      <p:pic>
        <p:nvPicPr>
          <p:cNvPr id="74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760" y="4030345"/>
            <a:ext cx="1554008" cy="621603"/>
          </a:xfrm>
          <a:prstGeom prst="rect">
            <a:avLst/>
          </a:prstGeom>
        </p:spPr>
      </p:pic>
      <p:sp>
        <p:nvSpPr>
          <p:cNvPr id="75" name="角丸四角形 6"/>
          <p:cNvSpPr/>
          <p:nvPr/>
        </p:nvSpPr>
        <p:spPr bwMode="auto">
          <a:xfrm>
            <a:off x="9376680" y="571700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6" name="Gerade Verbindung mit Pfeil 75"/>
          <p:cNvCxnSpPr>
            <a:endCxn id="75" idx="0"/>
          </p:cNvCxnSpPr>
          <p:nvPr/>
        </p:nvCxnSpPr>
        <p:spPr>
          <a:xfrm>
            <a:off x="9993795" y="5344230"/>
            <a:ext cx="0" cy="37277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6"/>
          <p:cNvSpPr/>
          <p:nvPr/>
        </p:nvSpPr>
        <p:spPr bwMode="auto">
          <a:xfrm>
            <a:off x="8476114" y="625689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8" name="Gerade Verbindung mit Pfeil 77"/>
          <p:cNvCxnSpPr/>
          <p:nvPr/>
        </p:nvCxnSpPr>
        <p:spPr>
          <a:xfrm>
            <a:off x="9094547" y="5348177"/>
            <a:ext cx="0" cy="9006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4706" y="5203936"/>
            <a:ext cx="1134393" cy="1328553"/>
          </a:xfrm>
          <a:prstGeom prst="rect">
            <a:avLst/>
          </a:prstGeom>
          <a:noFill/>
        </p:spPr>
      </p:pic>
      <p:sp>
        <p:nvSpPr>
          <p:cNvPr id="81" name="角丸四角形 6"/>
          <p:cNvSpPr/>
          <p:nvPr/>
        </p:nvSpPr>
        <p:spPr bwMode="auto">
          <a:xfrm>
            <a:off x="-154800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83" name="角丸四角形 21"/>
          <p:cNvSpPr/>
          <p:nvPr/>
        </p:nvSpPr>
        <p:spPr bwMode="auto">
          <a:xfrm>
            <a:off x="-1386000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84" name="角丸四角形 21"/>
          <p:cNvSpPr/>
          <p:nvPr/>
        </p:nvSpPr>
        <p:spPr bwMode="auto">
          <a:xfrm>
            <a:off x="-1386000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縦巻き 49"/>
          <p:cNvSpPr/>
          <p:nvPr/>
        </p:nvSpPr>
        <p:spPr bwMode="auto">
          <a:xfrm>
            <a:off x="-1229737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87" name="Form 86"/>
          <p:cNvCxnSpPr/>
          <p:nvPr/>
        </p:nvCxnSpPr>
        <p:spPr>
          <a:xfrm rot="16200000" flipV="1">
            <a:off x="905328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/>
          <p:cNvSpPr/>
          <p:nvPr/>
        </p:nvSpPr>
        <p:spPr>
          <a:xfrm>
            <a:off x="-1260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89" name="Rechteck 88"/>
          <p:cNvSpPr/>
          <p:nvPr/>
        </p:nvSpPr>
        <p:spPr>
          <a:xfrm>
            <a:off x="-1260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90" name="Rechteck 89"/>
          <p:cNvSpPr/>
          <p:nvPr/>
        </p:nvSpPr>
        <p:spPr>
          <a:xfrm>
            <a:off x="-144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91" name="Rechteck 90"/>
          <p:cNvSpPr/>
          <p:nvPr/>
        </p:nvSpPr>
        <p:spPr>
          <a:xfrm>
            <a:off x="-144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</a:p>
        </p:txBody>
      </p:sp>
      <p:cxnSp>
        <p:nvCxnSpPr>
          <p:cNvPr id="92" name="Gewinkelte Verbindung 91"/>
          <p:cNvCxnSpPr/>
          <p:nvPr/>
        </p:nvCxnSpPr>
        <p:spPr>
          <a:xfrm rot="16200000" flipH="1">
            <a:off x="1742400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4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138599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6" name="角丸四角形 21"/>
          <p:cNvSpPr/>
          <p:nvPr/>
        </p:nvSpPr>
        <p:spPr bwMode="auto">
          <a:xfrm>
            <a:off x="-138599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-1386000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角丸四角形 6"/>
          <p:cNvSpPr/>
          <p:nvPr/>
        </p:nvSpPr>
        <p:spPr bwMode="auto">
          <a:xfrm>
            <a:off x="4351781" y="5169931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915816" y="1196752"/>
            <a:ext cx="5472608" cy="3744416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539552" y="2367748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Semantic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Metadata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0" name="角丸四角形 21"/>
          <p:cNvSpPr/>
          <p:nvPr/>
        </p:nvSpPr>
        <p:spPr bwMode="auto">
          <a:xfrm>
            <a:off x="3059832" y="3196648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3203848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</a:p>
        </p:txBody>
      </p:sp>
      <p:sp>
        <p:nvSpPr>
          <p:cNvPr id="57" name="Rechteck 56"/>
          <p:cNvSpPr/>
          <p:nvPr/>
        </p:nvSpPr>
        <p:spPr>
          <a:xfrm>
            <a:off x="3203848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572000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sp>
        <p:nvSpPr>
          <p:cNvPr id="59" name="Rechteck 58"/>
          <p:cNvSpPr/>
          <p:nvPr/>
        </p:nvSpPr>
        <p:spPr>
          <a:xfrm>
            <a:off x="4572000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6040253" y="3196648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6183203" y="3700543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236296" y="3700704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3155691" y="55618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6033455" y="5417840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201384" y="3564387"/>
            <a:ext cx="2083148" cy="134587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533007" y="4797152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968896" y="4797152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245905" y="4797152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915893" y="5085184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705922" y="563584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730027" y="4797152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650570" y="4564639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21"/>
          <p:cNvSpPr/>
          <p:nvPr/>
        </p:nvSpPr>
        <p:spPr bwMode="auto">
          <a:xfrm>
            <a:off x="3059832" y="1700808"/>
            <a:ext cx="5184578" cy="118193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3059830" y="249289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6444208" y="191539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3203848" y="1901329"/>
            <a:ext cx="309634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40" name="Down Arrow 40"/>
          <p:cNvSpPr/>
          <p:nvPr/>
        </p:nvSpPr>
        <p:spPr>
          <a:xfrm rot="5400000">
            <a:off x="2507106" y="2522265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hteckiger Pfeil 34"/>
          <p:cNvSpPr/>
          <p:nvPr/>
        </p:nvSpPr>
        <p:spPr>
          <a:xfrm rot="16200000" flipH="1">
            <a:off x="2131449" y="1588425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99792" y="908720"/>
            <a:ext cx="5472608" cy="468052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72" name="角丸四角形 6"/>
          <p:cNvSpPr/>
          <p:nvPr/>
        </p:nvSpPr>
        <p:spPr bwMode="auto">
          <a:xfrm>
            <a:off x="4135757" y="581800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63" name="Rechteckiger Pfeil 34"/>
          <p:cNvSpPr/>
          <p:nvPr/>
        </p:nvSpPr>
        <p:spPr>
          <a:xfrm rot="5400000" flipH="1" flipV="1">
            <a:off x="2131449" y="3478268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362888" y="3165727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2987824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OCF</a:t>
            </a:r>
          </a:p>
        </p:txBody>
      </p:sp>
      <p:sp>
        <p:nvSpPr>
          <p:cNvPr id="58" name="Rechteck 57"/>
          <p:cNvSpPr/>
          <p:nvPr/>
        </p:nvSpPr>
        <p:spPr>
          <a:xfrm>
            <a:off x="4355976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59" name="Rechteck 58"/>
          <p:cNvSpPr/>
          <p:nvPr/>
        </p:nvSpPr>
        <p:spPr>
          <a:xfrm>
            <a:off x="4355976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824229" y="3844720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5967179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020272" y="4348776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2939667" y="620992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5817431" y="6065912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060180" y="4287279"/>
            <a:ext cx="2102016" cy="1177362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316983" y="5445224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752872" y="5445224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029881" y="5445224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99869" y="57332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489898" y="628391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514003" y="5445224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434546" y="5212711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21"/>
          <p:cNvSpPr/>
          <p:nvPr/>
        </p:nvSpPr>
        <p:spPr bwMode="auto">
          <a:xfrm>
            <a:off x="2843806" y="1412776"/>
            <a:ext cx="5184578" cy="2304256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Flussdiagramm: Dokument 37"/>
          <p:cNvSpPr/>
          <p:nvPr/>
        </p:nvSpPr>
        <p:spPr>
          <a:xfrm>
            <a:off x="7020272" y="3121697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Local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Sensor</a:t>
            </a:r>
          </a:p>
        </p:txBody>
      </p:sp>
      <p:sp>
        <p:nvSpPr>
          <p:cNvPr id="39" name="Flussdiagramm: Dokument 38"/>
          <p:cNvSpPr/>
          <p:nvPr/>
        </p:nvSpPr>
        <p:spPr>
          <a:xfrm>
            <a:off x="6012160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Echonet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Proxy</a:t>
            </a:r>
          </a:p>
        </p:txBody>
      </p:sp>
      <p:sp>
        <p:nvSpPr>
          <p:cNvPr id="40" name="Flussdiagramm: Dokument 39"/>
          <p:cNvSpPr/>
          <p:nvPr/>
        </p:nvSpPr>
        <p:spPr>
          <a:xfrm>
            <a:off x="2987824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A</a:t>
            </a:r>
          </a:p>
        </p:txBody>
      </p:sp>
      <p:sp>
        <p:nvSpPr>
          <p:cNvPr id="41" name="Flussdiagramm: Dokument 40"/>
          <p:cNvSpPr/>
          <p:nvPr/>
        </p:nvSpPr>
        <p:spPr>
          <a:xfrm>
            <a:off x="3995936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B1</a:t>
            </a:r>
          </a:p>
        </p:txBody>
      </p:sp>
      <p:sp>
        <p:nvSpPr>
          <p:cNvPr id="42" name="Flussdiagramm: Dokument 41"/>
          <p:cNvSpPr/>
          <p:nvPr/>
        </p:nvSpPr>
        <p:spPr>
          <a:xfrm>
            <a:off x="5004048" y="3140968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B2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6" y="244676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3" name="Rechteck 42"/>
          <p:cNvSpPr/>
          <p:nvPr/>
        </p:nvSpPr>
        <p:spPr>
          <a:xfrm>
            <a:off x="3131840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Discovery API</a:t>
            </a:r>
          </a:p>
        </p:txBody>
      </p:sp>
      <p:sp>
        <p:nvSpPr>
          <p:cNvPr id="44" name="Rechteck 43"/>
          <p:cNvSpPr/>
          <p:nvPr/>
        </p:nvSpPr>
        <p:spPr>
          <a:xfrm>
            <a:off x="6444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Server API</a:t>
            </a:r>
          </a:p>
        </p:txBody>
      </p:sp>
      <p:sp>
        <p:nvSpPr>
          <p:cNvPr id="45" name="Rechteck 44"/>
          <p:cNvSpPr/>
          <p:nvPr/>
        </p:nvSpPr>
        <p:spPr>
          <a:xfrm>
            <a:off x="4783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Client API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3419872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縦巻き 49"/>
          <p:cNvSpPr/>
          <p:nvPr/>
        </p:nvSpPr>
        <p:spPr bwMode="auto">
          <a:xfrm>
            <a:off x="3131839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A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5796137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9" name="縦巻き 49"/>
          <p:cNvSpPr/>
          <p:nvPr/>
        </p:nvSpPr>
        <p:spPr bwMode="auto">
          <a:xfrm>
            <a:off x="5508104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21"/>
          <p:cNvSpPr/>
          <p:nvPr/>
        </p:nvSpPr>
        <p:spPr bwMode="auto">
          <a:xfrm>
            <a:off x="755576" y="421292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“Standard Body” × “Media Type” × “Transfer Protocol” × “Security”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755576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1994114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232652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4471190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5709728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u/ JOSE+JWT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948264" y="5445224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13" name="角丸四角形 21"/>
          <p:cNvSpPr/>
          <p:nvPr/>
        </p:nvSpPr>
        <p:spPr bwMode="auto">
          <a:xfrm>
            <a:off x="755576" y="1268760"/>
            <a:ext cx="7344816" cy="2880320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Runtime Environment</a:t>
            </a:r>
          </a:p>
        </p:txBody>
      </p:sp>
      <p:sp>
        <p:nvSpPr>
          <p:cNvPr id="14" name="角丸四角形 21"/>
          <p:cNvSpPr/>
          <p:nvPr/>
        </p:nvSpPr>
        <p:spPr bwMode="auto">
          <a:xfrm>
            <a:off x="755576" y="2708952"/>
            <a:ext cx="7344816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7" name="Flussdiagramm: Dokument 16"/>
          <p:cNvSpPr/>
          <p:nvPr/>
        </p:nvSpPr>
        <p:spPr>
          <a:xfrm>
            <a:off x="930780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A</a:t>
            </a:r>
          </a:p>
        </p:txBody>
      </p:sp>
      <p:sp>
        <p:nvSpPr>
          <p:cNvPr id="18" name="Flussdiagramm: Dokument 17"/>
          <p:cNvSpPr/>
          <p:nvPr/>
        </p:nvSpPr>
        <p:spPr>
          <a:xfrm>
            <a:off x="2872875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B1</a:t>
            </a:r>
          </a:p>
        </p:txBody>
      </p:sp>
      <p:sp>
        <p:nvSpPr>
          <p:cNvPr id="19" name="Flussdiagramm: Dokument 18"/>
          <p:cNvSpPr/>
          <p:nvPr/>
        </p:nvSpPr>
        <p:spPr>
          <a:xfrm>
            <a:off x="4504567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B2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1218813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縦巻き 49"/>
          <p:cNvSpPr/>
          <p:nvPr/>
        </p:nvSpPr>
        <p:spPr bwMode="auto">
          <a:xfrm>
            <a:off x="930780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 A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635898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縦巻き 49"/>
          <p:cNvSpPr/>
          <p:nvPr/>
        </p:nvSpPr>
        <p:spPr bwMode="auto">
          <a:xfrm>
            <a:off x="3347865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Flussdiagramm: Dokument 23"/>
          <p:cNvSpPr/>
          <p:nvPr/>
        </p:nvSpPr>
        <p:spPr>
          <a:xfrm>
            <a:off x="6409268" y="3429000"/>
            <a:ext cx="150775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ConsumedThing</a:t>
            </a:r>
            <a:r>
              <a:rPr lang="de-DE" sz="1400" dirty="0">
                <a:solidFill>
                  <a:schemeClr val="bg1"/>
                </a:solidFill>
              </a:rPr>
              <a:t> C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972809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縦巻き 49"/>
          <p:cNvSpPr/>
          <p:nvPr/>
        </p:nvSpPr>
        <p:spPr bwMode="auto">
          <a:xfrm>
            <a:off x="5684776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128544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Discovery API</a:t>
            </a:r>
          </a:p>
        </p:txBody>
      </p:sp>
      <p:sp>
        <p:nvSpPr>
          <p:cNvPr id="28" name="Rechteck 27"/>
          <p:cNvSpPr/>
          <p:nvPr/>
        </p:nvSpPr>
        <p:spPr>
          <a:xfrm>
            <a:off x="5440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Server API</a:t>
            </a:r>
          </a:p>
        </p:txBody>
      </p:sp>
      <p:sp>
        <p:nvSpPr>
          <p:cNvPr id="29" name="Rechteck 28"/>
          <p:cNvSpPr/>
          <p:nvPr/>
        </p:nvSpPr>
        <p:spPr>
          <a:xfrm>
            <a:off x="3779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Client API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-1476672" y="2924944"/>
            <a:ext cx="2060941" cy="828000"/>
            <a:chOff x="2670082" y="4186219"/>
            <a:chExt cx="2060941" cy="828000"/>
          </a:xfrm>
        </p:grpSpPr>
        <p:sp>
          <p:nvSpPr>
            <p:cNvPr id="31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3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6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343105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8835"/>
            <a:ext cx="482453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Application Behavior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2390586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5007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24444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24158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>
            <a:cxnSpLocks/>
          </p:cNvCxnSpPr>
          <p:nvPr/>
        </p:nvCxnSpPr>
        <p:spPr>
          <a:xfrm flipV="1">
            <a:off x="3491827" y="4419733"/>
            <a:ext cx="0" cy="82185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cxnSpLocks/>
          </p:cNvCxnSpPr>
          <p:nvPr/>
        </p:nvCxnSpPr>
        <p:spPr>
          <a:xfrm>
            <a:off x="4667959" y="4419733"/>
            <a:ext cx="0" cy="82470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cxnSpLocks/>
            <a:stCxn id="41" idx="0"/>
          </p:cNvCxnSpPr>
          <p:nvPr/>
        </p:nvCxnSpPr>
        <p:spPr>
          <a:xfrm flipV="1">
            <a:off x="7020220" y="4419733"/>
            <a:ext cx="0" cy="821854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24444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24158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6" name="Gerade Verbindung mit Pfeil 45"/>
          <p:cNvCxnSpPr>
            <a:cxnSpLocks/>
          </p:cNvCxnSpPr>
          <p:nvPr/>
        </p:nvCxnSpPr>
        <p:spPr>
          <a:xfrm flipV="1">
            <a:off x="5844090" y="4419733"/>
            <a:ext cx="0" cy="824705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9586E025-100A-4285-892D-B25E864F6ED3}"/>
              </a:ext>
            </a:extLst>
          </p:cNvPr>
          <p:cNvSpPr/>
          <p:nvPr/>
        </p:nvSpPr>
        <p:spPr bwMode="auto">
          <a:xfrm>
            <a:off x="2843808" y="3102336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20263663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C705B7-EFD5-4F69-BA18-19F2132D0A62}"/>
              </a:ext>
            </a:extLst>
          </p:cNvPr>
          <p:cNvGrpSpPr/>
          <p:nvPr/>
        </p:nvGrpSpPr>
        <p:grpSpPr>
          <a:xfrm>
            <a:off x="350819" y="3212976"/>
            <a:ext cx="2060941" cy="1224136"/>
            <a:chOff x="492036" y="2996952"/>
            <a:chExt cx="2060941" cy="1224136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492036" y="2996952"/>
              <a:ext cx="2060941" cy="1224136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" name="Group 28"/>
            <p:cNvGrpSpPr/>
            <p:nvPr/>
          </p:nvGrpSpPr>
          <p:grpSpPr>
            <a:xfrm>
              <a:off x="634161" y="3210458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65519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63" name="Rechteckiger Pfeil 34"/>
          <p:cNvSpPr>
            <a:spLocks noChangeAspect="1"/>
          </p:cNvSpPr>
          <p:nvPr/>
        </p:nvSpPr>
        <p:spPr>
          <a:xfrm rot="5400000" flipH="1" flipV="1">
            <a:off x="2071226" y="4187531"/>
            <a:ext cx="950153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4594184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16216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4163955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99390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991051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5621125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5621125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5615774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99390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99105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5618624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636686" y="2394477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General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168601" y="4653535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Communications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100" name="Rechteckiger Pfeil 34"/>
          <p:cNvSpPr/>
          <p:nvPr/>
        </p:nvSpPr>
        <p:spPr>
          <a:xfrm rot="16200000" flipH="1">
            <a:off x="2114096" y="2070481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2678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453650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2843808" y="1672525"/>
            <a:ext cx="4824000" cy="1347253"/>
          </a:xfrm>
          <a:prstGeom prst="roundRect">
            <a:avLst>
              <a:gd name="adj" fmla="val 1111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Down Arrow 40">
            <a:extLst>
              <a:ext uri="{FF2B5EF4-FFF2-40B4-BE49-F238E27FC236}">
                <a16:creationId xmlns:a16="http://schemas.microsoft.com/office/drawing/2014/main" id="{5DEF0902-B8CD-44D9-A163-719421C3C8DD}"/>
              </a:ext>
            </a:extLst>
          </p:cNvPr>
          <p:cNvSpPr/>
          <p:nvPr/>
        </p:nvSpPr>
        <p:spPr>
          <a:xfrm rot="5400000">
            <a:off x="2436517" y="388580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2843274" y="3854849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65519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71" name="Down Arrow 40">
            <a:extLst>
              <a:ext uri="{FF2B5EF4-FFF2-40B4-BE49-F238E27FC236}">
                <a16:creationId xmlns:a16="http://schemas.microsoft.com/office/drawing/2014/main" id="{10EAC1EF-428B-4273-8E53-E4448CD38E76}"/>
              </a:ext>
            </a:extLst>
          </p:cNvPr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70" name="Rechteckiger Pfeil 34">
            <a:extLst>
              <a:ext uri="{FF2B5EF4-FFF2-40B4-BE49-F238E27FC236}">
                <a16:creationId xmlns:a16="http://schemas.microsoft.com/office/drawing/2014/main" id="{DA952AEF-3119-4E08-A4F2-20FDDD756F01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2071226" y="4187531"/>
            <a:ext cx="950153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4" name="Rechteckiger Pfeil 34">
            <a:extLst>
              <a:ext uri="{FF2B5EF4-FFF2-40B4-BE49-F238E27FC236}">
                <a16:creationId xmlns:a16="http://schemas.microsoft.com/office/drawing/2014/main" id="{AE0BF960-5684-40E7-AFAA-F6738EB25476}"/>
              </a:ext>
            </a:extLst>
          </p:cNvPr>
          <p:cNvSpPr/>
          <p:nvPr/>
        </p:nvSpPr>
        <p:spPr>
          <a:xfrm rot="16200000" flipH="1">
            <a:off x="2114096" y="2070481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4581128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16216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4163955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98084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97799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560806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560806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5602718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98084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977996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5605568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F0295C6C-CB69-44A9-AD53-03DABC293A18}"/>
              </a:ext>
            </a:extLst>
          </p:cNvPr>
          <p:cNvSpPr/>
          <p:nvPr/>
        </p:nvSpPr>
        <p:spPr bwMode="auto">
          <a:xfrm>
            <a:off x="2843806" y="1649701"/>
            <a:ext cx="4824536" cy="1347251"/>
          </a:xfrm>
          <a:prstGeom prst="roundRect">
            <a:avLst>
              <a:gd name="adj" fmla="val 1267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Custom Application Software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5C97B9D-CD2E-4D28-8DB4-819458F481A9}"/>
              </a:ext>
            </a:extLst>
          </p:cNvPr>
          <p:cNvGrpSpPr/>
          <p:nvPr/>
        </p:nvGrpSpPr>
        <p:grpSpPr>
          <a:xfrm>
            <a:off x="350819" y="3212976"/>
            <a:ext cx="2060941" cy="1224136"/>
            <a:chOff x="492036" y="2996952"/>
            <a:chExt cx="2060941" cy="1224136"/>
          </a:xfrm>
        </p:grpSpPr>
        <p:sp>
          <p:nvSpPr>
            <p:cNvPr id="64" name="角丸四角形 21">
              <a:extLst>
                <a:ext uri="{FF2B5EF4-FFF2-40B4-BE49-F238E27FC236}">
                  <a16:creationId xmlns:a16="http://schemas.microsoft.com/office/drawing/2014/main" id="{06F4A91A-86FE-4B40-98C9-97A4F07E30E7}"/>
                </a:ext>
              </a:extLst>
            </p:cNvPr>
            <p:cNvSpPr/>
            <p:nvPr/>
          </p:nvSpPr>
          <p:spPr bwMode="auto">
            <a:xfrm>
              <a:off x="492036" y="2996952"/>
              <a:ext cx="2060941" cy="1224136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5" name="Group 28">
              <a:extLst>
                <a:ext uri="{FF2B5EF4-FFF2-40B4-BE49-F238E27FC236}">
                  <a16:creationId xmlns:a16="http://schemas.microsoft.com/office/drawing/2014/main" id="{EE821AE5-AAD5-414A-B75F-387D5A91C8A8}"/>
                </a:ext>
              </a:extLst>
            </p:cNvPr>
            <p:cNvGrpSpPr/>
            <p:nvPr/>
          </p:nvGrpSpPr>
          <p:grpSpPr>
            <a:xfrm>
              <a:off x="634161" y="3210458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6" name="Isosceles Triangle 29">
                <a:extLst>
                  <a:ext uri="{FF2B5EF4-FFF2-40B4-BE49-F238E27FC236}">
                    <a16:creationId xmlns:a16="http://schemas.microsoft.com/office/drawing/2014/main" id="{7252E9C2-B966-456B-80F0-8BAF5AF16995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0">
                <a:extLst>
                  <a:ext uri="{FF2B5EF4-FFF2-40B4-BE49-F238E27FC236}">
                    <a16:creationId xmlns:a16="http://schemas.microsoft.com/office/drawing/2014/main" id="{03C4B9D5-BAB9-45E4-9CDC-0BC6CD46CA83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8" name="Oval 31">
                <a:extLst>
                  <a:ext uri="{FF2B5EF4-FFF2-40B4-BE49-F238E27FC236}">
                    <a16:creationId xmlns:a16="http://schemas.microsoft.com/office/drawing/2014/main" id="{56EC6C2E-3879-4AC1-AC3E-2A2E871B5876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9" name="Oval 32">
                <a:extLst>
                  <a:ext uri="{FF2B5EF4-FFF2-40B4-BE49-F238E27FC236}">
                    <a16:creationId xmlns:a16="http://schemas.microsoft.com/office/drawing/2014/main" id="{8E45FB54-7A6A-46EF-803F-109BD1B93D51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72" name="Textfeld 46">
            <a:extLst>
              <a:ext uri="{FF2B5EF4-FFF2-40B4-BE49-F238E27FC236}">
                <a16:creationId xmlns:a16="http://schemas.microsoft.com/office/drawing/2014/main" id="{2F18A8FF-E539-4AC4-A3A4-6D91C42B93E1}"/>
              </a:ext>
            </a:extLst>
          </p:cNvPr>
          <p:cNvSpPr txBox="1"/>
          <p:nvPr/>
        </p:nvSpPr>
        <p:spPr>
          <a:xfrm>
            <a:off x="636686" y="2394477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General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73" name="Textfeld 47">
            <a:extLst>
              <a:ext uri="{FF2B5EF4-FFF2-40B4-BE49-F238E27FC236}">
                <a16:creationId xmlns:a16="http://schemas.microsoft.com/office/drawing/2014/main" id="{A7B8212C-3BFC-466C-8A95-F5ED3F729C20}"/>
              </a:ext>
            </a:extLst>
          </p:cNvPr>
          <p:cNvSpPr txBox="1"/>
          <p:nvPr/>
        </p:nvSpPr>
        <p:spPr>
          <a:xfrm>
            <a:off x="168601" y="4653535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Communications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75" name="Down Arrow 40">
            <a:extLst>
              <a:ext uri="{FF2B5EF4-FFF2-40B4-BE49-F238E27FC236}">
                <a16:creationId xmlns:a16="http://schemas.microsoft.com/office/drawing/2014/main" id="{46FE1419-4BBE-4D40-BF3F-C82A203C3AF6}"/>
              </a:ext>
            </a:extLst>
          </p:cNvPr>
          <p:cNvSpPr/>
          <p:nvPr/>
        </p:nvSpPr>
        <p:spPr>
          <a:xfrm rot="5400000">
            <a:off x="2436517" y="388580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76" name="角丸四角形 21">
            <a:extLst>
              <a:ext uri="{FF2B5EF4-FFF2-40B4-BE49-F238E27FC236}">
                <a16:creationId xmlns:a16="http://schemas.microsoft.com/office/drawing/2014/main" id="{992F2798-C09C-433E-A2D3-E04A6E4186F4}"/>
              </a:ext>
            </a:extLst>
          </p:cNvPr>
          <p:cNvSpPr/>
          <p:nvPr/>
        </p:nvSpPr>
        <p:spPr bwMode="auto">
          <a:xfrm>
            <a:off x="2843274" y="3871177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44963160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1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3396693" y="628193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36" name="Down Arrow 40"/>
          <p:cNvSpPr/>
          <p:nvPr/>
        </p:nvSpPr>
        <p:spPr>
          <a:xfrm rot="5400000" flipV="1">
            <a:off x="2190272" y="4440905"/>
            <a:ext cx="439632" cy="115212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角丸四角形 21"/>
          <p:cNvSpPr/>
          <p:nvPr/>
        </p:nvSpPr>
        <p:spPr bwMode="auto">
          <a:xfrm>
            <a:off x="492036" y="460460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 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0" y="5736108"/>
            <a:ext cx="1315665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WebRTC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Device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Runtime + WoT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APIs</a:t>
            </a: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+mj-lt"/>
                <a:cs typeface="Arial" pitchFamily="34" charset="0"/>
              </a:rPr>
              <a:t>Web Storage</a:t>
            </a: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Geolocation</a:t>
            </a:r>
            <a:endParaRPr lang="de-DE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239592" y="6281936"/>
            <a:ext cx="1548432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*-over-WSs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Server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WebSockets</a:t>
            </a:r>
            <a:endParaRPr lang="de-DE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縦巻き 49"/>
          <p:cNvSpPr/>
          <p:nvPr/>
        </p:nvSpPr>
        <p:spPr bwMode="auto">
          <a:xfrm>
            <a:off x="2987824" y="1855199"/>
            <a:ext cx="45000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44" name="Rechteck 43"/>
          <p:cNvSpPr/>
          <p:nvPr/>
        </p:nvSpPr>
        <p:spPr>
          <a:xfrm>
            <a:off x="5472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Vibration</a:t>
            </a:r>
          </a:p>
        </p:txBody>
      </p:sp>
      <p:sp>
        <p:nvSpPr>
          <p:cNvPr id="45" name="Rechteck 44"/>
          <p:cNvSpPr/>
          <p:nvPr/>
        </p:nvSpPr>
        <p:spPr>
          <a:xfrm>
            <a:off x="6588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…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40"/>
          <p:cNvSpPr/>
          <p:nvPr/>
        </p:nvSpPr>
        <p:spPr>
          <a:xfrm rot="10800000" flipV="1">
            <a:off x="827584" y="3356992"/>
            <a:ext cx="6056256" cy="694529"/>
          </a:xfrm>
          <a:prstGeom prst="downArrow">
            <a:avLst>
              <a:gd name="adj1" fmla="val 7603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5" name="Down Arrow 40"/>
          <p:cNvSpPr/>
          <p:nvPr/>
        </p:nvSpPr>
        <p:spPr>
          <a:xfrm rot="10800000" flipV="1">
            <a:off x="535823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6" name="Down Arrow 40"/>
          <p:cNvSpPr/>
          <p:nvPr/>
        </p:nvSpPr>
        <p:spPr>
          <a:xfrm rot="10800000" flipV="1">
            <a:off x="1774361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7" name="Down Arrow 40"/>
          <p:cNvSpPr/>
          <p:nvPr/>
        </p:nvSpPr>
        <p:spPr>
          <a:xfrm rot="10800000" flipV="1">
            <a:off x="3012899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8" name="Down Arrow 40"/>
          <p:cNvSpPr/>
          <p:nvPr/>
        </p:nvSpPr>
        <p:spPr>
          <a:xfrm rot="10800000" flipV="1">
            <a:off x="4251437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10800000" flipV="1">
            <a:off x="5489974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0" name="Down Arrow 40"/>
          <p:cNvSpPr/>
          <p:nvPr/>
        </p:nvSpPr>
        <p:spPr>
          <a:xfrm rot="10800000" flipV="1">
            <a:off x="6728511" y="2034561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179512" y="256490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Descriptions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“IoT Platform” × “Transfer Protocol” × “Media Type” × “Security”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1418049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2656587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895125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5133663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Web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CBOR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u/ COSE+CWT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179511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“</a:t>
            </a:r>
            <a:r>
              <a:rPr lang="en-US" altLang="ja-JP" sz="14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nosec</a:t>
            </a: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”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372200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7" name="Geschweifte Klammer rechts 36"/>
          <p:cNvSpPr/>
          <p:nvPr/>
        </p:nvSpPr>
        <p:spPr>
          <a:xfrm>
            <a:off x="7627524" y="988740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7817998" y="1284936"/>
            <a:ext cx="1248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  <a:br>
              <a:rPr lang="de-DE" sz="2000" dirty="0"/>
            </a:br>
            <a:r>
              <a:rPr lang="de-DE" sz="2000" dirty="0"/>
              <a:t>Templates</a:t>
            </a:r>
          </a:p>
        </p:txBody>
      </p:sp>
      <p:sp>
        <p:nvSpPr>
          <p:cNvPr id="21" name="Geschweifte Klammer rechts 20"/>
          <p:cNvSpPr/>
          <p:nvPr/>
        </p:nvSpPr>
        <p:spPr>
          <a:xfrm>
            <a:off x="7627524" y="2496977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817997" y="2791105"/>
            <a:ext cx="1161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</a:p>
          <a:p>
            <a:r>
              <a:rPr lang="en-US" sz="2000" dirty="0"/>
              <a:t>Instances</a:t>
            </a:r>
          </a:p>
        </p:txBody>
      </p:sp>
      <p:sp>
        <p:nvSpPr>
          <p:cNvPr id="26" name="角丸四角形 21"/>
          <p:cNvSpPr/>
          <p:nvPr/>
        </p:nvSpPr>
        <p:spPr bwMode="auto">
          <a:xfrm>
            <a:off x="179512" y="4060888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  <a:p>
            <a:pPr algn="ctr" fontAlgn="ctr">
              <a:lnSpc>
                <a:spcPct val="150000"/>
              </a:lnSpc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Geschweifte Klammer rechts 26"/>
          <p:cNvSpPr/>
          <p:nvPr/>
        </p:nvSpPr>
        <p:spPr>
          <a:xfrm>
            <a:off x="7627524" y="3992961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7817997" y="4133201"/>
            <a:ext cx="1322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</a:p>
          <a:p>
            <a:r>
              <a:rPr lang="en-US" sz="2000" dirty="0" err="1"/>
              <a:t>Implemen</a:t>
            </a:r>
            <a:r>
              <a:rPr lang="en-US" sz="2000" dirty="0"/>
              <a:t>-</a:t>
            </a:r>
            <a:br>
              <a:rPr lang="en-US" sz="2000" dirty="0"/>
            </a:br>
            <a:r>
              <a:rPr lang="en-US" sz="2000" dirty="0" err="1"/>
              <a:t>tations</a:t>
            </a:r>
            <a:endParaRPr lang="en-US" sz="2000" dirty="0"/>
          </a:p>
        </p:txBody>
      </p:sp>
      <p:sp>
        <p:nvSpPr>
          <p:cNvPr id="30" name="Rechteck 29"/>
          <p:cNvSpPr/>
          <p:nvPr/>
        </p:nvSpPr>
        <p:spPr>
          <a:xfrm>
            <a:off x="323528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31" name="Rechteck 30"/>
          <p:cNvSpPr/>
          <p:nvPr/>
        </p:nvSpPr>
        <p:spPr>
          <a:xfrm>
            <a:off x="3008399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218485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113442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</a:p>
        </p:txBody>
      </p:sp>
      <p:sp>
        <p:nvSpPr>
          <p:cNvPr id="34" name="Rechteck 33"/>
          <p:cNvSpPr/>
          <p:nvPr/>
        </p:nvSpPr>
        <p:spPr>
          <a:xfrm>
            <a:off x="4798313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CBOR</a:t>
            </a:r>
          </a:p>
        </p:txBody>
      </p:sp>
      <p:sp>
        <p:nvSpPr>
          <p:cNvPr id="36" name="Rechteck 35"/>
          <p:cNvSpPr/>
          <p:nvPr/>
        </p:nvSpPr>
        <p:spPr>
          <a:xfrm>
            <a:off x="3903356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JSON</a:t>
            </a:r>
          </a:p>
        </p:txBody>
      </p:sp>
      <p:sp>
        <p:nvSpPr>
          <p:cNvPr id="39" name="Rechteck 38"/>
          <p:cNvSpPr/>
          <p:nvPr/>
        </p:nvSpPr>
        <p:spPr>
          <a:xfrm>
            <a:off x="6588224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(D)TLS</a:t>
            </a:r>
          </a:p>
        </p:txBody>
      </p:sp>
      <p:sp>
        <p:nvSpPr>
          <p:cNvPr id="40" name="Rechteck 39"/>
          <p:cNvSpPr/>
          <p:nvPr/>
        </p:nvSpPr>
        <p:spPr>
          <a:xfrm>
            <a:off x="5693270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OAuth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Client</a:t>
            </a:r>
            <a:r>
              <a:rPr lang="en-US" altLang="ja-JP" sz="2000" b="1" kern="0" dirty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(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Browser)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44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6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0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角丸四角形 6"/>
          <p:cNvSpPr/>
          <p:nvPr/>
        </p:nvSpPr>
        <p:spPr bwMode="auto">
          <a:xfrm>
            <a:off x="2699791" y="3836439"/>
            <a:ext cx="2664296" cy="1512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  <a:b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(Existing 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MQTT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4178439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cxnSp>
        <p:nvCxnSpPr>
          <p:cNvPr id="56" name="Gewinkelte Verbindung 55"/>
          <p:cNvCxnSpPr>
            <a:stCxn id="25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6" y="2653536"/>
            <a:ext cx="1656186" cy="165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Abgerundetes Rechteck 65"/>
          <p:cNvSpPr/>
          <p:nvPr/>
        </p:nvSpPr>
        <p:spPr>
          <a:xfrm>
            <a:off x="-1850529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-449443" y="2258489"/>
            <a:ext cx="2160000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bdbcade-3cc6-402a-2016-7b17c3305b8e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943</Words>
  <Application>Microsoft Office PowerPoint</Application>
  <PresentationFormat>On-screen Show (4:3)</PresentationFormat>
  <Paragraphs>448</Paragraphs>
  <Slides>18</Slides>
  <Notes>15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HG明朝E</vt:lpstr>
      <vt:lpstr>Arial</vt:lpstr>
      <vt:lpstr>Calibri</vt:lpstr>
      <vt:lpstr>Symbol</vt:lpstr>
      <vt:lpstr>Larissa-Design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 Kovatsch</dc:creator>
  <cp:keywords>CTPClassification=CTP_NT</cp:keywords>
  <cp:lastModifiedBy>Mccool, Michael</cp:lastModifiedBy>
  <cp:revision>38</cp:revision>
  <cp:lastPrinted>2017-08-07T13:47:57Z</cp:lastPrinted>
  <dcterms:created xsi:type="dcterms:W3CDTF">2017-08-07T12:37:27Z</dcterms:created>
  <dcterms:modified xsi:type="dcterms:W3CDTF">2019-03-01T06:30:18Z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6b137823-89dd-40ae-97fc-a97a1bda6e69</vt:lpwstr>
  </property>
  <property fmtid="{D5CDD505-2E9C-101B-9397-08002B2CF9AE}" pid="3" name="CTP_TimeStamp">
    <vt:lpwstr>2019-03-01 06:30:18Z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