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322" r:id="rId2"/>
    <p:sldId id="323" r:id="rId3"/>
    <p:sldId id="325" r:id="rId4"/>
    <p:sldId id="295" r:id="rId5"/>
    <p:sldId id="312" r:id="rId6"/>
    <p:sldId id="327" r:id="rId7"/>
    <p:sldId id="314" r:id="rId8"/>
    <p:sldId id="326" r:id="rId9"/>
    <p:sldId id="328" r:id="rId10"/>
    <p:sldId id="331" r:id="rId11"/>
    <p:sldId id="332" r:id="rId12"/>
    <p:sldId id="330" r:id="rId13"/>
    <p:sldId id="321" r:id="rId14"/>
    <p:sldId id="319" r:id="rId15"/>
    <p:sldId id="256" r:id="rId16"/>
  </p:sldIdLst>
  <p:sldSz cx="9144000" cy="6858000" type="screen4x3"/>
  <p:notesSz cx="6858000" cy="9144000"/>
  <p:custDataLst>
    <p:tags r:id="rId18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EB780A"/>
    <a:srgbClr val="BD6008"/>
    <a:srgbClr val="4A7B7C"/>
    <a:srgbClr val="009900"/>
    <a:srgbClr val="00B050"/>
    <a:srgbClr val="FFFF00"/>
    <a:srgbClr val="005A9C"/>
    <a:srgbClr val="3366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5806" autoAdjust="0"/>
  </p:normalViewPr>
  <p:slideViewPr>
    <p:cSldViewPr>
      <p:cViewPr varScale="1">
        <p:scale>
          <a:sx n="106" d="100"/>
          <a:sy n="106" d="100"/>
        </p:scale>
        <p:origin x="888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11003-A0D2-4FD8-BEA6-5AFF75166CFE}" type="datetimeFigureOut">
              <a:rPr lang="de-DE" smtClean="0"/>
              <a:pPr/>
              <a:t>29.04.2019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08FD4F-F758-47EA-A53C-46F1CCE4E6A5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2541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architecture-abstract.png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77315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architecture-concept.png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53191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binding-templates.png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90649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architecture-abstract.png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71837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architecture-concept.png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55351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architecture-concept.png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45418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architecture-concept.png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24656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architecture-concept.png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4034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architecture-concept.png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95708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architecture-concept.png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67849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architecture-concept.png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456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7C23-E3EE-4DE1-9498-0ACEDE885A4A}" type="datetimeFigureOut">
              <a:rPr lang="de-DE" smtClean="0"/>
              <a:pPr/>
              <a:t>29.04.2019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FE5C-E358-4D22-AFCD-8F810F679401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7C23-E3EE-4DE1-9498-0ACEDE885A4A}" type="datetimeFigureOut">
              <a:rPr lang="de-DE" smtClean="0"/>
              <a:pPr/>
              <a:t>29.04.2019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FE5C-E358-4D22-AFCD-8F810F679401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7C23-E3EE-4DE1-9498-0ACEDE885A4A}" type="datetimeFigureOut">
              <a:rPr lang="de-DE" smtClean="0"/>
              <a:pPr/>
              <a:t>29.04.2019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FE5C-E358-4D22-AFCD-8F810F679401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7C23-E3EE-4DE1-9498-0ACEDE885A4A}" type="datetimeFigureOut">
              <a:rPr lang="de-DE" smtClean="0"/>
              <a:pPr/>
              <a:t>29.04.2019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FE5C-E358-4D22-AFCD-8F810F679401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7C23-E3EE-4DE1-9498-0ACEDE885A4A}" type="datetimeFigureOut">
              <a:rPr lang="de-DE" smtClean="0"/>
              <a:pPr/>
              <a:t>29.04.2019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FE5C-E358-4D22-AFCD-8F810F679401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7C23-E3EE-4DE1-9498-0ACEDE885A4A}" type="datetimeFigureOut">
              <a:rPr lang="de-DE" smtClean="0"/>
              <a:pPr/>
              <a:t>29.04.2019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FE5C-E358-4D22-AFCD-8F810F679401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7C23-E3EE-4DE1-9498-0ACEDE885A4A}" type="datetimeFigureOut">
              <a:rPr lang="de-DE" smtClean="0"/>
              <a:pPr/>
              <a:t>29.04.2019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FE5C-E358-4D22-AFCD-8F810F679401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7C23-E3EE-4DE1-9498-0ACEDE885A4A}" type="datetimeFigureOut">
              <a:rPr lang="de-DE" smtClean="0"/>
              <a:pPr/>
              <a:t>29.04.2019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FE5C-E358-4D22-AFCD-8F810F679401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7C23-E3EE-4DE1-9498-0ACEDE885A4A}" type="datetimeFigureOut">
              <a:rPr lang="de-DE" smtClean="0"/>
              <a:pPr/>
              <a:t>29.04.2019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FE5C-E358-4D22-AFCD-8F810F679401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7C23-E3EE-4DE1-9498-0ACEDE885A4A}" type="datetimeFigureOut">
              <a:rPr lang="de-DE" smtClean="0"/>
              <a:pPr/>
              <a:t>29.04.2019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FE5C-E358-4D22-AFCD-8F810F679401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7C23-E3EE-4DE1-9498-0ACEDE885A4A}" type="datetimeFigureOut">
              <a:rPr lang="de-DE" smtClean="0"/>
              <a:pPr/>
              <a:t>29.04.2019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FE5C-E358-4D22-AFCD-8F810F679401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37C23-E3EE-4DE1-9498-0ACEDE885A4A}" type="datetimeFigureOut">
              <a:rPr lang="de-DE" smtClean="0"/>
              <a:pPr/>
              <a:t>29.04.2019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B2FE5C-E358-4D22-AFCD-8F810F679401}" type="slidenum">
              <a:rPr lang="de-DE" smtClean="0"/>
              <a:pPr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gif"/><Relationship Id="rId7" Type="http://schemas.microsoft.com/office/2007/relationships/hdphoto" Target="../media/hdphoto1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gif"/><Relationship Id="rId4" Type="http://schemas.openxmlformats.org/officeDocument/2006/relationships/image" Target="../media/image2.gi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gif"/><Relationship Id="rId3" Type="http://schemas.openxmlformats.org/officeDocument/2006/relationships/image" Target="../media/image2.gif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gif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own Arrow 40">
            <a:extLst>
              <a:ext uri="{FF2B5EF4-FFF2-40B4-BE49-F238E27FC236}">
                <a16:creationId xmlns:a16="http://schemas.microsoft.com/office/drawing/2014/main" xmlns="" id="{921EF0E0-F1A2-4BFD-B440-1692661A8F81}"/>
              </a:ext>
            </a:extLst>
          </p:cNvPr>
          <p:cNvSpPr/>
          <p:nvPr/>
        </p:nvSpPr>
        <p:spPr>
          <a:xfrm rot="5400000">
            <a:off x="6046592" y="2784752"/>
            <a:ext cx="439632" cy="1446626"/>
          </a:xfrm>
          <a:prstGeom prst="downArrow">
            <a:avLst>
              <a:gd name="adj1" fmla="val 50000"/>
              <a:gd name="adj2" fmla="val 50000"/>
            </a:avLst>
          </a:prstGeom>
          <a:solidFill>
            <a:sysClr val="window" lastClr="FFFFFF">
              <a:lumMod val="7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Arial" pitchFamily="34" charset="0"/>
            </a:endParaRPr>
          </a:p>
        </p:txBody>
      </p:sp>
      <p:sp>
        <p:nvSpPr>
          <p:cNvPr id="5" name="角丸四角形 6">
            <a:extLst>
              <a:ext uri="{FF2B5EF4-FFF2-40B4-BE49-F238E27FC236}">
                <a16:creationId xmlns:a16="http://schemas.microsoft.com/office/drawing/2014/main" xmlns="" id="{53B8D211-5FB3-45F9-BC78-45AC13E61712}"/>
              </a:ext>
            </a:extLst>
          </p:cNvPr>
          <p:cNvSpPr/>
          <p:nvPr/>
        </p:nvSpPr>
        <p:spPr bwMode="auto">
          <a:xfrm>
            <a:off x="6955217" y="3258686"/>
            <a:ext cx="1880738" cy="996877"/>
          </a:xfrm>
          <a:prstGeom prst="roundRect">
            <a:avLst>
              <a:gd name="adj" fmla="val 503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HG明朝E" panose="02020909000000000000" pitchFamily="17" charset="-128"/>
                <a:cs typeface="Arial" pitchFamily="34" charset="0"/>
              </a:rPr>
              <a:t>Thing</a:t>
            </a:r>
          </a:p>
        </p:txBody>
      </p:sp>
      <p:sp>
        <p:nvSpPr>
          <p:cNvPr id="7" name="角丸四角形 6">
            <a:extLst>
              <a:ext uri="{FF2B5EF4-FFF2-40B4-BE49-F238E27FC236}">
                <a16:creationId xmlns:a16="http://schemas.microsoft.com/office/drawing/2014/main" xmlns="" id="{547B1B06-7705-455B-99DB-2B1ABA6320E2}"/>
              </a:ext>
            </a:extLst>
          </p:cNvPr>
          <p:cNvSpPr/>
          <p:nvPr/>
        </p:nvSpPr>
        <p:spPr bwMode="auto">
          <a:xfrm>
            <a:off x="179512" y="3258686"/>
            <a:ext cx="1880738" cy="996877"/>
          </a:xfrm>
          <a:prstGeom prst="roundRect">
            <a:avLst>
              <a:gd name="adj" fmla="val 503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HG明朝E" panose="02020909000000000000" pitchFamily="17" charset="-128"/>
                <a:cs typeface="Arial" pitchFamily="34" charset="0"/>
              </a:rPr>
              <a:t>Consumer</a:t>
            </a:r>
          </a:p>
        </p:txBody>
      </p:sp>
      <p:sp>
        <p:nvSpPr>
          <p:cNvPr id="9" name="テキスト ボックス 28">
            <a:extLst>
              <a:ext uri="{FF2B5EF4-FFF2-40B4-BE49-F238E27FC236}">
                <a16:creationId xmlns:a16="http://schemas.microsoft.com/office/drawing/2014/main" xmlns="" id="{6EAB4DBF-7652-4640-889C-A3AE5EDC81B3}"/>
              </a:ext>
            </a:extLst>
          </p:cNvPr>
          <p:cNvSpPr txBox="1"/>
          <p:nvPr/>
        </p:nvSpPr>
        <p:spPr>
          <a:xfrm>
            <a:off x="5818914" y="2996952"/>
            <a:ext cx="10919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/>
              <a:t>Describe</a:t>
            </a:r>
            <a:endParaRPr kumimoji="1" lang="ja-JP" altLang="en-US" dirty="0"/>
          </a:p>
        </p:txBody>
      </p:sp>
      <p:sp>
        <p:nvSpPr>
          <p:cNvPr id="10" name="Down Arrow 40">
            <a:extLst>
              <a:ext uri="{FF2B5EF4-FFF2-40B4-BE49-F238E27FC236}">
                <a16:creationId xmlns:a16="http://schemas.microsoft.com/office/drawing/2014/main" xmlns="" id="{CEF93B02-64C2-41AB-A3B3-0D2CF517C207}"/>
              </a:ext>
            </a:extLst>
          </p:cNvPr>
          <p:cNvSpPr/>
          <p:nvPr/>
        </p:nvSpPr>
        <p:spPr>
          <a:xfrm rot="5400000">
            <a:off x="2553486" y="2812265"/>
            <a:ext cx="439632" cy="1391600"/>
          </a:xfrm>
          <a:prstGeom prst="downArrow">
            <a:avLst>
              <a:gd name="adj1" fmla="val 50000"/>
              <a:gd name="adj2" fmla="val 50000"/>
            </a:avLst>
          </a:prstGeom>
          <a:solidFill>
            <a:sysClr val="window" lastClr="FFFFFF">
              <a:lumMod val="7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Arial" pitchFamily="34" charset="0"/>
            </a:endParaRPr>
          </a:p>
        </p:txBody>
      </p:sp>
      <p:sp>
        <p:nvSpPr>
          <p:cNvPr id="11" name="テキスト ボックス 31">
            <a:extLst>
              <a:ext uri="{FF2B5EF4-FFF2-40B4-BE49-F238E27FC236}">
                <a16:creationId xmlns:a16="http://schemas.microsoft.com/office/drawing/2014/main" xmlns="" id="{099734BC-B926-4C70-8AD1-20B29B603591}"/>
              </a:ext>
            </a:extLst>
          </p:cNvPr>
          <p:cNvSpPr txBox="1"/>
          <p:nvPr/>
        </p:nvSpPr>
        <p:spPr>
          <a:xfrm>
            <a:off x="2337056" y="2996952"/>
            <a:ext cx="9772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/>
              <a:t>Process</a:t>
            </a:r>
            <a:endParaRPr kumimoji="1" lang="ja-JP" altLang="en-US" dirty="0"/>
          </a:p>
        </p:txBody>
      </p:sp>
      <p:cxnSp>
        <p:nvCxnSpPr>
          <p:cNvPr id="12" name="Gerade Verbindung mit Pfeil 42">
            <a:extLst>
              <a:ext uri="{FF2B5EF4-FFF2-40B4-BE49-F238E27FC236}">
                <a16:creationId xmlns:a16="http://schemas.microsoft.com/office/drawing/2014/main" xmlns="" id="{FB0AAE98-22BB-47BC-AAC8-5581A049BDC3}"/>
              </a:ext>
            </a:extLst>
          </p:cNvPr>
          <p:cNvCxnSpPr>
            <a:cxnSpLocks/>
          </p:cNvCxnSpPr>
          <p:nvPr/>
        </p:nvCxnSpPr>
        <p:spPr>
          <a:xfrm>
            <a:off x="2060250" y="4019127"/>
            <a:ext cx="4894967" cy="0"/>
          </a:xfrm>
          <a:prstGeom prst="straightConnector1">
            <a:avLst/>
          </a:prstGeom>
          <a:noFill/>
          <a:ln w="38100" cap="flat" cmpd="sng" algn="ctr">
            <a:solidFill>
              <a:srgbClr val="008000"/>
            </a:solidFill>
            <a:prstDash val="sysDot"/>
            <a:miter lim="800000"/>
            <a:headEnd type="arrow" w="med" len="med"/>
            <a:tailEnd type="arrow" w="med" len="med"/>
          </a:ln>
          <a:effectLst/>
        </p:spPr>
      </p:cxnSp>
      <p:sp>
        <p:nvSpPr>
          <p:cNvPr id="13" name="テキスト ボックス 34">
            <a:extLst>
              <a:ext uri="{FF2B5EF4-FFF2-40B4-BE49-F238E27FC236}">
                <a16:creationId xmlns:a16="http://schemas.microsoft.com/office/drawing/2014/main" xmlns="" id="{3987310D-BD09-4869-A98C-7D0D9D083D28}"/>
              </a:ext>
            </a:extLst>
          </p:cNvPr>
          <p:cNvSpPr txBox="1"/>
          <p:nvPr/>
        </p:nvSpPr>
        <p:spPr>
          <a:xfrm>
            <a:off x="4009424" y="4005064"/>
            <a:ext cx="9966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/>
              <a:t>Interact</a:t>
            </a:r>
            <a:endParaRPr kumimoji="1" lang="ja-JP" altLang="en-US" dirty="0"/>
          </a:p>
        </p:txBody>
      </p:sp>
      <p:sp>
        <p:nvSpPr>
          <p:cNvPr id="14" name="角丸四角形 21">
            <a:extLst>
              <a:ext uri="{FF2B5EF4-FFF2-40B4-BE49-F238E27FC236}">
                <a16:creationId xmlns:a16="http://schemas.microsoft.com/office/drawing/2014/main" xmlns="" id="{54C6EEF0-A5FB-440C-8897-9DB348797815}"/>
              </a:ext>
            </a:extLst>
          </p:cNvPr>
          <p:cNvSpPr/>
          <p:nvPr/>
        </p:nvSpPr>
        <p:spPr bwMode="auto">
          <a:xfrm>
            <a:off x="3462619" y="3057360"/>
            <a:ext cx="2078748" cy="707886"/>
          </a:xfrm>
          <a:prstGeom prst="foldedCorner">
            <a:avLst>
              <a:gd name="adj" fmla="val 20194"/>
            </a:avLst>
          </a:prstGeom>
          <a:solidFill>
            <a:srgbClr val="EB780A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432000" tIns="14400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2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HG明朝E" panose="02020909000000000000" pitchFamily="17" charset="-128"/>
              <a:cs typeface="Arial" pitchFamily="34" charset="0"/>
            </a:endParaRPr>
          </a:p>
        </p:txBody>
      </p:sp>
      <p:grpSp>
        <p:nvGrpSpPr>
          <p:cNvPr id="15" name="Group 44">
            <a:extLst>
              <a:ext uri="{FF2B5EF4-FFF2-40B4-BE49-F238E27FC236}">
                <a16:creationId xmlns:a16="http://schemas.microsoft.com/office/drawing/2014/main" xmlns="" id="{EAC20210-514F-4C5C-A199-145368680992}"/>
              </a:ext>
            </a:extLst>
          </p:cNvPr>
          <p:cNvGrpSpPr/>
          <p:nvPr/>
        </p:nvGrpSpPr>
        <p:grpSpPr>
          <a:xfrm>
            <a:off x="3559051" y="3161943"/>
            <a:ext cx="486738" cy="527762"/>
            <a:chOff x="3554788" y="2082553"/>
            <a:chExt cx="568045" cy="615987"/>
          </a:xfrm>
        </p:grpSpPr>
        <p:sp>
          <p:nvSpPr>
            <p:cNvPr id="17" name="Isosceles Triangle 45">
              <a:extLst>
                <a:ext uri="{FF2B5EF4-FFF2-40B4-BE49-F238E27FC236}">
                  <a16:creationId xmlns:a16="http://schemas.microsoft.com/office/drawing/2014/main" xmlns="" id="{95E0AD57-CA6A-4DCE-8598-B79163AE2828}"/>
                </a:ext>
              </a:extLst>
            </p:cNvPr>
            <p:cNvSpPr/>
            <p:nvPr/>
          </p:nvSpPr>
          <p:spPr>
            <a:xfrm rot="16200000">
              <a:off x="3620077" y="2187099"/>
              <a:ext cx="447717" cy="386738"/>
            </a:xfrm>
            <a:prstGeom prst="triangle">
              <a:avLst/>
            </a:prstGeom>
            <a:noFill/>
            <a:ln w="38100" cap="rnd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  <p:sp>
          <p:nvSpPr>
            <p:cNvPr id="18" name="Oval 46">
              <a:extLst>
                <a:ext uri="{FF2B5EF4-FFF2-40B4-BE49-F238E27FC236}">
                  <a16:creationId xmlns:a16="http://schemas.microsoft.com/office/drawing/2014/main" xmlns="" id="{1F817485-6DE4-45ED-9DC3-144921F80E13}"/>
                </a:ext>
              </a:extLst>
            </p:cNvPr>
            <p:cNvSpPr/>
            <p:nvPr/>
          </p:nvSpPr>
          <p:spPr>
            <a:xfrm>
              <a:off x="3944938" y="2082553"/>
              <a:ext cx="177895" cy="177893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Oval 47">
              <a:extLst>
                <a:ext uri="{FF2B5EF4-FFF2-40B4-BE49-F238E27FC236}">
                  <a16:creationId xmlns:a16="http://schemas.microsoft.com/office/drawing/2014/main" xmlns="" id="{58EC25AD-D8DF-40DC-9EC4-3CF56C64D145}"/>
                </a:ext>
              </a:extLst>
            </p:cNvPr>
            <p:cNvSpPr/>
            <p:nvPr/>
          </p:nvSpPr>
          <p:spPr>
            <a:xfrm>
              <a:off x="3554788" y="2291522"/>
              <a:ext cx="177895" cy="177893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Oval 48">
              <a:extLst>
                <a:ext uri="{FF2B5EF4-FFF2-40B4-BE49-F238E27FC236}">
                  <a16:creationId xmlns:a16="http://schemas.microsoft.com/office/drawing/2014/main" xmlns="" id="{D80D078E-DFD7-47A2-B516-A417277E887E}"/>
                </a:ext>
              </a:extLst>
            </p:cNvPr>
            <p:cNvSpPr/>
            <p:nvPr/>
          </p:nvSpPr>
          <p:spPr>
            <a:xfrm>
              <a:off x="3944938" y="2520647"/>
              <a:ext cx="177895" cy="177893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6" name="テキスト ボックス 23">
            <a:extLst>
              <a:ext uri="{FF2B5EF4-FFF2-40B4-BE49-F238E27FC236}">
                <a16:creationId xmlns:a16="http://schemas.microsoft.com/office/drawing/2014/main" xmlns="" id="{EF90ABBA-1DC4-4AB9-B645-BDF464B72A7D}"/>
              </a:ext>
            </a:extLst>
          </p:cNvPr>
          <p:cNvSpPr txBox="1"/>
          <p:nvPr/>
        </p:nvSpPr>
        <p:spPr>
          <a:xfrm>
            <a:off x="4054572" y="3057360"/>
            <a:ext cx="14867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b="1" dirty="0">
                <a:solidFill>
                  <a:schemeClr val="bg1"/>
                </a:solidFill>
              </a:rPr>
              <a:t>WoT Thing</a:t>
            </a:r>
          </a:p>
          <a:p>
            <a:r>
              <a:rPr kumimoji="1" lang="en-US" altLang="ja-JP" sz="2000" b="1" dirty="0">
                <a:solidFill>
                  <a:schemeClr val="bg1"/>
                </a:solidFill>
              </a:rPr>
              <a:t>Description</a:t>
            </a:r>
            <a:endParaRPr kumimoji="1" lang="ja-JP" alt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2785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角丸四角形 6">
            <a:extLst>
              <a:ext uri="{FF2B5EF4-FFF2-40B4-BE49-F238E27FC236}">
                <a16:creationId xmlns:a16="http://schemas.microsoft.com/office/drawing/2014/main" xmlns="" id="{B8C3D093-79A1-4CA8-98F1-6C58606284E5}"/>
              </a:ext>
            </a:extLst>
          </p:cNvPr>
          <p:cNvSpPr/>
          <p:nvPr/>
        </p:nvSpPr>
        <p:spPr bwMode="auto">
          <a:xfrm>
            <a:off x="3851920" y="590869"/>
            <a:ext cx="5112568" cy="5112000"/>
          </a:xfrm>
          <a:prstGeom prst="roundRect">
            <a:avLst>
              <a:gd name="adj" fmla="val 503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Servient</a:t>
            </a:r>
            <a:endParaRPr kumimoji="0" lang="en-US" altLang="ja-JP" sz="2000" b="1" i="0" u="none" strike="noStrike" kern="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57" name="Abgerundetes Rechteck 31">
            <a:extLst>
              <a:ext uri="{FF2B5EF4-FFF2-40B4-BE49-F238E27FC236}">
                <a16:creationId xmlns="" xmlns:a16="http://schemas.microsoft.com/office/drawing/2014/main" xmlns:lc="http://schemas.openxmlformats.org/drawingml/2006/lockedCanvas" id="{8DAA4F7D-547B-4177-95CA-0F74F5DB8512}"/>
              </a:ext>
            </a:extLst>
          </p:cNvPr>
          <p:cNvSpPr/>
          <p:nvPr/>
        </p:nvSpPr>
        <p:spPr>
          <a:xfrm>
            <a:off x="3995936" y="2450069"/>
            <a:ext cx="4824536" cy="2378311"/>
          </a:xfrm>
          <a:prstGeom prst="roundRect">
            <a:avLst>
              <a:gd name="adj" fmla="val 5842"/>
            </a:avLst>
          </a:prstGeom>
          <a:solidFill>
            <a:schemeClr val="bg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dirty="0">
                <a:solidFill>
                  <a:schemeClr val="tx1"/>
                </a:solidFill>
              </a:rPr>
              <a:t>Native WoT Runtime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0" name="角丸四角形 21"/>
          <p:cNvSpPr/>
          <p:nvPr/>
        </p:nvSpPr>
        <p:spPr bwMode="auto">
          <a:xfrm>
            <a:off x="317707" y="1118183"/>
            <a:ext cx="3168352" cy="2866271"/>
          </a:xfrm>
          <a:prstGeom prst="foldedCorner">
            <a:avLst>
              <a:gd name="adj" fmla="val 20194"/>
            </a:avLst>
          </a:prstGeom>
          <a:solidFill>
            <a:srgbClr val="EB780A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432000" tIns="14400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i="0" u="none" strike="noStrike" kern="0" cap="none" spc="0" normalizeH="0" baseline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WoT</a:t>
            </a:r>
            <a: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 Thing Description</a:t>
            </a:r>
            <a:endParaRPr kumimoji="0" lang="en-US" altLang="ja-JP" sz="280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E2FFF27F-191B-4FA4-9D8A-F3CE1954E6C9}"/>
              </a:ext>
            </a:extLst>
          </p:cNvPr>
          <p:cNvGrpSpPr/>
          <p:nvPr/>
        </p:nvGrpSpPr>
        <p:grpSpPr>
          <a:xfrm>
            <a:off x="455948" y="1233724"/>
            <a:ext cx="413417" cy="426971"/>
            <a:chOff x="1789088" y="2720452"/>
            <a:chExt cx="413417" cy="426971"/>
          </a:xfrm>
        </p:grpSpPr>
        <p:sp>
          <p:nvSpPr>
            <p:cNvPr id="12" name="Isosceles Triangle 29"/>
            <p:cNvSpPr/>
            <p:nvPr/>
          </p:nvSpPr>
          <p:spPr>
            <a:xfrm rot="1800000">
              <a:off x="1896401" y="2765072"/>
              <a:ext cx="306104" cy="263882"/>
            </a:xfrm>
            <a:prstGeom prst="triangle">
              <a:avLst/>
            </a:prstGeom>
            <a:noFill/>
            <a:ln w="28575" cap="rnd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13" name="Oval 30"/>
            <p:cNvSpPr/>
            <p:nvPr/>
          </p:nvSpPr>
          <p:spPr>
            <a:xfrm rot="19800000">
              <a:off x="2054836" y="2720452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14" name="Oval 31"/>
            <p:cNvSpPr/>
            <p:nvPr/>
          </p:nvSpPr>
          <p:spPr>
            <a:xfrm rot="19800000">
              <a:off x="1789088" y="2873520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15" name="Oval 32"/>
            <p:cNvSpPr/>
            <p:nvPr/>
          </p:nvSpPr>
          <p:spPr>
            <a:xfrm rot="1800000">
              <a:off x="2054838" y="3025919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</p:grpSp>
      <p:sp>
        <p:nvSpPr>
          <p:cNvPr id="53" name="角丸四角形 21">
            <a:extLst>
              <a:ext uri="{FF2B5EF4-FFF2-40B4-BE49-F238E27FC236}">
                <a16:creationId xmlns:a16="http://schemas.microsoft.com/office/drawing/2014/main" xmlns="" id="{78526476-11C4-467C-A398-E1FE05718A55}"/>
              </a:ext>
            </a:extLst>
          </p:cNvPr>
          <p:cNvSpPr/>
          <p:nvPr/>
        </p:nvSpPr>
        <p:spPr bwMode="auto">
          <a:xfrm>
            <a:off x="408590" y="2995538"/>
            <a:ext cx="2924009" cy="367631"/>
          </a:xfrm>
          <a:prstGeom prst="roundRect">
            <a:avLst>
              <a:gd name="adj" fmla="val 22715"/>
            </a:avLst>
          </a:prstGeom>
          <a:solidFill>
            <a:srgbClr val="FFFF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latin typeface="+mj-lt"/>
                <a:ea typeface="HG明朝E" panose="02020909000000000000" pitchFamily="17" charset="-128"/>
                <a:cs typeface="Arial" pitchFamily="34" charset="0"/>
              </a:rPr>
              <a:t>Public Security Configuration</a:t>
            </a:r>
          </a:p>
        </p:txBody>
      </p:sp>
      <p:sp>
        <p:nvSpPr>
          <p:cNvPr id="64" name="角丸四角形 21">
            <a:extLst>
              <a:ext uri="{FF2B5EF4-FFF2-40B4-BE49-F238E27FC236}">
                <a16:creationId xmlns:a16="http://schemas.microsoft.com/office/drawing/2014/main" xmlns="" id="{0EF5EA7F-3AFD-4DFA-BB1F-58387DD86454}"/>
              </a:ext>
            </a:extLst>
          </p:cNvPr>
          <p:cNvSpPr/>
          <p:nvPr/>
        </p:nvSpPr>
        <p:spPr bwMode="auto">
          <a:xfrm>
            <a:off x="408590" y="2159499"/>
            <a:ext cx="2918144" cy="357098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Interaction Affordances</a:t>
            </a:r>
          </a:p>
        </p:txBody>
      </p:sp>
      <p:sp>
        <p:nvSpPr>
          <p:cNvPr id="66" name="角丸四角形 21">
            <a:extLst>
              <a:ext uri="{FF2B5EF4-FFF2-40B4-BE49-F238E27FC236}">
                <a16:creationId xmlns:a16="http://schemas.microsoft.com/office/drawing/2014/main" xmlns="" id="{570007F5-EB0B-4EFF-8674-FD4039CF4A6D}"/>
              </a:ext>
            </a:extLst>
          </p:cNvPr>
          <p:cNvSpPr/>
          <p:nvPr/>
        </p:nvSpPr>
        <p:spPr bwMode="auto">
          <a:xfrm>
            <a:off x="411301" y="1747148"/>
            <a:ext cx="2918144" cy="357098"/>
          </a:xfrm>
          <a:prstGeom prst="roundRect">
            <a:avLst>
              <a:gd name="adj" fmla="val 25084"/>
            </a:avLst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General Metadata</a:t>
            </a:r>
          </a:p>
        </p:txBody>
      </p:sp>
      <p:cxnSp>
        <p:nvCxnSpPr>
          <p:cNvPr id="68" name="Gerade Verbindung mit Pfeil 41">
            <a:extLst>
              <a:ext uri="{FF2B5EF4-FFF2-40B4-BE49-F238E27FC236}">
                <a16:creationId xmlns:a16="http://schemas.microsoft.com/office/drawing/2014/main" xmlns="" id="{79AED933-8E1E-4AAB-A51D-574C0DE213F3}"/>
              </a:ext>
            </a:extLst>
          </p:cNvPr>
          <p:cNvCxnSpPr>
            <a:cxnSpLocks/>
          </p:cNvCxnSpPr>
          <p:nvPr/>
        </p:nvCxnSpPr>
        <p:spPr>
          <a:xfrm flipV="1">
            <a:off x="1896062" y="3792914"/>
            <a:ext cx="0" cy="881176"/>
          </a:xfrm>
          <a:prstGeom prst="straightConnector1">
            <a:avLst/>
          </a:prstGeom>
          <a:ln w="66675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角丸四角形 21">
            <a:extLst>
              <a:ext uri="{FF2B5EF4-FFF2-40B4-BE49-F238E27FC236}">
                <a16:creationId xmlns:a16="http://schemas.microsoft.com/office/drawing/2014/main" xmlns="" id="{1D9CF25B-7905-4495-9431-E1398826165C}"/>
              </a:ext>
            </a:extLst>
          </p:cNvPr>
          <p:cNvSpPr/>
          <p:nvPr/>
        </p:nvSpPr>
        <p:spPr bwMode="auto">
          <a:xfrm>
            <a:off x="402724" y="2565351"/>
            <a:ext cx="2924010" cy="367631"/>
          </a:xfrm>
          <a:prstGeom prst="roundRect">
            <a:avLst>
              <a:gd name="adj" fmla="val 21163"/>
            </a:avLst>
          </a:prstGeom>
          <a:solidFill>
            <a:schemeClr val="accent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 smtClean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Data Schema</a:t>
            </a:r>
            <a:endParaRPr lang="en-US" altLang="ja-JP" kern="0" dirty="0">
              <a:solidFill>
                <a:prstClr val="white"/>
              </a:solidFill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67" name="角丸四角形 21">
            <a:extLst>
              <a:ext uri="{FF2B5EF4-FFF2-40B4-BE49-F238E27FC236}">
                <a16:creationId xmlns:a16="http://schemas.microsoft.com/office/drawing/2014/main" xmlns="" id="{4762B73E-F2B5-4E83-8F12-C0D2109E5080}"/>
              </a:ext>
            </a:extLst>
          </p:cNvPr>
          <p:cNvSpPr/>
          <p:nvPr/>
        </p:nvSpPr>
        <p:spPr bwMode="auto">
          <a:xfrm>
            <a:off x="1028424" y="4230825"/>
            <a:ext cx="1735277" cy="1187719"/>
          </a:xfrm>
          <a:prstGeom prst="flowChartMultidocument">
            <a:avLst/>
          </a:prstGeom>
          <a:solidFill>
            <a:srgbClr val="00B050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7200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Binding</a:t>
            </a:r>
            <a:b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</a:br>
            <a: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Templates</a:t>
            </a:r>
            <a:endParaRPr kumimoji="0" lang="en-US" altLang="ja-JP" sz="280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29" name="角丸四角形 21">
            <a:extLst>
              <a:ext uri="{FF2B5EF4-FFF2-40B4-BE49-F238E27FC236}">
                <a16:creationId xmlns:a16="http://schemas.microsoft.com/office/drawing/2014/main" xmlns="" id="{1D9CF25B-7905-4495-9431-E1398826165C}"/>
              </a:ext>
            </a:extLst>
          </p:cNvPr>
          <p:cNvSpPr/>
          <p:nvPr/>
        </p:nvSpPr>
        <p:spPr bwMode="auto">
          <a:xfrm>
            <a:off x="413007" y="3425283"/>
            <a:ext cx="2924010" cy="367631"/>
          </a:xfrm>
          <a:prstGeom prst="roundRect">
            <a:avLst>
              <a:gd name="adj" fmla="val 2116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Protocol Binding(s)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909455" y="3408192"/>
            <a:ext cx="576603" cy="576262"/>
            <a:chOff x="2909455" y="2880878"/>
            <a:chExt cx="576603" cy="576262"/>
          </a:xfrm>
        </p:grpSpPr>
        <p:sp>
          <p:nvSpPr>
            <p:cNvPr id="3" name="Freeform 2"/>
            <p:cNvSpPr/>
            <p:nvPr/>
          </p:nvSpPr>
          <p:spPr>
            <a:xfrm>
              <a:off x="2909455" y="2882583"/>
              <a:ext cx="576603" cy="574557"/>
            </a:xfrm>
            <a:custGeom>
              <a:avLst/>
              <a:gdLst>
                <a:gd name="connsiteX0" fmla="*/ 0 w 581890"/>
                <a:gd name="connsiteY0" fmla="*/ 589226 h 589226"/>
                <a:gd name="connsiteX1" fmla="*/ 581890 w 581890"/>
                <a:gd name="connsiteY1" fmla="*/ 589226 h 589226"/>
                <a:gd name="connsiteX2" fmla="*/ 581890 w 581890"/>
                <a:gd name="connsiteY2" fmla="*/ 0 h 589226"/>
                <a:gd name="connsiteX3" fmla="*/ 0 w 581890"/>
                <a:gd name="connsiteY3" fmla="*/ 589226 h 589226"/>
                <a:gd name="connsiteX0" fmla="*/ 0 w 581890"/>
                <a:gd name="connsiteY0" fmla="*/ 554997 h 554997"/>
                <a:gd name="connsiteX1" fmla="*/ 581890 w 581890"/>
                <a:gd name="connsiteY1" fmla="*/ 554997 h 554997"/>
                <a:gd name="connsiteX2" fmla="*/ 581890 w 581890"/>
                <a:gd name="connsiteY2" fmla="*/ 0 h 554997"/>
                <a:gd name="connsiteX3" fmla="*/ 0 w 581890"/>
                <a:gd name="connsiteY3" fmla="*/ 554997 h 554997"/>
                <a:gd name="connsiteX0" fmla="*/ 0 w 581890"/>
                <a:gd name="connsiteY0" fmla="*/ 574557 h 574557"/>
                <a:gd name="connsiteX1" fmla="*/ 581890 w 581890"/>
                <a:gd name="connsiteY1" fmla="*/ 574557 h 574557"/>
                <a:gd name="connsiteX2" fmla="*/ 579412 w 581890"/>
                <a:gd name="connsiteY2" fmla="*/ 0 h 574557"/>
                <a:gd name="connsiteX3" fmla="*/ 0 w 581890"/>
                <a:gd name="connsiteY3" fmla="*/ 574557 h 574557"/>
                <a:gd name="connsiteX0" fmla="*/ 0 w 584368"/>
                <a:gd name="connsiteY0" fmla="*/ 574557 h 574557"/>
                <a:gd name="connsiteX1" fmla="*/ 584368 w 584368"/>
                <a:gd name="connsiteY1" fmla="*/ 574557 h 574557"/>
                <a:gd name="connsiteX2" fmla="*/ 581890 w 584368"/>
                <a:gd name="connsiteY2" fmla="*/ 0 h 574557"/>
                <a:gd name="connsiteX3" fmla="*/ 0 w 584368"/>
                <a:gd name="connsiteY3" fmla="*/ 574557 h 574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4368" h="574557">
                  <a:moveTo>
                    <a:pt x="0" y="574557"/>
                  </a:moveTo>
                  <a:lnTo>
                    <a:pt x="584368" y="574557"/>
                  </a:lnTo>
                  <a:lnTo>
                    <a:pt x="581890" y="0"/>
                  </a:lnTo>
                  <a:lnTo>
                    <a:pt x="0" y="57455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Freeform 1"/>
            <p:cNvSpPr/>
            <p:nvPr/>
          </p:nvSpPr>
          <p:spPr>
            <a:xfrm>
              <a:off x="2909732" y="2880878"/>
              <a:ext cx="573881" cy="576262"/>
            </a:xfrm>
            <a:custGeom>
              <a:avLst/>
              <a:gdLst>
                <a:gd name="connsiteX0" fmla="*/ 0 w 571500"/>
                <a:gd name="connsiteY0" fmla="*/ 576262 h 576262"/>
                <a:gd name="connsiteX1" fmla="*/ 85725 w 571500"/>
                <a:gd name="connsiteY1" fmla="*/ 138112 h 576262"/>
                <a:gd name="connsiteX2" fmla="*/ 571500 w 571500"/>
                <a:gd name="connsiteY2" fmla="*/ 0 h 576262"/>
                <a:gd name="connsiteX3" fmla="*/ 0 w 571500"/>
                <a:gd name="connsiteY3" fmla="*/ 576262 h 576262"/>
                <a:gd name="connsiteX0" fmla="*/ 0 w 571500"/>
                <a:gd name="connsiteY0" fmla="*/ 576262 h 576262"/>
                <a:gd name="connsiteX1" fmla="*/ 102394 w 571500"/>
                <a:gd name="connsiteY1" fmla="*/ 116681 h 576262"/>
                <a:gd name="connsiteX2" fmla="*/ 571500 w 571500"/>
                <a:gd name="connsiteY2" fmla="*/ 0 h 576262"/>
                <a:gd name="connsiteX3" fmla="*/ 0 w 571500"/>
                <a:gd name="connsiteY3" fmla="*/ 576262 h 576262"/>
                <a:gd name="connsiteX0" fmla="*/ 0 w 573881"/>
                <a:gd name="connsiteY0" fmla="*/ 576262 h 576262"/>
                <a:gd name="connsiteX1" fmla="*/ 104775 w 573881"/>
                <a:gd name="connsiteY1" fmla="*/ 116681 h 576262"/>
                <a:gd name="connsiteX2" fmla="*/ 573881 w 573881"/>
                <a:gd name="connsiteY2" fmla="*/ 0 h 576262"/>
                <a:gd name="connsiteX3" fmla="*/ 0 w 573881"/>
                <a:gd name="connsiteY3" fmla="*/ 576262 h 576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3881" h="576262">
                  <a:moveTo>
                    <a:pt x="0" y="576262"/>
                  </a:moveTo>
                  <a:lnTo>
                    <a:pt x="104775" y="116681"/>
                  </a:lnTo>
                  <a:lnTo>
                    <a:pt x="573881" y="0"/>
                  </a:lnTo>
                  <a:lnTo>
                    <a:pt x="0" y="576262"/>
                  </a:lnTo>
                  <a:close/>
                </a:path>
              </a:pathLst>
            </a:custGeom>
            <a:solidFill>
              <a:srgbClr val="BD60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角丸四角形 21">
            <a:extLst>
              <a:ext uri="{FF2B5EF4-FFF2-40B4-BE49-F238E27FC236}">
                <a16:creationId xmlns:a16="http://schemas.microsoft.com/office/drawing/2014/main" xmlns="" id="{84262F58-1F30-41C4-B6AC-75798C69153D}"/>
              </a:ext>
            </a:extLst>
          </p:cNvPr>
          <p:cNvSpPr/>
          <p:nvPr/>
        </p:nvSpPr>
        <p:spPr bwMode="auto">
          <a:xfrm>
            <a:off x="4140203" y="3630982"/>
            <a:ext cx="1384297" cy="360000"/>
          </a:xfrm>
          <a:prstGeom prst="roundRect">
            <a:avLst>
              <a:gd name="adj" fmla="val 25084"/>
            </a:avLst>
          </a:prstGeom>
          <a:solidFill>
            <a:srgbClr val="EB780A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600" kern="0" dirty="0" smtClean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Exposed Thing</a:t>
            </a:r>
            <a:endParaRPr lang="en-US" altLang="ja-JP" sz="1600" kern="0" dirty="0">
              <a:solidFill>
                <a:schemeClr val="bg1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43" name="角丸四角形 21">
            <a:extLst>
              <a:ext uri="{FF2B5EF4-FFF2-40B4-BE49-F238E27FC236}">
                <a16:creationId xmlns:a16="http://schemas.microsoft.com/office/drawing/2014/main" xmlns="" id="{861CB99D-410D-426D-B059-AA8633A66177}"/>
              </a:ext>
            </a:extLst>
          </p:cNvPr>
          <p:cNvSpPr/>
          <p:nvPr/>
        </p:nvSpPr>
        <p:spPr bwMode="auto">
          <a:xfrm>
            <a:off x="5605213" y="3633422"/>
            <a:ext cx="1368359" cy="360000"/>
          </a:xfrm>
          <a:prstGeom prst="roundRect">
            <a:avLst>
              <a:gd name="adj" fmla="val 25084"/>
            </a:avLst>
          </a:prstGeom>
          <a:solidFill>
            <a:schemeClr val="accent6">
              <a:lumMod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 smtClean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Consumed Thing</a:t>
            </a:r>
            <a:endParaRPr lang="en-US" altLang="ja-JP" sz="1400" kern="0" dirty="0">
              <a:solidFill>
                <a:schemeClr val="bg1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44" name="角丸四角形 6">
            <a:extLst>
              <a:ext uri="{FF2B5EF4-FFF2-40B4-BE49-F238E27FC236}">
                <a16:creationId xmlns:a16="http://schemas.microsoft.com/office/drawing/2014/main" xmlns="" id="{A6766D2C-AC2F-4891-8F25-5563E71FA7D4}"/>
              </a:ext>
            </a:extLst>
          </p:cNvPr>
          <p:cNvSpPr/>
          <p:nvPr/>
        </p:nvSpPr>
        <p:spPr bwMode="auto">
          <a:xfrm>
            <a:off x="8338879" y="3575903"/>
            <a:ext cx="337577" cy="387424"/>
          </a:xfrm>
          <a:prstGeom prst="roundRect">
            <a:avLst>
              <a:gd name="adj" fmla="val 27876"/>
            </a:avLst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kumimoji="0" lang="en-US" altLang="ja-JP" sz="1400" i="0" u="none" strike="noStrike" kern="0" cap="none" spc="0" normalizeH="0" baseline="0" dirty="0">
                <a:ln>
                  <a:noFill/>
                </a:ln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…</a:t>
            </a:r>
          </a:p>
        </p:txBody>
      </p:sp>
      <p:sp>
        <p:nvSpPr>
          <p:cNvPr id="45" name="角丸四角形 21">
            <a:extLst>
              <a:ext uri="{FF2B5EF4-FFF2-40B4-BE49-F238E27FC236}">
                <a16:creationId xmlns:a16="http://schemas.microsoft.com/office/drawing/2014/main" xmlns="" id="{4AE251D0-6D8F-4EB6-9DC4-98B2CAD0DCF2}"/>
              </a:ext>
            </a:extLst>
          </p:cNvPr>
          <p:cNvSpPr/>
          <p:nvPr/>
        </p:nvSpPr>
        <p:spPr bwMode="auto">
          <a:xfrm>
            <a:off x="7030847" y="3633422"/>
            <a:ext cx="1354653" cy="360000"/>
          </a:xfrm>
          <a:prstGeom prst="roundRect">
            <a:avLst>
              <a:gd name="adj" fmla="val 25084"/>
            </a:avLst>
          </a:prstGeom>
          <a:solidFill>
            <a:schemeClr val="accent6">
              <a:lumMod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 smtClean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Consumed Thing</a:t>
            </a:r>
            <a:endParaRPr lang="en-US" altLang="ja-JP" sz="1400" kern="0" dirty="0">
              <a:solidFill>
                <a:schemeClr val="bg1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47" name="角丸四角形 21">
            <a:extLst>
              <a:ext uri="{FF2B5EF4-FFF2-40B4-BE49-F238E27FC236}">
                <a16:creationId xmlns:a16="http://schemas.microsoft.com/office/drawing/2014/main" xmlns="" id="{858B7A7E-4162-4B20-8BC7-8A1BD2FA9D36}"/>
              </a:ext>
            </a:extLst>
          </p:cNvPr>
          <p:cNvSpPr/>
          <p:nvPr/>
        </p:nvSpPr>
        <p:spPr bwMode="auto">
          <a:xfrm>
            <a:off x="3995936" y="1114036"/>
            <a:ext cx="4824536" cy="1188000"/>
          </a:xfrm>
          <a:prstGeom prst="roundRect">
            <a:avLst>
              <a:gd name="adj" fmla="val 13339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Behavior </a:t>
            </a: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Implementation</a:t>
            </a:r>
            <a:b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</a:b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in preferred language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50" name="角丸四角形 21">
            <a:extLst>
              <a:ext uri="{FF2B5EF4-FFF2-40B4-BE49-F238E27FC236}">
                <a16:creationId xmlns:a16="http://schemas.microsoft.com/office/drawing/2014/main" xmlns="" id="{3A52D4AC-EC3C-424F-8971-8A818C7DE704}"/>
              </a:ext>
            </a:extLst>
          </p:cNvPr>
          <p:cNvSpPr/>
          <p:nvPr/>
        </p:nvSpPr>
        <p:spPr bwMode="auto">
          <a:xfrm>
            <a:off x="4140204" y="2934326"/>
            <a:ext cx="4536000" cy="574727"/>
          </a:xfrm>
          <a:prstGeom prst="roundRect">
            <a:avLst>
              <a:gd name="adj" fmla="val 23727"/>
            </a:avLst>
          </a:prstGeom>
          <a:solidFill>
            <a:schemeClr val="tx2">
              <a:lumMod val="60000"/>
              <a:lumOff val="40000"/>
            </a:schemeClr>
          </a:solidFill>
          <a:ln w="76200" cap="flat" cmpd="sng" algn="ctr">
            <a:noFill/>
            <a:prstDash val="sys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Native API</a:t>
            </a:r>
            <a:endParaRPr lang="en-US" altLang="ja-JP" sz="2000" kern="0" dirty="0">
              <a:solidFill>
                <a:schemeClr val="bg1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51" name="角丸四角形 21">
            <a:extLst>
              <a:ext uri="{FF2B5EF4-FFF2-40B4-BE49-F238E27FC236}">
                <a16:creationId xmlns:a16="http://schemas.microsoft.com/office/drawing/2014/main" xmlns="" id="{6B799C4B-49A9-4069-82D7-D5A45B03E29B}"/>
              </a:ext>
            </a:extLst>
          </p:cNvPr>
          <p:cNvSpPr/>
          <p:nvPr/>
        </p:nvSpPr>
        <p:spPr bwMode="auto">
          <a:xfrm>
            <a:off x="4140202" y="4112911"/>
            <a:ext cx="4536002" cy="574726"/>
          </a:xfrm>
          <a:prstGeom prst="roundRect">
            <a:avLst>
              <a:gd name="adj" fmla="val 25084"/>
            </a:avLst>
          </a:prstGeom>
          <a:solidFill>
            <a:srgbClr val="FFFF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latin typeface="+mj-lt"/>
                <a:ea typeface="HG明朝E" panose="02020909000000000000" pitchFamily="17" charset="-128"/>
                <a:cs typeface="Arial" pitchFamily="34" charset="0"/>
              </a:rPr>
              <a:t>Private Security Configuration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="" xmlns:a16="http://schemas.microsoft.com/office/drawing/2014/main" id="{B62820F3-F322-40F0-9089-49830C21B13F}"/>
              </a:ext>
            </a:extLst>
          </p:cNvPr>
          <p:cNvSpPr txBox="1"/>
          <p:nvPr/>
        </p:nvSpPr>
        <p:spPr>
          <a:xfrm>
            <a:off x="1418418" y="749702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Exposed</a:t>
            </a:r>
            <a:endParaRPr lang="en-US" dirty="0"/>
          </a:p>
        </p:txBody>
      </p:sp>
      <p:sp>
        <p:nvSpPr>
          <p:cNvPr id="48" name="Down Arrow 40"/>
          <p:cNvSpPr/>
          <p:nvPr/>
        </p:nvSpPr>
        <p:spPr>
          <a:xfrm rot="5400000">
            <a:off x="3439907" y="2493300"/>
            <a:ext cx="605882" cy="50617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55" name="角丸四角形 21">
            <a:extLst>
              <a:ext uri="{FF2B5EF4-FFF2-40B4-BE49-F238E27FC236}">
                <a16:creationId xmlns:a16="http://schemas.microsoft.com/office/drawing/2014/main" xmlns="" id="{E63F688E-CD2B-42D3-8BD0-5A7E9AB11C9F}"/>
              </a:ext>
            </a:extLst>
          </p:cNvPr>
          <p:cNvSpPr/>
          <p:nvPr/>
        </p:nvSpPr>
        <p:spPr bwMode="auto">
          <a:xfrm>
            <a:off x="3977662" y="4976414"/>
            <a:ext cx="3546666" cy="574726"/>
          </a:xfrm>
          <a:prstGeom prst="roundRect">
            <a:avLst>
              <a:gd name="adj" fmla="val 25105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Protocol Stack Implementation</a:t>
            </a:r>
          </a:p>
        </p:txBody>
      </p:sp>
      <p:sp>
        <p:nvSpPr>
          <p:cNvPr id="56" name="角丸四角形 21">
            <a:extLst>
              <a:ext uri="{FF2B5EF4-FFF2-40B4-BE49-F238E27FC236}">
                <a16:creationId xmlns:a16="http://schemas.microsoft.com/office/drawing/2014/main" xmlns="" id="{E63F688E-CD2B-42D3-8BD0-5A7E9AB11C9F}"/>
              </a:ext>
            </a:extLst>
          </p:cNvPr>
          <p:cNvSpPr/>
          <p:nvPr/>
        </p:nvSpPr>
        <p:spPr bwMode="auto">
          <a:xfrm>
            <a:off x="7650070" y="4969307"/>
            <a:ext cx="1154110" cy="574726"/>
          </a:xfrm>
          <a:prstGeom prst="roundRect">
            <a:avLst>
              <a:gd name="adj" fmla="val 25105"/>
            </a:avLst>
          </a:prstGeom>
          <a:solidFill>
            <a:schemeClr val="tx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System</a:t>
            </a:r>
            <a:endParaRPr lang="en-US" altLang="ja-JP" sz="2000" kern="0" dirty="0">
              <a:solidFill>
                <a:prstClr val="white"/>
              </a:solidFill>
              <a:ea typeface="HG明朝E" panose="02020909000000000000" pitchFamily="17" charset="-128"/>
              <a:cs typeface="Arial" pitchFamily="34" charset="0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8832922" y="1942635"/>
            <a:ext cx="1749702" cy="3026672"/>
            <a:chOff x="8832922" y="1942635"/>
            <a:chExt cx="1749702" cy="3026672"/>
          </a:xfrm>
        </p:grpSpPr>
        <p:sp>
          <p:nvSpPr>
            <p:cNvPr id="59" name="Down Arrow 40"/>
            <p:cNvSpPr/>
            <p:nvPr/>
          </p:nvSpPr>
          <p:spPr>
            <a:xfrm rot="5400000">
              <a:off x="8778695" y="2698166"/>
              <a:ext cx="605882" cy="49742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Arial" pitchFamily="34" charset="0"/>
              </a:endParaRPr>
            </a:p>
          </p:txBody>
        </p:sp>
        <p:sp>
          <p:nvSpPr>
            <p:cNvPr id="62" name="Down Arrow 40"/>
            <p:cNvSpPr/>
            <p:nvPr/>
          </p:nvSpPr>
          <p:spPr>
            <a:xfrm rot="5400000">
              <a:off x="8778694" y="4097200"/>
              <a:ext cx="605882" cy="49742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Arial" pitchFamily="34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="" xmlns:a16="http://schemas.microsoft.com/office/drawing/2014/main" id="{B62820F3-F322-40F0-9089-49830C21B13F}"/>
                </a:ext>
              </a:extLst>
            </p:cNvPr>
            <p:cNvSpPr txBox="1"/>
            <p:nvPr/>
          </p:nvSpPr>
          <p:spPr>
            <a:xfrm>
              <a:off x="9364016" y="1942635"/>
              <a:ext cx="11849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Consumed</a:t>
              </a:r>
              <a:endParaRPr lang="en-US" dirty="0"/>
            </a:p>
          </p:txBody>
        </p:sp>
        <p:grpSp>
          <p:nvGrpSpPr>
            <p:cNvPr id="65" name="Group 64"/>
            <p:cNvGrpSpPr/>
            <p:nvPr/>
          </p:nvGrpSpPr>
          <p:grpSpPr>
            <a:xfrm>
              <a:off x="9330349" y="2320741"/>
              <a:ext cx="1252275" cy="1252275"/>
              <a:chOff x="9330349" y="2197049"/>
              <a:chExt cx="1252275" cy="1252275"/>
            </a:xfrm>
          </p:grpSpPr>
          <p:sp>
            <p:nvSpPr>
              <p:cNvPr id="81" name="角丸四角形 21"/>
              <p:cNvSpPr/>
              <p:nvPr/>
            </p:nvSpPr>
            <p:spPr bwMode="auto">
              <a:xfrm>
                <a:off x="9330349" y="2197049"/>
                <a:ext cx="1252275" cy="1252275"/>
              </a:xfrm>
              <a:prstGeom prst="foldedCorner">
                <a:avLst>
                  <a:gd name="adj" fmla="val 20194"/>
                </a:avLst>
              </a:prstGeom>
              <a:solidFill>
                <a:schemeClr val="accent6">
                  <a:lumMod val="50000"/>
                </a:schemeClr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0" tIns="648000" rIns="0" bIns="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ctr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altLang="ja-JP" sz="1400" b="0" i="0" u="none" strike="noStrike" kern="0" cap="none" spc="0" normalizeH="0" baseline="0" dirty="0" smtClean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+mj-lt"/>
                    <a:ea typeface="HG明朝E" panose="02020909000000000000" pitchFamily="17" charset="-128"/>
                    <a:cs typeface="Arial" pitchFamily="34" charset="0"/>
                  </a:rPr>
                  <a:t>WoT Thing</a:t>
                </a:r>
                <a:br>
                  <a:rPr kumimoji="0" lang="de-DE" altLang="ja-JP" sz="1400" b="0" i="0" u="none" strike="noStrike" kern="0" cap="none" spc="0" normalizeH="0" baseline="0" dirty="0" smtClean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+mj-lt"/>
                    <a:ea typeface="HG明朝E" panose="02020909000000000000" pitchFamily="17" charset="-128"/>
                    <a:cs typeface="Arial" pitchFamily="34" charset="0"/>
                  </a:rPr>
                </a:br>
                <a:r>
                  <a:rPr kumimoji="0" lang="de-DE" altLang="ja-JP" sz="1400" b="0" i="0" u="none" strike="noStrike" kern="0" cap="none" spc="0" normalizeH="0" baseline="0" dirty="0" smtClean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+mj-lt"/>
                    <a:ea typeface="HG明朝E" panose="02020909000000000000" pitchFamily="17" charset="-128"/>
                    <a:cs typeface="Arial" pitchFamily="34" charset="0"/>
                  </a:rPr>
                  <a:t>Description</a:t>
                </a:r>
                <a:endParaRPr kumimoji="0" lang="en-US" altLang="ja-JP" sz="1400" b="0" i="0" u="none" strike="noStrike" kern="0" cap="none" spc="0" normalizeH="0" baseline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endParaRPr>
              </a:p>
            </p:txBody>
          </p:sp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xmlns="" id="{E2FFF27F-191B-4FA4-9D8A-F3CE1954E6C9}"/>
                  </a:ext>
                </a:extLst>
              </p:cNvPr>
              <p:cNvGrpSpPr/>
              <p:nvPr/>
            </p:nvGrpSpPr>
            <p:grpSpPr>
              <a:xfrm>
                <a:off x="9747300" y="2349560"/>
                <a:ext cx="413417" cy="426971"/>
                <a:chOff x="1789088" y="2720452"/>
                <a:chExt cx="413417" cy="426971"/>
              </a:xfrm>
            </p:grpSpPr>
            <p:sp>
              <p:nvSpPr>
                <p:cNvPr id="93" name="Isosceles Triangle 29"/>
                <p:cNvSpPr/>
                <p:nvPr/>
              </p:nvSpPr>
              <p:spPr>
                <a:xfrm rot="1800000">
                  <a:off x="1896401" y="2765072"/>
                  <a:ext cx="306104" cy="263882"/>
                </a:xfrm>
                <a:prstGeom prst="triangle">
                  <a:avLst/>
                </a:prstGeom>
                <a:noFill/>
                <a:ln w="28575" cap="rnd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400" i="0" u="none" strike="noStrike" kern="0" cap="none" spc="0" normalizeH="0" baseline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94" name="Oval 30"/>
                <p:cNvSpPr/>
                <p:nvPr/>
              </p:nvSpPr>
              <p:spPr>
                <a:xfrm rot="19800000">
                  <a:off x="2054836" y="2720452"/>
                  <a:ext cx="121505" cy="121504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400" i="0" u="none" strike="noStrike" kern="0" cap="none" spc="0" normalizeH="0" baseline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95" name="Oval 31"/>
                <p:cNvSpPr/>
                <p:nvPr/>
              </p:nvSpPr>
              <p:spPr>
                <a:xfrm rot="19800000">
                  <a:off x="1789088" y="2873520"/>
                  <a:ext cx="121505" cy="121504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400" i="0" u="none" strike="noStrike" kern="0" cap="none" spc="0" normalizeH="0" baseline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96" name="Oval 32"/>
                <p:cNvSpPr/>
                <p:nvPr/>
              </p:nvSpPr>
              <p:spPr>
                <a:xfrm rot="1800000">
                  <a:off x="2054838" y="3025919"/>
                  <a:ext cx="121505" cy="121504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400" i="0" u="none" strike="noStrike" kern="0" cap="none" spc="0" normalizeH="0" baseline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+mj-lt"/>
                    <a:cs typeface="Arial" pitchFamily="34" charset="0"/>
                  </a:endParaRPr>
                </a:p>
              </p:txBody>
            </p:sp>
          </p:grpSp>
        </p:grpSp>
        <p:grpSp>
          <p:nvGrpSpPr>
            <p:cNvPr id="69" name="Group 68"/>
            <p:cNvGrpSpPr/>
            <p:nvPr/>
          </p:nvGrpSpPr>
          <p:grpSpPr>
            <a:xfrm>
              <a:off x="9330349" y="3717032"/>
              <a:ext cx="1252275" cy="1252275"/>
              <a:chOff x="9330349" y="2197049"/>
              <a:chExt cx="1252275" cy="1252275"/>
            </a:xfrm>
          </p:grpSpPr>
          <p:sp>
            <p:nvSpPr>
              <p:cNvPr id="70" name="角丸四角形 21"/>
              <p:cNvSpPr/>
              <p:nvPr/>
            </p:nvSpPr>
            <p:spPr bwMode="auto">
              <a:xfrm>
                <a:off x="9330349" y="2197049"/>
                <a:ext cx="1252275" cy="1252275"/>
              </a:xfrm>
              <a:prstGeom prst="foldedCorner">
                <a:avLst>
                  <a:gd name="adj" fmla="val 20194"/>
                </a:avLst>
              </a:prstGeom>
              <a:solidFill>
                <a:schemeClr val="accent6">
                  <a:lumMod val="50000"/>
                </a:schemeClr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0" tIns="648000" rIns="0" bIns="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ctr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altLang="ja-JP" sz="1400" b="0" i="0" u="none" strike="noStrike" kern="0" cap="none" spc="0" normalizeH="0" baseline="0" dirty="0" smtClean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+mj-lt"/>
                    <a:ea typeface="HG明朝E" panose="02020909000000000000" pitchFamily="17" charset="-128"/>
                    <a:cs typeface="Arial" pitchFamily="34" charset="0"/>
                  </a:rPr>
                  <a:t>WoT Thing</a:t>
                </a:r>
                <a:br>
                  <a:rPr kumimoji="0" lang="de-DE" altLang="ja-JP" sz="1400" b="0" i="0" u="none" strike="noStrike" kern="0" cap="none" spc="0" normalizeH="0" baseline="0" dirty="0" smtClean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+mj-lt"/>
                    <a:ea typeface="HG明朝E" panose="02020909000000000000" pitchFamily="17" charset="-128"/>
                    <a:cs typeface="Arial" pitchFamily="34" charset="0"/>
                  </a:rPr>
                </a:br>
                <a:r>
                  <a:rPr kumimoji="0" lang="de-DE" altLang="ja-JP" sz="1400" b="0" i="0" u="none" strike="noStrike" kern="0" cap="none" spc="0" normalizeH="0" baseline="0" dirty="0" smtClean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+mj-lt"/>
                    <a:ea typeface="HG明朝E" panose="02020909000000000000" pitchFamily="17" charset="-128"/>
                    <a:cs typeface="Arial" pitchFamily="34" charset="0"/>
                  </a:rPr>
                  <a:t>Description</a:t>
                </a:r>
                <a:endParaRPr kumimoji="0" lang="en-US" altLang="ja-JP" sz="1400" b="0" i="0" u="none" strike="noStrike" kern="0" cap="none" spc="0" normalizeH="0" baseline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endParaRPr>
              </a:p>
            </p:txBody>
          </p:sp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xmlns="" id="{E2FFF27F-191B-4FA4-9D8A-F3CE1954E6C9}"/>
                  </a:ext>
                </a:extLst>
              </p:cNvPr>
              <p:cNvGrpSpPr/>
              <p:nvPr/>
            </p:nvGrpSpPr>
            <p:grpSpPr>
              <a:xfrm>
                <a:off x="9747300" y="2349560"/>
                <a:ext cx="413417" cy="426971"/>
                <a:chOff x="1789088" y="2720452"/>
                <a:chExt cx="413417" cy="426971"/>
              </a:xfrm>
            </p:grpSpPr>
            <p:sp>
              <p:nvSpPr>
                <p:cNvPr id="77" name="Isosceles Triangle 29"/>
                <p:cNvSpPr/>
                <p:nvPr/>
              </p:nvSpPr>
              <p:spPr>
                <a:xfrm rot="1800000">
                  <a:off x="1896401" y="2765072"/>
                  <a:ext cx="306104" cy="263882"/>
                </a:xfrm>
                <a:prstGeom prst="triangle">
                  <a:avLst/>
                </a:prstGeom>
                <a:noFill/>
                <a:ln w="28575" cap="rnd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400" i="0" u="none" strike="noStrike" kern="0" cap="none" spc="0" normalizeH="0" baseline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78" name="Oval 30"/>
                <p:cNvSpPr/>
                <p:nvPr/>
              </p:nvSpPr>
              <p:spPr>
                <a:xfrm rot="19800000">
                  <a:off x="2054836" y="2720452"/>
                  <a:ext cx="121505" cy="121504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400" i="0" u="none" strike="noStrike" kern="0" cap="none" spc="0" normalizeH="0" baseline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79" name="Oval 31"/>
                <p:cNvSpPr/>
                <p:nvPr/>
              </p:nvSpPr>
              <p:spPr>
                <a:xfrm rot="19800000">
                  <a:off x="1789088" y="2873520"/>
                  <a:ext cx="121505" cy="121504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400" i="0" u="none" strike="noStrike" kern="0" cap="none" spc="0" normalizeH="0" baseline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80" name="Oval 32"/>
                <p:cNvSpPr/>
                <p:nvPr/>
              </p:nvSpPr>
              <p:spPr>
                <a:xfrm rot="1800000">
                  <a:off x="2054838" y="3025919"/>
                  <a:ext cx="121505" cy="121504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400" i="0" u="none" strike="noStrike" kern="0" cap="none" spc="0" normalizeH="0" baseline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+mj-lt"/>
                    <a:cs typeface="Arial" pitchFamily="34" charset="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2145543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角丸四角形 21"/>
          <p:cNvSpPr/>
          <p:nvPr/>
        </p:nvSpPr>
        <p:spPr bwMode="auto">
          <a:xfrm>
            <a:off x="317707" y="1566154"/>
            <a:ext cx="3168352" cy="2866271"/>
          </a:xfrm>
          <a:prstGeom prst="foldedCorner">
            <a:avLst>
              <a:gd name="adj" fmla="val 20194"/>
            </a:avLst>
          </a:prstGeom>
          <a:solidFill>
            <a:srgbClr val="EB780A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432000" tIns="14400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i="0" u="none" strike="noStrike" kern="0" cap="none" spc="0" normalizeH="0" baseline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WoT</a:t>
            </a:r>
            <a: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 Thing Description</a:t>
            </a:r>
            <a:endParaRPr kumimoji="0" lang="en-US" altLang="ja-JP" sz="280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E2FFF27F-191B-4FA4-9D8A-F3CE1954E6C9}"/>
              </a:ext>
            </a:extLst>
          </p:cNvPr>
          <p:cNvGrpSpPr/>
          <p:nvPr/>
        </p:nvGrpSpPr>
        <p:grpSpPr>
          <a:xfrm>
            <a:off x="455948" y="1681695"/>
            <a:ext cx="413417" cy="426971"/>
            <a:chOff x="1789088" y="2720452"/>
            <a:chExt cx="413417" cy="426971"/>
          </a:xfrm>
        </p:grpSpPr>
        <p:sp>
          <p:nvSpPr>
            <p:cNvPr id="12" name="Isosceles Triangle 29"/>
            <p:cNvSpPr/>
            <p:nvPr/>
          </p:nvSpPr>
          <p:spPr>
            <a:xfrm rot="1800000">
              <a:off x="1896401" y="2765072"/>
              <a:ext cx="306104" cy="263882"/>
            </a:xfrm>
            <a:prstGeom prst="triangle">
              <a:avLst/>
            </a:prstGeom>
            <a:noFill/>
            <a:ln w="28575" cap="rnd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13" name="Oval 30"/>
            <p:cNvSpPr/>
            <p:nvPr/>
          </p:nvSpPr>
          <p:spPr>
            <a:xfrm rot="19800000">
              <a:off x="2054836" y="2720452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14" name="Oval 31"/>
            <p:cNvSpPr/>
            <p:nvPr/>
          </p:nvSpPr>
          <p:spPr>
            <a:xfrm rot="19800000">
              <a:off x="1789088" y="2873520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15" name="Oval 32"/>
            <p:cNvSpPr/>
            <p:nvPr/>
          </p:nvSpPr>
          <p:spPr>
            <a:xfrm rot="1800000">
              <a:off x="2054838" y="3025919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</p:grpSp>
      <p:sp>
        <p:nvSpPr>
          <p:cNvPr id="53" name="角丸四角形 21">
            <a:extLst>
              <a:ext uri="{FF2B5EF4-FFF2-40B4-BE49-F238E27FC236}">
                <a16:creationId xmlns:a16="http://schemas.microsoft.com/office/drawing/2014/main" xmlns="" id="{78526476-11C4-467C-A398-E1FE05718A55}"/>
              </a:ext>
            </a:extLst>
          </p:cNvPr>
          <p:cNvSpPr/>
          <p:nvPr/>
        </p:nvSpPr>
        <p:spPr bwMode="auto">
          <a:xfrm>
            <a:off x="408590" y="3443509"/>
            <a:ext cx="2924009" cy="367631"/>
          </a:xfrm>
          <a:prstGeom prst="roundRect">
            <a:avLst>
              <a:gd name="adj" fmla="val 22715"/>
            </a:avLst>
          </a:prstGeom>
          <a:solidFill>
            <a:srgbClr val="FFFF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latin typeface="+mj-lt"/>
                <a:ea typeface="HG明朝E" panose="02020909000000000000" pitchFamily="17" charset="-128"/>
                <a:cs typeface="Arial" pitchFamily="34" charset="0"/>
              </a:rPr>
              <a:t>Public Security Configuration</a:t>
            </a:r>
          </a:p>
        </p:txBody>
      </p:sp>
      <p:sp>
        <p:nvSpPr>
          <p:cNvPr id="64" name="角丸四角形 21">
            <a:extLst>
              <a:ext uri="{FF2B5EF4-FFF2-40B4-BE49-F238E27FC236}">
                <a16:creationId xmlns:a16="http://schemas.microsoft.com/office/drawing/2014/main" xmlns="" id="{0EF5EA7F-3AFD-4DFA-BB1F-58387DD86454}"/>
              </a:ext>
            </a:extLst>
          </p:cNvPr>
          <p:cNvSpPr/>
          <p:nvPr/>
        </p:nvSpPr>
        <p:spPr bwMode="auto">
          <a:xfrm>
            <a:off x="408590" y="2607470"/>
            <a:ext cx="2918144" cy="357098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Interaction Affordances</a:t>
            </a:r>
          </a:p>
        </p:txBody>
      </p:sp>
      <p:sp>
        <p:nvSpPr>
          <p:cNvPr id="66" name="角丸四角形 21">
            <a:extLst>
              <a:ext uri="{FF2B5EF4-FFF2-40B4-BE49-F238E27FC236}">
                <a16:creationId xmlns:a16="http://schemas.microsoft.com/office/drawing/2014/main" xmlns="" id="{570007F5-EB0B-4EFF-8674-FD4039CF4A6D}"/>
              </a:ext>
            </a:extLst>
          </p:cNvPr>
          <p:cNvSpPr/>
          <p:nvPr/>
        </p:nvSpPr>
        <p:spPr bwMode="auto">
          <a:xfrm>
            <a:off x="411301" y="2195119"/>
            <a:ext cx="2918144" cy="357098"/>
          </a:xfrm>
          <a:prstGeom prst="roundRect">
            <a:avLst>
              <a:gd name="adj" fmla="val 25084"/>
            </a:avLst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General Metadata</a:t>
            </a:r>
          </a:p>
        </p:txBody>
      </p:sp>
      <p:cxnSp>
        <p:nvCxnSpPr>
          <p:cNvPr id="68" name="Gerade Verbindung mit Pfeil 41">
            <a:extLst>
              <a:ext uri="{FF2B5EF4-FFF2-40B4-BE49-F238E27FC236}">
                <a16:creationId xmlns:a16="http://schemas.microsoft.com/office/drawing/2014/main" xmlns="" id="{79AED933-8E1E-4AAB-A51D-574C0DE213F3}"/>
              </a:ext>
            </a:extLst>
          </p:cNvPr>
          <p:cNvCxnSpPr>
            <a:cxnSpLocks/>
          </p:cNvCxnSpPr>
          <p:nvPr/>
        </p:nvCxnSpPr>
        <p:spPr>
          <a:xfrm flipV="1">
            <a:off x="1896062" y="4240885"/>
            <a:ext cx="0" cy="881176"/>
          </a:xfrm>
          <a:prstGeom prst="straightConnector1">
            <a:avLst/>
          </a:prstGeom>
          <a:ln w="66675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角丸四角形 6">
            <a:extLst>
              <a:ext uri="{FF2B5EF4-FFF2-40B4-BE49-F238E27FC236}">
                <a16:creationId xmlns:a16="http://schemas.microsoft.com/office/drawing/2014/main" xmlns="" id="{B8C3D093-79A1-4CA8-98F1-6C58606284E5}"/>
              </a:ext>
            </a:extLst>
          </p:cNvPr>
          <p:cNvSpPr/>
          <p:nvPr/>
        </p:nvSpPr>
        <p:spPr bwMode="auto">
          <a:xfrm>
            <a:off x="3851920" y="590869"/>
            <a:ext cx="5112568" cy="3325523"/>
          </a:xfrm>
          <a:prstGeom prst="roundRect">
            <a:avLst>
              <a:gd name="adj" fmla="val 503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Existing Device or Service</a:t>
            </a:r>
            <a:endParaRPr kumimoji="0" lang="en-US" altLang="ja-JP" sz="2000" b="1" i="0" u="none" strike="noStrike" kern="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25" name="角丸四角形 21">
            <a:extLst>
              <a:ext uri="{FF2B5EF4-FFF2-40B4-BE49-F238E27FC236}">
                <a16:creationId xmlns:a16="http://schemas.microsoft.com/office/drawing/2014/main" xmlns="" id="{1D9CF25B-7905-4495-9431-E1398826165C}"/>
              </a:ext>
            </a:extLst>
          </p:cNvPr>
          <p:cNvSpPr/>
          <p:nvPr/>
        </p:nvSpPr>
        <p:spPr bwMode="auto">
          <a:xfrm>
            <a:off x="402724" y="3013322"/>
            <a:ext cx="2924010" cy="367631"/>
          </a:xfrm>
          <a:prstGeom prst="roundRect">
            <a:avLst>
              <a:gd name="adj" fmla="val 21163"/>
            </a:avLst>
          </a:prstGeom>
          <a:solidFill>
            <a:schemeClr val="accent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 smtClean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Data Schema</a:t>
            </a:r>
            <a:endParaRPr lang="en-US" altLang="ja-JP" kern="0" dirty="0">
              <a:solidFill>
                <a:prstClr val="white"/>
              </a:solidFill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67" name="角丸四角形 21">
            <a:extLst>
              <a:ext uri="{FF2B5EF4-FFF2-40B4-BE49-F238E27FC236}">
                <a16:creationId xmlns:a16="http://schemas.microsoft.com/office/drawing/2014/main" xmlns="" id="{4762B73E-F2B5-4E83-8F12-C0D2109E5080}"/>
              </a:ext>
            </a:extLst>
          </p:cNvPr>
          <p:cNvSpPr/>
          <p:nvPr/>
        </p:nvSpPr>
        <p:spPr bwMode="auto">
          <a:xfrm>
            <a:off x="1028424" y="4678796"/>
            <a:ext cx="1735277" cy="1187719"/>
          </a:xfrm>
          <a:prstGeom prst="flowChartMultidocument">
            <a:avLst/>
          </a:prstGeom>
          <a:solidFill>
            <a:srgbClr val="00B050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7200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Binding</a:t>
            </a:r>
            <a:b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</a:br>
            <a: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Templates</a:t>
            </a:r>
            <a:endParaRPr kumimoji="0" lang="en-US" altLang="ja-JP" sz="280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29" name="角丸四角形 21">
            <a:extLst>
              <a:ext uri="{FF2B5EF4-FFF2-40B4-BE49-F238E27FC236}">
                <a16:creationId xmlns:a16="http://schemas.microsoft.com/office/drawing/2014/main" xmlns="" id="{1D9CF25B-7905-4495-9431-E1398826165C}"/>
              </a:ext>
            </a:extLst>
          </p:cNvPr>
          <p:cNvSpPr/>
          <p:nvPr/>
        </p:nvSpPr>
        <p:spPr bwMode="auto">
          <a:xfrm>
            <a:off x="413007" y="3873254"/>
            <a:ext cx="2924010" cy="367631"/>
          </a:xfrm>
          <a:prstGeom prst="roundRect">
            <a:avLst>
              <a:gd name="adj" fmla="val 2116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Protocol Binding(s)</a:t>
            </a:r>
          </a:p>
        </p:txBody>
      </p:sp>
      <p:sp>
        <p:nvSpPr>
          <p:cNvPr id="3" name="Freeform 2"/>
          <p:cNvSpPr/>
          <p:nvPr/>
        </p:nvSpPr>
        <p:spPr>
          <a:xfrm>
            <a:off x="2909455" y="3857868"/>
            <a:ext cx="576603" cy="574557"/>
          </a:xfrm>
          <a:custGeom>
            <a:avLst/>
            <a:gdLst>
              <a:gd name="connsiteX0" fmla="*/ 0 w 581890"/>
              <a:gd name="connsiteY0" fmla="*/ 589226 h 589226"/>
              <a:gd name="connsiteX1" fmla="*/ 581890 w 581890"/>
              <a:gd name="connsiteY1" fmla="*/ 589226 h 589226"/>
              <a:gd name="connsiteX2" fmla="*/ 581890 w 581890"/>
              <a:gd name="connsiteY2" fmla="*/ 0 h 589226"/>
              <a:gd name="connsiteX3" fmla="*/ 0 w 581890"/>
              <a:gd name="connsiteY3" fmla="*/ 589226 h 589226"/>
              <a:gd name="connsiteX0" fmla="*/ 0 w 581890"/>
              <a:gd name="connsiteY0" fmla="*/ 554997 h 554997"/>
              <a:gd name="connsiteX1" fmla="*/ 581890 w 581890"/>
              <a:gd name="connsiteY1" fmla="*/ 554997 h 554997"/>
              <a:gd name="connsiteX2" fmla="*/ 581890 w 581890"/>
              <a:gd name="connsiteY2" fmla="*/ 0 h 554997"/>
              <a:gd name="connsiteX3" fmla="*/ 0 w 581890"/>
              <a:gd name="connsiteY3" fmla="*/ 554997 h 554997"/>
              <a:gd name="connsiteX0" fmla="*/ 0 w 581890"/>
              <a:gd name="connsiteY0" fmla="*/ 574557 h 574557"/>
              <a:gd name="connsiteX1" fmla="*/ 581890 w 581890"/>
              <a:gd name="connsiteY1" fmla="*/ 574557 h 574557"/>
              <a:gd name="connsiteX2" fmla="*/ 579412 w 581890"/>
              <a:gd name="connsiteY2" fmla="*/ 0 h 574557"/>
              <a:gd name="connsiteX3" fmla="*/ 0 w 581890"/>
              <a:gd name="connsiteY3" fmla="*/ 574557 h 574557"/>
              <a:gd name="connsiteX0" fmla="*/ 0 w 584368"/>
              <a:gd name="connsiteY0" fmla="*/ 574557 h 574557"/>
              <a:gd name="connsiteX1" fmla="*/ 584368 w 584368"/>
              <a:gd name="connsiteY1" fmla="*/ 574557 h 574557"/>
              <a:gd name="connsiteX2" fmla="*/ 581890 w 584368"/>
              <a:gd name="connsiteY2" fmla="*/ 0 h 574557"/>
              <a:gd name="connsiteX3" fmla="*/ 0 w 584368"/>
              <a:gd name="connsiteY3" fmla="*/ 574557 h 574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368" h="574557">
                <a:moveTo>
                  <a:pt x="0" y="574557"/>
                </a:moveTo>
                <a:lnTo>
                  <a:pt x="584368" y="574557"/>
                </a:lnTo>
                <a:lnTo>
                  <a:pt x="581890" y="0"/>
                </a:lnTo>
                <a:lnTo>
                  <a:pt x="0" y="57455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角丸四角形 21">
            <a:extLst>
              <a:ext uri="{FF2B5EF4-FFF2-40B4-BE49-F238E27FC236}">
                <a16:creationId xmlns:a16="http://schemas.microsoft.com/office/drawing/2014/main" xmlns="" id="{858B7A7E-4162-4B20-8BC7-8A1BD2FA9D36}"/>
              </a:ext>
            </a:extLst>
          </p:cNvPr>
          <p:cNvSpPr/>
          <p:nvPr/>
        </p:nvSpPr>
        <p:spPr bwMode="auto">
          <a:xfrm>
            <a:off x="3977662" y="1119635"/>
            <a:ext cx="4824536" cy="1216432"/>
          </a:xfrm>
          <a:prstGeom prst="roundRect">
            <a:avLst>
              <a:gd name="adj" fmla="val 13339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Black Box</a:t>
            </a: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Behavior Implementation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49" name="角丸四角形 21">
            <a:extLst>
              <a:ext uri="{FF2B5EF4-FFF2-40B4-BE49-F238E27FC236}">
                <a16:creationId xmlns:a16="http://schemas.microsoft.com/office/drawing/2014/main" xmlns="" id="{E63F688E-CD2B-42D3-8BD0-5A7E9AB11C9F}"/>
              </a:ext>
            </a:extLst>
          </p:cNvPr>
          <p:cNvSpPr/>
          <p:nvPr/>
        </p:nvSpPr>
        <p:spPr bwMode="auto">
          <a:xfrm>
            <a:off x="3977662" y="3156651"/>
            <a:ext cx="4824536" cy="574726"/>
          </a:xfrm>
          <a:prstGeom prst="roundRect">
            <a:avLst>
              <a:gd name="adj" fmla="val 25105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Protocol Stack Implementation</a:t>
            </a:r>
          </a:p>
        </p:txBody>
      </p:sp>
      <p:sp>
        <p:nvSpPr>
          <p:cNvPr id="51" name="角丸四角形 21">
            <a:extLst>
              <a:ext uri="{FF2B5EF4-FFF2-40B4-BE49-F238E27FC236}">
                <a16:creationId xmlns:a16="http://schemas.microsoft.com/office/drawing/2014/main" xmlns="" id="{6B799C4B-49A9-4069-82D7-D5A45B03E29B}"/>
              </a:ext>
            </a:extLst>
          </p:cNvPr>
          <p:cNvSpPr/>
          <p:nvPr/>
        </p:nvSpPr>
        <p:spPr bwMode="auto">
          <a:xfrm>
            <a:off x="3977662" y="2461803"/>
            <a:ext cx="4824534" cy="574726"/>
          </a:xfrm>
          <a:prstGeom prst="roundRect">
            <a:avLst>
              <a:gd name="adj" fmla="val 25084"/>
            </a:avLst>
          </a:prstGeom>
          <a:solidFill>
            <a:srgbClr val="FFFF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latin typeface="+mj-lt"/>
                <a:ea typeface="HG明朝E" panose="02020909000000000000" pitchFamily="17" charset="-128"/>
                <a:cs typeface="Arial" pitchFamily="34" charset="0"/>
              </a:rPr>
              <a:t>Private Security Configuration</a:t>
            </a:r>
          </a:p>
        </p:txBody>
      </p:sp>
      <p:sp>
        <p:nvSpPr>
          <p:cNvPr id="48" name="Down Arrow 40"/>
          <p:cNvSpPr/>
          <p:nvPr/>
        </p:nvSpPr>
        <p:spPr>
          <a:xfrm>
            <a:off x="1687888" y="922972"/>
            <a:ext cx="439632" cy="643182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54" name="角丸四角形 6">
            <a:extLst>
              <a:ext uri="{FF2B5EF4-FFF2-40B4-BE49-F238E27FC236}">
                <a16:creationId xmlns:a16="http://schemas.microsoft.com/office/drawing/2014/main" xmlns="" id="{98F585B9-1910-4667-AD3F-36F4244A5882}"/>
              </a:ext>
            </a:extLst>
          </p:cNvPr>
          <p:cNvSpPr/>
          <p:nvPr/>
        </p:nvSpPr>
        <p:spPr bwMode="auto">
          <a:xfrm>
            <a:off x="323528" y="590870"/>
            <a:ext cx="3168352" cy="528766"/>
          </a:xfrm>
          <a:prstGeom prst="roundRect">
            <a:avLst>
              <a:gd name="adj" fmla="val 1512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de-DE" altLang="ja-JP" sz="2000" b="1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Manual </a:t>
            </a:r>
            <a:r>
              <a:rPr lang="de-DE" altLang="ja-JP" sz="2000" b="1" kern="0" dirty="0" smtClean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Creation </a:t>
            </a:r>
            <a:r>
              <a:rPr kumimoji="0" lang="de-DE" altLang="ja-JP" sz="2000" b="1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or Tool</a:t>
            </a:r>
            <a:endParaRPr kumimoji="0" lang="en-US" altLang="ja-JP" sz="2000" b="1" i="0" u="none" strike="noStrike" kern="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61" name="角丸四角形 6">
            <a:extLst>
              <a:ext uri="{FF2B5EF4-FFF2-40B4-BE49-F238E27FC236}">
                <a16:creationId xmlns:a16="http://schemas.microsoft.com/office/drawing/2014/main" xmlns="" id="{547B1B06-7705-455B-99DB-2B1ABA6320E2}"/>
              </a:ext>
            </a:extLst>
          </p:cNvPr>
          <p:cNvSpPr/>
          <p:nvPr/>
        </p:nvSpPr>
        <p:spPr bwMode="auto">
          <a:xfrm>
            <a:off x="5467835" y="4774216"/>
            <a:ext cx="1880738" cy="996877"/>
          </a:xfrm>
          <a:prstGeom prst="roundRect">
            <a:avLst>
              <a:gd name="adj" fmla="val 503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HG明朝E" panose="02020909000000000000" pitchFamily="17" charset="-128"/>
                <a:cs typeface="Arial" pitchFamily="34" charset="0"/>
              </a:rPr>
              <a:t>Consumer</a:t>
            </a:r>
          </a:p>
        </p:txBody>
      </p:sp>
      <p:sp>
        <p:nvSpPr>
          <p:cNvPr id="72" name="Down Arrow 40">
            <a:extLst>
              <a:ext uri="{FF2B5EF4-FFF2-40B4-BE49-F238E27FC236}">
                <a16:creationId xmlns:a16="http://schemas.microsoft.com/office/drawing/2014/main" xmlns="" id="{CEF93B02-64C2-41AB-A3B3-0D2CF517C207}"/>
              </a:ext>
            </a:extLst>
          </p:cNvPr>
          <p:cNvSpPr/>
          <p:nvPr/>
        </p:nvSpPr>
        <p:spPr>
          <a:xfrm rot="17735679">
            <a:off x="4007257" y="3363725"/>
            <a:ext cx="439632" cy="2630238"/>
          </a:xfrm>
          <a:prstGeom prst="downArrow">
            <a:avLst>
              <a:gd name="adj1" fmla="val 50000"/>
              <a:gd name="adj2" fmla="val 50000"/>
            </a:avLst>
          </a:prstGeom>
          <a:solidFill>
            <a:sysClr val="window" lastClr="FFFFFF">
              <a:lumMod val="7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Arial" pitchFamily="34" charset="0"/>
            </a:endParaRPr>
          </a:p>
        </p:txBody>
      </p:sp>
      <p:sp>
        <p:nvSpPr>
          <p:cNvPr id="2" name="Freeform 1"/>
          <p:cNvSpPr/>
          <p:nvPr/>
        </p:nvSpPr>
        <p:spPr>
          <a:xfrm>
            <a:off x="2909732" y="3856163"/>
            <a:ext cx="573881" cy="576262"/>
          </a:xfrm>
          <a:custGeom>
            <a:avLst/>
            <a:gdLst>
              <a:gd name="connsiteX0" fmla="*/ 0 w 571500"/>
              <a:gd name="connsiteY0" fmla="*/ 576262 h 576262"/>
              <a:gd name="connsiteX1" fmla="*/ 85725 w 571500"/>
              <a:gd name="connsiteY1" fmla="*/ 138112 h 576262"/>
              <a:gd name="connsiteX2" fmla="*/ 571500 w 571500"/>
              <a:gd name="connsiteY2" fmla="*/ 0 h 576262"/>
              <a:gd name="connsiteX3" fmla="*/ 0 w 571500"/>
              <a:gd name="connsiteY3" fmla="*/ 576262 h 576262"/>
              <a:gd name="connsiteX0" fmla="*/ 0 w 571500"/>
              <a:gd name="connsiteY0" fmla="*/ 576262 h 576262"/>
              <a:gd name="connsiteX1" fmla="*/ 102394 w 571500"/>
              <a:gd name="connsiteY1" fmla="*/ 116681 h 576262"/>
              <a:gd name="connsiteX2" fmla="*/ 571500 w 571500"/>
              <a:gd name="connsiteY2" fmla="*/ 0 h 576262"/>
              <a:gd name="connsiteX3" fmla="*/ 0 w 571500"/>
              <a:gd name="connsiteY3" fmla="*/ 576262 h 576262"/>
              <a:gd name="connsiteX0" fmla="*/ 0 w 573881"/>
              <a:gd name="connsiteY0" fmla="*/ 576262 h 576262"/>
              <a:gd name="connsiteX1" fmla="*/ 104775 w 573881"/>
              <a:gd name="connsiteY1" fmla="*/ 116681 h 576262"/>
              <a:gd name="connsiteX2" fmla="*/ 573881 w 573881"/>
              <a:gd name="connsiteY2" fmla="*/ 0 h 576262"/>
              <a:gd name="connsiteX3" fmla="*/ 0 w 573881"/>
              <a:gd name="connsiteY3" fmla="*/ 576262 h 576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3881" h="576262">
                <a:moveTo>
                  <a:pt x="0" y="576262"/>
                </a:moveTo>
                <a:lnTo>
                  <a:pt x="104775" y="116681"/>
                </a:lnTo>
                <a:lnTo>
                  <a:pt x="573881" y="0"/>
                </a:lnTo>
                <a:lnTo>
                  <a:pt x="0" y="576262"/>
                </a:lnTo>
                <a:close/>
              </a:path>
            </a:pathLst>
          </a:custGeom>
          <a:solidFill>
            <a:srgbClr val="BD60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Gerade Verbindung mit Pfeil 42">
            <a:extLst>
              <a:ext uri="{FF2B5EF4-FFF2-40B4-BE49-F238E27FC236}">
                <a16:creationId xmlns:a16="http://schemas.microsoft.com/office/drawing/2014/main" xmlns="" id="{BAC4CD7D-497E-48E3-9ADE-917CB7DACF82}"/>
              </a:ext>
            </a:extLst>
          </p:cNvPr>
          <p:cNvCxnSpPr>
            <a:cxnSpLocks/>
            <a:stCxn id="61" idx="0"/>
            <a:endCxn id="52" idx="2"/>
          </p:cNvCxnSpPr>
          <p:nvPr/>
        </p:nvCxnSpPr>
        <p:spPr>
          <a:xfrm flipV="1">
            <a:off x="6408204" y="3916392"/>
            <a:ext cx="0" cy="857824"/>
          </a:xfrm>
          <a:prstGeom prst="straightConnector1">
            <a:avLst/>
          </a:prstGeom>
          <a:noFill/>
          <a:ln w="38100" cap="flat" cmpd="sng" algn="ctr">
            <a:solidFill>
              <a:srgbClr val="008000"/>
            </a:solidFill>
            <a:prstDash val="sysDot"/>
            <a:miter lim="800000"/>
            <a:headEnd type="arrow" w="med" len="med"/>
            <a:tailEnd type="arrow" w="med" len="med"/>
          </a:ln>
          <a:effectLst/>
        </p:spPr>
      </p:cxnSp>
      <p:sp>
        <p:nvSpPr>
          <p:cNvPr id="74" name="テキスト ボックス 47">
            <a:extLst>
              <a:ext uri="{FF2B5EF4-FFF2-40B4-BE49-F238E27FC236}">
                <a16:creationId xmlns:a16="http://schemas.microsoft.com/office/drawing/2014/main" xmlns="" id="{4BAE56B0-F843-4AB5-AB04-C7C6372F2AF5}"/>
              </a:ext>
            </a:extLst>
          </p:cNvPr>
          <p:cNvSpPr txBox="1"/>
          <p:nvPr/>
        </p:nvSpPr>
        <p:spPr>
          <a:xfrm>
            <a:off x="6408204" y="4144294"/>
            <a:ext cx="9966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/>
              <a:t>Interact</a:t>
            </a:r>
            <a:endParaRPr kumimoji="1" lang="ja-JP" altLang="en-US" dirty="0"/>
          </a:p>
        </p:txBody>
      </p:sp>
      <p:sp>
        <p:nvSpPr>
          <p:cNvPr id="75" name="テキスト ボックス 47">
            <a:extLst>
              <a:ext uri="{FF2B5EF4-FFF2-40B4-BE49-F238E27FC236}">
                <a16:creationId xmlns:a16="http://schemas.microsoft.com/office/drawing/2014/main" xmlns="" id="{4BAE56B0-F843-4AB5-AB04-C7C6372F2AF5}"/>
              </a:ext>
            </a:extLst>
          </p:cNvPr>
          <p:cNvSpPr txBox="1"/>
          <p:nvPr/>
        </p:nvSpPr>
        <p:spPr>
          <a:xfrm>
            <a:off x="3482480" y="4820228"/>
            <a:ext cx="9772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 smtClean="0"/>
              <a:t>Process</a:t>
            </a:r>
            <a:endParaRPr kumimoji="1" lang="ja-JP" altLang="en-US" dirty="0"/>
          </a:p>
        </p:txBody>
      </p:sp>
      <p:sp>
        <p:nvSpPr>
          <p:cNvPr id="76" name="テキスト ボックス 47">
            <a:extLst>
              <a:ext uri="{FF2B5EF4-FFF2-40B4-BE49-F238E27FC236}">
                <a16:creationId xmlns:a16="http://schemas.microsoft.com/office/drawing/2014/main" xmlns="" id="{4BAE56B0-F843-4AB5-AB04-C7C6372F2AF5}"/>
              </a:ext>
            </a:extLst>
          </p:cNvPr>
          <p:cNvSpPr txBox="1"/>
          <p:nvPr/>
        </p:nvSpPr>
        <p:spPr>
          <a:xfrm>
            <a:off x="2111881" y="1117290"/>
            <a:ext cx="10919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Describe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677235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角丸四角形 6"/>
          <p:cNvSpPr/>
          <p:nvPr/>
        </p:nvSpPr>
        <p:spPr bwMode="auto">
          <a:xfrm>
            <a:off x="3851920" y="188640"/>
            <a:ext cx="5112568" cy="5421090"/>
          </a:xfrm>
          <a:prstGeom prst="roundRect">
            <a:avLst>
              <a:gd name="adj" fmla="val 503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Thing: </a:t>
            </a:r>
            <a:r>
              <a:rPr kumimoji="0" lang="en-US" altLang="ja-JP" sz="2000" b="1" i="0" u="none" strike="noStrike" kern="0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WoT</a:t>
            </a:r>
            <a:r>
              <a:rPr kumimoji="0" lang="en-US" altLang="ja-JP" sz="2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 Servient</a:t>
            </a:r>
          </a:p>
        </p:txBody>
      </p:sp>
      <p:sp>
        <p:nvSpPr>
          <p:cNvPr id="37" name="Abgerundetes Rechteck 31">
            <a:extLst>
              <a:ext uri="{FF2B5EF4-FFF2-40B4-BE49-F238E27FC236}">
                <a16:creationId xmlns="" xmlns:a16="http://schemas.microsoft.com/office/drawing/2014/main" id="{8DAA4F7D-547B-4177-95CA-0F74F5DB8512}"/>
              </a:ext>
            </a:extLst>
          </p:cNvPr>
          <p:cNvSpPr/>
          <p:nvPr/>
        </p:nvSpPr>
        <p:spPr>
          <a:xfrm>
            <a:off x="3995832" y="662876"/>
            <a:ext cx="4824536" cy="4170714"/>
          </a:xfrm>
          <a:prstGeom prst="roundRect">
            <a:avLst>
              <a:gd name="adj" fmla="val 10302"/>
            </a:avLst>
          </a:prstGeom>
          <a:solidFill>
            <a:srgbClr val="00B0F0"/>
          </a:solidFill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/>
              <a:t>WoT Runtime</a:t>
            </a:r>
          </a:p>
        </p:txBody>
      </p:sp>
      <p:sp>
        <p:nvSpPr>
          <p:cNvPr id="78" name="角丸四角形 21">
            <a:extLst>
              <a:ext uri="{FF2B5EF4-FFF2-40B4-BE49-F238E27FC236}">
                <a16:creationId xmlns="" xmlns:a16="http://schemas.microsoft.com/office/drawing/2014/main" id="{8F6BEC51-8FB1-47D0-BA8F-6F98B5BE9C01}"/>
              </a:ext>
            </a:extLst>
          </p:cNvPr>
          <p:cNvSpPr/>
          <p:nvPr/>
        </p:nvSpPr>
        <p:spPr bwMode="auto">
          <a:xfrm>
            <a:off x="1734702" y="5160822"/>
            <a:ext cx="1728338" cy="1203952"/>
          </a:xfrm>
          <a:prstGeom prst="foldedCorner">
            <a:avLst>
              <a:gd name="adj" fmla="val 20194"/>
            </a:avLst>
          </a:prstGeom>
          <a:solidFill>
            <a:schemeClr val="accent6">
              <a:lumMod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432000" tIns="14400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280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77" name="角丸四角形 21">
            <a:extLst>
              <a:ext uri="{FF2B5EF4-FFF2-40B4-BE49-F238E27FC236}">
                <a16:creationId xmlns="" xmlns:a16="http://schemas.microsoft.com/office/drawing/2014/main" id="{9DC56AD4-AFB2-4806-A8E3-CCFCBCB5CB2F}"/>
              </a:ext>
            </a:extLst>
          </p:cNvPr>
          <p:cNvSpPr/>
          <p:nvPr/>
        </p:nvSpPr>
        <p:spPr bwMode="auto">
          <a:xfrm>
            <a:off x="968192" y="5260003"/>
            <a:ext cx="1728338" cy="1203952"/>
          </a:xfrm>
          <a:prstGeom prst="foldedCorner">
            <a:avLst>
              <a:gd name="adj" fmla="val 20194"/>
            </a:avLst>
          </a:prstGeom>
          <a:solidFill>
            <a:schemeClr val="accent6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432000" tIns="14400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280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cxnSp>
        <p:nvCxnSpPr>
          <p:cNvPr id="84" name="Connector: Elbow 83">
            <a:extLst>
              <a:ext uri="{FF2B5EF4-FFF2-40B4-BE49-F238E27FC236}">
                <a16:creationId xmlns="" xmlns:a16="http://schemas.microsoft.com/office/drawing/2014/main" id="{91B60952-F79F-467A-A279-85946DBECB16}"/>
              </a:ext>
            </a:extLst>
          </p:cNvPr>
          <p:cNvCxnSpPr>
            <a:cxnSpLocks/>
            <a:stCxn id="63" idx="3"/>
            <a:endCxn id="30" idx="1"/>
          </p:cNvCxnSpPr>
          <p:nvPr/>
        </p:nvCxnSpPr>
        <p:spPr>
          <a:xfrm flipV="1">
            <a:off x="2051710" y="5226627"/>
            <a:ext cx="1937231" cy="734533"/>
          </a:xfrm>
          <a:prstGeom prst="bentConnector3">
            <a:avLst>
              <a:gd name="adj1" fmla="val 50000"/>
            </a:avLst>
          </a:prstGeom>
          <a:ln w="7302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角丸四角形 21"/>
          <p:cNvSpPr/>
          <p:nvPr/>
        </p:nvSpPr>
        <p:spPr bwMode="auto">
          <a:xfrm>
            <a:off x="311886" y="590869"/>
            <a:ext cx="3168352" cy="2866271"/>
          </a:xfrm>
          <a:prstGeom prst="foldedCorner">
            <a:avLst>
              <a:gd name="adj" fmla="val 20194"/>
            </a:avLst>
          </a:prstGeom>
          <a:solidFill>
            <a:schemeClr val="accent6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432000" tIns="14400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i="0" u="none" strike="noStrike" kern="0" cap="none" spc="0" normalizeH="0" baseline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WoT</a:t>
            </a:r>
            <a: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 Thing Description</a:t>
            </a:r>
            <a:endParaRPr kumimoji="0" lang="en-US" altLang="ja-JP" sz="280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E2FFF27F-191B-4FA4-9D8A-F3CE1954E6C9}"/>
              </a:ext>
            </a:extLst>
          </p:cNvPr>
          <p:cNvGrpSpPr/>
          <p:nvPr/>
        </p:nvGrpSpPr>
        <p:grpSpPr>
          <a:xfrm>
            <a:off x="455948" y="706410"/>
            <a:ext cx="413417" cy="426971"/>
            <a:chOff x="1789088" y="2720452"/>
            <a:chExt cx="413417" cy="426971"/>
          </a:xfrm>
        </p:grpSpPr>
        <p:sp>
          <p:nvSpPr>
            <p:cNvPr id="12" name="Isosceles Triangle 29"/>
            <p:cNvSpPr/>
            <p:nvPr/>
          </p:nvSpPr>
          <p:spPr>
            <a:xfrm rot="1800000">
              <a:off x="1896401" y="2765072"/>
              <a:ext cx="306104" cy="263882"/>
            </a:xfrm>
            <a:prstGeom prst="triangle">
              <a:avLst/>
            </a:prstGeom>
            <a:noFill/>
            <a:ln w="28575" cap="rnd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13" name="Oval 30"/>
            <p:cNvSpPr/>
            <p:nvPr/>
          </p:nvSpPr>
          <p:spPr>
            <a:xfrm rot="19800000">
              <a:off x="2054836" y="2720452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14" name="Oval 31"/>
            <p:cNvSpPr/>
            <p:nvPr/>
          </p:nvSpPr>
          <p:spPr>
            <a:xfrm rot="19800000">
              <a:off x="1789088" y="2873520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15" name="Oval 32"/>
            <p:cNvSpPr/>
            <p:nvPr/>
          </p:nvSpPr>
          <p:spPr>
            <a:xfrm rot="1800000">
              <a:off x="2054838" y="3025919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</p:grpSp>
      <p:sp>
        <p:nvSpPr>
          <p:cNvPr id="30" name="角丸四角形 21"/>
          <p:cNvSpPr/>
          <p:nvPr/>
        </p:nvSpPr>
        <p:spPr bwMode="auto">
          <a:xfrm>
            <a:off x="3988941" y="5001496"/>
            <a:ext cx="4824536" cy="450262"/>
          </a:xfrm>
          <a:prstGeom prst="roundRect">
            <a:avLst>
              <a:gd name="adj" fmla="val 14056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34" name="角丸四角形 21">
            <a:extLst>
              <a:ext uri="{FF2B5EF4-FFF2-40B4-BE49-F238E27FC236}">
                <a16:creationId xmlns="" xmlns:a16="http://schemas.microsoft.com/office/drawing/2014/main" id="{B9E63192-F44B-4551-8D76-EF50F51DDFF4}"/>
              </a:ext>
            </a:extLst>
          </p:cNvPr>
          <p:cNvSpPr/>
          <p:nvPr/>
        </p:nvSpPr>
        <p:spPr bwMode="auto">
          <a:xfrm>
            <a:off x="4608902" y="4365104"/>
            <a:ext cx="3568651" cy="367631"/>
          </a:xfrm>
          <a:prstGeom prst="roundRect">
            <a:avLst>
              <a:gd name="adj" fmla="val 22715"/>
            </a:avLst>
          </a:prstGeom>
          <a:solidFill>
            <a:srgbClr val="FFFF00"/>
          </a:solidFill>
          <a:ln w="25400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latin typeface="+mj-lt"/>
                <a:ea typeface="HG明朝E" panose="02020909000000000000" pitchFamily="17" charset="-128"/>
                <a:cs typeface="Arial" pitchFamily="34" charset="0"/>
              </a:rPr>
              <a:t>Private Security Configuration</a:t>
            </a:r>
          </a:p>
        </p:txBody>
      </p:sp>
      <p:sp>
        <p:nvSpPr>
          <p:cNvPr id="53" name="角丸四角形 21">
            <a:extLst>
              <a:ext uri="{FF2B5EF4-FFF2-40B4-BE49-F238E27FC236}">
                <a16:creationId xmlns="" xmlns:a16="http://schemas.microsoft.com/office/drawing/2014/main" id="{78526476-11C4-467C-A398-E1FE05718A55}"/>
              </a:ext>
            </a:extLst>
          </p:cNvPr>
          <p:cNvSpPr/>
          <p:nvPr/>
        </p:nvSpPr>
        <p:spPr bwMode="auto">
          <a:xfrm>
            <a:off x="419372" y="2042691"/>
            <a:ext cx="2924009" cy="367631"/>
          </a:xfrm>
          <a:prstGeom prst="roundRect">
            <a:avLst>
              <a:gd name="adj" fmla="val 22715"/>
            </a:avLst>
          </a:prstGeom>
          <a:solidFill>
            <a:srgbClr val="FFFF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latin typeface="+mj-lt"/>
                <a:ea typeface="HG明朝E" panose="02020909000000000000" pitchFamily="17" charset="-128"/>
                <a:cs typeface="Arial" pitchFamily="34" charset="0"/>
              </a:rPr>
              <a:t>Public Security Configuration</a:t>
            </a:r>
          </a:p>
        </p:txBody>
      </p:sp>
      <p:sp>
        <p:nvSpPr>
          <p:cNvPr id="64" name="角丸四角形 21">
            <a:extLst>
              <a:ext uri="{FF2B5EF4-FFF2-40B4-BE49-F238E27FC236}">
                <a16:creationId xmlns="" xmlns:a16="http://schemas.microsoft.com/office/drawing/2014/main" id="{0EF5EA7F-3AFD-4DFA-BB1F-58387DD86454}"/>
              </a:ext>
            </a:extLst>
          </p:cNvPr>
          <p:cNvSpPr/>
          <p:nvPr/>
        </p:nvSpPr>
        <p:spPr bwMode="auto">
          <a:xfrm>
            <a:off x="419372" y="1632185"/>
            <a:ext cx="2918144" cy="357098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Interaction Affordances</a:t>
            </a:r>
          </a:p>
        </p:txBody>
      </p:sp>
      <p:sp>
        <p:nvSpPr>
          <p:cNvPr id="65" name="角丸四角形 21">
            <a:extLst>
              <a:ext uri="{FF2B5EF4-FFF2-40B4-BE49-F238E27FC236}">
                <a16:creationId xmlns="" xmlns:a16="http://schemas.microsoft.com/office/drawing/2014/main" id="{1D9CF25B-7905-4495-9431-E1398826165C}"/>
              </a:ext>
            </a:extLst>
          </p:cNvPr>
          <p:cNvSpPr/>
          <p:nvPr/>
        </p:nvSpPr>
        <p:spPr bwMode="auto">
          <a:xfrm>
            <a:off x="413007" y="2468225"/>
            <a:ext cx="2924010" cy="367631"/>
          </a:xfrm>
          <a:prstGeom prst="roundRect">
            <a:avLst>
              <a:gd name="adj" fmla="val 2116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Communications Metadata</a:t>
            </a:r>
          </a:p>
        </p:txBody>
      </p:sp>
      <p:sp>
        <p:nvSpPr>
          <p:cNvPr id="66" name="角丸四角形 21">
            <a:extLst>
              <a:ext uri="{FF2B5EF4-FFF2-40B4-BE49-F238E27FC236}">
                <a16:creationId xmlns="" xmlns:a16="http://schemas.microsoft.com/office/drawing/2014/main" id="{570007F5-EB0B-4EFF-8674-FD4039CF4A6D}"/>
              </a:ext>
            </a:extLst>
          </p:cNvPr>
          <p:cNvSpPr/>
          <p:nvPr/>
        </p:nvSpPr>
        <p:spPr bwMode="auto">
          <a:xfrm>
            <a:off x="421847" y="1219834"/>
            <a:ext cx="2918144" cy="357098"/>
          </a:xfrm>
          <a:prstGeom prst="roundRect">
            <a:avLst>
              <a:gd name="adj" fmla="val 25084"/>
            </a:avLst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General Metadata</a:t>
            </a:r>
          </a:p>
        </p:txBody>
      </p:sp>
      <p:sp>
        <p:nvSpPr>
          <p:cNvPr id="67" name="角丸四角形 21">
            <a:extLst>
              <a:ext uri="{FF2B5EF4-FFF2-40B4-BE49-F238E27FC236}">
                <a16:creationId xmlns="" xmlns:a16="http://schemas.microsoft.com/office/drawing/2014/main" id="{4762B73E-F2B5-4E83-8F12-C0D2109E5080}"/>
              </a:ext>
            </a:extLst>
          </p:cNvPr>
          <p:cNvSpPr/>
          <p:nvPr/>
        </p:nvSpPr>
        <p:spPr bwMode="auto">
          <a:xfrm>
            <a:off x="326185" y="3792322"/>
            <a:ext cx="1631692" cy="820252"/>
          </a:xfrm>
          <a:prstGeom prst="foldedCorner">
            <a:avLst>
              <a:gd name="adj" fmla="val 20194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14400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Binding</a:t>
            </a:r>
            <a:b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</a:br>
            <a: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Templates</a:t>
            </a:r>
            <a:endParaRPr kumimoji="0" lang="en-US" altLang="ja-JP" sz="280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cxnSp>
        <p:nvCxnSpPr>
          <p:cNvPr id="68" name="Gerade Verbindung mit Pfeil 41">
            <a:extLst>
              <a:ext uri="{FF2B5EF4-FFF2-40B4-BE49-F238E27FC236}">
                <a16:creationId xmlns="" xmlns:a16="http://schemas.microsoft.com/office/drawing/2014/main" id="{79AED933-8E1E-4AAB-A51D-574C0DE213F3}"/>
              </a:ext>
            </a:extLst>
          </p:cNvPr>
          <p:cNvCxnSpPr>
            <a:cxnSpLocks/>
            <a:stCxn id="67" idx="0"/>
          </p:cNvCxnSpPr>
          <p:nvPr/>
        </p:nvCxnSpPr>
        <p:spPr>
          <a:xfrm flipV="1">
            <a:off x="1142031" y="2862730"/>
            <a:ext cx="0" cy="929592"/>
          </a:xfrm>
          <a:prstGeom prst="straightConnector1">
            <a:avLst/>
          </a:prstGeom>
          <a:ln w="66675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角丸四角形 21">
            <a:extLst>
              <a:ext uri="{FF2B5EF4-FFF2-40B4-BE49-F238E27FC236}">
                <a16:creationId xmlns="" xmlns:a16="http://schemas.microsoft.com/office/drawing/2014/main" id="{368A935D-16B3-40FA-AA61-835D38FDF403}"/>
              </a:ext>
            </a:extLst>
          </p:cNvPr>
          <p:cNvSpPr/>
          <p:nvPr/>
        </p:nvSpPr>
        <p:spPr bwMode="auto">
          <a:xfrm>
            <a:off x="323372" y="5359184"/>
            <a:ext cx="1728338" cy="1203952"/>
          </a:xfrm>
          <a:prstGeom prst="foldedCorner">
            <a:avLst>
              <a:gd name="adj" fmla="val 20194"/>
            </a:avLst>
          </a:prstGeom>
          <a:solidFill>
            <a:schemeClr val="accent6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432000" tIns="14400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i="0" u="none" strike="noStrike" kern="0" cap="none" spc="0" normalizeH="0" baseline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WoT</a:t>
            </a:r>
            <a: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 TDs</a:t>
            </a:r>
            <a:endParaRPr kumimoji="0" lang="en-US" altLang="ja-JP" sz="280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B62820F3-F322-40F0-9089-49830C21B13F}"/>
              </a:ext>
            </a:extLst>
          </p:cNvPr>
          <p:cNvSpPr txBox="1"/>
          <p:nvPr/>
        </p:nvSpPr>
        <p:spPr>
          <a:xfrm>
            <a:off x="266167" y="197021"/>
            <a:ext cx="2663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Exposed Thing Description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="" xmlns:a16="http://schemas.microsoft.com/office/drawing/2014/main" id="{AF724590-8A73-49B1-A3D3-E66A06909DC2}"/>
              </a:ext>
            </a:extLst>
          </p:cNvPr>
          <p:cNvSpPr txBox="1"/>
          <p:nvPr/>
        </p:nvSpPr>
        <p:spPr>
          <a:xfrm>
            <a:off x="227405" y="4763090"/>
            <a:ext cx="3112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Consumed Thing Description(s)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="" xmlns:a16="http://schemas.microsoft.com/office/drawing/2014/main" id="{B0DB63F6-F0AD-4A72-BC50-D249CA3561DE}"/>
              </a:ext>
            </a:extLst>
          </p:cNvPr>
          <p:cNvGrpSpPr/>
          <p:nvPr/>
        </p:nvGrpSpPr>
        <p:grpSpPr>
          <a:xfrm>
            <a:off x="442851" y="5465988"/>
            <a:ext cx="413417" cy="426971"/>
            <a:chOff x="1789088" y="2720452"/>
            <a:chExt cx="413417" cy="426971"/>
          </a:xfrm>
        </p:grpSpPr>
        <p:sp>
          <p:nvSpPr>
            <p:cNvPr id="73" name="Isosceles Triangle 29">
              <a:extLst>
                <a:ext uri="{FF2B5EF4-FFF2-40B4-BE49-F238E27FC236}">
                  <a16:creationId xmlns="" xmlns:a16="http://schemas.microsoft.com/office/drawing/2014/main" id="{83A6095C-189E-4547-A552-9AD08C2DD1C1}"/>
                </a:ext>
              </a:extLst>
            </p:cNvPr>
            <p:cNvSpPr/>
            <p:nvPr/>
          </p:nvSpPr>
          <p:spPr>
            <a:xfrm rot="1800000">
              <a:off x="1896401" y="2765072"/>
              <a:ext cx="306104" cy="263882"/>
            </a:xfrm>
            <a:prstGeom prst="triangle">
              <a:avLst/>
            </a:prstGeom>
            <a:noFill/>
            <a:ln w="28575" cap="rnd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74" name="Oval 30">
              <a:extLst>
                <a:ext uri="{FF2B5EF4-FFF2-40B4-BE49-F238E27FC236}">
                  <a16:creationId xmlns="" xmlns:a16="http://schemas.microsoft.com/office/drawing/2014/main" id="{99AF247C-102F-4B2C-BAA6-A972EA898A28}"/>
                </a:ext>
              </a:extLst>
            </p:cNvPr>
            <p:cNvSpPr/>
            <p:nvPr/>
          </p:nvSpPr>
          <p:spPr>
            <a:xfrm rot="19800000">
              <a:off x="2054836" y="2720452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75" name="Oval 31">
              <a:extLst>
                <a:ext uri="{FF2B5EF4-FFF2-40B4-BE49-F238E27FC236}">
                  <a16:creationId xmlns="" xmlns:a16="http://schemas.microsoft.com/office/drawing/2014/main" id="{24CE5C1F-41E6-4393-894A-7FEB4773D4B9}"/>
                </a:ext>
              </a:extLst>
            </p:cNvPr>
            <p:cNvSpPr/>
            <p:nvPr/>
          </p:nvSpPr>
          <p:spPr>
            <a:xfrm rot="19800000">
              <a:off x="1789088" y="2873520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76" name="Oval 32">
              <a:extLst>
                <a:ext uri="{FF2B5EF4-FFF2-40B4-BE49-F238E27FC236}">
                  <a16:creationId xmlns="" xmlns:a16="http://schemas.microsoft.com/office/drawing/2014/main" id="{A3C6BEE5-1EAB-4F1B-AE88-7B12374596FB}"/>
                </a:ext>
              </a:extLst>
            </p:cNvPr>
            <p:cNvSpPr/>
            <p:nvPr/>
          </p:nvSpPr>
          <p:spPr>
            <a:xfrm rot="1800000">
              <a:off x="2054838" y="3025919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</p:grpSp>
      <p:cxnSp>
        <p:nvCxnSpPr>
          <p:cNvPr id="22" name="Connector: Elbow 21">
            <a:extLst>
              <a:ext uri="{FF2B5EF4-FFF2-40B4-BE49-F238E27FC236}">
                <a16:creationId xmlns="" xmlns:a16="http://schemas.microsoft.com/office/drawing/2014/main" id="{6A5C3222-7687-4642-B84B-5D2CDCE5164D}"/>
              </a:ext>
            </a:extLst>
          </p:cNvPr>
          <p:cNvCxnSpPr>
            <a:cxnSpLocks/>
            <a:endCxn id="30" idx="1"/>
          </p:cNvCxnSpPr>
          <p:nvPr/>
        </p:nvCxnSpPr>
        <p:spPr>
          <a:xfrm rot="16200000" flipH="1">
            <a:off x="2444214" y="3681900"/>
            <a:ext cx="1918784" cy="1170669"/>
          </a:xfrm>
          <a:prstGeom prst="bentConnector2">
            <a:avLst/>
          </a:prstGeom>
          <a:ln w="7302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own Arrow 40"/>
          <p:cNvSpPr/>
          <p:nvPr/>
        </p:nvSpPr>
        <p:spPr>
          <a:xfrm rot="5400000">
            <a:off x="3499723" y="1851361"/>
            <a:ext cx="439632" cy="503951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46F9102E-23F8-41EA-9E44-BAA6A17D4636}"/>
              </a:ext>
            </a:extLst>
          </p:cNvPr>
          <p:cNvGrpSpPr/>
          <p:nvPr/>
        </p:nvGrpSpPr>
        <p:grpSpPr>
          <a:xfrm>
            <a:off x="4068705" y="1124744"/>
            <a:ext cx="4665008" cy="3112806"/>
            <a:chOff x="4068705" y="1613992"/>
            <a:chExt cx="4665008" cy="3112806"/>
          </a:xfrm>
        </p:grpSpPr>
        <p:sp>
          <p:nvSpPr>
            <p:cNvPr id="56" name="Abgerundetes Rechteck 31">
              <a:extLst>
                <a:ext uri="{FF2B5EF4-FFF2-40B4-BE49-F238E27FC236}">
                  <a16:creationId xmlns="" xmlns:a16="http://schemas.microsoft.com/office/drawing/2014/main" id="{62CC09D5-1E1F-4EE9-9F38-AAE54B5635DC}"/>
                </a:ext>
              </a:extLst>
            </p:cNvPr>
            <p:cNvSpPr/>
            <p:nvPr/>
          </p:nvSpPr>
          <p:spPr>
            <a:xfrm>
              <a:off x="4068705" y="1613992"/>
              <a:ext cx="4665008" cy="3112806"/>
            </a:xfrm>
            <a:prstGeom prst="roundRect">
              <a:avLst>
                <a:gd name="adj" fmla="val 10302"/>
              </a:avLst>
            </a:prstGeom>
            <a:solidFill>
              <a:schemeClr val="accent1">
                <a:lumMod val="75000"/>
              </a:schemeClr>
            </a:solidFill>
            <a:ln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dirty="0"/>
                <a:t>Scripting Runtime</a:t>
              </a:r>
            </a:p>
          </p:txBody>
        </p:sp>
        <p:sp>
          <p:nvSpPr>
            <p:cNvPr id="31" name="角丸四角形 21"/>
            <p:cNvSpPr/>
            <p:nvPr/>
          </p:nvSpPr>
          <p:spPr bwMode="auto">
            <a:xfrm>
              <a:off x="4608902" y="4165935"/>
              <a:ext cx="3581685" cy="415193"/>
            </a:xfrm>
            <a:prstGeom prst="roundRect">
              <a:avLst>
                <a:gd name="adj" fmla="val 25000"/>
              </a:avLst>
            </a:prstGeom>
            <a:solidFill>
              <a:schemeClr val="tx2">
                <a:lumMod val="50000"/>
              </a:schemeClr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90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kern="0" dirty="0">
                  <a:solidFill>
                    <a:prstClr val="white"/>
                  </a:solidFill>
                  <a:latin typeface="+mj-lt"/>
                  <a:ea typeface="HG明朝E" panose="02020909000000000000" pitchFamily="17" charset="-128"/>
                  <a:cs typeface="Arial" pitchFamily="34" charset="0"/>
                </a:rPr>
                <a:t>WoT Scripting API</a:t>
              </a:r>
            </a:p>
          </p:txBody>
        </p:sp>
        <p:sp>
          <p:nvSpPr>
            <p:cNvPr id="69" name="角丸四角形 21">
              <a:extLst>
                <a:ext uri="{FF2B5EF4-FFF2-40B4-BE49-F238E27FC236}">
                  <a16:creationId xmlns="" xmlns:a16="http://schemas.microsoft.com/office/drawing/2014/main" id="{84262F58-1F30-41C4-B6AC-75798C69153D}"/>
                </a:ext>
              </a:extLst>
            </p:cNvPr>
            <p:cNvSpPr/>
            <p:nvPr/>
          </p:nvSpPr>
          <p:spPr bwMode="auto">
            <a:xfrm>
              <a:off x="4608323" y="3284984"/>
              <a:ext cx="3571063" cy="357098"/>
            </a:xfrm>
            <a:prstGeom prst="roundRect">
              <a:avLst>
                <a:gd name="adj" fmla="val 25084"/>
              </a:avLst>
            </a:prstGeom>
            <a:solidFill>
              <a:schemeClr val="accent2">
                <a:lumMod val="75000"/>
              </a:schemeClr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kern="0" dirty="0" err="1">
                  <a:solidFill>
                    <a:prstClr val="white"/>
                  </a:solidFill>
                  <a:latin typeface="+mj-lt"/>
                  <a:ea typeface="HG明朝E" panose="02020909000000000000" pitchFamily="17" charset="-128"/>
                  <a:cs typeface="Arial" pitchFamily="34" charset="0"/>
                </a:rPr>
                <a:t>ExposedThing</a:t>
              </a:r>
              <a:endPara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sp>
          <p:nvSpPr>
            <p:cNvPr id="47" name="角丸四角形 21">
              <a:extLst>
                <a:ext uri="{FF2B5EF4-FFF2-40B4-BE49-F238E27FC236}">
                  <a16:creationId xmlns="" xmlns:a16="http://schemas.microsoft.com/office/drawing/2014/main" id="{861CB99D-410D-426D-B059-AA8633A66177}"/>
                </a:ext>
              </a:extLst>
            </p:cNvPr>
            <p:cNvSpPr/>
            <p:nvPr/>
          </p:nvSpPr>
          <p:spPr bwMode="auto">
            <a:xfrm>
              <a:off x="4603169" y="3695882"/>
              <a:ext cx="1007221" cy="357098"/>
            </a:xfrm>
            <a:prstGeom prst="roundRect">
              <a:avLst>
                <a:gd name="adj" fmla="val 25084"/>
              </a:avLst>
            </a:prstGeom>
            <a:solidFill>
              <a:schemeClr val="accent2">
                <a:lumMod val="75000"/>
              </a:schemeClr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1100" kern="0" dirty="0" err="1">
                  <a:solidFill>
                    <a:prstClr val="white"/>
                  </a:solidFill>
                  <a:latin typeface="+mj-lt"/>
                  <a:ea typeface="HG明朝E" panose="02020909000000000000" pitchFamily="17" charset="-128"/>
                  <a:cs typeface="Arial" pitchFamily="34" charset="0"/>
                </a:rPr>
                <a:t>ConsumedThing</a:t>
              </a:r>
              <a:endParaRPr lang="en-US" altLang="ja-JP" sz="11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sp>
          <p:nvSpPr>
            <p:cNvPr id="62" name="角丸四角形 6">
              <a:extLst>
                <a:ext uri="{FF2B5EF4-FFF2-40B4-BE49-F238E27FC236}">
                  <a16:creationId xmlns="" xmlns:a16="http://schemas.microsoft.com/office/drawing/2014/main" id="{A6766D2C-AC2F-4891-8F25-5563E71FA7D4}"/>
                </a:ext>
              </a:extLst>
            </p:cNvPr>
            <p:cNvSpPr/>
            <p:nvPr/>
          </p:nvSpPr>
          <p:spPr bwMode="auto">
            <a:xfrm>
              <a:off x="6767253" y="3644934"/>
              <a:ext cx="348349" cy="387424"/>
            </a:xfrm>
            <a:prstGeom prst="roundRect">
              <a:avLst>
                <a:gd name="adj" fmla="val 27876"/>
              </a:avLst>
            </a:pr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76200" dist="50800" dir="2700000" rotWithShape="0">
                <a:srgbClr val="000000">
                  <a:alpha val="30000"/>
                </a:srgbClr>
              </a:outerShdw>
            </a:effectLst>
            <a:extLst/>
          </p:spPr>
          <p:txBody>
            <a:bodyPr vert="horz" wrap="none" lIns="91440" tIns="36000" rIns="9144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lvl="0" algn="ctr" fontAlgn="ctr">
                <a:defRPr/>
              </a:pPr>
              <a:r>
                <a:rPr kumimoji="0" lang="en-US" altLang="ja-JP" sz="1400" i="0" u="none" strike="noStrike" kern="0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…</a:t>
              </a:r>
            </a:p>
          </p:txBody>
        </p:sp>
        <p:sp>
          <p:nvSpPr>
            <p:cNvPr id="88" name="角丸四角形 21">
              <a:extLst>
                <a:ext uri="{FF2B5EF4-FFF2-40B4-BE49-F238E27FC236}">
                  <a16:creationId xmlns="" xmlns:a16="http://schemas.microsoft.com/office/drawing/2014/main" id="{E2474AFA-A3F1-4805-8E94-D521AF5639C6}"/>
                </a:ext>
              </a:extLst>
            </p:cNvPr>
            <p:cNvSpPr/>
            <p:nvPr/>
          </p:nvSpPr>
          <p:spPr bwMode="auto">
            <a:xfrm>
              <a:off x="5690255" y="3694382"/>
              <a:ext cx="997133" cy="357098"/>
            </a:xfrm>
            <a:prstGeom prst="roundRect">
              <a:avLst>
                <a:gd name="adj" fmla="val 25084"/>
              </a:avLst>
            </a:prstGeom>
            <a:solidFill>
              <a:schemeClr val="accent2">
                <a:lumMod val="75000"/>
              </a:schemeClr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1100" kern="0" dirty="0" err="1">
                  <a:solidFill>
                    <a:prstClr val="white"/>
                  </a:solidFill>
                  <a:latin typeface="+mj-lt"/>
                  <a:ea typeface="HG明朝E" panose="02020909000000000000" pitchFamily="17" charset="-128"/>
                  <a:cs typeface="Arial" pitchFamily="34" charset="0"/>
                </a:rPr>
                <a:t>ConsumedThing</a:t>
              </a:r>
              <a:endParaRPr lang="en-US" altLang="ja-JP" sz="11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sp>
          <p:nvSpPr>
            <p:cNvPr id="89" name="角丸四角形 21">
              <a:extLst>
                <a:ext uri="{FF2B5EF4-FFF2-40B4-BE49-F238E27FC236}">
                  <a16:creationId xmlns="" xmlns:a16="http://schemas.microsoft.com/office/drawing/2014/main" id="{4AE251D0-6D8F-4EB6-9DC4-98B2CAD0DCF2}"/>
                </a:ext>
              </a:extLst>
            </p:cNvPr>
            <p:cNvSpPr/>
            <p:nvPr/>
          </p:nvSpPr>
          <p:spPr bwMode="auto">
            <a:xfrm>
              <a:off x="7174686" y="3683498"/>
              <a:ext cx="997133" cy="357098"/>
            </a:xfrm>
            <a:prstGeom prst="roundRect">
              <a:avLst>
                <a:gd name="adj" fmla="val 25084"/>
              </a:avLst>
            </a:prstGeom>
            <a:solidFill>
              <a:schemeClr val="accent2">
                <a:lumMod val="75000"/>
              </a:schemeClr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1100" kern="0" dirty="0" err="1">
                  <a:solidFill>
                    <a:prstClr val="white"/>
                  </a:solidFill>
                  <a:latin typeface="+mj-lt"/>
                  <a:ea typeface="HG明朝E" panose="02020909000000000000" pitchFamily="17" charset="-128"/>
                  <a:cs typeface="Arial" pitchFamily="34" charset="0"/>
                </a:rPr>
                <a:t>ConsumedThing</a:t>
              </a:r>
              <a:endParaRPr lang="en-US" altLang="ja-JP" sz="11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sp>
          <p:nvSpPr>
            <p:cNvPr id="50" name="縦巻き 49"/>
            <p:cNvSpPr/>
            <p:nvPr/>
          </p:nvSpPr>
          <p:spPr bwMode="auto">
            <a:xfrm>
              <a:off x="4314906" y="2076601"/>
              <a:ext cx="4150049" cy="1040477"/>
            </a:xfrm>
            <a:prstGeom prst="verticalScroll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sp>
          <p:nvSpPr>
            <p:cNvPr id="51" name="角丸四角形 21">
              <a:extLst>
                <a:ext uri="{FF2B5EF4-FFF2-40B4-BE49-F238E27FC236}">
                  <a16:creationId xmlns="" xmlns:a16="http://schemas.microsoft.com/office/drawing/2014/main" id="{858B7A7E-4162-4B20-8BC7-8A1BD2FA9D36}"/>
                </a:ext>
              </a:extLst>
            </p:cNvPr>
            <p:cNvSpPr/>
            <p:nvPr/>
          </p:nvSpPr>
          <p:spPr bwMode="auto">
            <a:xfrm>
              <a:off x="4622191" y="2463402"/>
              <a:ext cx="3571064" cy="357098"/>
            </a:xfrm>
            <a:prstGeom prst="roundRect">
              <a:avLst>
                <a:gd name="adj" fmla="val 25084"/>
              </a:avLst>
            </a:prstGeom>
            <a:solidFill>
              <a:srgbClr val="005A9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kern="0" dirty="0">
                  <a:solidFill>
                    <a:prstClr val="white"/>
                  </a:solidFill>
                  <a:latin typeface="+mj-lt"/>
                  <a:ea typeface="HG明朝E" panose="02020909000000000000" pitchFamily="17" charset="-128"/>
                  <a:cs typeface="Arial" pitchFamily="34" charset="0"/>
                </a:rPr>
                <a:t>Behavior Implementation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113A8057-7D26-408A-B133-8DB859E1D51F}"/>
              </a:ext>
            </a:extLst>
          </p:cNvPr>
          <p:cNvSpPr txBox="1"/>
          <p:nvPr/>
        </p:nvSpPr>
        <p:spPr>
          <a:xfrm>
            <a:off x="5693818" y="1681063"/>
            <a:ext cx="1467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Application Script</a:t>
            </a:r>
          </a:p>
        </p:txBody>
      </p:sp>
    </p:spTree>
    <p:extLst>
      <p:ext uri="{BB962C8B-B14F-4D97-AF65-F5344CB8AC3E}">
        <p14:creationId xmlns:p14="http://schemas.microsoft.com/office/powerpoint/2010/main" val="32139488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角丸四角形 6"/>
          <p:cNvSpPr/>
          <p:nvPr/>
        </p:nvSpPr>
        <p:spPr bwMode="auto">
          <a:xfrm>
            <a:off x="3851920" y="188640"/>
            <a:ext cx="5112568" cy="4896544"/>
          </a:xfrm>
          <a:prstGeom prst="roundRect">
            <a:avLst>
              <a:gd name="adj" fmla="val 503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Thing: </a:t>
            </a:r>
            <a:r>
              <a:rPr kumimoji="0" lang="en-US" altLang="ja-JP" sz="2000" b="1" i="0" u="none" strike="noStrike" kern="0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WoT</a:t>
            </a:r>
            <a:r>
              <a:rPr kumimoji="0" lang="en-US" altLang="ja-JP" sz="2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 Servient</a:t>
            </a:r>
          </a:p>
        </p:txBody>
      </p:sp>
      <p:sp>
        <p:nvSpPr>
          <p:cNvPr id="37" name="Abgerundetes Rechteck 31">
            <a:extLst>
              <a:ext uri="{FF2B5EF4-FFF2-40B4-BE49-F238E27FC236}">
                <a16:creationId xmlns:a16="http://schemas.microsoft.com/office/drawing/2014/main" xmlns="" id="{8DAA4F7D-547B-4177-95CA-0F74F5DB8512}"/>
              </a:ext>
            </a:extLst>
          </p:cNvPr>
          <p:cNvSpPr/>
          <p:nvPr/>
        </p:nvSpPr>
        <p:spPr>
          <a:xfrm>
            <a:off x="3995832" y="662876"/>
            <a:ext cx="4824536" cy="3630220"/>
          </a:xfrm>
          <a:prstGeom prst="roundRect">
            <a:avLst>
              <a:gd name="adj" fmla="val 10302"/>
            </a:avLst>
          </a:prstGeom>
          <a:solidFill>
            <a:srgbClr val="00B0F0"/>
          </a:solidFill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/>
              <a:t>WoT Runtime</a:t>
            </a:r>
          </a:p>
        </p:txBody>
      </p:sp>
      <p:sp>
        <p:nvSpPr>
          <p:cNvPr id="78" name="角丸四角形 21">
            <a:extLst>
              <a:ext uri="{FF2B5EF4-FFF2-40B4-BE49-F238E27FC236}">
                <a16:creationId xmlns:a16="http://schemas.microsoft.com/office/drawing/2014/main" xmlns="" id="{8F6BEC51-8FB1-47D0-BA8F-6F98B5BE9C01}"/>
              </a:ext>
            </a:extLst>
          </p:cNvPr>
          <p:cNvSpPr/>
          <p:nvPr/>
        </p:nvSpPr>
        <p:spPr bwMode="auto">
          <a:xfrm>
            <a:off x="1734702" y="5160822"/>
            <a:ext cx="1728338" cy="1203952"/>
          </a:xfrm>
          <a:prstGeom prst="foldedCorner">
            <a:avLst>
              <a:gd name="adj" fmla="val 20194"/>
            </a:avLst>
          </a:prstGeom>
          <a:solidFill>
            <a:schemeClr val="accent6">
              <a:lumMod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432000" tIns="14400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280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77" name="角丸四角形 21">
            <a:extLst>
              <a:ext uri="{FF2B5EF4-FFF2-40B4-BE49-F238E27FC236}">
                <a16:creationId xmlns:a16="http://schemas.microsoft.com/office/drawing/2014/main" xmlns="" id="{9DC56AD4-AFB2-4806-A8E3-CCFCBCB5CB2F}"/>
              </a:ext>
            </a:extLst>
          </p:cNvPr>
          <p:cNvSpPr/>
          <p:nvPr/>
        </p:nvSpPr>
        <p:spPr bwMode="auto">
          <a:xfrm>
            <a:off x="968192" y="5260003"/>
            <a:ext cx="1728338" cy="1203952"/>
          </a:xfrm>
          <a:prstGeom prst="foldedCorner">
            <a:avLst>
              <a:gd name="adj" fmla="val 20194"/>
            </a:avLst>
          </a:prstGeom>
          <a:solidFill>
            <a:schemeClr val="accent6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432000" tIns="14400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280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xmlns="" id="{91B60952-F79F-467A-A279-85946DBECB16}"/>
              </a:ext>
            </a:extLst>
          </p:cNvPr>
          <p:cNvCxnSpPr>
            <a:cxnSpLocks/>
            <a:stCxn id="63" idx="3"/>
            <a:endCxn id="30" idx="1"/>
          </p:cNvCxnSpPr>
          <p:nvPr/>
        </p:nvCxnSpPr>
        <p:spPr>
          <a:xfrm flipV="1">
            <a:off x="2051710" y="4687673"/>
            <a:ext cx="1954972" cy="1273487"/>
          </a:xfrm>
          <a:prstGeom prst="bentConnector3">
            <a:avLst>
              <a:gd name="adj1" fmla="val 50000"/>
            </a:avLst>
          </a:prstGeom>
          <a:ln w="7302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角丸四角形 21"/>
          <p:cNvSpPr/>
          <p:nvPr/>
        </p:nvSpPr>
        <p:spPr bwMode="auto">
          <a:xfrm>
            <a:off x="311886" y="590869"/>
            <a:ext cx="3168352" cy="2866271"/>
          </a:xfrm>
          <a:prstGeom prst="foldedCorner">
            <a:avLst>
              <a:gd name="adj" fmla="val 20194"/>
            </a:avLst>
          </a:prstGeom>
          <a:solidFill>
            <a:schemeClr val="accent6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432000" tIns="14400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i="0" u="none" strike="noStrike" kern="0" cap="none" spc="0" normalizeH="0" baseline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WoT</a:t>
            </a:r>
            <a: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 Thing Description</a:t>
            </a:r>
            <a:endParaRPr kumimoji="0" lang="en-US" altLang="ja-JP" sz="280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E2FFF27F-191B-4FA4-9D8A-F3CE1954E6C9}"/>
              </a:ext>
            </a:extLst>
          </p:cNvPr>
          <p:cNvGrpSpPr/>
          <p:nvPr/>
        </p:nvGrpSpPr>
        <p:grpSpPr>
          <a:xfrm>
            <a:off x="455948" y="706410"/>
            <a:ext cx="413417" cy="426971"/>
            <a:chOff x="1789088" y="2720452"/>
            <a:chExt cx="413417" cy="426971"/>
          </a:xfrm>
        </p:grpSpPr>
        <p:sp>
          <p:nvSpPr>
            <p:cNvPr id="12" name="Isosceles Triangle 29"/>
            <p:cNvSpPr/>
            <p:nvPr/>
          </p:nvSpPr>
          <p:spPr>
            <a:xfrm rot="1800000">
              <a:off x="1896401" y="2765072"/>
              <a:ext cx="306104" cy="263882"/>
            </a:xfrm>
            <a:prstGeom prst="triangle">
              <a:avLst/>
            </a:prstGeom>
            <a:noFill/>
            <a:ln w="28575" cap="rnd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13" name="Oval 30"/>
            <p:cNvSpPr/>
            <p:nvPr/>
          </p:nvSpPr>
          <p:spPr>
            <a:xfrm rot="19800000">
              <a:off x="2054836" y="2720452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14" name="Oval 31"/>
            <p:cNvSpPr/>
            <p:nvPr/>
          </p:nvSpPr>
          <p:spPr>
            <a:xfrm rot="19800000">
              <a:off x="1789088" y="2873520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15" name="Oval 32"/>
            <p:cNvSpPr/>
            <p:nvPr/>
          </p:nvSpPr>
          <p:spPr>
            <a:xfrm rot="1800000">
              <a:off x="2054838" y="3025919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</p:grpSp>
      <p:sp>
        <p:nvSpPr>
          <p:cNvPr id="19" name="Down Arrow 40"/>
          <p:cNvSpPr/>
          <p:nvPr/>
        </p:nvSpPr>
        <p:spPr>
          <a:xfrm rot="5400000">
            <a:off x="3495200" y="2216250"/>
            <a:ext cx="439632" cy="503951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30" name="角丸四角形 21"/>
          <p:cNvSpPr/>
          <p:nvPr/>
        </p:nvSpPr>
        <p:spPr bwMode="auto">
          <a:xfrm>
            <a:off x="4006682" y="4434178"/>
            <a:ext cx="4824536" cy="506990"/>
          </a:xfrm>
          <a:prstGeom prst="roundRect">
            <a:avLst>
              <a:gd name="adj" fmla="val 14056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53" name="角丸四角形 21">
            <a:extLst>
              <a:ext uri="{FF2B5EF4-FFF2-40B4-BE49-F238E27FC236}">
                <a16:creationId xmlns:a16="http://schemas.microsoft.com/office/drawing/2014/main" xmlns="" id="{78526476-11C4-467C-A398-E1FE05718A55}"/>
              </a:ext>
            </a:extLst>
          </p:cNvPr>
          <p:cNvSpPr/>
          <p:nvPr/>
        </p:nvSpPr>
        <p:spPr bwMode="auto">
          <a:xfrm>
            <a:off x="419372" y="2042691"/>
            <a:ext cx="2924009" cy="367631"/>
          </a:xfrm>
          <a:prstGeom prst="roundRect">
            <a:avLst>
              <a:gd name="adj" fmla="val 22715"/>
            </a:avLst>
          </a:prstGeom>
          <a:solidFill>
            <a:srgbClr val="FFFF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latin typeface="+mj-lt"/>
                <a:ea typeface="HG明朝E" panose="02020909000000000000" pitchFamily="17" charset="-128"/>
                <a:cs typeface="Arial" pitchFamily="34" charset="0"/>
              </a:rPr>
              <a:t>Public Security Configuration</a:t>
            </a:r>
          </a:p>
        </p:txBody>
      </p:sp>
      <p:sp>
        <p:nvSpPr>
          <p:cNvPr id="64" name="角丸四角形 21">
            <a:extLst>
              <a:ext uri="{FF2B5EF4-FFF2-40B4-BE49-F238E27FC236}">
                <a16:creationId xmlns:a16="http://schemas.microsoft.com/office/drawing/2014/main" xmlns="" id="{0EF5EA7F-3AFD-4DFA-BB1F-58387DD86454}"/>
              </a:ext>
            </a:extLst>
          </p:cNvPr>
          <p:cNvSpPr/>
          <p:nvPr/>
        </p:nvSpPr>
        <p:spPr bwMode="auto">
          <a:xfrm>
            <a:off x="419372" y="1632185"/>
            <a:ext cx="2918144" cy="357098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Interaction Affordances</a:t>
            </a:r>
          </a:p>
        </p:txBody>
      </p:sp>
      <p:sp>
        <p:nvSpPr>
          <p:cNvPr id="65" name="角丸四角形 21">
            <a:extLst>
              <a:ext uri="{FF2B5EF4-FFF2-40B4-BE49-F238E27FC236}">
                <a16:creationId xmlns:a16="http://schemas.microsoft.com/office/drawing/2014/main" xmlns="" id="{1D9CF25B-7905-4495-9431-E1398826165C}"/>
              </a:ext>
            </a:extLst>
          </p:cNvPr>
          <p:cNvSpPr/>
          <p:nvPr/>
        </p:nvSpPr>
        <p:spPr bwMode="auto">
          <a:xfrm>
            <a:off x="413007" y="2468225"/>
            <a:ext cx="2924010" cy="367631"/>
          </a:xfrm>
          <a:prstGeom prst="roundRect">
            <a:avLst>
              <a:gd name="adj" fmla="val 2116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Communications Metadata</a:t>
            </a:r>
          </a:p>
        </p:txBody>
      </p:sp>
      <p:sp>
        <p:nvSpPr>
          <p:cNvPr id="66" name="角丸四角形 21">
            <a:extLst>
              <a:ext uri="{FF2B5EF4-FFF2-40B4-BE49-F238E27FC236}">
                <a16:creationId xmlns:a16="http://schemas.microsoft.com/office/drawing/2014/main" xmlns="" id="{570007F5-EB0B-4EFF-8674-FD4039CF4A6D}"/>
              </a:ext>
            </a:extLst>
          </p:cNvPr>
          <p:cNvSpPr/>
          <p:nvPr/>
        </p:nvSpPr>
        <p:spPr bwMode="auto">
          <a:xfrm>
            <a:off x="421847" y="1219834"/>
            <a:ext cx="2918144" cy="357098"/>
          </a:xfrm>
          <a:prstGeom prst="roundRect">
            <a:avLst>
              <a:gd name="adj" fmla="val 25084"/>
            </a:avLst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General Metadata</a:t>
            </a:r>
          </a:p>
        </p:txBody>
      </p:sp>
      <p:sp>
        <p:nvSpPr>
          <p:cNvPr id="67" name="角丸四角形 21">
            <a:extLst>
              <a:ext uri="{FF2B5EF4-FFF2-40B4-BE49-F238E27FC236}">
                <a16:creationId xmlns:a16="http://schemas.microsoft.com/office/drawing/2014/main" xmlns="" id="{4762B73E-F2B5-4E83-8F12-C0D2109E5080}"/>
              </a:ext>
            </a:extLst>
          </p:cNvPr>
          <p:cNvSpPr/>
          <p:nvPr/>
        </p:nvSpPr>
        <p:spPr bwMode="auto">
          <a:xfrm>
            <a:off x="326185" y="3792322"/>
            <a:ext cx="1631692" cy="820252"/>
          </a:xfrm>
          <a:prstGeom prst="foldedCorner">
            <a:avLst>
              <a:gd name="adj" fmla="val 20194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14400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Binding</a:t>
            </a:r>
            <a:b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</a:br>
            <a: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Templates</a:t>
            </a:r>
            <a:endParaRPr kumimoji="0" lang="en-US" altLang="ja-JP" sz="280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cxnSp>
        <p:nvCxnSpPr>
          <p:cNvPr id="68" name="Gerade Verbindung mit Pfeil 41">
            <a:extLst>
              <a:ext uri="{FF2B5EF4-FFF2-40B4-BE49-F238E27FC236}">
                <a16:creationId xmlns:a16="http://schemas.microsoft.com/office/drawing/2014/main" xmlns="" id="{79AED933-8E1E-4AAB-A51D-574C0DE213F3}"/>
              </a:ext>
            </a:extLst>
          </p:cNvPr>
          <p:cNvCxnSpPr>
            <a:cxnSpLocks/>
            <a:stCxn id="67" idx="0"/>
          </p:cNvCxnSpPr>
          <p:nvPr/>
        </p:nvCxnSpPr>
        <p:spPr>
          <a:xfrm flipV="1">
            <a:off x="1142031" y="2862730"/>
            <a:ext cx="0" cy="929592"/>
          </a:xfrm>
          <a:prstGeom prst="straightConnector1">
            <a:avLst/>
          </a:prstGeom>
          <a:ln w="66675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角丸四角形 21">
            <a:extLst>
              <a:ext uri="{FF2B5EF4-FFF2-40B4-BE49-F238E27FC236}">
                <a16:creationId xmlns:a16="http://schemas.microsoft.com/office/drawing/2014/main" xmlns="" id="{368A935D-16B3-40FA-AA61-835D38FDF403}"/>
              </a:ext>
            </a:extLst>
          </p:cNvPr>
          <p:cNvSpPr/>
          <p:nvPr/>
        </p:nvSpPr>
        <p:spPr bwMode="auto">
          <a:xfrm>
            <a:off x="323372" y="5359184"/>
            <a:ext cx="1728338" cy="1203952"/>
          </a:xfrm>
          <a:prstGeom prst="foldedCorner">
            <a:avLst>
              <a:gd name="adj" fmla="val 20194"/>
            </a:avLst>
          </a:prstGeom>
          <a:solidFill>
            <a:schemeClr val="accent6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432000" tIns="14400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i="0" u="none" strike="noStrike" kern="0" cap="none" spc="0" normalizeH="0" baseline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WoT</a:t>
            </a:r>
            <a: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 TDs</a:t>
            </a:r>
            <a:endParaRPr kumimoji="0" lang="en-US" altLang="ja-JP" sz="280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62820F3-F322-40F0-9089-49830C21B13F}"/>
              </a:ext>
            </a:extLst>
          </p:cNvPr>
          <p:cNvSpPr txBox="1"/>
          <p:nvPr/>
        </p:nvSpPr>
        <p:spPr>
          <a:xfrm>
            <a:off x="266167" y="197021"/>
            <a:ext cx="2663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Exposed Thing Description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AF724590-8A73-49B1-A3D3-E66A06909DC2}"/>
              </a:ext>
            </a:extLst>
          </p:cNvPr>
          <p:cNvSpPr txBox="1"/>
          <p:nvPr/>
        </p:nvSpPr>
        <p:spPr>
          <a:xfrm>
            <a:off x="227405" y="4763090"/>
            <a:ext cx="3112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Consumed Thing Description(s)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xmlns="" id="{B0DB63F6-F0AD-4A72-BC50-D249CA3561DE}"/>
              </a:ext>
            </a:extLst>
          </p:cNvPr>
          <p:cNvGrpSpPr/>
          <p:nvPr/>
        </p:nvGrpSpPr>
        <p:grpSpPr>
          <a:xfrm>
            <a:off x="442851" y="5465988"/>
            <a:ext cx="413417" cy="426971"/>
            <a:chOff x="1789088" y="2720452"/>
            <a:chExt cx="413417" cy="426971"/>
          </a:xfrm>
        </p:grpSpPr>
        <p:sp>
          <p:nvSpPr>
            <p:cNvPr id="73" name="Isosceles Triangle 29">
              <a:extLst>
                <a:ext uri="{FF2B5EF4-FFF2-40B4-BE49-F238E27FC236}">
                  <a16:creationId xmlns:a16="http://schemas.microsoft.com/office/drawing/2014/main" xmlns="" id="{83A6095C-189E-4547-A552-9AD08C2DD1C1}"/>
                </a:ext>
              </a:extLst>
            </p:cNvPr>
            <p:cNvSpPr/>
            <p:nvPr/>
          </p:nvSpPr>
          <p:spPr>
            <a:xfrm rot="1800000">
              <a:off x="1896401" y="2765072"/>
              <a:ext cx="306104" cy="263882"/>
            </a:xfrm>
            <a:prstGeom prst="triangle">
              <a:avLst/>
            </a:prstGeom>
            <a:noFill/>
            <a:ln w="28575" cap="rnd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74" name="Oval 30">
              <a:extLst>
                <a:ext uri="{FF2B5EF4-FFF2-40B4-BE49-F238E27FC236}">
                  <a16:creationId xmlns:a16="http://schemas.microsoft.com/office/drawing/2014/main" xmlns="" id="{99AF247C-102F-4B2C-BAA6-A972EA898A28}"/>
                </a:ext>
              </a:extLst>
            </p:cNvPr>
            <p:cNvSpPr/>
            <p:nvPr/>
          </p:nvSpPr>
          <p:spPr>
            <a:xfrm rot="19800000">
              <a:off x="2054836" y="2720452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75" name="Oval 31">
              <a:extLst>
                <a:ext uri="{FF2B5EF4-FFF2-40B4-BE49-F238E27FC236}">
                  <a16:creationId xmlns:a16="http://schemas.microsoft.com/office/drawing/2014/main" xmlns="" id="{24CE5C1F-41E6-4393-894A-7FEB4773D4B9}"/>
                </a:ext>
              </a:extLst>
            </p:cNvPr>
            <p:cNvSpPr/>
            <p:nvPr/>
          </p:nvSpPr>
          <p:spPr>
            <a:xfrm rot="19800000">
              <a:off x="1789088" y="2873520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76" name="Oval 32">
              <a:extLst>
                <a:ext uri="{FF2B5EF4-FFF2-40B4-BE49-F238E27FC236}">
                  <a16:creationId xmlns:a16="http://schemas.microsoft.com/office/drawing/2014/main" xmlns="" id="{A3C6BEE5-1EAB-4F1B-AE88-7B12374596FB}"/>
                </a:ext>
              </a:extLst>
            </p:cNvPr>
            <p:cNvSpPr/>
            <p:nvPr/>
          </p:nvSpPr>
          <p:spPr>
            <a:xfrm rot="1800000">
              <a:off x="2054838" y="3025919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</p:grp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xmlns="" id="{6A5C3222-7687-4642-B84B-5D2CDCE5164D}"/>
              </a:ext>
            </a:extLst>
          </p:cNvPr>
          <p:cNvCxnSpPr>
            <a:cxnSpLocks/>
            <a:endCxn id="30" idx="1"/>
          </p:cNvCxnSpPr>
          <p:nvPr/>
        </p:nvCxnSpPr>
        <p:spPr>
          <a:xfrm rot="16200000" flipH="1">
            <a:off x="2495437" y="3176428"/>
            <a:ext cx="1851820" cy="1170670"/>
          </a:xfrm>
          <a:prstGeom prst="bentConnector2">
            <a:avLst/>
          </a:prstGeom>
          <a:ln w="7302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856FAD2A-278E-4818-9590-55E8D075BE0F}"/>
              </a:ext>
            </a:extLst>
          </p:cNvPr>
          <p:cNvGrpSpPr/>
          <p:nvPr/>
        </p:nvGrpSpPr>
        <p:grpSpPr>
          <a:xfrm>
            <a:off x="4068705" y="1203459"/>
            <a:ext cx="4665008" cy="2441565"/>
            <a:chOff x="4068705" y="1736662"/>
            <a:chExt cx="4665008" cy="2441565"/>
          </a:xfrm>
        </p:grpSpPr>
        <p:sp>
          <p:nvSpPr>
            <p:cNvPr id="56" name="Abgerundetes Rechteck 31">
              <a:extLst>
                <a:ext uri="{FF2B5EF4-FFF2-40B4-BE49-F238E27FC236}">
                  <a16:creationId xmlns:a16="http://schemas.microsoft.com/office/drawing/2014/main" xmlns="" id="{1D0FD93D-898B-4FCD-90EB-B203C475C896}"/>
                </a:ext>
              </a:extLst>
            </p:cNvPr>
            <p:cNvSpPr/>
            <p:nvPr/>
          </p:nvSpPr>
          <p:spPr>
            <a:xfrm>
              <a:off x="4068705" y="1736662"/>
              <a:ext cx="4665008" cy="2441565"/>
            </a:xfrm>
            <a:prstGeom prst="roundRect">
              <a:avLst>
                <a:gd name="adj" fmla="val 10302"/>
              </a:avLst>
            </a:prstGeom>
            <a:solidFill>
              <a:schemeClr val="accent1">
                <a:lumMod val="75000"/>
              </a:schemeClr>
            </a:solidFill>
            <a:ln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dirty="0"/>
                <a:t>Alternative Language Runtime</a:t>
              </a:r>
            </a:p>
          </p:txBody>
        </p:sp>
        <p:sp>
          <p:nvSpPr>
            <p:cNvPr id="31" name="角丸四角形 21"/>
            <p:cNvSpPr/>
            <p:nvPr/>
          </p:nvSpPr>
          <p:spPr bwMode="auto">
            <a:xfrm>
              <a:off x="4604379" y="3596766"/>
              <a:ext cx="3581685" cy="415193"/>
            </a:xfrm>
            <a:prstGeom prst="roundRect">
              <a:avLst>
                <a:gd name="adj" fmla="val 25000"/>
              </a:avLst>
            </a:prstGeom>
            <a:solidFill>
              <a:schemeClr val="tx2">
                <a:lumMod val="50000"/>
              </a:schemeClr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90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kern="0" dirty="0">
                  <a:solidFill>
                    <a:prstClr val="white"/>
                  </a:solidFill>
                  <a:latin typeface="+mj-lt"/>
                  <a:ea typeface="HG明朝E" panose="02020909000000000000" pitchFamily="17" charset="-128"/>
                  <a:cs typeface="Arial" pitchFamily="34" charset="0"/>
                </a:rPr>
                <a:t>Alternative </a:t>
              </a:r>
              <a:r>
                <a:rPr lang="en-US" altLang="ja-JP" kern="0" dirty="0" err="1">
                  <a:solidFill>
                    <a:prstClr val="white"/>
                  </a:solidFill>
                  <a:latin typeface="+mj-lt"/>
                  <a:ea typeface="HG明朝E" panose="02020909000000000000" pitchFamily="17" charset="-128"/>
                  <a:cs typeface="Arial" pitchFamily="34" charset="0"/>
                </a:rPr>
                <a:t>WoT</a:t>
              </a:r>
              <a:r>
                <a:rPr lang="en-US" altLang="ja-JP" kern="0" dirty="0">
                  <a:solidFill>
                    <a:prstClr val="white"/>
                  </a:solidFill>
                  <a:latin typeface="+mj-lt"/>
                  <a:ea typeface="HG明朝E" panose="02020909000000000000" pitchFamily="17" charset="-128"/>
                  <a:cs typeface="Arial" pitchFamily="34" charset="0"/>
                </a:rPr>
                <a:t> API</a:t>
              </a: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xmlns="" id="{84A1B2DD-6F61-441E-982E-AD2D835EB753}"/>
                </a:ext>
              </a:extLst>
            </p:cNvPr>
            <p:cNvGrpSpPr/>
            <p:nvPr/>
          </p:nvGrpSpPr>
          <p:grpSpPr>
            <a:xfrm>
              <a:off x="4598646" y="2708920"/>
              <a:ext cx="3576217" cy="767996"/>
              <a:chOff x="4598646" y="1613552"/>
              <a:chExt cx="3576217" cy="767996"/>
            </a:xfrm>
          </p:grpSpPr>
          <p:sp>
            <p:nvSpPr>
              <p:cNvPr id="69" name="角丸四角形 21">
                <a:extLst>
                  <a:ext uri="{FF2B5EF4-FFF2-40B4-BE49-F238E27FC236}">
                    <a16:creationId xmlns:a16="http://schemas.microsoft.com/office/drawing/2014/main" xmlns="" id="{84262F58-1F30-41C4-B6AC-75798C69153D}"/>
                  </a:ext>
                </a:extLst>
              </p:cNvPr>
              <p:cNvSpPr/>
              <p:nvPr/>
            </p:nvSpPr>
            <p:spPr bwMode="auto">
              <a:xfrm>
                <a:off x="4603800" y="1613552"/>
                <a:ext cx="3571063" cy="357098"/>
              </a:xfrm>
              <a:prstGeom prst="roundRect">
                <a:avLst>
                  <a:gd name="adj" fmla="val 25084"/>
                </a:avLst>
              </a:prstGeom>
              <a:solidFill>
                <a:schemeClr val="accent2">
                  <a:lumMod val="75000"/>
                </a:schemeClr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ctr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ja-JP" kern="0" dirty="0" err="1">
                    <a:solidFill>
                      <a:prstClr val="white"/>
                    </a:solidFill>
                    <a:latin typeface="+mj-lt"/>
                    <a:ea typeface="HG明朝E" panose="02020909000000000000" pitchFamily="17" charset="-128"/>
                    <a:cs typeface="Arial" pitchFamily="34" charset="0"/>
                  </a:rPr>
                  <a:t>ExposedThing</a:t>
                </a:r>
                <a:endParaRPr lang="en-US" altLang="ja-JP" kern="0" dirty="0">
                  <a:solidFill>
                    <a:prstClr val="white"/>
                  </a:solidFill>
                  <a:latin typeface="+mj-lt"/>
                  <a:ea typeface="HG明朝E" panose="02020909000000000000" pitchFamily="17" charset="-128"/>
                  <a:cs typeface="Arial" pitchFamily="34" charset="0"/>
                </a:endParaRPr>
              </a:p>
            </p:txBody>
          </p:sp>
          <p:sp>
            <p:nvSpPr>
              <p:cNvPr id="47" name="角丸四角形 21">
                <a:extLst>
                  <a:ext uri="{FF2B5EF4-FFF2-40B4-BE49-F238E27FC236}">
                    <a16:creationId xmlns:a16="http://schemas.microsoft.com/office/drawing/2014/main" xmlns="" id="{861CB99D-410D-426D-B059-AA8633A66177}"/>
                  </a:ext>
                </a:extLst>
              </p:cNvPr>
              <p:cNvSpPr/>
              <p:nvPr/>
            </p:nvSpPr>
            <p:spPr bwMode="auto">
              <a:xfrm>
                <a:off x="4598646" y="2024450"/>
                <a:ext cx="1007221" cy="357098"/>
              </a:xfrm>
              <a:prstGeom prst="roundRect">
                <a:avLst>
                  <a:gd name="adj" fmla="val 25084"/>
                </a:avLst>
              </a:prstGeom>
              <a:solidFill>
                <a:schemeClr val="accent2">
                  <a:lumMod val="75000"/>
                </a:schemeClr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ctr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ja-JP" sz="1100" kern="0" dirty="0" err="1">
                    <a:solidFill>
                      <a:prstClr val="white"/>
                    </a:solidFill>
                    <a:latin typeface="+mj-lt"/>
                    <a:ea typeface="HG明朝E" panose="02020909000000000000" pitchFamily="17" charset="-128"/>
                    <a:cs typeface="Arial" pitchFamily="34" charset="0"/>
                  </a:rPr>
                  <a:t>ConsumedThing</a:t>
                </a:r>
                <a:endParaRPr lang="en-US" altLang="ja-JP" sz="1100" kern="0" dirty="0">
                  <a:solidFill>
                    <a:prstClr val="white"/>
                  </a:solidFill>
                  <a:latin typeface="+mj-lt"/>
                  <a:ea typeface="HG明朝E" panose="02020909000000000000" pitchFamily="17" charset="-128"/>
                  <a:cs typeface="Arial" pitchFamily="34" charset="0"/>
                </a:endParaRPr>
              </a:p>
            </p:txBody>
          </p:sp>
          <p:sp>
            <p:nvSpPr>
              <p:cNvPr id="62" name="角丸四角形 6">
                <a:extLst>
                  <a:ext uri="{FF2B5EF4-FFF2-40B4-BE49-F238E27FC236}">
                    <a16:creationId xmlns:a16="http://schemas.microsoft.com/office/drawing/2014/main" xmlns="" id="{A6766D2C-AC2F-4891-8F25-5563E71FA7D4}"/>
                  </a:ext>
                </a:extLst>
              </p:cNvPr>
              <p:cNvSpPr/>
              <p:nvPr/>
            </p:nvSpPr>
            <p:spPr bwMode="auto">
              <a:xfrm>
                <a:off x="6762730" y="1973502"/>
                <a:ext cx="348349" cy="387424"/>
              </a:xfrm>
              <a:prstGeom prst="roundRect">
                <a:avLst>
                  <a:gd name="adj" fmla="val 27876"/>
                </a:avLst>
              </a:prstGeom>
              <a:noFill/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>
                <a:outerShdw blurRad="76200" dist="50800" dir="2700000" rotWithShape="0">
                  <a:srgbClr val="000000">
                    <a:alpha val="30000"/>
                  </a:srgbClr>
                </a:outerShdw>
              </a:effectLst>
              <a:extLst/>
            </p:spPr>
            <p:txBody>
              <a:bodyPr vert="horz" wrap="none" lIns="91440" tIns="36000" rIns="91440" bIns="72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lvl="0" algn="ctr" fontAlgn="ctr">
                  <a:defRPr/>
                </a:pPr>
                <a:r>
                  <a:rPr kumimoji="0" lang="en-US" altLang="ja-JP" sz="1400" i="0" u="none" strike="noStrike" kern="0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j-lt"/>
                    <a:ea typeface="HG明朝E" panose="02020909000000000000" pitchFamily="17" charset="-128"/>
                    <a:cs typeface="Arial" pitchFamily="34" charset="0"/>
                  </a:rPr>
                  <a:t>…</a:t>
                </a:r>
              </a:p>
            </p:txBody>
          </p:sp>
          <p:sp>
            <p:nvSpPr>
              <p:cNvPr id="88" name="角丸四角形 21">
                <a:extLst>
                  <a:ext uri="{FF2B5EF4-FFF2-40B4-BE49-F238E27FC236}">
                    <a16:creationId xmlns:a16="http://schemas.microsoft.com/office/drawing/2014/main" xmlns="" id="{E2474AFA-A3F1-4805-8E94-D521AF5639C6}"/>
                  </a:ext>
                </a:extLst>
              </p:cNvPr>
              <p:cNvSpPr/>
              <p:nvPr/>
            </p:nvSpPr>
            <p:spPr bwMode="auto">
              <a:xfrm>
                <a:off x="5685732" y="2022950"/>
                <a:ext cx="997133" cy="357098"/>
              </a:xfrm>
              <a:prstGeom prst="roundRect">
                <a:avLst>
                  <a:gd name="adj" fmla="val 25084"/>
                </a:avLst>
              </a:prstGeom>
              <a:solidFill>
                <a:schemeClr val="accent2">
                  <a:lumMod val="75000"/>
                </a:schemeClr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ctr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ja-JP" sz="1100" kern="0" dirty="0" err="1">
                    <a:solidFill>
                      <a:prstClr val="white"/>
                    </a:solidFill>
                    <a:latin typeface="+mj-lt"/>
                    <a:ea typeface="HG明朝E" panose="02020909000000000000" pitchFamily="17" charset="-128"/>
                    <a:cs typeface="Arial" pitchFamily="34" charset="0"/>
                  </a:rPr>
                  <a:t>ConsumedThing</a:t>
                </a:r>
                <a:endParaRPr lang="en-US" altLang="ja-JP" sz="1100" kern="0" dirty="0">
                  <a:solidFill>
                    <a:prstClr val="white"/>
                  </a:solidFill>
                  <a:latin typeface="+mj-lt"/>
                  <a:ea typeface="HG明朝E" panose="02020909000000000000" pitchFamily="17" charset="-128"/>
                  <a:cs typeface="Arial" pitchFamily="34" charset="0"/>
                </a:endParaRPr>
              </a:p>
            </p:txBody>
          </p:sp>
          <p:sp>
            <p:nvSpPr>
              <p:cNvPr id="89" name="角丸四角形 21">
                <a:extLst>
                  <a:ext uri="{FF2B5EF4-FFF2-40B4-BE49-F238E27FC236}">
                    <a16:creationId xmlns:a16="http://schemas.microsoft.com/office/drawing/2014/main" xmlns="" id="{4AE251D0-6D8F-4EB6-9DC4-98B2CAD0DCF2}"/>
                  </a:ext>
                </a:extLst>
              </p:cNvPr>
              <p:cNvSpPr/>
              <p:nvPr/>
            </p:nvSpPr>
            <p:spPr bwMode="auto">
              <a:xfrm>
                <a:off x="7170163" y="2012066"/>
                <a:ext cx="997133" cy="357098"/>
              </a:xfrm>
              <a:prstGeom prst="roundRect">
                <a:avLst>
                  <a:gd name="adj" fmla="val 25084"/>
                </a:avLst>
              </a:prstGeom>
              <a:solidFill>
                <a:schemeClr val="accent2">
                  <a:lumMod val="75000"/>
                </a:schemeClr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ctr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ja-JP" sz="1100" kern="0" dirty="0" err="1">
                    <a:solidFill>
                      <a:prstClr val="white"/>
                    </a:solidFill>
                    <a:latin typeface="+mj-lt"/>
                    <a:ea typeface="HG明朝E" panose="02020909000000000000" pitchFamily="17" charset="-128"/>
                    <a:cs typeface="Arial" pitchFamily="34" charset="0"/>
                  </a:rPr>
                  <a:t>ConsumedThing</a:t>
                </a:r>
                <a:endParaRPr lang="en-US" altLang="ja-JP" sz="1100" kern="0" dirty="0">
                  <a:solidFill>
                    <a:prstClr val="white"/>
                  </a:solidFill>
                  <a:latin typeface="+mj-lt"/>
                  <a:ea typeface="HG明朝E" panose="02020909000000000000" pitchFamily="17" charset="-128"/>
                  <a:cs typeface="Arial" pitchFamily="34" charset="0"/>
                </a:endParaRPr>
              </a:p>
            </p:txBody>
          </p:sp>
        </p:grpSp>
        <p:sp>
          <p:nvSpPr>
            <p:cNvPr id="51" name="角丸四角形 21">
              <a:extLst>
                <a:ext uri="{FF2B5EF4-FFF2-40B4-BE49-F238E27FC236}">
                  <a16:creationId xmlns:a16="http://schemas.microsoft.com/office/drawing/2014/main" xmlns="" id="{858B7A7E-4162-4B20-8BC7-8A1BD2FA9D36}"/>
                </a:ext>
              </a:extLst>
            </p:cNvPr>
            <p:cNvSpPr/>
            <p:nvPr/>
          </p:nvSpPr>
          <p:spPr bwMode="auto">
            <a:xfrm>
              <a:off x="4617668" y="2279814"/>
              <a:ext cx="3571064" cy="357098"/>
            </a:xfrm>
            <a:prstGeom prst="roundRect">
              <a:avLst>
                <a:gd name="adj" fmla="val 25084"/>
              </a:avLst>
            </a:prstGeom>
            <a:solidFill>
              <a:schemeClr val="tx2">
                <a:lumMod val="50000"/>
              </a:schemeClr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kern="0" dirty="0">
                  <a:solidFill>
                    <a:prstClr val="white"/>
                  </a:solidFill>
                  <a:latin typeface="+mj-lt"/>
                  <a:ea typeface="HG明朝E" panose="02020909000000000000" pitchFamily="17" charset="-128"/>
                  <a:cs typeface="Arial" pitchFamily="34" charset="0"/>
                </a:rPr>
                <a:t>Behavior Implementation</a:t>
              </a:r>
            </a:p>
          </p:txBody>
        </p:sp>
      </p:grpSp>
      <p:sp>
        <p:nvSpPr>
          <p:cNvPr id="54" name="角丸四角形 21">
            <a:extLst>
              <a:ext uri="{FF2B5EF4-FFF2-40B4-BE49-F238E27FC236}">
                <a16:creationId xmlns:a16="http://schemas.microsoft.com/office/drawing/2014/main" xmlns="" id="{26AAC35A-3BDE-425E-8914-7D57548C801E}"/>
              </a:ext>
            </a:extLst>
          </p:cNvPr>
          <p:cNvSpPr/>
          <p:nvPr/>
        </p:nvSpPr>
        <p:spPr bwMode="auto">
          <a:xfrm>
            <a:off x="4605005" y="3789040"/>
            <a:ext cx="3568651" cy="367631"/>
          </a:xfrm>
          <a:prstGeom prst="roundRect">
            <a:avLst>
              <a:gd name="adj" fmla="val 22715"/>
            </a:avLst>
          </a:prstGeom>
          <a:solidFill>
            <a:srgbClr val="FFFF00"/>
          </a:solidFill>
          <a:ln w="25400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latin typeface="+mj-lt"/>
                <a:ea typeface="HG明朝E" panose="02020909000000000000" pitchFamily="17" charset="-128"/>
                <a:cs typeface="Arial" pitchFamily="34" charset="0"/>
              </a:rPr>
              <a:t>Private Security Configuration</a:t>
            </a:r>
          </a:p>
        </p:txBody>
      </p:sp>
    </p:spTree>
    <p:extLst>
      <p:ext uri="{BB962C8B-B14F-4D97-AF65-F5344CB8AC3E}">
        <p14:creationId xmlns:p14="http://schemas.microsoft.com/office/powerpoint/2010/main" val="2888600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角丸四角形 6"/>
          <p:cNvSpPr/>
          <p:nvPr/>
        </p:nvSpPr>
        <p:spPr bwMode="auto">
          <a:xfrm>
            <a:off x="3851920" y="159023"/>
            <a:ext cx="4464496" cy="3630017"/>
          </a:xfrm>
          <a:prstGeom prst="roundRect">
            <a:avLst>
              <a:gd name="adj" fmla="val 503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Thing: Existing Device or Service</a:t>
            </a:r>
          </a:p>
        </p:txBody>
      </p:sp>
      <p:sp>
        <p:nvSpPr>
          <p:cNvPr id="60" name="Abgerundetes Rechteck 31">
            <a:extLst>
              <a:ext uri="{FF2B5EF4-FFF2-40B4-BE49-F238E27FC236}">
                <a16:creationId xmlns:a16="http://schemas.microsoft.com/office/drawing/2014/main" xmlns="" id="{181B628D-156B-4D15-8203-994F5E5DBD60}"/>
              </a:ext>
            </a:extLst>
          </p:cNvPr>
          <p:cNvSpPr/>
          <p:nvPr/>
        </p:nvSpPr>
        <p:spPr>
          <a:xfrm>
            <a:off x="3995832" y="620687"/>
            <a:ext cx="4176568" cy="2443679"/>
          </a:xfrm>
          <a:prstGeom prst="roundRect">
            <a:avLst>
              <a:gd name="adj" fmla="val 10302"/>
            </a:avLst>
          </a:prstGeom>
          <a:solidFill>
            <a:srgbClr val="00B0F0"/>
          </a:solidFill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/>
              <a:t>Native Runtime</a:t>
            </a:r>
          </a:p>
        </p:txBody>
      </p:sp>
      <p:sp>
        <p:nvSpPr>
          <p:cNvPr id="10" name="角丸四角形 21"/>
          <p:cNvSpPr/>
          <p:nvPr/>
        </p:nvSpPr>
        <p:spPr bwMode="auto">
          <a:xfrm>
            <a:off x="323528" y="2263729"/>
            <a:ext cx="3168352" cy="2866271"/>
          </a:xfrm>
          <a:prstGeom prst="foldedCorner">
            <a:avLst>
              <a:gd name="adj" fmla="val 20194"/>
            </a:avLst>
          </a:prstGeom>
          <a:solidFill>
            <a:schemeClr val="accent6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432000" tIns="14400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i="0" u="none" strike="noStrike" kern="0" cap="none" spc="0" normalizeH="0" baseline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WoT</a:t>
            </a:r>
            <a: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 Thing Description</a:t>
            </a:r>
            <a:endParaRPr kumimoji="0" lang="en-US" altLang="ja-JP" sz="280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E2FFF27F-191B-4FA4-9D8A-F3CE1954E6C9}"/>
              </a:ext>
            </a:extLst>
          </p:cNvPr>
          <p:cNvGrpSpPr/>
          <p:nvPr/>
        </p:nvGrpSpPr>
        <p:grpSpPr>
          <a:xfrm>
            <a:off x="467590" y="2379270"/>
            <a:ext cx="413417" cy="426971"/>
            <a:chOff x="1789088" y="2720452"/>
            <a:chExt cx="413417" cy="426971"/>
          </a:xfrm>
        </p:grpSpPr>
        <p:sp>
          <p:nvSpPr>
            <p:cNvPr id="12" name="Isosceles Triangle 29"/>
            <p:cNvSpPr/>
            <p:nvPr/>
          </p:nvSpPr>
          <p:spPr>
            <a:xfrm rot="1800000">
              <a:off x="1896401" y="2765072"/>
              <a:ext cx="306104" cy="263882"/>
            </a:xfrm>
            <a:prstGeom prst="triangle">
              <a:avLst/>
            </a:prstGeom>
            <a:noFill/>
            <a:ln w="28575" cap="rnd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13" name="Oval 30"/>
            <p:cNvSpPr/>
            <p:nvPr/>
          </p:nvSpPr>
          <p:spPr>
            <a:xfrm rot="19800000">
              <a:off x="2054836" y="2720452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14" name="Oval 31"/>
            <p:cNvSpPr/>
            <p:nvPr/>
          </p:nvSpPr>
          <p:spPr>
            <a:xfrm rot="19800000">
              <a:off x="1789088" y="2873520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15" name="Oval 32"/>
            <p:cNvSpPr/>
            <p:nvPr/>
          </p:nvSpPr>
          <p:spPr>
            <a:xfrm rot="1800000">
              <a:off x="2054838" y="3025919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</p:grpSp>
      <p:sp>
        <p:nvSpPr>
          <p:cNvPr id="19" name="Down Arrow 40"/>
          <p:cNvSpPr/>
          <p:nvPr/>
        </p:nvSpPr>
        <p:spPr>
          <a:xfrm>
            <a:off x="1619672" y="1194749"/>
            <a:ext cx="439632" cy="106848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55" name="Rechteck 54"/>
          <p:cNvSpPr/>
          <p:nvPr/>
        </p:nvSpPr>
        <p:spPr>
          <a:xfrm>
            <a:off x="3989910" y="3212976"/>
            <a:ext cx="4176568" cy="360040"/>
          </a:xfrm>
          <a:prstGeom prst="rect">
            <a:avLst/>
          </a:prstGeom>
          <a:solidFill>
            <a:srgbClr val="008000"/>
          </a:solidFill>
          <a:ln w="635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Native Protocol</a:t>
            </a:r>
          </a:p>
        </p:txBody>
      </p:sp>
      <p:cxnSp>
        <p:nvCxnSpPr>
          <p:cNvPr id="42" name="Gerade Verbindung mit Pfeil 41"/>
          <p:cNvCxnSpPr>
            <a:cxnSpLocks/>
            <a:stCxn id="45" idx="0"/>
            <a:endCxn id="55" idx="2"/>
          </p:cNvCxnSpPr>
          <p:nvPr/>
        </p:nvCxnSpPr>
        <p:spPr>
          <a:xfrm flipV="1">
            <a:off x="6078194" y="3573016"/>
            <a:ext cx="0" cy="1756777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角丸四角形 6"/>
          <p:cNvSpPr/>
          <p:nvPr/>
        </p:nvSpPr>
        <p:spPr bwMode="auto">
          <a:xfrm>
            <a:off x="5322110" y="5329793"/>
            <a:ext cx="1512168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 err="1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WoT</a:t>
            </a: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 Client</a:t>
            </a:r>
          </a:p>
        </p:txBody>
      </p:sp>
      <p:sp>
        <p:nvSpPr>
          <p:cNvPr id="53" name="角丸四角形 21">
            <a:extLst>
              <a:ext uri="{FF2B5EF4-FFF2-40B4-BE49-F238E27FC236}">
                <a16:creationId xmlns:a16="http://schemas.microsoft.com/office/drawing/2014/main" xmlns="" id="{78526476-11C4-467C-A398-E1FE05718A55}"/>
              </a:ext>
            </a:extLst>
          </p:cNvPr>
          <p:cNvSpPr/>
          <p:nvPr/>
        </p:nvSpPr>
        <p:spPr bwMode="auto">
          <a:xfrm>
            <a:off x="431014" y="3715551"/>
            <a:ext cx="2924009" cy="367631"/>
          </a:xfrm>
          <a:prstGeom prst="roundRect">
            <a:avLst>
              <a:gd name="adj" fmla="val 22715"/>
            </a:avLst>
          </a:prstGeom>
          <a:solidFill>
            <a:srgbClr val="FFFF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latin typeface="+mj-lt"/>
                <a:ea typeface="HG明朝E" panose="02020909000000000000" pitchFamily="17" charset="-128"/>
                <a:cs typeface="Arial" pitchFamily="34" charset="0"/>
              </a:rPr>
              <a:t>Public Security Configuration</a:t>
            </a:r>
          </a:p>
        </p:txBody>
      </p:sp>
      <p:sp>
        <p:nvSpPr>
          <p:cNvPr id="64" name="角丸四角形 21">
            <a:extLst>
              <a:ext uri="{FF2B5EF4-FFF2-40B4-BE49-F238E27FC236}">
                <a16:creationId xmlns:a16="http://schemas.microsoft.com/office/drawing/2014/main" xmlns="" id="{0EF5EA7F-3AFD-4DFA-BB1F-58387DD86454}"/>
              </a:ext>
            </a:extLst>
          </p:cNvPr>
          <p:cNvSpPr/>
          <p:nvPr/>
        </p:nvSpPr>
        <p:spPr bwMode="auto">
          <a:xfrm>
            <a:off x="431014" y="3305045"/>
            <a:ext cx="2918144" cy="357098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Interaction Affordances</a:t>
            </a:r>
          </a:p>
        </p:txBody>
      </p:sp>
      <p:sp>
        <p:nvSpPr>
          <p:cNvPr id="65" name="角丸四角形 21">
            <a:extLst>
              <a:ext uri="{FF2B5EF4-FFF2-40B4-BE49-F238E27FC236}">
                <a16:creationId xmlns:a16="http://schemas.microsoft.com/office/drawing/2014/main" xmlns="" id="{1D9CF25B-7905-4495-9431-E1398826165C}"/>
              </a:ext>
            </a:extLst>
          </p:cNvPr>
          <p:cNvSpPr/>
          <p:nvPr/>
        </p:nvSpPr>
        <p:spPr bwMode="auto">
          <a:xfrm>
            <a:off x="424649" y="4141085"/>
            <a:ext cx="2924010" cy="367631"/>
          </a:xfrm>
          <a:prstGeom prst="roundRect">
            <a:avLst>
              <a:gd name="adj" fmla="val 2116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Communications Metadata</a:t>
            </a:r>
          </a:p>
        </p:txBody>
      </p:sp>
      <p:sp>
        <p:nvSpPr>
          <p:cNvPr id="66" name="角丸四角形 21">
            <a:extLst>
              <a:ext uri="{FF2B5EF4-FFF2-40B4-BE49-F238E27FC236}">
                <a16:creationId xmlns:a16="http://schemas.microsoft.com/office/drawing/2014/main" xmlns="" id="{570007F5-EB0B-4EFF-8674-FD4039CF4A6D}"/>
              </a:ext>
            </a:extLst>
          </p:cNvPr>
          <p:cNvSpPr/>
          <p:nvPr/>
        </p:nvSpPr>
        <p:spPr bwMode="auto">
          <a:xfrm>
            <a:off x="433489" y="2892694"/>
            <a:ext cx="2918144" cy="357098"/>
          </a:xfrm>
          <a:prstGeom prst="roundRect">
            <a:avLst>
              <a:gd name="adj" fmla="val 25084"/>
            </a:avLst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General Metadata</a:t>
            </a:r>
          </a:p>
        </p:txBody>
      </p:sp>
      <p:sp>
        <p:nvSpPr>
          <p:cNvPr id="67" name="角丸四角形 21">
            <a:extLst>
              <a:ext uri="{FF2B5EF4-FFF2-40B4-BE49-F238E27FC236}">
                <a16:creationId xmlns:a16="http://schemas.microsoft.com/office/drawing/2014/main" xmlns="" id="{4762B73E-F2B5-4E83-8F12-C0D2109E5080}"/>
              </a:ext>
            </a:extLst>
          </p:cNvPr>
          <p:cNvSpPr/>
          <p:nvPr/>
        </p:nvSpPr>
        <p:spPr bwMode="auto">
          <a:xfrm>
            <a:off x="312042" y="5630282"/>
            <a:ext cx="1631692" cy="820252"/>
          </a:xfrm>
          <a:prstGeom prst="foldedCorner">
            <a:avLst>
              <a:gd name="adj" fmla="val 20194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14400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Binding</a:t>
            </a:r>
            <a:b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</a:br>
            <a: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Templates</a:t>
            </a:r>
            <a:endParaRPr kumimoji="0" lang="en-US" altLang="ja-JP" sz="280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cxnSp>
        <p:nvCxnSpPr>
          <p:cNvPr id="68" name="Gerade Verbindung mit Pfeil 41">
            <a:extLst>
              <a:ext uri="{FF2B5EF4-FFF2-40B4-BE49-F238E27FC236}">
                <a16:creationId xmlns:a16="http://schemas.microsoft.com/office/drawing/2014/main" xmlns="" id="{79AED933-8E1E-4AAB-A51D-574C0DE213F3}"/>
              </a:ext>
            </a:extLst>
          </p:cNvPr>
          <p:cNvCxnSpPr>
            <a:cxnSpLocks/>
          </p:cNvCxnSpPr>
          <p:nvPr/>
        </p:nvCxnSpPr>
        <p:spPr>
          <a:xfrm flipV="1">
            <a:off x="1125820" y="4508716"/>
            <a:ext cx="0" cy="1121567"/>
          </a:xfrm>
          <a:prstGeom prst="straightConnector1">
            <a:avLst/>
          </a:prstGeom>
          <a:ln w="66675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角丸四角形 6">
            <a:extLst>
              <a:ext uri="{FF2B5EF4-FFF2-40B4-BE49-F238E27FC236}">
                <a16:creationId xmlns:a16="http://schemas.microsoft.com/office/drawing/2014/main" xmlns="" id="{98F585B9-1910-4667-AD3F-36F4244A5882}"/>
              </a:ext>
            </a:extLst>
          </p:cNvPr>
          <p:cNvSpPr/>
          <p:nvPr/>
        </p:nvSpPr>
        <p:spPr bwMode="auto">
          <a:xfrm>
            <a:off x="323528" y="159023"/>
            <a:ext cx="3168352" cy="1035725"/>
          </a:xfrm>
          <a:prstGeom prst="roundRect">
            <a:avLst>
              <a:gd name="adj" fmla="val 1512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2000" b="1" i="0" u="none" strike="noStrike" kern="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73" name="角丸四角形 21">
            <a:extLst>
              <a:ext uri="{FF2B5EF4-FFF2-40B4-BE49-F238E27FC236}">
                <a16:creationId xmlns:a16="http://schemas.microsoft.com/office/drawing/2014/main" xmlns="" id="{66D3F094-6F2F-4F60-8727-4C3B302A3425}"/>
              </a:ext>
            </a:extLst>
          </p:cNvPr>
          <p:cNvSpPr/>
          <p:nvPr/>
        </p:nvSpPr>
        <p:spPr bwMode="auto">
          <a:xfrm>
            <a:off x="467440" y="481710"/>
            <a:ext cx="2881219" cy="357098"/>
          </a:xfrm>
          <a:prstGeom prst="roundRect">
            <a:avLst>
              <a:gd name="adj" fmla="val 25084"/>
            </a:avLst>
          </a:prstGeom>
          <a:solidFill>
            <a:schemeClr val="accent6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TD Definition</a:t>
            </a:r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xmlns="" id="{1C0D21EC-6B64-42DA-B0D5-97727EEF7F9C}"/>
              </a:ext>
            </a:extLst>
          </p:cNvPr>
          <p:cNvCxnSpPr>
            <a:cxnSpLocks/>
            <a:stCxn id="65" idx="2"/>
            <a:endCxn id="45" idx="1"/>
          </p:cNvCxnSpPr>
          <p:nvPr/>
        </p:nvCxnSpPr>
        <p:spPr>
          <a:xfrm rot="16200000" flipH="1">
            <a:off x="3096988" y="3298382"/>
            <a:ext cx="1014789" cy="3435456"/>
          </a:xfrm>
          <a:prstGeom prst="bentConnector2">
            <a:avLst/>
          </a:prstGeom>
          <a:ln w="7302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角丸四角形 21">
            <a:extLst>
              <a:ext uri="{FF2B5EF4-FFF2-40B4-BE49-F238E27FC236}">
                <a16:creationId xmlns:a16="http://schemas.microsoft.com/office/drawing/2014/main" xmlns="" id="{2D2979A0-03A5-4D44-8AF2-484F2D519BB5}"/>
              </a:ext>
            </a:extLst>
          </p:cNvPr>
          <p:cNvSpPr/>
          <p:nvPr/>
        </p:nvSpPr>
        <p:spPr bwMode="auto">
          <a:xfrm>
            <a:off x="4283967" y="1772816"/>
            <a:ext cx="3571063" cy="547586"/>
          </a:xfrm>
          <a:prstGeom prst="roundRect">
            <a:avLst>
              <a:gd name="adj" fmla="val 2500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Native API</a:t>
            </a:r>
          </a:p>
        </p:txBody>
      </p:sp>
      <p:sp>
        <p:nvSpPr>
          <p:cNvPr id="30" name="角丸四角形 6">
            <a:extLst>
              <a:ext uri="{FF2B5EF4-FFF2-40B4-BE49-F238E27FC236}">
                <a16:creationId xmlns:a16="http://schemas.microsoft.com/office/drawing/2014/main" xmlns="" id="{FA64EAA7-3C7C-4FE0-853B-6D859007BA9B}"/>
              </a:ext>
            </a:extLst>
          </p:cNvPr>
          <p:cNvSpPr/>
          <p:nvPr/>
        </p:nvSpPr>
        <p:spPr bwMode="auto">
          <a:xfrm>
            <a:off x="6772986" y="3020954"/>
            <a:ext cx="348349" cy="387424"/>
          </a:xfrm>
          <a:prstGeom prst="roundRect">
            <a:avLst>
              <a:gd name="adj" fmla="val 27876"/>
            </a:avLst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kumimoji="0" lang="en-US" altLang="ja-JP" sz="1400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…</a:t>
            </a:r>
          </a:p>
        </p:txBody>
      </p:sp>
      <p:sp>
        <p:nvSpPr>
          <p:cNvPr id="33" name="角丸四角形 21">
            <a:extLst>
              <a:ext uri="{FF2B5EF4-FFF2-40B4-BE49-F238E27FC236}">
                <a16:creationId xmlns:a16="http://schemas.microsoft.com/office/drawing/2014/main" xmlns="" id="{B516F84E-5765-49FF-AB03-403BF6E4E302}"/>
              </a:ext>
            </a:extLst>
          </p:cNvPr>
          <p:cNvSpPr/>
          <p:nvPr/>
        </p:nvSpPr>
        <p:spPr bwMode="auto">
          <a:xfrm>
            <a:off x="4283967" y="1124744"/>
            <a:ext cx="3571064" cy="543726"/>
          </a:xfrm>
          <a:prstGeom prst="roundRect">
            <a:avLst>
              <a:gd name="adj" fmla="val 25084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Native Behavior Implementation</a:t>
            </a:r>
          </a:p>
        </p:txBody>
      </p:sp>
      <p:sp>
        <p:nvSpPr>
          <p:cNvPr id="28" name="角丸四角形 21">
            <a:extLst>
              <a:ext uri="{FF2B5EF4-FFF2-40B4-BE49-F238E27FC236}">
                <a16:creationId xmlns:a16="http://schemas.microsoft.com/office/drawing/2014/main" xmlns="" id="{3FCC81D8-AD94-4E4E-B449-C868EE9A84C8}"/>
              </a:ext>
            </a:extLst>
          </p:cNvPr>
          <p:cNvSpPr/>
          <p:nvPr/>
        </p:nvSpPr>
        <p:spPr bwMode="auto">
          <a:xfrm>
            <a:off x="4317111" y="2492896"/>
            <a:ext cx="3568651" cy="367631"/>
          </a:xfrm>
          <a:prstGeom prst="roundRect">
            <a:avLst>
              <a:gd name="adj" fmla="val 22715"/>
            </a:avLst>
          </a:prstGeom>
          <a:solidFill>
            <a:srgbClr val="FFFF00"/>
          </a:solidFill>
          <a:ln w="25400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latin typeface="+mj-lt"/>
                <a:ea typeface="HG明朝E" panose="02020909000000000000" pitchFamily="17" charset="-128"/>
                <a:cs typeface="Arial" pitchFamily="34" charset="0"/>
              </a:rPr>
              <a:t>Private Security Configuration</a:t>
            </a:r>
          </a:p>
        </p:txBody>
      </p:sp>
    </p:spTree>
    <p:extLst>
      <p:ext uri="{BB962C8B-B14F-4D97-AF65-F5344CB8AC3E}">
        <p14:creationId xmlns:p14="http://schemas.microsoft.com/office/powerpoint/2010/main" val="38695555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Down Arrow 40"/>
          <p:cNvSpPr/>
          <p:nvPr/>
        </p:nvSpPr>
        <p:spPr>
          <a:xfrm rot="10800000" flipV="1">
            <a:off x="827584" y="3356992"/>
            <a:ext cx="6056256" cy="694529"/>
          </a:xfrm>
          <a:prstGeom prst="downArrow">
            <a:avLst>
              <a:gd name="adj1" fmla="val 76033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15" name="Down Arrow 40"/>
          <p:cNvSpPr/>
          <p:nvPr/>
        </p:nvSpPr>
        <p:spPr>
          <a:xfrm rot="10800000" flipV="1">
            <a:off x="535823" y="2034560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16" name="Down Arrow 40"/>
          <p:cNvSpPr/>
          <p:nvPr/>
        </p:nvSpPr>
        <p:spPr>
          <a:xfrm rot="10800000" flipV="1">
            <a:off x="1774361" y="2034560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17" name="Down Arrow 40"/>
          <p:cNvSpPr/>
          <p:nvPr/>
        </p:nvSpPr>
        <p:spPr>
          <a:xfrm rot="10800000" flipV="1">
            <a:off x="3012899" y="2034560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18" name="Down Arrow 40"/>
          <p:cNvSpPr/>
          <p:nvPr/>
        </p:nvSpPr>
        <p:spPr>
          <a:xfrm rot="10800000" flipV="1">
            <a:off x="4251437" y="2034560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19" name="Down Arrow 40"/>
          <p:cNvSpPr/>
          <p:nvPr/>
        </p:nvSpPr>
        <p:spPr>
          <a:xfrm rot="10800000" flipV="1">
            <a:off x="5489974" y="2034560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20" name="Down Arrow 40"/>
          <p:cNvSpPr/>
          <p:nvPr/>
        </p:nvSpPr>
        <p:spPr>
          <a:xfrm rot="10800000" flipV="1">
            <a:off x="6728511" y="2034561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4" name="角丸四角形 21"/>
          <p:cNvSpPr/>
          <p:nvPr/>
        </p:nvSpPr>
        <p:spPr bwMode="auto">
          <a:xfrm>
            <a:off x="179512" y="2564904"/>
            <a:ext cx="7344816" cy="1160292"/>
          </a:xfrm>
          <a:prstGeom prst="roundRect">
            <a:avLst>
              <a:gd name="adj" fmla="val 8332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b="1" kern="0" dirty="0" smtClean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Thing Description</a:t>
            </a:r>
            <a:endParaRPr lang="en-US" altLang="ja-JP" sz="2000" kern="0" dirty="0" smtClean="0">
              <a:solidFill>
                <a:schemeClr val="bg1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  <a:p>
            <a:pPr algn="ctr" fontAlgn="ctr">
              <a:lnSpc>
                <a:spcPct val="150000"/>
              </a:lnSpc>
              <a:defRPr/>
            </a:pPr>
            <a:r>
              <a:rPr lang="en-US" sz="1600" dirty="0" smtClean="0">
                <a:solidFill>
                  <a:schemeClr val="bg1"/>
                </a:solidFill>
              </a:rPr>
              <a:t>“IoT </a:t>
            </a:r>
            <a:r>
              <a:rPr lang="en-US" sz="1600" dirty="0">
                <a:solidFill>
                  <a:schemeClr val="bg1"/>
                </a:solidFill>
              </a:rPr>
              <a:t>Platform” × “Media Type” </a:t>
            </a:r>
            <a:r>
              <a:rPr lang="en-US" sz="1600" dirty="0" smtClean="0">
                <a:solidFill>
                  <a:schemeClr val="bg1"/>
                </a:solidFill>
              </a:rPr>
              <a:t>× “Transfer </a:t>
            </a:r>
            <a:r>
              <a:rPr lang="en-US" sz="1600" dirty="0">
                <a:solidFill>
                  <a:schemeClr val="bg1"/>
                </a:solidFill>
              </a:rPr>
              <a:t>Protocol” </a:t>
            </a:r>
            <a:r>
              <a:rPr lang="en-US" sz="1600" dirty="0" smtClean="0">
                <a:solidFill>
                  <a:schemeClr val="bg1"/>
                </a:solidFill>
              </a:rPr>
              <a:t>× “</a:t>
            </a:r>
            <a:r>
              <a:rPr lang="en-US" sz="1600" dirty="0" err="1" smtClean="0">
                <a:solidFill>
                  <a:schemeClr val="bg1"/>
                </a:solidFill>
              </a:rPr>
              <a:t>Subprotocol</a:t>
            </a:r>
            <a:r>
              <a:rPr lang="en-US" sz="1600" dirty="0" smtClean="0">
                <a:solidFill>
                  <a:schemeClr val="bg1"/>
                </a:solidFill>
              </a:rPr>
              <a:t>” × “Security”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" name="角丸四角形 21"/>
          <p:cNvSpPr/>
          <p:nvPr/>
        </p:nvSpPr>
        <p:spPr bwMode="auto">
          <a:xfrm>
            <a:off x="1418049" y="1060747"/>
            <a:ext cx="1152256" cy="1152128"/>
          </a:xfrm>
          <a:prstGeom prst="roundRect">
            <a:avLst>
              <a:gd name="adj" fmla="val 7500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OCF</a:t>
            </a:r>
          </a:p>
          <a:p>
            <a:pPr algn="ctr" fontAlgn="ctr">
              <a:defRPr/>
            </a:pPr>
            <a:r>
              <a:rPr lang="en-US" altLang="ja-JP" sz="14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with CBOR</a:t>
            </a: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over </a:t>
            </a:r>
            <a:r>
              <a:rPr lang="en-US" altLang="ja-JP" sz="1400" kern="0" dirty="0" err="1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CoAP</a:t>
            </a:r>
            <a:endParaRPr lang="en-US" altLang="ja-JP" sz="1400" kern="0" dirty="0">
              <a:solidFill>
                <a:prstClr val="white"/>
              </a:solidFill>
              <a:ea typeface="HG明朝E" panose="02020909000000000000" pitchFamily="17" charset="-128"/>
              <a:cs typeface="Arial" pitchFamily="34" charset="0"/>
            </a:endParaRP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using DTLS</a:t>
            </a:r>
          </a:p>
        </p:txBody>
      </p:sp>
      <p:sp>
        <p:nvSpPr>
          <p:cNvPr id="7" name="角丸四角形 21"/>
          <p:cNvSpPr/>
          <p:nvPr/>
        </p:nvSpPr>
        <p:spPr bwMode="auto">
          <a:xfrm>
            <a:off x="2656587" y="1060747"/>
            <a:ext cx="1152256" cy="1152128"/>
          </a:xfrm>
          <a:prstGeom prst="roundRect">
            <a:avLst>
              <a:gd name="adj" fmla="val 7500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oneM2M</a:t>
            </a:r>
          </a:p>
          <a:p>
            <a:pPr algn="ctr" fontAlgn="ctr">
              <a:defRPr/>
            </a:pPr>
            <a:r>
              <a:rPr lang="en-US" altLang="ja-JP" sz="14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with JSON</a:t>
            </a: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over MQTT</a:t>
            </a: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using TLS</a:t>
            </a:r>
          </a:p>
        </p:txBody>
      </p:sp>
      <p:sp>
        <p:nvSpPr>
          <p:cNvPr id="8" name="角丸四角形 21"/>
          <p:cNvSpPr/>
          <p:nvPr/>
        </p:nvSpPr>
        <p:spPr bwMode="auto">
          <a:xfrm>
            <a:off x="3895125" y="1060747"/>
            <a:ext cx="1152256" cy="1152128"/>
          </a:xfrm>
          <a:prstGeom prst="roundRect">
            <a:avLst>
              <a:gd name="adj" fmla="val 7500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LWM2M</a:t>
            </a:r>
          </a:p>
          <a:p>
            <a:pPr algn="ctr" fontAlgn="ctr">
              <a:defRPr/>
            </a:pPr>
            <a:r>
              <a:rPr lang="en-US" altLang="ja-JP" sz="14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with </a:t>
            </a:r>
            <a:r>
              <a:rPr lang="en-US" altLang="ja-JP" sz="1400" kern="0" dirty="0" err="1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SenML</a:t>
            </a:r>
            <a:endParaRPr lang="en-US" altLang="ja-JP" sz="1400" kern="0" dirty="0">
              <a:solidFill>
                <a:prstClr val="white"/>
              </a:solidFill>
              <a:ea typeface="HG明朝E" panose="02020909000000000000" pitchFamily="17" charset="-128"/>
              <a:cs typeface="Arial" pitchFamily="34" charset="0"/>
            </a:endParaRP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over </a:t>
            </a:r>
            <a:r>
              <a:rPr lang="en-US" altLang="ja-JP" sz="1400" kern="0" dirty="0" err="1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CoAP</a:t>
            </a:r>
            <a:endParaRPr lang="en-US" altLang="ja-JP" sz="1400" kern="0" dirty="0">
              <a:solidFill>
                <a:prstClr val="white"/>
              </a:solidFill>
              <a:ea typeface="HG明朝E" panose="02020909000000000000" pitchFamily="17" charset="-128"/>
              <a:cs typeface="Arial" pitchFamily="34" charset="0"/>
            </a:endParaRP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using DTLS</a:t>
            </a:r>
          </a:p>
        </p:txBody>
      </p:sp>
      <p:sp>
        <p:nvSpPr>
          <p:cNvPr id="9" name="角丸四角形 21"/>
          <p:cNvSpPr/>
          <p:nvPr/>
        </p:nvSpPr>
        <p:spPr bwMode="auto">
          <a:xfrm>
            <a:off x="5133663" y="1060747"/>
            <a:ext cx="1152256" cy="1152128"/>
          </a:xfrm>
          <a:prstGeom prst="roundRect">
            <a:avLst>
              <a:gd name="adj" fmla="val 7500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Web</a:t>
            </a:r>
            <a:b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</a:b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with CBOR</a:t>
            </a:r>
            <a:b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</a:b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over </a:t>
            </a:r>
            <a:r>
              <a:rPr lang="en-US" altLang="ja-JP" sz="1400" kern="0" dirty="0" err="1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CoAP</a:t>
            </a: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/>
            </a:r>
            <a:b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</a:b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u/ COSE+CWT</a:t>
            </a:r>
          </a:p>
        </p:txBody>
      </p:sp>
      <p:sp>
        <p:nvSpPr>
          <p:cNvPr id="11" name="角丸四角形 21"/>
          <p:cNvSpPr/>
          <p:nvPr/>
        </p:nvSpPr>
        <p:spPr bwMode="auto">
          <a:xfrm>
            <a:off x="179511" y="1060748"/>
            <a:ext cx="1152256" cy="1152128"/>
          </a:xfrm>
          <a:prstGeom prst="roundRect">
            <a:avLst>
              <a:gd name="adj" fmla="val 7500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Web</a:t>
            </a:r>
          </a:p>
          <a:p>
            <a:pPr algn="ctr" fontAlgn="ctr"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with JSON</a:t>
            </a: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over HTTP</a:t>
            </a: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using “</a:t>
            </a:r>
            <a:r>
              <a:rPr lang="en-US" altLang="ja-JP" sz="1400" kern="0" dirty="0" err="1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nosec</a:t>
            </a:r>
            <a:r>
              <a:rPr lang="en-US" altLang="ja-JP" sz="14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”</a:t>
            </a:r>
          </a:p>
        </p:txBody>
      </p:sp>
      <p:sp>
        <p:nvSpPr>
          <p:cNvPr id="12" name="角丸四角形 21"/>
          <p:cNvSpPr/>
          <p:nvPr/>
        </p:nvSpPr>
        <p:spPr bwMode="auto">
          <a:xfrm>
            <a:off x="6372200" y="1060748"/>
            <a:ext cx="1152256" cy="1152128"/>
          </a:xfrm>
          <a:prstGeom prst="roundRect">
            <a:avLst>
              <a:gd name="adj" fmla="val 7500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…</a:t>
            </a:r>
          </a:p>
        </p:txBody>
      </p:sp>
      <p:sp>
        <p:nvSpPr>
          <p:cNvPr id="37" name="Geschweifte Klammer rechts 36"/>
          <p:cNvSpPr/>
          <p:nvPr/>
        </p:nvSpPr>
        <p:spPr>
          <a:xfrm>
            <a:off x="7627524" y="988740"/>
            <a:ext cx="144016" cy="1296144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Textfeld 37"/>
          <p:cNvSpPr txBox="1"/>
          <p:nvPr/>
        </p:nvSpPr>
        <p:spPr>
          <a:xfrm>
            <a:off x="7817998" y="1284936"/>
            <a:ext cx="12484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Binding</a:t>
            </a:r>
            <a:br>
              <a:rPr lang="de-DE" sz="2000" dirty="0"/>
            </a:br>
            <a:r>
              <a:rPr lang="de-DE" sz="2000" dirty="0"/>
              <a:t>Templates</a:t>
            </a:r>
          </a:p>
        </p:txBody>
      </p:sp>
      <p:sp>
        <p:nvSpPr>
          <p:cNvPr id="21" name="Geschweifte Klammer rechts 20"/>
          <p:cNvSpPr/>
          <p:nvPr/>
        </p:nvSpPr>
        <p:spPr>
          <a:xfrm>
            <a:off x="7627524" y="2496977"/>
            <a:ext cx="144016" cy="1296144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feld 21"/>
          <p:cNvSpPr txBox="1"/>
          <p:nvPr/>
        </p:nvSpPr>
        <p:spPr>
          <a:xfrm>
            <a:off x="7817997" y="2791105"/>
            <a:ext cx="10575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Protocol</a:t>
            </a:r>
            <a:br>
              <a:rPr lang="de-DE" sz="2000" dirty="0" smtClean="0"/>
            </a:br>
            <a:r>
              <a:rPr lang="de-DE" sz="2000" dirty="0" smtClean="0"/>
              <a:t>Bindings</a:t>
            </a:r>
            <a:endParaRPr lang="en-US" sz="2000" dirty="0"/>
          </a:p>
        </p:txBody>
      </p:sp>
      <p:sp>
        <p:nvSpPr>
          <p:cNvPr id="26" name="角丸四角形 21"/>
          <p:cNvSpPr/>
          <p:nvPr/>
        </p:nvSpPr>
        <p:spPr bwMode="auto">
          <a:xfrm>
            <a:off x="179512" y="4060888"/>
            <a:ext cx="7344816" cy="1160292"/>
          </a:xfrm>
          <a:prstGeom prst="roundRect">
            <a:avLst>
              <a:gd name="adj" fmla="val 8332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b="1" kern="0" dirty="0" smtClean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Implementation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7" name="Geschweifte Klammer rechts 26"/>
          <p:cNvSpPr/>
          <p:nvPr/>
        </p:nvSpPr>
        <p:spPr>
          <a:xfrm>
            <a:off x="7627524" y="3992961"/>
            <a:ext cx="144016" cy="1296144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Textfeld 27"/>
          <p:cNvSpPr txBox="1"/>
          <p:nvPr/>
        </p:nvSpPr>
        <p:spPr>
          <a:xfrm>
            <a:off x="7817997" y="4287090"/>
            <a:ext cx="10575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Protocol</a:t>
            </a:r>
            <a:br>
              <a:rPr lang="de-DE" sz="2000" dirty="0" smtClean="0"/>
            </a:br>
            <a:r>
              <a:rPr lang="de-DE" sz="2000" dirty="0" smtClean="0"/>
              <a:t>Stacks</a:t>
            </a:r>
            <a:endParaRPr lang="en-US" sz="2000" dirty="0"/>
          </a:p>
        </p:txBody>
      </p:sp>
      <p:sp>
        <p:nvSpPr>
          <p:cNvPr id="31" name="Rechteck 30"/>
          <p:cNvSpPr/>
          <p:nvPr/>
        </p:nvSpPr>
        <p:spPr>
          <a:xfrm>
            <a:off x="3903356" y="4708518"/>
            <a:ext cx="744083" cy="360040"/>
          </a:xfrm>
          <a:prstGeom prst="rect">
            <a:avLst/>
          </a:prstGeom>
          <a:solidFill>
            <a:srgbClr val="0099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MQTT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32" name="Rechteck 31"/>
          <p:cNvSpPr/>
          <p:nvPr/>
        </p:nvSpPr>
        <p:spPr>
          <a:xfrm>
            <a:off x="2113442" y="4708518"/>
            <a:ext cx="744083" cy="360040"/>
          </a:xfrm>
          <a:prstGeom prst="rect">
            <a:avLst/>
          </a:prstGeom>
          <a:solidFill>
            <a:srgbClr val="0099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cs typeface="Arial" pitchFamily="34" charset="0"/>
              </a:rPr>
              <a:t>HTTP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33" name="Rechteck 32"/>
          <p:cNvSpPr/>
          <p:nvPr/>
        </p:nvSpPr>
        <p:spPr>
          <a:xfrm>
            <a:off x="3008399" y="4708518"/>
            <a:ext cx="744083" cy="360040"/>
          </a:xfrm>
          <a:prstGeom prst="rect">
            <a:avLst/>
          </a:prstGeom>
          <a:solidFill>
            <a:srgbClr val="0099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CoAP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34" name="Rechteck 33"/>
          <p:cNvSpPr/>
          <p:nvPr/>
        </p:nvSpPr>
        <p:spPr>
          <a:xfrm>
            <a:off x="1216216" y="4708518"/>
            <a:ext cx="744083" cy="360040"/>
          </a:xfrm>
          <a:prstGeom prst="rect">
            <a:avLst/>
          </a:prstGeom>
          <a:solidFill>
            <a:srgbClr val="3366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CBOR</a:t>
            </a:r>
          </a:p>
        </p:txBody>
      </p:sp>
      <p:sp>
        <p:nvSpPr>
          <p:cNvPr id="36" name="Rechteck 35"/>
          <p:cNvSpPr/>
          <p:nvPr/>
        </p:nvSpPr>
        <p:spPr>
          <a:xfrm>
            <a:off x="321259" y="4708518"/>
            <a:ext cx="744083" cy="360040"/>
          </a:xfrm>
          <a:prstGeom prst="rect">
            <a:avLst/>
          </a:prstGeom>
          <a:solidFill>
            <a:srgbClr val="3366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JSON</a:t>
            </a:r>
          </a:p>
        </p:txBody>
      </p:sp>
      <p:sp>
        <p:nvSpPr>
          <p:cNvPr id="39" name="Rechteck 38"/>
          <p:cNvSpPr/>
          <p:nvPr/>
        </p:nvSpPr>
        <p:spPr>
          <a:xfrm>
            <a:off x="6588224" y="4708518"/>
            <a:ext cx="744083" cy="360040"/>
          </a:xfrm>
          <a:prstGeom prst="rect">
            <a:avLst/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OAuth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40" name="Rechteck 39"/>
          <p:cNvSpPr/>
          <p:nvPr/>
        </p:nvSpPr>
        <p:spPr>
          <a:xfrm>
            <a:off x="4798310" y="4708518"/>
            <a:ext cx="744083" cy="360040"/>
          </a:xfrm>
          <a:prstGeom prst="rect">
            <a:avLst/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cs typeface="Arial" pitchFamily="34" charset="0"/>
              </a:rPr>
              <a:t>TLS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41" name="Rechteck 39"/>
          <p:cNvSpPr/>
          <p:nvPr/>
        </p:nvSpPr>
        <p:spPr>
          <a:xfrm>
            <a:off x="5693264" y="4708518"/>
            <a:ext cx="744083" cy="360040"/>
          </a:xfrm>
          <a:prstGeom prst="rect">
            <a:avLst/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DTLS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own Arrow 40">
            <a:extLst>
              <a:ext uri="{FF2B5EF4-FFF2-40B4-BE49-F238E27FC236}">
                <a16:creationId xmlns:a16="http://schemas.microsoft.com/office/drawing/2014/main" xmlns="" id="{940FE31F-5355-4155-B7B3-79D4EAC17461}"/>
              </a:ext>
            </a:extLst>
          </p:cNvPr>
          <p:cNvSpPr/>
          <p:nvPr/>
        </p:nvSpPr>
        <p:spPr>
          <a:xfrm rot="8569733">
            <a:off x="6737303" y="2201613"/>
            <a:ext cx="324000" cy="1144286"/>
          </a:xfrm>
          <a:prstGeom prst="downArrow">
            <a:avLst>
              <a:gd name="adj1" fmla="val 50000"/>
              <a:gd name="adj2" fmla="val 50000"/>
            </a:avLst>
          </a:prstGeom>
          <a:solidFill>
            <a:sysClr val="window" lastClr="FFFFFF">
              <a:lumMod val="7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Arial" pitchFamily="34" charset="0"/>
            </a:endParaRPr>
          </a:p>
        </p:txBody>
      </p:sp>
      <p:sp>
        <p:nvSpPr>
          <p:cNvPr id="28" name="Down Arrow 40">
            <a:extLst>
              <a:ext uri="{FF2B5EF4-FFF2-40B4-BE49-F238E27FC236}">
                <a16:creationId xmlns:a16="http://schemas.microsoft.com/office/drawing/2014/main" xmlns="" id="{C3343050-8CC9-4B75-B876-F2F33E35216C}"/>
              </a:ext>
            </a:extLst>
          </p:cNvPr>
          <p:cNvSpPr/>
          <p:nvPr/>
        </p:nvSpPr>
        <p:spPr>
          <a:xfrm rot="8569733">
            <a:off x="6756395" y="3230551"/>
            <a:ext cx="324000" cy="1144286"/>
          </a:xfrm>
          <a:prstGeom prst="downArrow">
            <a:avLst>
              <a:gd name="adj1" fmla="val 50000"/>
              <a:gd name="adj2" fmla="val 50000"/>
            </a:avLst>
          </a:prstGeom>
          <a:solidFill>
            <a:sysClr val="window" lastClr="FFFFFF">
              <a:lumMod val="7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Arial" pitchFamily="34" charset="0"/>
            </a:endParaRPr>
          </a:p>
        </p:txBody>
      </p:sp>
      <p:sp>
        <p:nvSpPr>
          <p:cNvPr id="26" name="Down Arrow 40">
            <a:extLst>
              <a:ext uri="{FF2B5EF4-FFF2-40B4-BE49-F238E27FC236}">
                <a16:creationId xmlns:a16="http://schemas.microsoft.com/office/drawing/2014/main" xmlns="" id="{37BF7EAC-3889-4E74-BC3F-68E89327D804}"/>
              </a:ext>
            </a:extLst>
          </p:cNvPr>
          <p:cNvSpPr/>
          <p:nvPr/>
        </p:nvSpPr>
        <p:spPr>
          <a:xfrm rot="8569733">
            <a:off x="3431679" y="2734742"/>
            <a:ext cx="324000" cy="1144286"/>
          </a:xfrm>
          <a:prstGeom prst="downArrow">
            <a:avLst>
              <a:gd name="adj1" fmla="val 50000"/>
              <a:gd name="adj2" fmla="val 50000"/>
            </a:avLst>
          </a:prstGeom>
          <a:solidFill>
            <a:sysClr val="window" lastClr="FFFFFF">
              <a:lumMod val="7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Arial" pitchFamily="34" charset="0"/>
            </a:endParaRPr>
          </a:p>
        </p:txBody>
      </p:sp>
      <p:cxnSp>
        <p:nvCxnSpPr>
          <p:cNvPr id="5" name="直線矢印コネクタ 36">
            <a:extLst>
              <a:ext uri="{FF2B5EF4-FFF2-40B4-BE49-F238E27FC236}">
                <a16:creationId xmlns:a16="http://schemas.microsoft.com/office/drawing/2014/main" xmlns="" id="{B88777B8-59B0-4259-AC12-EB3106E53B83}"/>
              </a:ext>
            </a:extLst>
          </p:cNvPr>
          <p:cNvCxnSpPr>
            <a:cxnSpLocks/>
            <a:endCxn id="59" idx="1"/>
          </p:cNvCxnSpPr>
          <p:nvPr/>
        </p:nvCxnSpPr>
        <p:spPr>
          <a:xfrm flipV="1">
            <a:off x="3407770" y="1995750"/>
            <a:ext cx="2243329" cy="534446"/>
          </a:xfrm>
          <a:prstGeom prst="straightConnector1">
            <a:avLst/>
          </a:prstGeom>
          <a:ln>
            <a:solidFill>
              <a:srgbClr val="EB780A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37">
            <a:extLst>
              <a:ext uri="{FF2B5EF4-FFF2-40B4-BE49-F238E27FC236}">
                <a16:creationId xmlns:a16="http://schemas.microsoft.com/office/drawing/2014/main" xmlns="" id="{5113A2AC-0F45-4A71-9D05-69B32CD7744B}"/>
              </a:ext>
            </a:extLst>
          </p:cNvPr>
          <p:cNvCxnSpPr>
            <a:cxnSpLocks/>
            <a:endCxn id="67" idx="1"/>
          </p:cNvCxnSpPr>
          <p:nvPr/>
        </p:nvCxnSpPr>
        <p:spPr>
          <a:xfrm>
            <a:off x="3407770" y="2530196"/>
            <a:ext cx="2272598" cy="493857"/>
          </a:xfrm>
          <a:prstGeom prst="straightConnector1">
            <a:avLst/>
          </a:prstGeom>
          <a:ln>
            <a:solidFill>
              <a:srgbClr val="EB780A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四角形: メモ 40">
            <a:extLst>
              <a:ext uri="{FF2B5EF4-FFF2-40B4-BE49-F238E27FC236}">
                <a16:creationId xmlns:a16="http://schemas.microsoft.com/office/drawing/2014/main" xmlns="" id="{7D117D8E-F664-4207-A0BE-A36DBAF3959A}"/>
              </a:ext>
            </a:extLst>
          </p:cNvPr>
          <p:cNvSpPr/>
          <p:nvPr/>
        </p:nvSpPr>
        <p:spPr>
          <a:xfrm>
            <a:off x="7277870" y="2191099"/>
            <a:ext cx="1199052" cy="653444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b"/>
          <a:lstStyle/>
          <a:p>
            <a:pPr algn="ctr">
              <a:lnSpc>
                <a:spcPct val="80000"/>
              </a:lnSpc>
            </a:pPr>
            <a:r>
              <a:rPr kumimoji="1" lang="en-US" altLang="ja-JP" sz="2000" dirty="0"/>
              <a:t>Other</a:t>
            </a:r>
          </a:p>
          <a:p>
            <a:pPr algn="ctr">
              <a:lnSpc>
                <a:spcPct val="80000"/>
              </a:lnSpc>
            </a:pPr>
            <a:r>
              <a:rPr lang="en-US" altLang="ja-JP" sz="2000" dirty="0"/>
              <a:t>resources</a:t>
            </a:r>
            <a:endParaRPr kumimoji="1" lang="ja-JP" altLang="en-US" sz="2000" dirty="0"/>
          </a:p>
        </p:txBody>
      </p:sp>
      <p:cxnSp>
        <p:nvCxnSpPr>
          <p:cNvPr id="8" name="直線矢印コネクタ 42">
            <a:extLst>
              <a:ext uri="{FF2B5EF4-FFF2-40B4-BE49-F238E27FC236}">
                <a16:creationId xmlns:a16="http://schemas.microsoft.com/office/drawing/2014/main" xmlns="" id="{D3D5D467-DA8E-4868-AB3F-76D8B33830D7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3407770" y="2517821"/>
            <a:ext cx="3870100" cy="12376"/>
          </a:xfrm>
          <a:prstGeom prst="straightConnector1">
            <a:avLst/>
          </a:prstGeom>
          <a:ln>
            <a:solidFill>
              <a:srgbClr val="EB780A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角丸四角形 6">
            <a:extLst>
              <a:ext uri="{FF2B5EF4-FFF2-40B4-BE49-F238E27FC236}">
                <a16:creationId xmlns:a16="http://schemas.microsoft.com/office/drawing/2014/main" xmlns="" id="{DF0A1329-0B41-49D4-90D5-70946F050AAD}"/>
              </a:ext>
            </a:extLst>
          </p:cNvPr>
          <p:cNvSpPr/>
          <p:nvPr/>
        </p:nvSpPr>
        <p:spPr bwMode="auto">
          <a:xfrm>
            <a:off x="7152566" y="3096536"/>
            <a:ext cx="1440000" cy="720000"/>
          </a:xfrm>
          <a:prstGeom prst="roundRect">
            <a:avLst>
              <a:gd name="adj" fmla="val 503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HG明朝E" panose="02020909000000000000" pitchFamily="17" charset="-128"/>
                <a:cs typeface="Arial" pitchFamily="34" charset="0"/>
              </a:rPr>
              <a:t>Thing B</a:t>
            </a:r>
          </a:p>
        </p:txBody>
      </p:sp>
      <p:sp>
        <p:nvSpPr>
          <p:cNvPr id="10" name="角丸四角形 6">
            <a:extLst>
              <a:ext uri="{FF2B5EF4-FFF2-40B4-BE49-F238E27FC236}">
                <a16:creationId xmlns:a16="http://schemas.microsoft.com/office/drawing/2014/main" xmlns="" id="{0537BC9F-7751-4EB4-B6C2-0E4A7730EDF0}"/>
              </a:ext>
            </a:extLst>
          </p:cNvPr>
          <p:cNvSpPr/>
          <p:nvPr/>
        </p:nvSpPr>
        <p:spPr bwMode="auto">
          <a:xfrm>
            <a:off x="7152566" y="4103812"/>
            <a:ext cx="1440000" cy="720000"/>
          </a:xfrm>
          <a:prstGeom prst="roundRect">
            <a:avLst>
              <a:gd name="adj" fmla="val 503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HG明朝E" panose="02020909000000000000" pitchFamily="17" charset="-128"/>
                <a:cs typeface="Arial" pitchFamily="34" charset="0"/>
              </a:rPr>
              <a:t>Thing C</a:t>
            </a:r>
          </a:p>
        </p:txBody>
      </p:sp>
      <p:cxnSp>
        <p:nvCxnSpPr>
          <p:cNvPr id="11" name="コネクタ: カギ線 56">
            <a:extLst>
              <a:ext uri="{FF2B5EF4-FFF2-40B4-BE49-F238E27FC236}">
                <a16:creationId xmlns:a16="http://schemas.microsoft.com/office/drawing/2014/main" xmlns="" id="{1BD0CE5B-A439-41AD-830D-CC6CC34A0BAC}"/>
              </a:ext>
            </a:extLst>
          </p:cNvPr>
          <p:cNvCxnSpPr>
            <a:stCxn id="25" idx="3"/>
            <a:endCxn id="9" idx="1"/>
          </p:cNvCxnSpPr>
          <p:nvPr/>
        </p:nvCxnSpPr>
        <p:spPr>
          <a:xfrm flipV="1">
            <a:off x="5251657" y="3456536"/>
            <a:ext cx="1900909" cy="520131"/>
          </a:xfrm>
          <a:prstGeom prst="bentConnector3">
            <a:avLst/>
          </a:prstGeom>
          <a:ln>
            <a:solidFill>
              <a:srgbClr val="7F7F7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コネクタ: カギ線 57">
            <a:extLst>
              <a:ext uri="{FF2B5EF4-FFF2-40B4-BE49-F238E27FC236}">
                <a16:creationId xmlns:a16="http://schemas.microsoft.com/office/drawing/2014/main" xmlns="" id="{DF6AC9EC-5258-429C-BB66-565BB5D9BDD5}"/>
              </a:ext>
            </a:extLst>
          </p:cNvPr>
          <p:cNvCxnSpPr>
            <a:cxnSpLocks/>
            <a:stCxn id="25" idx="3"/>
            <a:endCxn id="10" idx="1"/>
          </p:cNvCxnSpPr>
          <p:nvPr/>
        </p:nvCxnSpPr>
        <p:spPr>
          <a:xfrm>
            <a:off x="5251657" y="3976667"/>
            <a:ext cx="1900909" cy="487145"/>
          </a:xfrm>
          <a:prstGeom prst="bentConnector3">
            <a:avLst/>
          </a:prstGeom>
          <a:ln>
            <a:solidFill>
              <a:srgbClr val="7F7F7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四角形: メモ 135">
            <a:extLst>
              <a:ext uri="{FF2B5EF4-FFF2-40B4-BE49-F238E27FC236}">
                <a16:creationId xmlns:a16="http://schemas.microsoft.com/office/drawing/2014/main" xmlns="" id="{1B49BDAE-ED8B-49B2-BD5F-1D9907275C8D}"/>
              </a:ext>
            </a:extLst>
          </p:cNvPr>
          <p:cNvSpPr/>
          <p:nvPr/>
        </p:nvSpPr>
        <p:spPr>
          <a:xfrm>
            <a:off x="7344572" y="2272362"/>
            <a:ext cx="1199052" cy="653444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b"/>
          <a:lstStyle/>
          <a:p>
            <a:pPr algn="ctr">
              <a:lnSpc>
                <a:spcPct val="80000"/>
              </a:lnSpc>
            </a:pPr>
            <a:r>
              <a:rPr kumimoji="1" lang="en-US" altLang="ja-JP" sz="2000" dirty="0"/>
              <a:t>Other</a:t>
            </a:r>
          </a:p>
          <a:p>
            <a:pPr algn="ctr">
              <a:lnSpc>
                <a:spcPct val="80000"/>
              </a:lnSpc>
            </a:pPr>
            <a:r>
              <a:rPr lang="en-US" altLang="ja-JP" sz="2000" dirty="0"/>
              <a:t>R</a:t>
            </a:r>
            <a:r>
              <a:rPr lang="en-US" altLang="ja-JP" sz="2000" dirty="0" smtClean="0"/>
              <a:t>esources</a:t>
            </a:r>
            <a:endParaRPr kumimoji="1" lang="ja-JP" altLang="en-US" sz="2000" dirty="0"/>
          </a:p>
        </p:txBody>
      </p:sp>
      <p:sp>
        <p:nvSpPr>
          <p:cNvPr id="18" name="角丸四角形 6">
            <a:extLst>
              <a:ext uri="{FF2B5EF4-FFF2-40B4-BE49-F238E27FC236}">
                <a16:creationId xmlns:a16="http://schemas.microsoft.com/office/drawing/2014/main" xmlns="" id="{91006723-DA0B-4ABA-957C-AF6A78E36774}"/>
              </a:ext>
            </a:extLst>
          </p:cNvPr>
          <p:cNvSpPr/>
          <p:nvPr/>
        </p:nvSpPr>
        <p:spPr bwMode="auto">
          <a:xfrm>
            <a:off x="467544" y="3616666"/>
            <a:ext cx="1440000" cy="720000"/>
          </a:xfrm>
          <a:prstGeom prst="roundRect">
            <a:avLst>
              <a:gd name="adj" fmla="val 503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HG明朝E" panose="02020909000000000000" pitchFamily="17" charset="-128"/>
                <a:cs typeface="Arial" pitchFamily="34" charset="0"/>
              </a:rPr>
              <a:t>Consumer</a:t>
            </a:r>
          </a:p>
        </p:txBody>
      </p:sp>
      <p:sp>
        <p:nvSpPr>
          <p:cNvPr id="19" name="Down Arrow 40">
            <a:extLst>
              <a:ext uri="{FF2B5EF4-FFF2-40B4-BE49-F238E27FC236}">
                <a16:creationId xmlns:a16="http://schemas.microsoft.com/office/drawing/2014/main" xmlns="" id="{4AC7C42A-F31C-4787-8D21-385E7D43CAB7}"/>
              </a:ext>
            </a:extLst>
          </p:cNvPr>
          <p:cNvSpPr/>
          <p:nvPr/>
        </p:nvSpPr>
        <p:spPr>
          <a:xfrm rot="13030267" flipV="1">
            <a:off x="2082535" y="2579567"/>
            <a:ext cx="324000" cy="1144286"/>
          </a:xfrm>
          <a:prstGeom prst="downArrow">
            <a:avLst>
              <a:gd name="adj1" fmla="val 50000"/>
              <a:gd name="adj2" fmla="val 50000"/>
            </a:avLst>
          </a:prstGeom>
          <a:solidFill>
            <a:sysClr val="window" lastClr="FFFFFF">
              <a:lumMod val="7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Arial" pitchFamily="34" charset="0"/>
            </a:endParaRPr>
          </a:p>
        </p:txBody>
      </p:sp>
      <p:sp>
        <p:nvSpPr>
          <p:cNvPr id="20" name="テキスト ボックス 140">
            <a:extLst>
              <a:ext uri="{FF2B5EF4-FFF2-40B4-BE49-F238E27FC236}">
                <a16:creationId xmlns:a16="http://schemas.microsoft.com/office/drawing/2014/main" xmlns="" id="{C2031B7D-28F0-4D68-AA04-7199EEBCDE43}"/>
              </a:ext>
            </a:extLst>
          </p:cNvPr>
          <p:cNvSpPr txBox="1"/>
          <p:nvPr/>
        </p:nvSpPr>
        <p:spPr>
          <a:xfrm>
            <a:off x="3371903" y="2034970"/>
            <a:ext cx="7016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 smtClean="0"/>
              <a:t>Links</a:t>
            </a:r>
            <a:endParaRPr kumimoji="1" lang="ja-JP" altLang="en-US" dirty="0"/>
          </a:p>
        </p:txBody>
      </p:sp>
      <p:cxnSp>
        <p:nvCxnSpPr>
          <p:cNvPr id="21" name="Gerade Verbindung mit Pfeil 42">
            <a:extLst>
              <a:ext uri="{FF2B5EF4-FFF2-40B4-BE49-F238E27FC236}">
                <a16:creationId xmlns:a16="http://schemas.microsoft.com/office/drawing/2014/main" xmlns="" id="{BAC4CD7D-497E-48E3-9ADE-917CB7DACF82}"/>
              </a:ext>
            </a:extLst>
          </p:cNvPr>
          <p:cNvCxnSpPr>
            <a:cxnSpLocks/>
          </p:cNvCxnSpPr>
          <p:nvPr/>
        </p:nvCxnSpPr>
        <p:spPr>
          <a:xfrm>
            <a:off x="1893037" y="4123202"/>
            <a:ext cx="1918620" cy="0"/>
          </a:xfrm>
          <a:prstGeom prst="straightConnector1">
            <a:avLst/>
          </a:prstGeom>
          <a:noFill/>
          <a:ln w="38100" cap="flat" cmpd="sng" algn="ctr">
            <a:solidFill>
              <a:srgbClr val="008000"/>
            </a:solidFill>
            <a:prstDash val="sysDot"/>
            <a:miter lim="800000"/>
            <a:headEnd type="arrow" w="med" len="med"/>
            <a:tailEnd type="arrow" w="med" len="med"/>
          </a:ln>
          <a:effectLst/>
        </p:spPr>
      </p:cxnSp>
      <p:cxnSp>
        <p:nvCxnSpPr>
          <p:cNvPr id="22" name="Gerade Verbindung mit Pfeil 42">
            <a:extLst>
              <a:ext uri="{FF2B5EF4-FFF2-40B4-BE49-F238E27FC236}">
                <a16:creationId xmlns:a16="http://schemas.microsoft.com/office/drawing/2014/main" xmlns="" id="{C4227D80-CE85-4D18-9276-9923491CD9CD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1907544" y="3573579"/>
            <a:ext cx="5245022" cy="403087"/>
          </a:xfrm>
          <a:prstGeom prst="straightConnector1">
            <a:avLst/>
          </a:prstGeom>
          <a:noFill/>
          <a:ln w="38100" cap="flat" cmpd="sng" algn="ctr">
            <a:solidFill>
              <a:srgbClr val="008000"/>
            </a:solidFill>
            <a:prstDash val="sysDot"/>
            <a:miter lim="800000"/>
            <a:headEnd type="arrow" w="med" len="med"/>
            <a:tailEnd type="arrow" w="med" len="med"/>
          </a:ln>
          <a:effectLst/>
        </p:spPr>
      </p:cxnSp>
      <p:cxnSp>
        <p:nvCxnSpPr>
          <p:cNvPr id="23" name="Gerade Verbindung mit Pfeil 42">
            <a:extLst>
              <a:ext uri="{FF2B5EF4-FFF2-40B4-BE49-F238E27FC236}">
                <a16:creationId xmlns:a16="http://schemas.microsoft.com/office/drawing/2014/main" xmlns="" id="{0DEDAD89-F2ED-4462-8526-0CC39D14DE92}"/>
              </a:ext>
            </a:extLst>
          </p:cNvPr>
          <p:cNvCxnSpPr>
            <a:cxnSpLocks/>
          </p:cNvCxnSpPr>
          <p:nvPr/>
        </p:nvCxnSpPr>
        <p:spPr>
          <a:xfrm>
            <a:off x="1922051" y="4260207"/>
            <a:ext cx="5230515" cy="398640"/>
          </a:xfrm>
          <a:prstGeom prst="straightConnector1">
            <a:avLst/>
          </a:prstGeom>
          <a:noFill/>
          <a:ln w="38100" cap="flat" cmpd="sng" algn="ctr">
            <a:solidFill>
              <a:srgbClr val="008000"/>
            </a:solidFill>
            <a:prstDash val="sysDot"/>
            <a:miter lim="800000"/>
            <a:headEnd type="arrow" w="med" len="med"/>
            <a:tailEnd type="arrow" w="med" len="med"/>
          </a:ln>
          <a:effectLst/>
        </p:spPr>
      </p:cxnSp>
      <p:sp>
        <p:nvSpPr>
          <p:cNvPr id="24" name="テキスト ボックス 46">
            <a:extLst>
              <a:ext uri="{FF2B5EF4-FFF2-40B4-BE49-F238E27FC236}">
                <a16:creationId xmlns:a16="http://schemas.microsoft.com/office/drawing/2014/main" xmlns="" id="{286BA5D7-ADFF-4092-9C52-8D7D5BBA0127}"/>
              </a:ext>
            </a:extLst>
          </p:cNvPr>
          <p:cNvSpPr txBox="1"/>
          <p:nvPr/>
        </p:nvSpPr>
        <p:spPr>
          <a:xfrm>
            <a:off x="5266164" y="3912254"/>
            <a:ext cx="9749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/>
              <a:t>Related</a:t>
            </a:r>
            <a:endParaRPr kumimoji="1" lang="ja-JP" altLang="en-US" dirty="0"/>
          </a:p>
        </p:txBody>
      </p:sp>
      <p:sp>
        <p:nvSpPr>
          <p:cNvPr id="25" name="角丸四角形 6">
            <a:extLst>
              <a:ext uri="{FF2B5EF4-FFF2-40B4-BE49-F238E27FC236}">
                <a16:creationId xmlns:a16="http://schemas.microsoft.com/office/drawing/2014/main" xmlns="" id="{529EACCC-C218-4181-AB85-88A152772189}"/>
              </a:ext>
            </a:extLst>
          </p:cNvPr>
          <p:cNvSpPr/>
          <p:nvPr/>
        </p:nvSpPr>
        <p:spPr bwMode="auto">
          <a:xfrm>
            <a:off x="3811657" y="3616667"/>
            <a:ext cx="1440000" cy="720000"/>
          </a:xfrm>
          <a:prstGeom prst="roundRect">
            <a:avLst>
              <a:gd name="adj" fmla="val 503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HG明朝E" panose="02020909000000000000" pitchFamily="17" charset="-128"/>
                <a:cs typeface="Arial" pitchFamily="34" charset="0"/>
              </a:rPr>
              <a:t>Thing A</a:t>
            </a:r>
          </a:p>
        </p:txBody>
      </p:sp>
      <p:grpSp>
        <p:nvGrpSpPr>
          <p:cNvPr id="50" name="グループ化 102">
            <a:extLst>
              <a:ext uri="{FF2B5EF4-FFF2-40B4-BE49-F238E27FC236}">
                <a16:creationId xmlns:a16="http://schemas.microsoft.com/office/drawing/2014/main" xmlns="" id="{7DCF0E36-9C53-4382-BF09-3D1BCDD938A8}"/>
              </a:ext>
            </a:extLst>
          </p:cNvPr>
          <p:cNvGrpSpPr/>
          <p:nvPr/>
        </p:nvGrpSpPr>
        <p:grpSpPr>
          <a:xfrm>
            <a:off x="2481699" y="2233695"/>
            <a:ext cx="928995" cy="598378"/>
            <a:chOff x="5392212" y="1665805"/>
            <a:chExt cx="1391137" cy="892701"/>
          </a:xfrm>
        </p:grpSpPr>
        <p:sp>
          <p:nvSpPr>
            <p:cNvPr id="51" name="角丸四角形 21">
              <a:extLst>
                <a:ext uri="{FF2B5EF4-FFF2-40B4-BE49-F238E27FC236}">
                  <a16:creationId xmlns:a16="http://schemas.microsoft.com/office/drawing/2014/main" xmlns="" id="{B6C5E118-CCA9-4D51-A653-45E157647EEB}"/>
                </a:ext>
              </a:extLst>
            </p:cNvPr>
            <p:cNvSpPr/>
            <p:nvPr/>
          </p:nvSpPr>
          <p:spPr bwMode="auto">
            <a:xfrm>
              <a:off x="5392212" y="1671071"/>
              <a:ext cx="1391137" cy="887435"/>
            </a:xfrm>
            <a:prstGeom prst="foldedCorner">
              <a:avLst>
                <a:gd name="adj" fmla="val 20194"/>
              </a:avLst>
            </a:prstGeom>
            <a:solidFill>
              <a:srgbClr val="EB780A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ja-JP" sz="2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52" name="Group 44">
              <a:extLst>
                <a:ext uri="{FF2B5EF4-FFF2-40B4-BE49-F238E27FC236}">
                  <a16:creationId xmlns:a16="http://schemas.microsoft.com/office/drawing/2014/main" xmlns="" id="{73EC1589-69E0-4382-8ACA-E1281CAD6056}"/>
                </a:ext>
              </a:extLst>
            </p:cNvPr>
            <p:cNvGrpSpPr/>
            <p:nvPr/>
          </p:nvGrpSpPr>
          <p:grpSpPr>
            <a:xfrm>
              <a:off x="5506487" y="1808145"/>
              <a:ext cx="592395" cy="642327"/>
              <a:chOff x="3589327" y="2082553"/>
              <a:chExt cx="568045" cy="615987"/>
            </a:xfrm>
          </p:grpSpPr>
          <p:sp>
            <p:nvSpPr>
              <p:cNvPr id="54" name="Isosceles Triangle 45">
                <a:extLst>
                  <a:ext uri="{FF2B5EF4-FFF2-40B4-BE49-F238E27FC236}">
                    <a16:creationId xmlns:a16="http://schemas.microsoft.com/office/drawing/2014/main" xmlns="" id="{2590B726-E32C-400F-A1AB-AB97CBB752DE}"/>
                  </a:ext>
                </a:extLst>
              </p:cNvPr>
              <p:cNvSpPr/>
              <p:nvPr/>
            </p:nvSpPr>
            <p:spPr>
              <a:xfrm rot="16200000">
                <a:off x="3654616" y="2187099"/>
                <a:ext cx="447718" cy="386740"/>
              </a:xfrm>
              <a:prstGeom prst="triangle">
                <a:avLst/>
              </a:prstGeom>
              <a:noFill/>
              <a:ln w="19050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5" name="Oval 46">
                <a:extLst>
                  <a:ext uri="{FF2B5EF4-FFF2-40B4-BE49-F238E27FC236}">
                    <a16:creationId xmlns:a16="http://schemas.microsoft.com/office/drawing/2014/main" xmlns="" id="{60C88EA5-D9D6-4E9E-B06A-FE0202C2DB2D}"/>
                  </a:ext>
                </a:extLst>
              </p:cNvPr>
              <p:cNvSpPr/>
              <p:nvPr/>
            </p:nvSpPr>
            <p:spPr>
              <a:xfrm>
                <a:off x="3979477" y="2082553"/>
                <a:ext cx="177895" cy="177894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6" name="Oval 47">
                <a:extLst>
                  <a:ext uri="{FF2B5EF4-FFF2-40B4-BE49-F238E27FC236}">
                    <a16:creationId xmlns:a16="http://schemas.microsoft.com/office/drawing/2014/main" xmlns="" id="{CD431BE0-60BD-4BA3-8785-1B49BB87DF67}"/>
                  </a:ext>
                </a:extLst>
              </p:cNvPr>
              <p:cNvSpPr/>
              <p:nvPr/>
            </p:nvSpPr>
            <p:spPr>
              <a:xfrm>
                <a:off x="3589327" y="2291523"/>
                <a:ext cx="177895" cy="177894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7" name="Oval 48">
                <a:extLst>
                  <a:ext uri="{FF2B5EF4-FFF2-40B4-BE49-F238E27FC236}">
                    <a16:creationId xmlns:a16="http://schemas.microsoft.com/office/drawing/2014/main" xmlns="" id="{60F87F17-6DC6-48F3-A7C7-E49707E9ED2B}"/>
                  </a:ext>
                </a:extLst>
              </p:cNvPr>
              <p:cNvSpPr/>
              <p:nvPr/>
            </p:nvSpPr>
            <p:spPr>
              <a:xfrm>
                <a:off x="3979477" y="2520646"/>
                <a:ext cx="177895" cy="177894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53" name="テキスト ボックス 105">
              <a:extLst>
                <a:ext uri="{FF2B5EF4-FFF2-40B4-BE49-F238E27FC236}">
                  <a16:creationId xmlns:a16="http://schemas.microsoft.com/office/drawing/2014/main" xmlns="" id="{93F96F48-983D-4732-B08C-C860FD5DFDEC}"/>
                </a:ext>
              </a:extLst>
            </p:cNvPr>
            <p:cNvSpPr txBox="1"/>
            <p:nvPr/>
          </p:nvSpPr>
          <p:spPr>
            <a:xfrm>
              <a:off x="6074740" y="1665805"/>
              <a:ext cx="708609" cy="88159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kumimoji="1" lang="en-US" altLang="ja-JP" sz="2000" b="1" dirty="0" smtClean="0">
                  <a:solidFill>
                    <a:schemeClr val="bg1"/>
                  </a:solidFill>
                </a:rPr>
                <a:t>TD</a:t>
              </a:r>
            </a:p>
            <a:p>
              <a:pPr algn="ctr">
                <a:lnSpc>
                  <a:spcPct val="80000"/>
                </a:lnSpc>
              </a:pPr>
              <a:r>
                <a:rPr kumimoji="1" lang="de-DE" altLang="ja-JP" sz="2000" b="1" dirty="0">
                  <a:solidFill>
                    <a:schemeClr val="bg1"/>
                  </a:solidFill>
                </a:rPr>
                <a:t>A</a:t>
              </a:r>
              <a:endParaRPr kumimoji="1" lang="ja-JP" altLang="en-US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8" name="グループ化 102">
            <a:extLst>
              <a:ext uri="{FF2B5EF4-FFF2-40B4-BE49-F238E27FC236}">
                <a16:creationId xmlns:a16="http://schemas.microsoft.com/office/drawing/2014/main" xmlns="" id="{7DCF0E36-9C53-4382-BF09-3D1BCDD938A8}"/>
              </a:ext>
            </a:extLst>
          </p:cNvPr>
          <p:cNvGrpSpPr/>
          <p:nvPr/>
        </p:nvGrpSpPr>
        <p:grpSpPr>
          <a:xfrm>
            <a:off x="5651099" y="1690347"/>
            <a:ext cx="928997" cy="610806"/>
            <a:chOff x="5392209" y="1659168"/>
            <a:chExt cx="1391140" cy="911243"/>
          </a:xfrm>
        </p:grpSpPr>
        <p:sp>
          <p:nvSpPr>
            <p:cNvPr id="59" name="角丸四角形 21">
              <a:extLst>
                <a:ext uri="{FF2B5EF4-FFF2-40B4-BE49-F238E27FC236}">
                  <a16:creationId xmlns:a16="http://schemas.microsoft.com/office/drawing/2014/main" xmlns="" id="{B6C5E118-CCA9-4D51-A653-45E157647EEB}"/>
                </a:ext>
              </a:extLst>
            </p:cNvPr>
            <p:cNvSpPr/>
            <p:nvPr/>
          </p:nvSpPr>
          <p:spPr bwMode="auto">
            <a:xfrm>
              <a:off x="5392209" y="1659168"/>
              <a:ext cx="1391137" cy="911243"/>
            </a:xfrm>
            <a:prstGeom prst="foldedCorner">
              <a:avLst>
                <a:gd name="adj" fmla="val 20194"/>
              </a:avLst>
            </a:prstGeom>
            <a:solidFill>
              <a:srgbClr val="EB780A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ja-JP" sz="2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60" name="Group 44">
              <a:extLst>
                <a:ext uri="{FF2B5EF4-FFF2-40B4-BE49-F238E27FC236}">
                  <a16:creationId xmlns:a16="http://schemas.microsoft.com/office/drawing/2014/main" xmlns="" id="{73EC1589-69E0-4382-8ACA-E1281CAD6056}"/>
                </a:ext>
              </a:extLst>
            </p:cNvPr>
            <p:cNvGrpSpPr/>
            <p:nvPr/>
          </p:nvGrpSpPr>
          <p:grpSpPr>
            <a:xfrm>
              <a:off x="5506487" y="1808145"/>
              <a:ext cx="592395" cy="642327"/>
              <a:chOff x="3589327" y="2082553"/>
              <a:chExt cx="568045" cy="615987"/>
            </a:xfrm>
          </p:grpSpPr>
          <p:sp>
            <p:nvSpPr>
              <p:cNvPr id="62" name="Isosceles Triangle 45">
                <a:extLst>
                  <a:ext uri="{FF2B5EF4-FFF2-40B4-BE49-F238E27FC236}">
                    <a16:creationId xmlns:a16="http://schemas.microsoft.com/office/drawing/2014/main" xmlns="" id="{2590B726-E32C-400F-A1AB-AB97CBB752DE}"/>
                  </a:ext>
                </a:extLst>
              </p:cNvPr>
              <p:cNvSpPr/>
              <p:nvPr/>
            </p:nvSpPr>
            <p:spPr>
              <a:xfrm rot="16200000">
                <a:off x="3654616" y="2187099"/>
                <a:ext cx="447718" cy="386740"/>
              </a:xfrm>
              <a:prstGeom prst="triangle">
                <a:avLst/>
              </a:prstGeom>
              <a:noFill/>
              <a:ln w="19050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3" name="Oval 46">
                <a:extLst>
                  <a:ext uri="{FF2B5EF4-FFF2-40B4-BE49-F238E27FC236}">
                    <a16:creationId xmlns:a16="http://schemas.microsoft.com/office/drawing/2014/main" xmlns="" id="{60C88EA5-D9D6-4E9E-B06A-FE0202C2DB2D}"/>
                  </a:ext>
                </a:extLst>
              </p:cNvPr>
              <p:cNvSpPr/>
              <p:nvPr/>
            </p:nvSpPr>
            <p:spPr>
              <a:xfrm>
                <a:off x="3979477" y="2082553"/>
                <a:ext cx="177895" cy="177894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4" name="Oval 47">
                <a:extLst>
                  <a:ext uri="{FF2B5EF4-FFF2-40B4-BE49-F238E27FC236}">
                    <a16:creationId xmlns:a16="http://schemas.microsoft.com/office/drawing/2014/main" xmlns="" id="{CD431BE0-60BD-4BA3-8785-1B49BB87DF67}"/>
                  </a:ext>
                </a:extLst>
              </p:cNvPr>
              <p:cNvSpPr/>
              <p:nvPr/>
            </p:nvSpPr>
            <p:spPr>
              <a:xfrm>
                <a:off x="3589327" y="2291523"/>
                <a:ext cx="177895" cy="177894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5" name="Oval 48">
                <a:extLst>
                  <a:ext uri="{FF2B5EF4-FFF2-40B4-BE49-F238E27FC236}">
                    <a16:creationId xmlns:a16="http://schemas.microsoft.com/office/drawing/2014/main" xmlns="" id="{60F87F17-6DC6-48F3-A7C7-E49707E9ED2B}"/>
                  </a:ext>
                </a:extLst>
              </p:cNvPr>
              <p:cNvSpPr/>
              <p:nvPr/>
            </p:nvSpPr>
            <p:spPr>
              <a:xfrm>
                <a:off x="3979477" y="2520646"/>
                <a:ext cx="177895" cy="177894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61" name="テキスト ボックス 105">
              <a:extLst>
                <a:ext uri="{FF2B5EF4-FFF2-40B4-BE49-F238E27FC236}">
                  <a16:creationId xmlns:a16="http://schemas.microsoft.com/office/drawing/2014/main" xmlns="" id="{93F96F48-983D-4732-B08C-C860FD5DFDEC}"/>
                </a:ext>
              </a:extLst>
            </p:cNvPr>
            <p:cNvSpPr txBox="1"/>
            <p:nvPr/>
          </p:nvSpPr>
          <p:spPr>
            <a:xfrm>
              <a:off x="6074740" y="1665804"/>
              <a:ext cx="708609" cy="88159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kumimoji="1" lang="en-US" altLang="ja-JP" sz="2000" b="1" dirty="0" smtClean="0">
                  <a:solidFill>
                    <a:schemeClr val="bg1"/>
                  </a:solidFill>
                </a:rPr>
                <a:t>TD</a:t>
              </a:r>
            </a:p>
            <a:p>
              <a:pPr algn="ctr">
                <a:lnSpc>
                  <a:spcPct val="80000"/>
                </a:lnSpc>
              </a:pPr>
              <a:r>
                <a:rPr kumimoji="1" lang="de-DE" altLang="ja-JP" sz="2000" b="1" dirty="0" smtClean="0">
                  <a:solidFill>
                    <a:schemeClr val="bg1"/>
                  </a:solidFill>
                </a:rPr>
                <a:t>B</a:t>
              </a:r>
              <a:endParaRPr kumimoji="1" lang="ja-JP" altLang="en-US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6" name="グループ化 102">
            <a:extLst>
              <a:ext uri="{FF2B5EF4-FFF2-40B4-BE49-F238E27FC236}">
                <a16:creationId xmlns:a16="http://schemas.microsoft.com/office/drawing/2014/main" xmlns="" id="{7DCF0E36-9C53-4382-BF09-3D1BCDD938A8}"/>
              </a:ext>
            </a:extLst>
          </p:cNvPr>
          <p:cNvGrpSpPr/>
          <p:nvPr/>
        </p:nvGrpSpPr>
        <p:grpSpPr>
          <a:xfrm>
            <a:off x="5680368" y="2718651"/>
            <a:ext cx="928995" cy="610804"/>
            <a:chOff x="5392212" y="1659169"/>
            <a:chExt cx="1391137" cy="911240"/>
          </a:xfrm>
        </p:grpSpPr>
        <p:sp>
          <p:nvSpPr>
            <p:cNvPr id="67" name="角丸四角形 21">
              <a:extLst>
                <a:ext uri="{FF2B5EF4-FFF2-40B4-BE49-F238E27FC236}">
                  <a16:creationId xmlns:a16="http://schemas.microsoft.com/office/drawing/2014/main" xmlns="" id="{B6C5E118-CCA9-4D51-A653-45E157647EEB}"/>
                </a:ext>
              </a:extLst>
            </p:cNvPr>
            <p:cNvSpPr/>
            <p:nvPr/>
          </p:nvSpPr>
          <p:spPr bwMode="auto">
            <a:xfrm>
              <a:off x="5392212" y="1659169"/>
              <a:ext cx="1391137" cy="911240"/>
            </a:xfrm>
            <a:prstGeom prst="foldedCorner">
              <a:avLst>
                <a:gd name="adj" fmla="val 20194"/>
              </a:avLst>
            </a:prstGeom>
            <a:solidFill>
              <a:srgbClr val="EB780A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ja-JP" sz="2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68" name="Group 44">
              <a:extLst>
                <a:ext uri="{FF2B5EF4-FFF2-40B4-BE49-F238E27FC236}">
                  <a16:creationId xmlns:a16="http://schemas.microsoft.com/office/drawing/2014/main" xmlns="" id="{73EC1589-69E0-4382-8ACA-E1281CAD6056}"/>
                </a:ext>
              </a:extLst>
            </p:cNvPr>
            <p:cNvGrpSpPr/>
            <p:nvPr/>
          </p:nvGrpSpPr>
          <p:grpSpPr>
            <a:xfrm>
              <a:off x="5506487" y="1808145"/>
              <a:ext cx="592395" cy="642327"/>
              <a:chOff x="3589327" y="2082553"/>
              <a:chExt cx="568045" cy="615987"/>
            </a:xfrm>
          </p:grpSpPr>
          <p:sp>
            <p:nvSpPr>
              <p:cNvPr id="70" name="Isosceles Triangle 45">
                <a:extLst>
                  <a:ext uri="{FF2B5EF4-FFF2-40B4-BE49-F238E27FC236}">
                    <a16:creationId xmlns:a16="http://schemas.microsoft.com/office/drawing/2014/main" xmlns="" id="{2590B726-E32C-400F-A1AB-AB97CBB752DE}"/>
                  </a:ext>
                </a:extLst>
              </p:cNvPr>
              <p:cNvSpPr/>
              <p:nvPr/>
            </p:nvSpPr>
            <p:spPr>
              <a:xfrm rot="16200000">
                <a:off x="3654616" y="2187099"/>
                <a:ext cx="447718" cy="386740"/>
              </a:xfrm>
              <a:prstGeom prst="triangle">
                <a:avLst/>
              </a:prstGeom>
              <a:noFill/>
              <a:ln w="19050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1" name="Oval 46">
                <a:extLst>
                  <a:ext uri="{FF2B5EF4-FFF2-40B4-BE49-F238E27FC236}">
                    <a16:creationId xmlns:a16="http://schemas.microsoft.com/office/drawing/2014/main" xmlns="" id="{60C88EA5-D9D6-4E9E-B06A-FE0202C2DB2D}"/>
                  </a:ext>
                </a:extLst>
              </p:cNvPr>
              <p:cNvSpPr/>
              <p:nvPr/>
            </p:nvSpPr>
            <p:spPr>
              <a:xfrm>
                <a:off x="3979477" y="2082553"/>
                <a:ext cx="177895" cy="177894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" name="Oval 47">
                <a:extLst>
                  <a:ext uri="{FF2B5EF4-FFF2-40B4-BE49-F238E27FC236}">
                    <a16:creationId xmlns:a16="http://schemas.microsoft.com/office/drawing/2014/main" xmlns="" id="{CD431BE0-60BD-4BA3-8785-1B49BB87DF67}"/>
                  </a:ext>
                </a:extLst>
              </p:cNvPr>
              <p:cNvSpPr/>
              <p:nvPr/>
            </p:nvSpPr>
            <p:spPr>
              <a:xfrm>
                <a:off x="3589327" y="2291523"/>
                <a:ext cx="177895" cy="177894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" name="Oval 48">
                <a:extLst>
                  <a:ext uri="{FF2B5EF4-FFF2-40B4-BE49-F238E27FC236}">
                    <a16:creationId xmlns:a16="http://schemas.microsoft.com/office/drawing/2014/main" xmlns="" id="{60F87F17-6DC6-48F3-A7C7-E49707E9ED2B}"/>
                  </a:ext>
                </a:extLst>
              </p:cNvPr>
              <p:cNvSpPr/>
              <p:nvPr/>
            </p:nvSpPr>
            <p:spPr>
              <a:xfrm>
                <a:off x="3979477" y="2520646"/>
                <a:ext cx="177895" cy="177894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69" name="テキスト ボックス 105">
              <a:extLst>
                <a:ext uri="{FF2B5EF4-FFF2-40B4-BE49-F238E27FC236}">
                  <a16:creationId xmlns:a16="http://schemas.microsoft.com/office/drawing/2014/main" xmlns="" id="{93F96F48-983D-4732-B08C-C860FD5DFDEC}"/>
                </a:ext>
              </a:extLst>
            </p:cNvPr>
            <p:cNvSpPr txBox="1"/>
            <p:nvPr/>
          </p:nvSpPr>
          <p:spPr>
            <a:xfrm>
              <a:off x="6074740" y="1665805"/>
              <a:ext cx="708609" cy="88159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kumimoji="1" lang="en-US" altLang="ja-JP" sz="2000" b="1" dirty="0">
                  <a:solidFill>
                    <a:schemeClr val="bg1"/>
                  </a:solidFill>
                </a:rPr>
                <a:t>TD</a:t>
              </a:r>
            </a:p>
            <a:p>
              <a:pPr algn="ctr">
                <a:lnSpc>
                  <a:spcPct val="80000"/>
                </a:lnSpc>
              </a:pPr>
              <a:r>
                <a:rPr kumimoji="1" lang="de-DE" altLang="ja-JP" sz="2000" b="1" dirty="0">
                  <a:solidFill>
                    <a:schemeClr val="bg1"/>
                  </a:solidFill>
                </a:rPr>
                <a:t>C</a:t>
              </a:r>
              <a:endParaRPr kumimoji="1" lang="ja-JP" altLang="en-US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74" name="テキスト ボックス 47">
            <a:extLst>
              <a:ext uri="{FF2B5EF4-FFF2-40B4-BE49-F238E27FC236}">
                <a16:creationId xmlns:a16="http://schemas.microsoft.com/office/drawing/2014/main" xmlns="" id="{4BAE56B0-F843-4AB5-AB04-C7C6372F2AF5}"/>
              </a:ext>
            </a:extLst>
          </p:cNvPr>
          <p:cNvSpPr txBox="1"/>
          <p:nvPr/>
        </p:nvSpPr>
        <p:spPr>
          <a:xfrm>
            <a:off x="2243365" y="4319701"/>
            <a:ext cx="9966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/>
              <a:t>Interact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51706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Down Arrow 40">
            <a:extLst>
              <a:ext uri="{FF2B5EF4-FFF2-40B4-BE49-F238E27FC236}">
                <a16:creationId xmlns:a16="http://schemas.microsoft.com/office/drawing/2014/main" xmlns="" id="{71F9D53E-A1FC-483B-B458-C03192086C60}"/>
              </a:ext>
            </a:extLst>
          </p:cNvPr>
          <p:cNvSpPr/>
          <p:nvPr/>
        </p:nvSpPr>
        <p:spPr>
          <a:xfrm rot="5400000">
            <a:off x="2084438" y="3429516"/>
            <a:ext cx="407233" cy="754467"/>
          </a:xfrm>
          <a:prstGeom prst="downArrow">
            <a:avLst>
              <a:gd name="adj1" fmla="val 50000"/>
              <a:gd name="adj2" fmla="val 50000"/>
            </a:avLst>
          </a:prstGeom>
          <a:solidFill>
            <a:sysClr val="window" lastClr="FFFFFF">
              <a:lumMod val="7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Arial" pitchFamily="34" charset="0"/>
            </a:endParaRPr>
          </a:p>
        </p:txBody>
      </p:sp>
      <p:sp>
        <p:nvSpPr>
          <p:cNvPr id="81" name="Down Arrow 40">
            <a:extLst>
              <a:ext uri="{FF2B5EF4-FFF2-40B4-BE49-F238E27FC236}">
                <a16:creationId xmlns:a16="http://schemas.microsoft.com/office/drawing/2014/main" xmlns="" id="{F72D4BF3-CCC5-4D1A-BEDD-C172C805BC08}"/>
              </a:ext>
            </a:extLst>
          </p:cNvPr>
          <p:cNvSpPr/>
          <p:nvPr/>
        </p:nvSpPr>
        <p:spPr>
          <a:xfrm rot="5400000">
            <a:off x="3418237" y="3429517"/>
            <a:ext cx="407233" cy="754467"/>
          </a:xfrm>
          <a:prstGeom prst="downArrow">
            <a:avLst>
              <a:gd name="adj1" fmla="val 50000"/>
              <a:gd name="adj2" fmla="val 50000"/>
            </a:avLst>
          </a:prstGeom>
          <a:solidFill>
            <a:sysClr val="window" lastClr="FFFFFF">
              <a:lumMod val="7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Arial" pitchFamily="34" charset="0"/>
            </a:endParaRPr>
          </a:p>
        </p:txBody>
      </p:sp>
      <p:cxnSp>
        <p:nvCxnSpPr>
          <p:cNvPr id="22" name="Gerade Verbindung mit Pfeil 42">
            <a:extLst>
              <a:ext uri="{FF2B5EF4-FFF2-40B4-BE49-F238E27FC236}">
                <a16:creationId xmlns:a16="http://schemas.microsoft.com/office/drawing/2014/main" xmlns="" id="{C4227D80-CE85-4D18-9276-9923491CD9CD}"/>
              </a:ext>
            </a:extLst>
          </p:cNvPr>
          <p:cNvCxnSpPr>
            <a:cxnSpLocks/>
          </p:cNvCxnSpPr>
          <p:nvPr/>
        </p:nvCxnSpPr>
        <p:spPr>
          <a:xfrm flipV="1">
            <a:off x="5378943" y="3725658"/>
            <a:ext cx="1773623" cy="163173"/>
          </a:xfrm>
          <a:prstGeom prst="straightConnector1">
            <a:avLst/>
          </a:prstGeom>
          <a:noFill/>
          <a:ln w="38100" cap="flat" cmpd="sng" algn="ctr">
            <a:solidFill>
              <a:srgbClr val="008000"/>
            </a:solidFill>
            <a:prstDash val="sysDot"/>
            <a:miter lim="800000"/>
            <a:headEnd type="arrow" w="med" len="med"/>
            <a:tailEnd type="arrow" w="med" len="med"/>
          </a:ln>
          <a:effectLst/>
        </p:spPr>
      </p:cxnSp>
      <p:cxnSp>
        <p:nvCxnSpPr>
          <p:cNvPr id="65" name="Gerade Verbindung mit Pfeil 42">
            <a:extLst>
              <a:ext uri="{FF2B5EF4-FFF2-40B4-BE49-F238E27FC236}">
                <a16:creationId xmlns:a16="http://schemas.microsoft.com/office/drawing/2014/main" xmlns="" id="{C4227D80-CE85-4D18-9276-9923491CD9CD}"/>
              </a:ext>
            </a:extLst>
          </p:cNvPr>
          <p:cNvCxnSpPr>
            <a:cxnSpLocks/>
          </p:cNvCxnSpPr>
          <p:nvPr/>
        </p:nvCxnSpPr>
        <p:spPr>
          <a:xfrm>
            <a:off x="5378943" y="4054069"/>
            <a:ext cx="1773623" cy="141141"/>
          </a:xfrm>
          <a:prstGeom prst="straightConnector1">
            <a:avLst/>
          </a:prstGeom>
          <a:noFill/>
          <a:ln w="38100" cap="flat" cmpd="sng" algn="ctr">
            <a:solidFill>
              <a:srgbClr val="008000"/>
            </a:solidFill>
            <a:prstDash val="sysDot"/>
            <a:miter lim="800000"/>
            <a:headEnd type="arrow" w="med" len="med"/>
            <a:tailEnd type="arrow" w="med" len="med"/>
          </a:ln>
          <a:effectLst/>
        </p:spPr>
      </p:cxnSp>
      <p:sp>
        <p:nvSpPr>
          <p:cNvPr id="51" name="Down Arrow 40">
            <a:extLst>
              <a:ext uri="{FF2B5EF4-FFF2-40B4-BE49-F238E27FC236}">
                <a16:creationId xmlns:a16="http://schemas.microsoft.com/office/drawing/2014/main" xmlns="" id="{71F9D53E-A1FC-483B-B458-C03192086C60}"/>
              </a:ext>
            </a:extLst>
          </p:cNvPr>
          <p:cNvSpPr/>
          <p:nvPr/>
        </p:nvSpPr>
        <p:spPr>
          <a:xfrm rot="4772942">
            <a:off x="5556927" y="3153837"/>
            <a:ext cx="407233" cy="754467"/>
          </a:xfrm>
          <a:prstGeom prst="downArrow">
            <a:avLst>
              <a:gd name="adj1" fmla="val 50000"/>
              <a:gd name="adj2" fmla="val 50000"/>
            </a:avLst>
          </a:prstGeom>
          <a:solidFill>
            <a:sysClr val="window" lastClr="FFFFFF">
              <a:lumMod val="7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Arial" pitchFamily="34" charset="0"/>
            </a:endParaRPr>
          </a:p>
        </p:txBody>
      </p:sp>
      <p:sp>
        <p:nvSpPr>
          <p:cNvPr id="53" name="Down Arrow 40">
            <a:extLst>
              <a:ext uri="{FF2B5EF4-FFF2-40B4-BE49-F238E27FC236}">
                <a16:creationId xmlns:a16="http://schemas.microsoft.com/office/drawing/2014/main" xmlns="" id="{3DEEC69F-957F-4B3B-BC27-AB5C1813DF20}"/>
              </a:ext>
            </a:extLst>
          </p:cNvPr>
          <p:cNvSpPr/>
          <p:nvPr/>
        </p:nvSpPr>
        <p:spPr>
          <a:xfrm rot="6084766">
            <a:off x="5559082" y="4056422"/>
            <a:ext cx="407233" cy="754467"/>
          </a:xfrm>
          <a:prstGeom prst="downArrow">
            <a:avLst>
              <a:gd name="adj1" fmla="val 50000"/>
              <a:gd name="adj2" fmla="val 50000"/>
            </a:avLst>
          </a:prstGeom>
          <a:solidFill>
            <a:sysClr val="window" lastClr="FFFFFF">
              <a:lumMod val="7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Arial" pitchFamily="34" charset="0"/>
            </a:endParaRPr>
          </a:p>
        </p:txBody>
      </p:sp>
      <p:sp>
        <p:nvSpPr>
          <p:cNvPr id="52" name="Down Arrow 40">
            <a:extLst>
              <a:ext uri="{FF2B5EF4-FFF2-40B4-BE49-F238E27FC236}">
                <a16:creationId xmlns:a16="http://schemas.microsoft.com/office/drawing/2014/main" xmlns="" id="{F72D4BF3-CCC5-4D1A-BEDD-C172C805BC08}"/>
              </a:ext>
            </a:extLst>
          </p:cNvPr>
          <p:cNvSpPr/>
          <p:nvPr/>
        </p:nvSpPr>
        <p:spPr>
          <a:xfrm rot="4772942">
            <a:off x="6874903" y="2927116"/>
            <a:ext cx="407233" cy="754467"/>
          </a:xfrm>
          <a:prstGeom prst="downArrow">
            <a:avLst>
              <a:gd name="adj1" fmla="val 50000"/>
              <a:gd name="adj2" fmla="val 50000"/>
            </a:avLst>
          </a:prstGeom>
          <a:solidFill>
            <a:sysClr val="window" lastClr="FFFFFF">
              <a:lumMod val="7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Arial" pitchFamily="34" charset="0"/>
            </a:endParaRPr>
          </a:p>
        </p:txBody>
      </p:sp>
      <p:sp>
        <p:nvSpPr>
          <p:cNvPr id="54" name="Down Arrow 40">
            <a:extLst>
              <a:ext uri="{FF2B5EF4-FFF2-40B4-BE49-F238E27FC236}">
                <a16:creationId xmlns:a16="http://schemas.microsoft.com/office/drawing/2014/main" xmlns="" id="{7D791EEA-B707-4331-A046-D876EEEDF87E}"/>
              </a:ext>
            </a:extLst>
          </p:cNvPr>
          <p:cNvSpPr/>
          <p:nvPr/>
        </p:nvSpPr>
        <p:spPr>
          <a:xfrm rot="6084766">
            <a:off x="6874903" y="4233532"/>
            <a:ext cx="407233" cy="754467"/>
          </a:xfrm>
          <a:prstGeom prst="downArrow">
            <a:avLst>
              <a:gd name="adj1" fmla="val 50000"/>
              <a:gd name="adj2" fmla="val 50000"/>
            </a:avLst>
          </a:prstGeom>
          <a:solidFill>
            <a:sysClr val="window" lastClr="FFFFFF">
              <a:lumMod val="7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Arial" pitchFamily="34" charset="0"/>
            </a:endParaRPr>
          </a:p>
        </p:txBody>
      </p:sp>
      <p:sp>
        <p:nvSpPr>
          <p:cNvPr id="9" name="角丸四角形 6">
            <a:extLst>
              <a:ext uri="{FF2B5EF4-FFF2-40B4-BE49-F238E27FC236}">
                <a16:creationId xmlns:a16="http://schemas.microsoft.com/office/drawing/2014/main" xmlns="" id="{DF0A1329-0B41-49D4-90D5-70946F050AAD}"/>
              </a:ext>
            </a:extLst>
          </p:cNvPr>
          <p:cNvSpPr/>
          <p:nvPr/>
        </p:nvSpPr>
        <p:spPr bwMode="auto">
          <a:xfrm>
            <a:off x="7152566" y="3096536"/>
            <a:ext cx="1440000" cy="720000"/>
          </a:xfrm>
          <a:prstGeom prst="roundRect">
            <a:avLst>
              <a:gd name="adj" fmla="val 503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HG明朝E" panose="02020909000000000000" pitchFamily="17" charset="-128"/>
                <a:cs typeface="Arial" pitchFamily="34" charset="0"/>
              </a:rPr>
              <a:t>Thing </a:t>
            </a:r>
            <a:r>
              <a:rPr kumimoji="0" lang="en-US" altLang="ja-JP" sz="20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HG明朝E" panose="02020909000000000000" pitchFamily="17" charset="-128"/>
                <a:cs typeface="Arial" pitchFamily="34" charset="0"/>
              </a:rPr>
              <a:t>A</a:t>
            </a:r>
            <a:endParaRPr kumimoji="0" lang="en-US" altLang="ja-JP" sz="20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10" name="角丸四角形 6">
            <a:extLst>
              <a:ext uri="{FF2B5EF4-FFF2-40B4-BE49-F238E27FC236}">
                <a16:creationId xmlns:a16="http://schemas.microsoft.com/office/drawing/2014/main" xmlns="" id="{0537BC9F-7751-4EB4-B6C2-0E4A7730EDF0}"/>
              </a:ext>
            </a:extLst>
          </p:cNvPr>
          <p:cNvSpPr/>
          <p:nvPr/>
        </p:nvSpPr>
        <p:spPr bwMode="auto">
          <a:xfrm>
            <a:off x="7152566" y="4103812"/>
            <a:ext cx="1440000" cy="720000"/>
          </a:xfrm>
          <a:prstGeom prst="roundRect">
            <a:avLst>
              <a:gd name="adj" fmla="val 503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HG明朝E" panose="02020909000000000000" pitchFamily="17" charset="-128"/>
                <a:cs typeface="Arial" pitchFamily="34" charset="0"/>
              </a:rPr>
              <a:t>Thing </a:t>
            </a:r>
            <a:r>
              <a:rPr kumimoji="0" lang="en-US" altLang="ja-JP" sz="20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HG明朝E" panose="02020909000000000000" pitchFamily="17" charset="-128"/>
                <a:cs typeface="Arial" pitchFamily="34" charset="0"/>
              </a:rPr>
              <a:t>B</a:t>
            </a:r>
            <a:endParaRPr kumimoji="0" lang="en-US" altLang="ja-JP" sz="20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HG明朝E" panose="02020909000000000000" pitchFamily="17" charset="-128"/>
              <a:cs typeface="Arial" pitchFamily="34" charset="0"/>
            </a:endParaRPr>
          </a:p>
        </p:txBody>
      </p:sp>
      <p:grpSp>
        <p:nvGrpSpPr>
          <p:cNvPr id="14" name="グループ化 102">
            <a:extLst>
              <a:ext uri="{FF2B5EF4-FFF2-40B4-BE49-F238E27FC236}">
                <a16:creationId xmlns:a16="http://schemas.microsoft.com/office/drawing/2014/main" xmlns="" id="{7DCF0E36-9C53-4382-BF09-3D1BCDD938A8}"/>
              </a:ext>
            </a:extLst>
          </p:cNvPr>
          <p:cNvGrpSpPr/>
          <p:nvPr/>
        </p:nvGrpSpPr>
        <p:grpSpPr>
          <a:xfrm>
            <a:off x="5784729" y="3035683"/>
            <a:ext cx="928995" cy="641402"/>
            <a:chOff x="5392212" y="1636345"/>
            <a:chExt cx="1391137" cy="956888"/>
          </a:xfrm>
        </p:grpSpPr>
        <p:sp>
          <p:nvSpPr>
            <p:cNvPr id="36" name="角丸四角形 21">
              <a:extLst>
                <a:ext uri="{FF2B5EF4-FFF2-40B4-BE49-F238E27FC236}">
                  <a16:creationId xmlns:a16="http://schemas.microsoft.com/office/drawing/2014/main" xmlns="" id="{B6C5E118-CCA9-4D51-A653-45E157647EEB}"/>
                </a:ext>
              </a:extLst>
            </p:cNvPr>
            <p:cNvSpPr/>
            <p:nvPr/>
          </p:nvSpPr>
          <p:spPr bwMode="auto">
            <a:xfrm>
              <a:off x="5392212" y="1636345"/>
              <a:ext cx="1391137" cy="956888"/>
            </a:xfrm>
            <a:prstGeom prst="foldedCorner">
              <a:avLst>
                <a:gd name="adj" fmla="val 20194"/>
              </a:avLst>
            </a:prstGeom>
            <a:solidFill>
              <a:srgbClr val="EB780A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ja-JP" sz="2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37" name="Group 44">
              <a:extLst>
                <a:ext uri="{FF2B5EF4-FFF2-40B4-BE49-F238E27FC236}">
                  <a16:creationId xmlns:a16="http://schemas.microsoft.com/office/drawing/2014/main" xmlns="" id="{73EC1589-69E0-4382-8ACA-E1281CAD6056}"/>
                </a:ext>
              </a:extLst>
            </p:cNvPr>
            <p:cNvGrpSpPr/>
            <p:nvPr/>
          </p:nvGrpSpPr>
          <p:grpSpPr>
            <a:xfrm>
              <a:off x="5506487" y="1808145"/>
              <a:ext cx="592395" cy="642327"/>
              <a:chOff x="3589327" y="2082553"/>
              <a:chExt cx="568045" cy="615987"/>
            </a:xfrm>
          </p:grpSpPr>
          <p:sp>
            <p:nvSpPr>
              <p:cNvPr id="39" name="Isosceles Triangle 45">
                <a:extLst>
                  <a:ext uri="{FF2B5EF4-FFF2-40B4-BE49-F238E27FC236}">
                    <a16:creationId xmlns:a16="http://schemas.microsoft.com/office/drawing/2014/main" xmlns="" id="{2590B726-E32C-400F-A1AB-AB97CBB752DE}"/>
                  </a:ext>
                </a:extLst>
              </p:cNvPr>
              <p:cNvSpPr/>
              <p:nvPr/>
            </p:nvSpPr>
            <p:spPr>
              <a:xfrm rot="16200000">
                <a:off x="3654616" y="2187099"/>
                <a:ext cx="447718" cy="386740"/>
              </a:xfrm>
              <a:prstGeom prst="triangle">
                <a:avLst/>
              </a:prstGeom>
              <a:noFill/>
              <a:ln w="19050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0" name="Oval 46">
                <a:extLst>
                  <a:ext uri="{FF2B5EF4-FFF2-40B4-BE49-F238E27FC236}">
                    <a16:creationId xmlns:a16="http://schemas.microsoft.com/office/drawing/2014/main" xmlns="" id="{60C88EA5-D9D6-4E9E-B06A-FE0202C2DB2D}"/>
                  </a:ext>
                </a:extLst>
              </p:cNvPr>
              <p:cNvSpPr/>
              <p:nvPr/>
            </p:nvSpPr>
            <p:spPr>
              <a:xfrm>
                <a:off x="3979477" y="2082553"/>
                <a:ext cx="177895" cy="177894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1" name="Oval 47">
                <a:extLst>
                  <a:ext uri="{FF2B5EF4-FFF2-40B4-BE49-F238E27FC236}">
                    <a16:creationId xmlns:a16="http://schemas.microsoft.com/office/drawing/2014/main" xmlns="" id="{CD431BE0-60BD-4BA3-8785-1B49BB87DF67}"/>
                  </a:ext>
                </a:extLst>
              </p:cNvPr>
              <p:cNvSpPr/>
              <p:nvPr/>
            </p:nvSpPr>
            <p:spPr>
              <a:xfrm>
                <a:off x="3589327" y="2291523"/>
                <a:ext cx="177895" cy="177894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2" name="Oval 48">
                <a:extLst>
                  <a:ext uri="{FF2B5EF4-FFF2-40B4-BE49-F238E27FC236}">
                    <a16:creationId xmlns:a16="http://schemas.microsoft.com/office/drawing/2014/main" xmlns="" id="{60F87F17-6DC6-48F3-A7C7-E49707E9ED2B}"/>
                  </a:ext>
                </a:extLst>
              </p:cNvPr>
              <p:cNvSpPr/>
              <p:nvPr/>
            </p:nvSpPr>
            <p:spPr>
              <a:xfrm>
                <a:off x="3979477" y="2520646"/>
                <a:ext cx="177895" cy="177894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38" name="テキスト ボックス 105">
              <a:extLst>
                <a:ext uri="{FF2B5EF4-FFF2-40B4-BE49-F238E27FC236}">
                  <a16:creationId xmlns:a16="http://schemas.microsoft.com/office/drawing/2014/main" xmlns="" id="{93F96F48-983D-4732-B08C-C860FD5DFDEC}"/>
                </a:ext>
              </a:extLst>
            </p:cNvPr>
            <p:cNvSpPr txBox="1"/>
            <p:nvPr/>
          </p:nvSpPr>
          <p:spPr>
            <a:xfrm>
              <a:off x="6074740" y="1665805"/>
              <a:ext cx="708609" cy="88159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kumimoji="1" lang="en-US" altLang="ja-JP" sz="2000" b="1" dirty="0">
                  <a:solidFill>
                    <a:schemeClr val="bg1"/>
                  </a:solidFill>
                </a:rPr>
                <a:t>TD</a:t>
              </a:r>
            </a:p>
            <a:p>
              <a:pPr algn="ctr">
                <a:lnSpc>
                  <a:spcPct val="80000"/>
                </a:lnSpc>
              </a:pPr>
              <a:r>
                <a:rPr kumimoji="1" lang="de-DE" altLang="ja-JP" sz="2000" b="1" dirty="0">
                  <a:solidFill>
                    <a:schemeClr val="bg1"/>
                  </a:solidFill>
                </a:rPr>
                <a:t>A</a:t>
              </a:r>
              <a:endParaRPr kumimoji="1" lang="ja-JP" altLang="en-US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8" name="角丸四角形 6">
            <a:extLst>
              <a:ext uri="{FF2B5EF4-FFF2-40B4-BE49-F238E27FC236}">
                <a16:creationId xmlns:a16="http://schemas.microsoft.com/office/drawing/2014/main" xmlns="" id="{91006723-DA0B-4ABA-957C-AF6A78E36774}"/>
              </a:ext>
            </a:extLst>
          </p:cNvPr>
          <p:cNvSpPr/>
          <p:nvPr/>
        </p:nvSpPr>
        <p:spPr bwMode="auto">
          <a:xfrm>
            <a:off x="467544" y="3616666"/>
            <a:ext cx="1440000" cy="720000"/>
          </a:xfrm>
          <a:prstGeom prst="roundRect">
            <a:avLst>
              <a:gd name="adj" fmla="val 503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HG明朝E" panose="02020909000000000000" pitchFamily="17" charset="-128"/>
                <a:cs typeface="Arial" pitchFamily="34" charset="0"/>
              </a:rPr>
              <a:t>Consumer</a:t>
            </a:r>
          </a:p>
        </p:txBody>
      </p:sp>
      <p:cxnSp>
        <p:nvCxnSpPr>
          <p:cNvPr id="21" name="Gerade Verbindung mit Pfeil 42">
            <a:extLst>
              <a:ext uri="{FF2B5EF4-FFF2-40B4-BE49-F238E27FC236}">
                <a16:creationId xmlns:a16="http://schemas.microsoft.com/office/drawing/2014/main" xmlns="" id="{BAC4CD7D-497E-48E3-9ADE-917CB7DACF82}"/>
              </a:ext>
            </a:extLst>
          </p:cNvPr>
          <p:cNvCxnSpPr>
            <a:cxnSpLocks/>
          </p:cNvCxnSpPr>
          <p:nvPr/>
        </p:nvCxnSpPr>
        <p:spPr>
          <a:xfrm>
            <a:off x="1893037" y="4204003"/>
            <a:ext cx="1791334" cy="0"/>
          </a:xfrm>
          <a:prstGeom prst="straightConnector1">
            <a:avLst/>
          </a:prstGeom>
          <a:noFill/>
          <a:ln w="38100" cap="flat" cmpd="sng" algn="ctr">
            <a:solidFill>
              <a:srgbClr val="008000"/>
            </a:solidFill>
            <a:prstDash val="sysDot"/>
            <a:miter lim="800000"/>
            <a:headEnd type="arrow" w="med" len="med"/>
            <a:tailEnd type="arrow" w="med" len="med"/>
          </a:ln>
          <a:effectLst/>
        </p:spPr>
      </p:cxnSp>
      <p:sp>
        <p:nvSpPr>
          <p:cNvPr id="25" name="角丸四角形 6">
            <a:extLst>
              <a:ext uri="{FF2B5EF4-FFF2-40B4-BE49-F238E27FC236}">
                <a16:creationId xmlns:a16="http://schemas.microsoft.com/office/drawing/2014/main" xmlns="" id="{529EACCC-C218-4181-AB85-88A152772189}"/>
              </a:ext>
            </a:extLst>
          </p:cNvPr>
          <p:cNvSpPr/>
          <p:nvPr/>
        </p:nvSpPr>
        <p:spPr bwMode="auto">
          <a:xfrm>
            <a:off x="3684371" y="3616667"/>
            <a:ext cx="1694572" cy="720000"/>
          </a:xfrm>
          <a:prstGeom prst="roundRect">
            <a:avLst>
              <a:gd name="adj" fmla="val 503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b="1" kern="0" dirty="0">
                <a:ea typeface="HG明朝E" panose="02020909000000000000" pitchFamily="17" charset="-128"/>
                <a:cs typeface="Arial" pitchFamily="34" charset="0"/>
              </a:rPr>
              <a:t>Intermediary</a:t>
            </a:r>
          </a:p>
        </p:txBody>
      </p:sp>
      <p:sp>
        <p:nvSpPr>
          <p:cNvPr id="27" name="テキスト ボックス 47">
            <a:extLst>
              <a:ext uri="{FF2B5EF4-FFF2-40B4-BE49-F238E27FC236}">
                <a16:creationId xmlns:a16="http://schemas.microsoft.com/office/drawing/2014/main" xmlns="" id="{4BAE56B0-F843-4AB5-AB04-C7C6372F2AF5}"/>
              </a:ext>
            </a:extLst>
          </p:cNvPr>
          <p:cNvSpPr txBox="1"/>
          <p:nvPr/>
        </p:nvSpPr>
        <p:spPr>
          <a:xfrm>
            <a:off x="2243365" y="4175291"/>
            <a:ext cx="9966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/>
              <a:t>Interact</a:t>
            </a:r>
            <a:endParaRPr kumimoji="1" lang="ja-JP" altLang="en-US" dirty="0"/>
          </a:p>
        </p:txBody>
      </p:sp>
      <p:grpSp>
        <p:nvGrpSpPr>
          <p:cNvPr id="56" name="グループ化 102">
            <a:extLst>
              <a:ext uri="{FF2B5EF4-FFF2-40B4-BE49-F238E27FC236}">
                <a16:creationId xmlns:a16="http://schemas.microsoft.com/office/drawing/2014/main" xmlns="" id="{7DCF0E36-9C53-4382-BF09-3D1BCDD938A8}"/>
              </a:ext>
            </a:extLst>
          </p:cNvPr>
          <p:cNvGrpSpPr/>
          <p:nvPr/>
        </p:nvGrpSpPr>
        <p:grpSpPr>
          <a:xfrm>
            <a:off x="5784729" y="4298034"/>
            <a:ext cx="928995" cy="601908"/>
            <a:chOff x="5392212" y="1665805"/>
            <a:chExt cx="1391137" cy="897968"/>
          </a:xfrm>
        </p:grpSpPr>
        <p:sp>
          <p:nvSpPr>
            <p:cNvPr id="57" name="角丸四角形 21">
              <a:extLst>
                <a:ext uri="{FF2B5EF4-FFF2-40B4-BE49-F238E27FC236}">
                  <a16:creationId xmlns:a16="http://schemas.microsoft.com/office/drawing/2014/main" xmlns="" id="{B6C5E118-CCA9-4D51-A653-45E157647EEB}"/>
                </a:ext>
              </a:extLst>
            </p:cNvPr>
            <p:cNvSpPr/>
            <p:nvPr/>
          </p:nvSpPr>
          <p:spPr bwMode="auto">
            <a:xfrm>
              <a:off x="5392212" y="1665805"/>
              <a:ext cx="1391137" cy="897968"/>
            </a:xfrm>
            <a:prstGeom prst="foldedCorner">
              <a:avLst>
                <a:gd name="adj" fmla="val 20194"/>
              </a:avLst>
            </a:prstGeom>
            <a:solidFill>
              <a:srgbClr val="EB780A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ja-JP" sz="2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58" name="Group 44">
              <a:extLst>
                <a:ext uri="{FF2B5EF4-FFF2-40B4-BE49-F238E27FC236}">
                  <a16:creationId xmlns:a16="http://schemas.microsoft.com/office/drawing/2014/main" xmlns="" id="{73EC1589-69E0-4382-8ACA-E1281CAD6056}"/>
                </a:ext>
              </a:extLst>
            </p:cNvPr>
            <p:cNvGrpSpPr/>
            <p:nvPr/>
          </p:nvGrpSpPr>
          <p:grpSpPr>
            <a:xfrm>
              <a:off x="5506487" y="1808145"/>
              <a:ext cx="592395" cy="642327"/>
              <a:chOff x="3589327" y="2082553"/>
              <a:chExt cx="568045" cy="615987"/>
            </a:xfrm>
          </p:grpSpPr>
          <p:sp>
            <p:nvSpPr>
              <p:cNvPr id="60" name="Isosceles Triangle 45">
                <a:extLst>
                  <a:ext uri="{FF2B5EF4-FFF2-40B4-BE49-F238E27FC236}">
                    <a16:creationId xmlns:a16="http://schemas.microsoft.com/office/drawing/2014/main" xmlns="" id="{2590B726-E32C-400F-A1AB-AB97CBB752DE}"/>
                  </a:ext>
                </a:extLst>
              </p:cNvPr>
              <p:cNvSpPr/>
              <p:nvPr/>
            </p:nvSpPr>
            <p:spPr>
              <a:xfrm rot="16200000">
                <a:off x="3654616" y="2187099"/>
                <a:ext cx="447718" cy="386740"/>
              </a:xfrm>
              <a:prstGeom prst="triangle">
                <a:avLst/>
              </a:prstGeom>
              <a:noFill/>
              <a:ln w="19050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1" name="Oval 46">
                <a:extLst>
                  <a:ext uri="{FF2B5EF4-FFF2-40B4-BE49-F238E27FC236}">
                    <a16:creationId xmlns:a16="http://schemas.microsoft.com/office/drawing/2014/main" xmlns="" id="{60C88EA5-D9D6-4E9E-B06A-FE0202C2DB2D}"/>
                  </a:ext>
                </a:extLst>
              </p:cNvPr>
              <p:cNvSpPr/>
              <p:nvPr/>
            </p:nvSpPr>
            <p:spPr>
              <a:xfrm>
                <a:off x="3979477" y="2082553"/>
                <a:ext cx="177895" cy="177894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2" name="Oval 47">
                <a:extLst>
                  <a:ext uri="{FF2B5EF4-FFF2-40B4-BE49-F238E27FC236}">
                    <a16:creationId xmlns:a16="http://schemas.microsoft.com/office/drawing/2014/main" xmlns="" id="{CD431BE0-60BD-4BA3-8785-1B49BB87DF67}"/>
                  </a:ext>
                </a:extLst>
              </p:cNvPr>
              <p:cNvSpPr/>
              <p:nvPr/>
            </p:nvSpPr>
            <p:spPr>
              <a:xfrm>
                <a:off x="3589327" y="2291523"/>
                <a:ext cx="177895" cy="177894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3" name="Oval 48">
                <a:extLst>
                  <a:ext uri="{FF2B5EF4-FFF2-40B4-BE49-F238E27FC236}">
                    <a16:creationId xmlns:a16="http://schemas.microsoft.com/office/drawing/2014/main" xmlns="" id="{60F87F17-6DC6-48F3-A7C7-E49707E9ED2B}"/>
                  </a:ext>
                </a:extLst>
              </p:cNvPr>
              <p:cNvSpPr/>
              <p:nvPr/>
            </p:nvSpPr>
            <p:spPr>
              <a:xfrm>
                <a:off x="3979477" y="2520646"/>
                <a:ext cx="177895" cy="177894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59" name="テキスト ボックス 105">
              <a:extLst>
                <a:ext uri="{FF2B5EF4-FFF2-40B4-BE49-F238E27FC236}">
                  <a16:creationId xmlns:a16="http://schemas.microsoft.com/office/drawing/2014/main" xmlns="" id="{93F96F48-983D-4732-B08C-C860FD5DFDEC}"/>
                </a:ext>
              </a:extLst>
            </p:cNvPr>
            <p:cNvSpPr txBox="1"/>
            <p:nvPr/>
          </p:nvSpPr>
          <p:spPr>
            <a:xfrm>
              <a:off x="6074740" y="1665805"/>
              <a:ext cx="708609" cy="88159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kumimoji="1" lang="en-US" altLang="ja-JP" sz="2000" b="1" dirty="0">
                  <a:solidFill>
                    <a:schemeClr val="bg1"/>
                  </a:solidFill>
                </a:rPr>
                <a:t>TD</a:t>
              </a:r>
            </a:p>
            <a:p>
              <a:pPr algn="ctr">
                <a:lnSpc>
                  <a:spcPct val="80000"/>
                </a:lnSpc>
              </a:pPr>
              <a:r>
                <a:rPr kumimoji="1" lang="de-DE" altLang="ja-JP" sz="2000" b="1" dirty="0">
                  <a:solidFill>
                    <a:schemeClr val="bg1"/>
                  </a:solidFill>
                </a:rPr>
                <a:t>B</a:t>
              </a:r>
              <a:endParaRPr kumimoji="1" lang="ja-JP" altLang="en-US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2" name="グループ化 102">
            <a:extLst>
              <a:ext uri="{FF2B5EF4-FFF2-40B4-BE49-F238E27FC236}">
                <a16:creationId xmlns:a16="http://schemas.microsoft.com/office/drawing/2014/main" xmlns="" id="{7DCF0E36-9C53-4382-BF09-3D1BCDD938A8}"/>
              </a:ext>
            </a:extLst>
          </p:cNvPr>
          <p:cNvGrpSpPr/>
          <p:nvPr/>
        </p:nvGrpSpPr>
        <p:grpSpPr>
          <a:xfrm>
            <a:off x="2331460" y="3403156"/>
            <a:ext cx="928995" cy="601908"/>
            <a:chOff x="5406493" y="1665805"/>
            <a:chExt cx="1391137" cy="897968"/>
          </a:xfrm>
        </p:grpSpPr>
        <p:sp>
          <p:nvSpPr>
            <p:cNvPr id="73" name="角丸四角形 21">
              <a:extLst>
                <a:ext uri="{FF2B5EF4-FFF2-40B4-BE49-F238E27FC236}">
                  <a16:creationId xmlns:a16="http://schemas.microsoft.com/office/drawing/2014/main" xmlns="" id="{B6C5E118-CCA9-4D51-A653-45E157647EEB}"/>
                </a:ext>
              </a:extLst>
            </p:cNvPr>
            <p:cNvSpPr/>
            <p:nvPr/>
          </p:nvSpPr>
          <p:spPr bwMode="auto">
            <a:xfrm>
              <a:off x="5406493" y="1665805"/>
              <a:ext cx="1391137" cy="897968"/>
            </a:xfrm>
            <a:prstGeom prst="foldedCorner">
              <a:avLst>
                <a:gd name="adj" fmla="val 20194"/>
              </a:avLst>
            </a:prstGeom>
            <a:solidFill>
              <a:srgbClr val="EB780A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ja-JP" sz="2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74" name="Group 44">
              <a:extLst>
                <a:ext uri="{FF2B5EF4-FFF2-40B4-BE49-F238E27FC236}">
                  <a16:creationId xmlns:a16="http://schemas.microsoft.com/office/drawing/2014/main" xmlns="" id="{73EC1589-69E0-4382-8ACA-E1281CAD6056}"/>
                </a:ext>
              </a:extLst>
            </p:cNvPr>
            <p:cNvGrpSpPr/>
            <p:nvPr/>
          </p:nvGrpSpPr>
          <p:grpSpPr>
            <a:xfrm>
              <a:off x="5506487" y="1808145"/>
              <a:ext cx="592395" cy="642327"/>
              <a:chOff x="3589327" y="2082553"/>
              <a:chExt cx="568045" cy="615987"/>
            </a:xfrm>
          </p:grpSpPr>
          <p:sp>
            <p:nvSpPr>
              <p:cNvPr id="76" name="Isosceles Triangle 45">
                <a:extLst>
                  <a:ext uri="{FF2B5EF4-FFF2-40B4-BE49-F238E27FC236}">
                    <a16:creationId xmlns:a16="http://schemas.microsoft.com/office/drawing/2014/main" xmlns="" id="{2590B726-E32C-400F-A1AB-AB97CBB752DE}"/>
                  </a:ext>
                </a:extLst>
              </p:cNvPr>
              <p:cNvSpPr/>
              <p:nvPr/>
            </p:nvSpPr>
            <p:spPr>
              <a:xfrm rot="16200000">
                <a:off x="3654616" y="2187099"/>
                <a:ext cx="447718" cy="386740"/>
              </a:xfrm>
              <a:prstGeom prst="triangle">
                <a:avLst/>
              </a:prstGeom>
              <a:noFill/>
              <a:ln w="19050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7" name="Oval 46">
                <a:extLst>
                  <a:ext uri="{FF2B5EF4-FFF2-40B4-BE49-F238E27FC236}">
                    <a16:creationId xmlns:a16="http://schemas.microsoft.com/office/drawing/2014/main" xmlns="" id="{60C88EA5-D9D6-4E9E-B06A-FE0202C2DB2D}"/>
                  </a:ext>
                </a:extLst>
              </p:cNvPr>
              <p:cNvSpPr/>
              <p:nvPr/>
            </p:nvSpPr>
            <p:spPr>
              <a:xfrm>
                <a:off x="3979477" y="2082553"/>
                <a:ext cx="177895" cy="177894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8" name="Oval 47">
                <a:extLst>
                  <a:ext uri="{FF2B5EF4-FFF2-40B4-BE49-F238E27FC236}">
                    <a16:creationId xmlns:a16="http://schemas.microsoft.com/office/drawing/2014/main" xmlns="" id="{CD431BE0-60BD-4BA3-8785-1B49BB87DF67}"/>
                  </a:ext>
                </a:extLst>
              </p:cNvPr>
              <p:cNvSpPr/>
              <p:nvPr/>
            </p:nvSpPr>
            <p:spPr>
              <a:xfrm>
                <a:off x="3589327" y="2291523"/>
                <a:ext cx="177895" cy="177894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" name="Oval 48">
                <a:extLst>
                  <a:ext uri="{FF2B5EF4-FFF2-40B4-BE49-F238E27FC236}">
                    <a16:creationId xmlns:a16="http://schemas.microsoft.com/office/drawing/2014/main" xmlns="" id="{60F87F17-6DC6-48F3-A7C7-E49707E9ED2B}"/>
                  </a:ext>
                </a:extLst>
              </p:cNvPr>
              <p:cNvSpPr/>
              <p:nvPr/>
            </p:nvSpPr>
            <p:spPr>
              <a:xfrm>
                <a:off x="3979477" y="2520646"/>
                <a:ext cx="177895" cy="177894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75" name="テキスト ボックス 105">
              <a:extLst>
                <a:ext uri="{FF2B5EF4-FFF2-40B4-BE49-F238E27FC236}">
                  <a16:creationId xmlns:a16="http://schemas.microsoft.com/office/drawing/2014/main" xmlns="" id="{93F96F48-983D-4732-B08C-C860FD5DFDEC}"/>
                </a:ext>
              </a:extLst>
            </p:cNvPr>
            <p:cNvSpPr txBox="1"/>
            <p:nvPr/>
          </p:nvSpPr>
          <p:spPr>
            <a:xfrm>
              <a:off x="6089021" y="1665805"/>
              <a:ext cx="708609" cy="88159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kumimoji="1" lang="en-US" altLang="ja-JP" sz="2000" b="1" dirty="0">
                  <a:solidFill>
                    <a:schemeClr val="bg1"/>
                  </a:solidFill>
                </a:rPr>
                <a:t>TD</a:t>
              </a:r>
            </a:p>
            <a:p>
              <a:pPr algn="ctr">
                <a:lnSpc>
                  <a:spcPct val="80000"/>
                </a:lnSpc>
              </a:pPr>
              <a:r>
                <a:rPr kumimoji="1" lang="de-DE" altLang="ja-JP" sz="2000" b="1" dirty="0">
                  <a:solidFill>
                    <a:schemeClr val="bg1"/>
                  </a:solidFill>
                </a:rPr>
                <a:t>C</a:t>
              </a:r>
              <a:endParaRPr kumimoji="1" lang="ja-JP" altLang="en-US" sz="20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7447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Rectangle 6"/>
          <p:cNvSpPr/>
          <p:nvPr/>
        </p:nvSpPr>
        <p:spPr>
          <a:xfrm>
            <a:off x="1691680" y="4095546"/>
            <a:ext cx="7776864" cy="2139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" name="角丸四角形 6"/>
          <p:cNvSpPr/>
          <p:nvPr/>
        </p:nvSpPr>
        <p:spPr bwMode="auto">
          <a:xfrm>
            <a:off x="1946460" y="4368251"/>
            <a:ext cx="1190046" cy="1080000"/>
          </a:xfrm>
          <a:prstGeom prst="roundRect">
            <a:avLst>
              <a:gd name="adj" fmla="val 6113"/>
            </a:avLst>
          </a:prstGeom>
          <a:solidFill>
            <a:srgbClr val="7F7F7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38100" dir="2700000" rotWithShape="0">
              <a:srgbClr val="000000">
                <a:alpha val="40000"/>
              </a:srgbClr>
            </a:outerShdw>
          </a:effectLst>
          <a:extLst/>
        </p:spPr>
        <p:txBody>
          <a:bodyPr vert="horz" wrap="none" lIns="91440" tIns="36000" rIns="91440" bIns="360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Thing</a:t>
            </a:r>
          </a:p>
        </p:txBody>
      </p:sp>
      <p:grpSp>
        <p:nvGrpSpPr>
          <p:cNvPr id="5" name="Group 35"/>
          <p:cNvGrpSpPr/>
          <p:nvPr/>
        </p:nvGrpSpPr>
        <p:grpSpPr>
          <a:xfrm>
            <a:off x="1911238" y="4197114"/>
            <a:ext cx="324321" cy="324321"/>
            <a:chOff x="6235706" y="4922175"/>
            <a:chExt cx="268034" cy="268034"/>
          </a:xfrm>
        </p:grpSpPr>
        <p:sp>
          <p:nvSpPr>
            <p:cNvPr id="6" name="角丸四角形 21"/>
            <p:cNvSpPr/>
            <p:nvPr/>
          </p:nvSpPr>
          <p:spPr bwMode="auto">
            <a:xfrm>
              <a:off x="6235706" y="4922175"/>
              <a:ext cx="268034" cy="268034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360000" tIns="216000" rIns="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ja-JP" sz="2800" b="0" i="0" u="none" strike="noStrike" kern="0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7" name="Group 37"/>
            <p:cNvGrpSpPr/>
            <p:nvPr/>
          </p:nvGrpSpPr>
          <p:grpSpPr>
            <a:xfrm>
              <a:off x="6287492" y="4971265"/>
              <a:ext cx="164464" cy="169854"/>
              <a:chOff x="3555853" y="2073413"/>
              <a:chExt cx="605287" cy="625127"/>
            </a:xfrm>
          </p:grpSpPr>
          <p:sp>
            <p:nvSpPr>
              <p:cNvPr id="8" name="Isosceles Triangle 38"/>
              <p:cNvSpPr/>
              <p:nvPr/>
            </p:nvSpPr>
            <p:spPr>
              <a:xfrm rot="1800000">
                <a:off x="3712972" y="2138741"/>
                <a:ext cx="448168" cy="386349"/>
              </a:xfrm>
              <a:prstGeom prst="triangle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>
                  <a:latin typeface="+mj-lt"/>
                </a:endParaRPr>
              </a:p>
            </p:txBody>
          </p:sp>
          <p:sp>
            <p:nvSpPr>
              <p:cNvPr id="9" name="Oval 39"/>
              <p:cNvSpPr/>
              <p:nvPr/>
            </p:nvSpPr>
            <p:spPr>
              <a:xfrm rot="19800000">
                <a:off x="3944938" y="2073413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>
                  <a:latin typeface="+mj-lt"/>
                </a:endParaRPr>
              </a:p>
            </p:txBody>
          </p:sp>
          <p:sp>
            <p:nvSpPr>
              <p:cNvPr id="10" name="Oval 40"/>
              <p:cNvSpPr/>
              <p:nvPr/>
            </p:nvSpPr>
            <p:spPr>
              <a:xfrm rot="19800000">
                <a:off x="3555853" y="2297519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>
                  <a:latin typeface="+mj-lt"/>
                </a:endParaRPr>
              </a:p>
            </p:txBody>
          </p:sp>
          <p:sp>
            <p:nvSpPr>
              <p:cNvPr id="11" name="Oval 41"/>
              <p:cNvSpPr/>
              <p:nvPr/>
            </p:nvSpPr>
            <p:spPr>
              <a:xfrm rot="1800000">
                <a:off x="3944938" y="2520647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>
                  <a:latin typeface="+mj-lt"/>
                </a:endParaRPr>
              </a:p>
            </p:txBody>
          </p:sp>
        </p:grpSp>
      </p:grpSp>
      <p:sp>
        <p:nvSpPr>
          <p:cNvPr id="13" name="Textfeld 162"/>
          <p:cNvSpPr txBox="1"/>
          <p:nvPr/>
        </p:nvSpPr>
        <p:spPr>
          <a:xfrm>
            <a:off x="3356446" y="5157192"/>
            <a:ext cx="14282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+mj-lt"/>
              </a:rPr>
              <a:t>Direct</a:t>
            </a:r>
            <a:br>
              <a:rPr lang="en-US" sz="1600" b="1" dirty="0">
                <a:latin typeface="+mj-lt"/>
              </a:rPr>
            </a:br>
            <a:r>
              <a:rPr lang="en-US" sz="1600" b="1" dirty="0">
                <a:latin typeface="+mj-lt"/>
              </a:rPr>
              <a:t>Thing-to-Thing</a:t>
            </a:r>
          </a:p>
          <a:p>
            <a:pPr algn="ctr"/>
            <a:r>
              <a:rPr lang="en-US" sz="1600" b="1" dirty="0">
                <a:latin typeface="+mj-lt"/>
              </a:rPr>
              <a:t>Interaction</a:t>
            </a:r>
          </a:p>
        </p:txBody>
      </p:sp>
      <p:sp>
        <p:nvSpPr>
          <p:cNvPr id="14" name="角丸四角形 24"/>
          <p:cNvSpPr/>
          <p:nvPr/>
        </p:nvSpPr>
        <p:spPr bwMode="auto">
          <a:xfrm>
            <a:off x="2001483" y="5000268"/>
            <a:ext cx="1080000" cy="180000"/>
          </a:xfrm>
          <a:prstGeom prst="roundRect">
            <a:avLst/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fontAlgn="ctr">
              <a:defRPr/>
            </a:pPr>
            <a:r>
              <a:rPr lang="en-US" altLang="ja-JP" sz="800" kern="0" dirty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Interaction Model</a:t>
            </a:r>
          </a:p>
        </p:txBody>
      </p:sp>
      <p:sp>
        <p:nvSpPr>
          <p:cNvPr id="15" name="角丸四角形 21"/>
          <p:cNvSpPr/>
          <p:nvPr/>
        </p:nvSpPr>
        <p:spPr bwMode="auto">
          <a:xfrm>
            <a:off x="2001483" y="4613920"/>
            <a:ext cx="1080000" cy="364729"/>
          </a:xfrm>
          <a:prstGeom prst="roundRect">
            <a:avLst/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fontAlgn="ctr">
              <a:defRPr/>
            </a:pPr>
            <a:r>
              <a:rPr lang="en-US" altLang="ja-JP" sz="800" kern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Classic</a:t>
            </a:r>
            <a:br>
              <a:rPr lang="en-US" altLang="ja-JP" sz="800" kern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</a:br>
            <a:r>
              <a:rPr lang="en-US" altLang="ja-JP" sz="800" kern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Firmware</a:t>
            </a:r>
          </a:p>
        </p:txBody>
      </p:sp>
      <p:sp>
        <p:nvSpPr>
          <p:cNvPr id="16" name="角丸四角形 24"/>
          <p:cNvSpPr/>
          <p:nvPr/>
        </p:nvSpPr>
        <p:spPr bwMode="auto">
          <a:xfrm>
            <a:off x="2001483" y="5201887"/>
            <a:ext cx="1080000" cy="180000"/>
          </a:xfrm>
          <a:prstGeom prst="roundRect">
            <a:avLst/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fontAlgn="ctr">
              <a:defRPr/>
            </a:pPr>
            <a:r>
              <a:rPr lang="en-US" altLang="ja-JP" sz="800" kern="0" dirty="0">
                <a:solidFill>
                  <a:sysClr val="window" lastClr="FFFFFF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</a:t>
            </a:r>
          </a:p>
        </p:txBody>
      </p:sp>
      <p:sp>
        <p:nvSpPr>
          <p:cNvPr id="18" name="角丸四角形 6"/>
          <p:cNvSpPr/>
          <p:nvPr/>
        </p:nvSpPr>
        <p:spPr bwMode="auto">
          <a:xfrm>
            <a:off x="8062474" y="4349695"/>
            <a:ext cx="1190046" cy="1080000"/>
          </a:xfrm>
          <a:prstGeom prst="roundRect">
            <a:avLst>
              <a:gd name="adj" fmla="val 6113"/>
            </a:avLst>
          </a:prstGeom>
          <a:solidFill>
            <a:srgbClr val="7F7F7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38100" dir="2700000" rotWithShape="0">
              <a:srgbClr val="000000">
                <a:alpha val="40000"/>
              </a:srgbClr>
            </a:outerShdw>
          </a:effectLst>
          <a:extLst/>
        </p:spPr>
        <p:txBody>
          <a:bodyPr vert="horz" wrap="none" lIns="91440" tIns="36000" rIns="91440" bIns="360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Existing Device</a:t>
            </a:r>
          </a:p>
        </p:txBody>
      </p:sp>
      <p:grpSp>
        <p:nvGrpSpPr>
          <p:cNvPr id="20" name="Group 60"/>
          <p:cNvGrpSpPr/>
          <p:nvPr/>
        </p:nvGrpSpPr>
        <p:grpSpPr>
          <a:xfrm>
            <a:off x="8763713" y="4670896"/>
            <a:ext cx="391083" cy="391083"/>
            <a:chOff x="6235706" y="4922175"/>
            <a:chExt cx="268034" cy="268034"/>
          </a:xfrm>
        </p:grpSpPr>
        <p:sp>
          <p:nvSpPr>
            <p:cNvPr id="26" name="角丸四角形 21"/>
            <p:cNvSpPr/>
            <p:nvPr/>
          </p:nvSpPr>
          <p:spPr bwMode="auto">
            <a:xfrm>
              <a:off x="6235706" y="4922175"/>
              <a:ext cx="268034" cy="268034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360000" tIns="216000" rIns="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ja-JP" sz="2800" b="0" i="0" u="none" strike="noStrike" kern="0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27" name="Group 62"/>
            <p:cNvGrpSpPr/>
            <p:nvPr/>
          </p:nvGrpSpPr>
          <p:grpSpPr>
            <a:xfrm>
              <a:off x="6287492" y="4971265"/>
              <a:ext cx="164464" cy="169854"/>
              <a:chOff x="3555853" y="2073413"/>
              <a:chExt cx="605287" cy="625127"/>
            </a:xfrm>
          </p:grpSpPr>
          <p:sp>
            <p:nvSpPr>
              <p:cNvPr id="28" name="Isosceles Triangle 63"/>
              <p:cNvSpPr/>
              <p:nvPr/>
            </p:nvSpPr>
            <p:spPr>
              <a:xfrm rot="1800000">
                <a:off x="3712972" y="2138741"/>
                <a:ext cx="448168" cy="386349"/>
              </a:xfrm>
              <a:prstGeom prst="triangle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>
                  <a:latin typeface="+mj-lt"/>
                </a:endParaRPr>
              </a:p>
            </p:txBody>
          </p:sp>
          <p:sp>
            <p:nvSpPr>
              <p:cNvPr id="29" name="Oval 64"/>
              <p:cNvSpPr/>
              <p:nvPr/>
            </p:nvSpPr>
            <p:spPr>
              <a:xfrm rot="19800000">
                <a:off x="3944938" y="2073413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>
                  <a:latin typeface="+mj-lt"/>
                </a:endParaRPr>
              </a:p>
            </p:txBody>
          </p:sp>
          <p:sp>
            <p:nvSpPr>
              <p:cNvPr id="30" name="Oval 65"/>
              <p:cNvSpPr/>
              <p:nvPr/>
            </p:nvSpPr>
            <p:spPr>
              <a:xfrm rot="19800000">
                <a:off x="3555853" y="2297519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>
                  <a:latin typeface="+mj-lt"/>
                </a:endParaRPr>
              </a:p>
            </p:txBody>
          </p:sp>
          <p:sp>
            <p:nvSpPr>
              <p:cNvPr id="31" name="Oval 66"/>
              <p:cNvSpPr/>
              <p:nvPr/>
            </p:nvSpPr>
            <p:spPr>
              <a:xfrm rot="1800000">
                <a:off x="3944938" y="2520647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>
                  <a:latin typeface="+mj-lt"/>
                </a:endParaRPr>
              </a:p>
            </p:txBody>
          </p:sp>
        </p:grpSp>
      </p:grpSp>
      <p:sp>
        <p:nvSpPr>
          <p:cNvPr id="21" name="Textfeld 126"/>
          <p:cNvSpPr txBox="1"/>
          <p:nvPr/>
        </p:nvSpPr>
        <p:spPr>
          <a:xfrm>
            <a:off x="6355824" y="5157192"/>
            <a:ext cx="15326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+mj-lt"/>
              </a:rPr>
              <a:t>Complement</a:t>
            </a:r>
            <a:br>
              <a:rPr lang="en-US" sz="1600" b="1" dirty="0">
                <a:latin typeface="+mj-lt"/>
              </a:rPr>
            </a:br>
            <a:r>
              <a:rPr lang="en-US" sz="1600" b="1" dirty="0">
                <a:latin typeface="+mj-lt"/>
              </a:rPr>
              <a:t>Existing Devices</a:t>
            </a:r>
          </a:p>
        </p:txBody>
      </p:sp>
      <p:sp>
        <p:nvSpPr>
          <p:cNvPr id="22" name="Textfeld 126"/>
          <p:cNvSpPr txBox="1"/>
          <p:nvPr/>
        </p:nvSpPr>
        <p:spPr>
          <a:xfrm>
            <a:off x="8526692" y="4727938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>
                <a:latin typeface="+mj-lt"/>
              </a:rPr>
              <a:t>+</a:t>
            </a:r>
          </a:p>
        </p:txBody>
      </p:sp>
      <p:sp>
        <p:nvSpPr>
          <p:cNvPr id="23" name="Textfeld 126"/>
          <p:cNvSpPr txBox="1"/>
          <p:nvPr/>
        </p:nvSpPr>
        <p:spPr>
          <a:xfrm>
            <a:off x="8742907" y="5127722"/>
            <a:ext cx="4796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b="1">
                <a:latin typeface="+mj-lt"/>
                <a:cs typeface="Arial" panose="020B0604020202020204" pitchFamily="34" charset="0"/>
              </a:rPr>
              <a:t>Thing</a:t>
            </a:r>
          </a:p>
        </p:txBody>
      </p:sp>
      <p:sp>
        <p:nvSpPr>
          <p:cNvPr id="24" name="Textfeld 23"/>
          <p:cNvSpPr txBox="1"/>
          <p:nvPr/>
        </p:nvSpPr>
        <p:spPr>
          <a:xfrm>
            <a:off x="8500290" y="5099061"/>
            <a:ext cx="3369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latin typeface="+mj-lt"/>
                <a:sym typeface="Symbol"/>
              </a:rPr>
              <a:t></a:t>
            </a:r>
            <a:endParaRPr lang="en-US" sz="1200" b="1">
              <a:latin typeface="+mj-lt"/>
            </a:endParaRPr>
          </a:p>
        </p:txBody>
      </p:sp>
      <p:sp>
        <p:nvSpPr>
          <p:cNvPr id="25" name="Left-Right Arrow 70"/>
          <p:cNvSpPr/>
          <p:nvPr/>
        </p:nvSpPr>
        <p:spPr>
          <a:xfrm>
            <a:off x="6255452" y="4599978"/>
            <a:ext cx="1733408" cy="569385"/>
          </a:xfrm>
          <a:prstGeom prst="leftRightArrow">
            <a:avLst/>
          </a:prstGeom>
          <a:solidFill>
            <a:srgbClr val="8EB4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4400">
              <a:latin typeface="+mj-lt"/>
            </a:endParaRPr>
          </a:p>
        </p:txBody>
      </p:sp>
      <p:sp>
        <p:nvSpPr>
          <p:cNvPr id="32" name="角丸四角形 6"/>
          <p:cNvSpPr/>
          <p:nvPr/>
        </p:nvSpPr>
        <p:spPr bwMode="auto">
          <a:xfrm>
            <a:off x="4990134" y="4367114"/>
            <a:ext cx="1190046" cy="1080000"/>
          </a:xfrm>
          <a:prstGeom prst="roundRect">
            <a:avLst>
              <a:gd name="adj" fmla="val 6113"/>
            </a:avLst>
          </a:prstGeom>
          <a:solidFill>
            <a:srgbClr val="7F7F7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38100" dir="2700000" rotWithShape="0">
              <a:srgbClr val="000000">
                <a:alpha val="40000"/>
              </a:srgbClr>
            </a:outerShdw>
          </a:effectLst>
          <a:extLst/>
        </p:spPr>
        <p:txBody>
          <a:bodyPr vert="horz" wrap="none" lIns="91440" tIns="36000" rIns="91440" bIns="360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Servient</a:t>
            </a:r>
          </a:p>
        </p:txBody>
      </p:sp>
      <p:grpSp>
        <p:nvGrpSpPr>
          <p:cNvPr id="33" name="Group 35"/>
          <p:cNvGrpSpPr/>
          <p:nvPr/>
        </p:nvGrpSpPr>
        <p:grpSpPr>
          <a:xfrm>
            <a:off x="4948666" y="4195977"/>
            <a:ext cx="324321" cy="324321"/>
            <a:chOff x="6235706" y="4922175"/>
            <a:chExt cx="268034" cy="268034"/>
          </a:xfrm>
        </p:grpSpPr>
        <p:sp>
          <p:nvSpPr>
            <p:cNvPr id="34" name="角丸四角形 21"/>
            <p:cNvSpPr/>
            <p:nvPr/>
          </p:nvSpPr>
          <p:spPr bwMode="auto">
            <a:xfrm>
              <a:off x="6235706" y="4922175"/>
              <a:ext cx="268034" cy="268034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360000" tIns="216000" rIns="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ja-JP" sz="2800" b="0" i="0" u="none" strike="noStrike" kern="0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35" name="Group 37"/>
            <p:cNvGrpSpPr/>
            <p:nvPr/>
          </p:nvGrpSpPr>
          <p:grpSpPr>
            <a:xfrm>
              <a:off x="6287492" y="4971265"/>
              <a:ext cx="164464" cy="169854"/>
              <a:chOff x="3555853" y="2073413"/>
              <a:chExt cx="605287" cy="625127"/>
            </a:xfrm>
          </p:grpSpPr>
          <p:sp>
            <p:nvSpPr>
              <p:cNvPr id="36" name="Isosceles Triangle 38"/>
              <p:cNvSpPr/>
              <p:nvPr/>
            </p:nvSpPr>
            <p:spPr>
              <a:xfrm rot="1800000">
                <a:off x="3712972" y="2138741"/>
                <a:ext cx="448168" cy="386349"/>
              </a:xfrm>
              <a:prstGeom prst="triangle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>
                  <a:latin typeface="+mj-lt"/>
                </a:endParaRPr>
              </a:p>
            </p:txBody>
          </p:sp>
          <p:sp>
            <p:nvSpPr>
              <p:cNvPr id="37" name="Oval 39"/>
              <p:cNvSpPr/>
              <p:nvPr/>
            </p:nvSpPr>
            <p:spPr>
              <a:xfrm rot="19800000">
                <a:off x="3944938" y="2073413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>
                  <a:latin typeface="+mj-lt"/>
                </a:endParaRPr>
              </a:p>
            </p:txBody>
          </p:sp>
          <p:sp>
            <p:nvSpPr>
              <p:cNvPr id="38" name="Oval 40"/>
              <p:cNvSpPr/>
              <p:nvPr/>
            </p:nvSpPr>
            <p:spPr>
              <a:xfrm rot="19800000">
                <a:off x="3555853" y="2297519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>
                  <a:latin typeface="+mj-lt"/>
                </a:endParaRPr>
              </a:p>
            </p:txBody>
          </p:sp>
          <p:sp>
            <p:nvSpPr>
              <p:cNvPr id="39" name="Oval 41"/>
              <p:cNvSpPr/>
              <p:nvPr/>
            </p:nvSpPr>
            <p:spPr>
              <a:xfrm rot="1800000">
                <a:off x="3944938" y="2520647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>
                  <a:latin typeface="+mj-lt"/>
                </a:endParaRPr>
              </a:p>
            </p:txBody>
          </p:sp>
        </p:grpSp>
      </p:grpSp>
      <p:sp>
        <p:nvSpPr>
          <p:cNvPr id="40" name="角丸四角形 24"/>
          <p:cNvSpPr/>
          <p:nvPr/>
        </p:nvSpPr>
        <p:spPr bwMode="auto">
          <a:xfrm>
            <a:off x="5045157" y="4999131"/>
            <a:ext cx="1080000" cy="180000"/>
          </a:xfrm>
          <a:prstGeom prst="roundRect">
            <a:avLst/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fontAlgn="ctr">
              <a:defRPr/>
            </a:pPr>
            <a:r>
              <a:rPr lang="en-US" altLang="ja-JP" sz="800" kern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Interaction Model</a:t>
            </a:r>
          </a:p>
        </p:txBody>
      </p:sp>
      <p:sp>
        <p:nvSpPr>
          <p:cNvPr id="41" name="角丸四角形 21"/>
          <p:cNvSpPr/>
          <p:nvPr/>
        </p:nvSpPr>
        <p:spPr bwMode="auto">
          <a:xfrm>
            <a:off x="5045157" y="4797512"/>
            <a:ext cx="1080000" cy="180000"/>
          </a:xfrm>
          <a:prstGeom prst="roundRect">
            <a:avLst/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fontAlgn="ctr">
              <a:defRPr/>
            </a:pPr>
            <a:r>
              <a:rPr lang="en-US" altLang="ja-JP" sz="800" kern="0" dirty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  <p:sp>
        <p:nvSpPr>
          <p:cNvPr id="42" name="縦巻き 49"/>
          <p:cNvSpPr/>
          <p:nvPr/>
        </p:nvSpPr>
        <p:spPr bwMode="auto">
          <a:xfrm>
            <a:off x="5045157" y="4595893"/>
            <a:ext cx="1080000" cy="180000"/>
          </a:xfrm>
          <a:prstGeom prst="verticalScroll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fontAlgn="ctr">
              <a:defRPr/>
            </a:pPr>
            <a:r>
              <a:rPr lang="en-US" altLang="ja-JP" sz="800" kern="0" dirty="0">
                <a:latin typeface="+mj-lt"/>
                <a:ea typeface="HG明朝E" panose="02020909000000000000" pitchFamily="17" charset="-128"/>
                <a:cs typeface="Arial" pitchFamily="34" charset="0"/>
              </a:rPr>
              <a:t>App Script</a:t>
            </a:r>
          </a:p>
        </p:txBody>
      </p:sp>
      <p:sp>
        <p:nvSpPr>
          <p:cNvPr id="43" name="角丸四角形 24"/>
          <p:cNvSpPr/>
          <p:nvPr/>
        </p:nvSpPr>
        <p:spPr bwMode="auto">
          <a:xfrm>
            <a:off x="5045157" y="5200750"/>
            <a:ext cx="1080000" cy="180000"/>
          </a:xfrm>
          <a:prstGeom prst="roundRect">
            <a:avLst/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fontAlgn="ctr">
              <a:defRPr/>
            </a:pPr>
            <a:r>
              <a:rPr lang="en-US" altLang="ja-JP" sz="800" kern="0" dirty="0">
                <a:solidFill>
                  <a:sysClr val="window" lastClr="FFFFFF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Binding Templates</a:t>
            </a:r>
          </a:p>
        </p:txBody>
      </p:sp>
      <p:pic>
        <p:nvPicPr>
          <p:cNvPr id="44" name="図 16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7902" y="5363463"/>
            <a:ext cx="1469410" cy="739953"/>
          </a:xfrm>
          <a:prstGeom prst="rect">
            <a:avLst/>
          </a:prstGeom>
        </p:spPr>
      </p:pic>
      <p:grpSp>
        <p:nvGrpSpPr>
          <p:cNvPr id="45" name="Gruppieren 145"/>
          <p:cNvGrpSpPr/>
          <p:nvPr/>
        </p:nvGrpSpPr>
        <p:grpSpPr>
          <a:xfrm>
            <a:off x="5573984" y="544034"/>
            <a:ext cx="3096344" cy="4483260"/>
            <a:chOff x="5369713" y="1424798"/>
            <a:chExt cx="3096344" cy="4483260"/>
          </a:xfrm>
        </p:grpSpPr>
        <p:grpSp>
          <p:nvGrpSpPr>
            <p:cNvPr id="46" name="Group 8"/>
            <p:cNvGrpSpPr/>
            <p:nvPr/>
          </p:nvGrpSpPr>
          <p:grpSpPr>
            <a:xfrm>
              <a:off x="5369713" y="1424798"/>
              <a:ext cx="3096344" cy="2860068"/>
              <a:chOff x="5724128" y="404664"/>
              <a:chExt cx="2304256" cy="2232248"/>
            </a:xfrm>
            <a:solidFill>
              <a:schemeClr val="bg1">
                <a:lumMod val="85000"/>
              </a:schemeClr>
            </a:solidFill>
          </p:grpSpPr>
          <p:sp>
            <p:nvSpPr>
              <p:cNvPr id="74" name="Rectangle 6"/>
              <p:cNvSpPr/>
              <p:nvPr/>
            </p:nvSpPr>
            <p:spPr>
              <a:xfrm>
                <a:off x="6077378" y="1439094"/>
                <a:ext cx="1597756" cy="119781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75" name="Isosceles Triangle 7"/>
              <p:cNvSpPr/>
              <p:nvPr/>
            </p:nvSpPr>
            <p:spPr>
              <a:xfrm>
                <a:off x="5724128" y="404664"/>
                <a:ext cx="2304256" cy="103443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</p:grpSp>
        <p:sp>
          <p:nvSpPr>
            <p:cNvPr id="47" name="Textfeld 181"/>
            <p:cNvSpPr txBox="1"/>
            <p:nvPr/>
          </p:nvSpPr>
          <p:spPr>
            <a:xfrm>
              <a:off x="6373284" y="1740059"/>
              <a:ext cx="108920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+mj-lt"/>
                </a:rPr>
                <a:t>Gateway</a:t>
              </a:r>
            </a:p>
          </p:txBody>
        </p:sp>
        <p:sp>
          <p:nvSpPr>
            <p:cNvPr id="48" name="Left-Right Arrow 71"/>
            <p:cNvSpPr/>
            <p:nvPr/>
          </p:nvSpPr>
          <p:spPr>
            <a:xfrm rot="16200000">
              <a:off x="6041848" y="4747325"/>
              <a:ext cx="1752080" cy="569385"/>
            </a:xfrm>
            <a:prstGeom prst="leftRightArrow">
              <a:avLst/>
            </a:prstGeom>
            <a:solidFill>
              <a:srgbClr val="8EB4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4400">
                <a:latin typeface="+mj-lt"/>
              </a:endParaRPr>
            </a:p>
          </p:txBody>
        </p:sp>
        <p:sp>
          <p:nvSpPr>
            <p:cNvPr id="49" name="角丸四角形 6"/>
            <p:cNvSpPr/>
            <p:nvPr/>
          </p:nvSpPr>
          <p:spPr bwMode="auto">
            <a:xfrm>
              <a:off x="6319242" y="2492896"/>
              <a:ext cx="1190046" cy="1587834"/>
            </a:xfrm>
            <a:prstGeom prst="roundRect">
              <a:avLst>
                <a:gd name="adj" fmla="val 6113"/>
              </a:avLst>
            </a:prstGeom>
            <a:solidFill>
              <a:srgbClr val="7F7F7F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76200" dist="38100" dir="2700000" rotWithShape="0">
                <a:srgbClr val="000000">
                  <a:alpha val="40000"/>
                </a:srgbClr>
              </a:outerShdw>
            </a:effectLst>
            <a:extLst/>
          </p:spPr>
          <p:txBody>
            <a:bodyPr vert="horz" wrap="none" lIns="91440" tIns="36000" rIns="9144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00" b="1" i="0" u="none" strike="noStrike" kern="0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Servient</a:t>
              </a:r>
            </a:p>
          </p:txBody>
        </p:sp>
        <p:sp>
          <p:nvSpPr>
            <p:cNvPr id="50" name="角丸四角形 24"/>
            <p:cNvSpPr/>
            <p:nvPr/>
          </p:nvSpPr>
          <p:spPr bwMode="auto">
            <a:xfrm>
              <a:off x="6378187" y="3627456"/>
              <a:ext cx="1080000" cy="180000"/>
            </a:xfrm>
            <a:prstGeom prst="roundRect">
              <a:avLst/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8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Interaction Model</a:t>
              </a:r>
            </a:p>
          </p:txBody>
        </p:sp>
        <p:grpSp>
          <p:nvGrpSpPr>
            <p:cNvPr id="51" name="Group 42"/>
            <p:cNvGrpSpPr/>
            <p:nvPr/>
          </p:nvGrpSpPr>
          <p:grpSpPr>
            <a:xfrm>
              <a:off x="5962118" y="3212976"/>
              <a:ext cx="324321" cy="324321"/>
              <a:chOff x="6235706" y="4922175"/>
              <a:chExt cx="268034" cy="268034"/>
            </a:xfrm>
          </p:grpSpPr>
          <p:sp>
            <p:nvSpPr>
              <p:cNvPr id="68" name="角丸四角形 21"/>
              <p:cNvSpPr/>
              <p:nvPr/>
            </p:nvSpPr>
            <p:spPr bwMode="auto">
              <a:xfrm>
                <a:off x="6235706" y="4922175"/>
                <a:ext cx="268034" cy="268034"/>
              </a:xfrm>
              <a:prstGeom prst="foldedCorner">
                <a:avLst>
                  <a:gd name="adj" fmla="val 20194"/>
                </a:avLst>
              </a:prstGeom>
              <a:solidFill>
                <a:srgbClr val="4A7B7C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360000" tIns="216000" rIns="0" bIns="36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ctr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ja-JP" sz="28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endParaRPr>
              </a:p>
            </p:txBody>
          </p:sp>
          <p:grpSp>
            <p:nvGrpSpPr>
              <p:cNvPr id="69" name="Group 44"/>
              <p:cNvGrpSpPr/>
              <p:nvPr/>
            </p:nvGrpSpPr>
            <p:grpSpPr>
              <a:xfrm>
                <a:off x="6287492" y="4971265"/>
                <a:ext cx="164464" cy="169854"/>
                <a:chOff x="3555853" y="2073413"/>
                <a:chExt cx="605287" cy="625127"/>
              </a:xfrm>
            </p:grpSpPr>
            <p:sp>
              <p:nvSpPr>
                <p:cNvPr id="70" name="Isosceles Triangle 45"/>
                <p:cNvSpPr/>
                <p:nvPr/>
              </p:nvSpPr>
              <p:spPr>
                <a:xfrm rot="1800000">
                  <a:off x="3712972" y="2138741"/>
                  <a:ext cx="448168" cy="386349"/>
                </a:xfrm>
                <a:prstGeom prst="triangle">
                  <a:avLst/>
                </a:prstGeom>
                <a:noFill/>
                <a:ln w="19050" cap="rnd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400" b="0" i="0" u="none" strike="noStrike" kern="0" cap="none" spc="0" normalizeH="0" baseline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endParaRPr>
                </a:p>
              </p:txBody>
            </p:sp>
            <p:sp>
              <p:nvSpPr>
                <p:cNvPr id="71" name="Oval 46"/>
                <p:cNvSpPr/>
                <p:nvPr/>
              </p:nvSpPr>
              <p:spPr>
                <a:xfrm rot="19800000">
                  <a:off x="3944938" y="2073413"/>
                  <a:ext cx="177895" cy="1778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400" b="0" i="0" u="none" strike="noStrike" kern="0" cap="none" spc="0" normalizeH="0" baseline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endParaRPr>
                </a:p>
              </p:txBody>
            </p:sp>
            <p:sp>
              <p:nvSpPr>
                <p:cNvPr id="72" name="Oval 47"/>
                <p:cNvSpPr/>
                <p:nvPr/>
              </p:nvSpPr>
              <p:spPr>
                <a:xfrm rot="19800000">
                  <a:off x="3555853" y="2297519"/>
                  <a:ext cx="177895" cy="1778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400" b="0" i="0" u="none" strike="noStrike" kern="0" cap="none" spc="0" normalizeH="0" baseline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endParaRPr>
                </a:p>
              </p:txBody>
            </p:sp>
            <p:sp>
              <p:nvSpPr>
                <p:cNvPr id="73" name="Oval 48"/>
                <p:cNvSpPr/>
                <p:nvPr/>
              </p:nvSpPr>
              <p:spPr>
                <a:xfrm rot="1800000">
                  <a:off x="3944938" y="2520647"/>
                  <a:ext cx="177895" cy="1778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400" b="0" i="0" u="none" strike="noStrike" kern="0" cap="none" spc="0" normalizeH="0" baseline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52" name="角丸四角形 24"/>
            <p:cNvSpPr/>
            <p:nvPr/>
          </p:nvSpPr>
          <p:spPr bwMode="auto">
            <a:xfrm>
              <a:off x="6378186" y="3829075"/>
              <a:ext cx="1080000" cy="180000"/>
            </a:xfrm>
            <a:prstGeom prst="roundRect">
              <a:avLst/>
            </a:prstGeom>
            <a:solidFill>
              <a:srgbClr val="00B050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800" b="0" i="0" u="none" strike="noStrike" kern="0" cap="none" spc="0" normalizeH="0" baseline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WoT Binding Templates</a:t>
              </a:r>
            </a:p>
          </p:txBody>
        </p:sp>
        <p:sp>
          <p:nvSpPr>
            <p:cNvPr id="53" name="角丸四角形 21"/>
            <p:cNvSpPr/>
            <p:nvPr/>
          </p:nvSpPr>
          <p:spPr bwMode="auto">
            <a:xfrm>
              <a:off x="6378187" y="2743381"/>
              <a:ext cx="1080000" cy="832831"/>
            </a:xfrm>
            <a:prstGeom prst="roundRect">
              <a:avLst>
                <a:gd name="adj" fmla="val 10186"/>
              </a:avLst>
            </a:prstGeom>
            <a:solidFill>
              <a:srgbClr val="8EB4E3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ja-JP" sz="800" kern="0">
                <a:solidFill>
                  <a:prstClr val="black"/>
                </a:solidFill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sp>
          <p:nvSpPr>
            <p:cNvPr id="54" name="角丸四角形 21"/>
            <p:cNvSpPr/>
            <p:nvPr/>
          </p:nvSpPr>
          <p:spPr bwMode="auto">
            <a:xfrm>
              <a:off x="6378187" y="3425837"/>
              <a:ext cx="1080000" cy="180000"/>
            </a:xfrm>
            <a:prstGeom prst="roundRect">
              <a:avLst/>
            </a:prstGeom>
            <a:solidFill>
              <a:srgbClr val="005A9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800" b="0" i="0" u="none" strike="noStrike" kern="0" cap="none" spc="0" normalizeH="0" baseline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WoT Scripting API</a:t>
              </a:r>
            </a:p>
          </p:txBody>
        </p:sp>
        <p:sp>
          <p:nvSpPr>
            <p:cNvPr id="55" name="縦巻き 49"/>
            <p:cNvSpPr/>
            <p:nvPr/>
          </p:nvSpPr>
          <p:spPr bwMode="auto">
            <a:xfrm>
              <a:off x="6440579" y="3212976"/>
              <a:ext cx="955216" cy="180000"/>
            </a:xfrm>
            <a:prstGeom prst="verticalScroll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800" b="0" i="0" u="none" strike="noStrike" kern="0" cap="none" spc="0" normalizeH="0" baseline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Proxy Thing</a:t>
              </a:r>
            </a:p>
          </p:txBody>
        </p:sp>
        <p:sp>
          <p:nvSpPr>
            <p:cNvPr id="56" name="縦巻き 49"/>
            <p:cNvSpPr/>
            <p:nvPr/>
          </p:nvSpPr>
          <p:spPr bwMode="auto">
            <a:xfrm>
              <a:off x="6440579" y="3001463"/>
              <a:ext cx="955216" cy="180000"/>
            </a:xfrm>
            <a:prstGeom prst="verticalScroll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800" b="0" i="0" u="none" strike="noStrike" kern="0" cap="none" spc="0" normalizeH="0" baseline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Control Agent</a:t>
              </a:r>
            </a:p>
          </p:txBody>
        </p:sp>
        <p:sp>
          <p:nvSpPr>
            <p:cNvPr id="57" name="縦巻き 49"/>
            <p:cNvSpPr/>
            <p:nvPr/>
          </p:nvSpPr>
          <p:spPr bwMode="auto">
            <a:xfrm>
              <a:off x="6440579" y="2789950"/>
              <a:ext cx="955216" cy="180000"/>
            </a:xfrm>
            <a:prstGeom prst="verticalScroll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800" b="0" i="0" u="none" strike="noStrike" kern="0" cap="none" spc="0" normalizeH="0" baseline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Virtual Thing</a:t>
              </a:r>
            </a:p>
          </p:txBody>
        </p:sp>
        <p:grpSp>
          <p:nvGrpSpPr>
            <p:cNvPr id="58" name="Group 42"/>
            <p:cNvGrpSpPr/>
            <p:nvPr/>
          </p:nvGrpSpPr>
          <p:grpSpPr>
            <a:xfrm>
              <a:off x="5952357" y="2667492"/>
              <a:ext cx="324321" cy="324321"/>
              <a:chOff x="6235706" y="4922175"/>
              <a:chExt cx="268034" cy="268034"/>
            </a:xfrm>
          </p:grpSpPr>
          <p:sp>
            <p:nvSpPr>
              <p:cNvPr id="62" name="角丸四角形 21"/>
              <p:cNvSpPr/>
              <p:nvPr/>
            </p:nvSpPr>
            <p:spPr bwMode="auto">
              <a:xfrm>
                <a:off x="6235706" y="4922175"/>
                <a:ext cx="268034" cy="268034"/>
              </a:xfrm>
              <a:prstGeom prst="foldedCorner">
                <a:avLst>
                  <a:gd name="adj" fmla="val 20194"/>
                </a:avLst>
              </a:prstGeom>
              <a:solidFill>
                <a:srgbClr val="4A7B7C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360000" tIns="216000" rIns="0" bIns="36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ctr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ja-JP" sz="28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endParaRPr>
              </a:p>
            </p:txBody>
          </p:sp>
          <p:grpSp>
            <p:nvGrpSpPr>
              <p:cNvPr id="63" name="Group 44"/>
              <p:cNvGrpSpPr/>
              <p:nvPr/>
            </p:nvGrpSpPr>
            <p:grpSpPr>
              <a:xfrm>
                <a:off x="6287492" y="4971265"/>
                <a:ext cx="164464" cy="169854"/>
                <a:chOff x="3555853" y="2073413"/>
                <a:chExt cx="605287" cy="625127"/>
              </a:xfrm>
            </p:grpSpPr>
            <p:sp>
              <p:nvSpPr>
                <p:cNvPr id="64" name="Isosceles Triangle 45"/>
                <p:cNvSpPr/>
                <p:nvPr/>
              </p:nvSpPr>
              <p:spPr>
                <a:xfrm rot="1800000">
                  <a:off x="3712972" y="2138741"/>
                  <a:ext cx="448168" cy="386349"/>
                </a:xfrm>
                <a:prstGeom prst="triangle">
                  <a:avLst/>
                </a:prstGeom>
                <a:noFill/>
                <a:ln w="19050" cap="rnd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400" b="0" i="0" u="none" strike="noStrike" kern="0" cap="none" spc="0" normalizeH="0" baseline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endParaRPr>
                </a:p>
              </p:txBody>
            </p:sp>
            <p:sp>
              <p:nvSpPr>
                <p:cNvPr id="65" name="Oval 46"/>
                <p:cNvSpPr/>
                <p:nvPr/>
              </p:nvSpPr>
              <p:spPr>
                <a:xfrm rot="19800000">
                  <a:off x="3944938" y="2073413"/>
                  <a:ext cx="177895" cy="1778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400" b="0" i="0" u="none" strike="noStrike" kern="0" cap="none" spc="0" normalizeH="0" baseline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endParaRPr>
                </a:p>
              </p:txBody>
            </p:sp>
            <p:sp>
              <p:nvSpPr>
                <p:cNvPr id="66" name="Oval 47"/>
                <p:cNvSpPr/>
                <p:nvPr/>
              </p:nvSpPr>
              <p:spPr>
                <a:xfrm rot="19800000">
                  <a:off x="3555853" y="2297519"/>
                  <a:ext cx="177895" cy="1778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400" b="0" i="0" u="none" strike="noStrike" kern="0" cap="none" spc="0" normalizeH="0" baseline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endParaRPr>
                </a:p>
              </p:txBody>
            </p:sp>
            <p:sp>
              <p:nvSpPr>
                <p:cNvPr id="67" name="Oval 48"/>
                <p:cNvSpPr/>
                <p:nvPr/>
              </p:nvSpPr>
              <p:spPr>
                <a:xfrm rot="1800000">
                  <a:off x="3944938" y="2520647"/>
                  <a:ext cx="177895" cy="1778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400" b="0" i="0" u="none" strike="noStrike" kern="0" cap="none" spc="0" normalizeH="0" baseline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endParaRPr>
                </a:p>
              </p:txBody>
            </p:sp>
          </p:grpSp>
        </p:grpSp>
        <p:cxnSp>
          <p:nvCxnSpPr>
            <p:cNvPr id="59" name="Gerade Verbindung mit Pfeil 58"/>
            <p:cNvCxnSpPr>
              <a:stCxn id="55" idx="1"/>
            </p:cNvCxnSpPr>
            <p:nvPr/>
          </p:nvCxnSpPr>
          <p:spPr bwMode="auto">
            <a:xfrm flipH="1">
              <a:off x="6286439" y="3302976"/>
              <a:ext cx="176640" cy="90000"/>
            </a:xfrm>
            <a:prstGeom prst="straightConnector1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0" name="Gerade Verbindung mit Pfeil 59"/>
            <p:cNvCxnSpPr>
              <a:stCxn id="57" idx="1"/>
              <a:endCxn id="62" idx="3"/>
            </p:cNvCxnSpPr>
            <p:nvPr/>
          </p:nvCxnSpPr>
          <p:spPr bwMode="auto">
            <a:xfrm flipH="1" flipV="1">
              <a:off x="6276678" y="2829653"/>
              <a:ext cx="186401" cy="50297"/>
            </a:xfrm>
            <a:prstGeom prst="straightConnector1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pic>
          <p:nvPicPr>
            <p:cNvPr id="61" name="図 7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2472" y="2056041"/>
              <a:ext cx="1193968" cy="477587"/>
            </a:xfrm>
            <a:prstGeom prst="rect">
              <a:avLst/>
            </a:prstGeom>
          </p:spPr>
        </p:pic>
      </p:grpSp>
      <p:grpSp>
        <p:nvGrpSpPr>
          <p:cNvPr id="77" name="Group 1"/>
          <p:cNvGrpSpPr/>
          <p:nvPr/>
        </p:nvGrpSpPr>
        <p:grpSpPr>
          <a:xfrm>
            <a:off x="435411" y="332656"/>
            <a:ext cx="3903939" cy="2664296"/>
            <a:chOff x="683568" y="79792"/>
            <a:chExt cx="2491222" cy="1700168"/>
          </a:xfrm>
          <a:solidFill>
            <a:schemeClr val="bg1">
              <a:lumMod val="85000"/>
            </a:schemeClr>
          </a:solidFill>
        </p:grpSpPr>
        <p:sp>
          <p:nvSpPr>
            <p:cNvPr id="105" name="Oval 2"/>
            <p:cNvSpPr/>
            <p:nvPr/>
          </p:nvSpPr>
          <p:spPr>
            <a:xfrm>
              <a:off x="683568" y="802626"/>
              <a:ext cx="977334" cy="97733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106" name="Oval 3"/>
            <p:cNvSpPr/>
            <p:nvPr/>
          </p:nvSpPr>
          <p:spPr>
            <a:xfrm>
              <a:off x="1301372" y="79792"/>
              <a:ext cx="1276023" cy="127602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107" name="Oval 4"/>
            <p:cNvSpPr/>
            <p:nvPr/>
          </p:nvSpPr>
          <p:spPr>
            <a:xfrm>
              <a:off x="1998355" y="603525"/>
              <a:ext cx="1176435" cy="117643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108" name="Rectangle 5"/>
            <p:cNvSpPr/>
            <p:nvPr/>
          </p:nvSpPr>
          <p:spPr>
            <a:xfrm>
              <a:off x="1189665" y="1090658"/>
              <a:ext cx="1451998" cy="68930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</p:grpSp>
      <p:sp>
        <p:nvSpPr>
          <p:cNvPr id="78" name="Left-Right Arrow 71"/>
          <p:cNvSpPr/>
          <p:nvPr/>
        </p:nvSpPr>
        <p:spPr>
          <a:xfrm rot="16200000">
            <a:off x="1821589" y="3258394"/>
            <a:ext cx="1450140" cy="569385"/>
          </a:xfrm>
          <a:prstGeom prst="leftRightArrow">
            <a:avLst/>
          </a:prstGeom>
          <a:solidFill>
            <a:srgbClr val="8EB4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4400">
              <a:latin typeface="+mj-lt"/>
            </a:endParaRPr>
          </a:p>
        </p:txBody>
      </p:sp>
      <p:sp>
        <p:nvSpPr>
          <p:cNvPr id="79" name="Left-Right Arrow 73"/>
          <p:cNvSpPr/>
          <p:nvPr/>
        </p:nvSpPr>
        <p:spPr>
          <a:xfrm>
            <a:off x="3563888" y="2132856"/>
            <a:ext cx="2448272" cy="569385"/>
          </a:xfrm>
          <a:prstGeom prst="leftRightArrow">
            <a:avLst/>
          </a:prstGeom>
          <a:solidFill>
            <a:srgbClr val="8EB4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4400">
              <a:latin typeface="+mj-lt"/>
            </a:endParaRPr>
          </a:p>
        </p:txBody>
      </p:sp>
      <p:sp>
        <p:nvSpPr>
          <p:cNvPr id="80" name="Textfeld 181"/>
          <p:cNvSpPr txBox="1"/>
          <p:nvPr/>
        </p:nvSpPr>
        <p:spPr>
          <a:xfrm>
            <a:off x="1691445" y="570166"/>
            <a:ext cx="13951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+mj-lt"/>
              </a:rPr>
              <a:t>Cloud</a:t>
            </a:r>
          </a:p>
        </p:txBody>
      </p:sp>
      <p:sp>
        <p:nvSpPr>
          <p:cNvPr id="81" name="角丸四角形 6"/>
          <p:cNvSpPr/>
          <p:nvPr/>
        </p:nvSpPr>
        <p:spPr bwMode="auto">
          <a:xfrm>
            <a:off x="1956114" y="1071786"/>
            <a:ext cx="1190046" cy="1587834"/>
          </a:xfrm>
          <a:prstGeom prst="roundRect">
            <a:avLst>
              <a:gd name="adj" fmla="val 6113"/>
            </a:avLst>
          </a:prstGeom>
          <a:solidFill>
            <a:srgbClr val="7F7F7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38100" dir="2700000" rotWithShape="0">
              <a:srgbClr val="000000">
                <a:alpha val="40000"/>
              </a:srgbClr>
            </a:outerShdw>
          </a:effectLst>
          <a:extLst/>
        </p:spPr>
        <p:txBody>
          <a:bodyPr vert="horz" wrap="none" lIns="91440" tIns="36000" rIns="91440" bIns="360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Servient</a:t>
            </a:r>
          </a:p>
        </p:txBody>
      </p:sp>
      <p:sp>
        <p:nvSpPr>
          <p:cNvPr id="82" name="角丸四角形 24"/>
          <p:cNvSpPr/>
          <p:nvPr/>
        </p:nvSpPr>
        <p:spPr bwMode="auto">
          <a:xfrm>
            <a:off x="2015059" y="2206346"/>
            <a:ext cx="1080000" cy="180000"/>
          </a:xfrm>
          <a:prstGeom prst="roundRect">
            <a:avLst/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Interaction Model</a:t>
            </a:r>
          </a:p>
        </p:txBody>
      </p:sp>
      <p:grpSp>
        <p:nvGrpSpPr>
          <p:cNvPr id="83" name="Group 42"/>
          <p:cNvGrpSpPr/>
          <p:nvPr/>
        </p:nvGrpSpPr>
        <p:grpSpPr>
          <a:xfrm>
            <a:off x="1598990" y="1791866"/>
            <a:ext cx="324321" cy="324321"/>
            <a:chOff x="6235706" y="4922175"/>
            <a:chExt cx="268034" cy="268034"/>
          </a:xfrm>
        </p:grpSpPr>
        <p:sp>
          <p:nvSpPr>
            <p:cNvPr id="99" name="角丸四角形 21"/>
            <p:cNvSpPr/>
            <p:nvPr/>
          </p:nvSpPr>
          <p:spPr bwMode="auto">
            <a:xfrm>
              <a:off x="6235706" y="4922175"/>
              <a:ext cx="268034" cy="268034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360000" tIns="216000" rIns="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ja-JP" sz="2800" b="0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100" name="Group 44"/>
            <p:cNvGrpSpPr/>
            <p:nvPr/>
          </p:nvGrpSpPr>
          <p:grpSpPr>
            <a:xfrm>
              <a:off x="6287492" y="4971265"/>
              <a:ext cx="164464" cy="169854"/>
              <a:chOff x="3555853" y="2073413"/>
              <a:chExt cx="605287" cy="625127"/>
            </a:xfrm>
          </p:grpSpPr>
          <p:sp>
            <p:nvSpPr>
              <p:cNvPr id="101" name="Isosceles Triangle 45"/>
              <p:cNvSpPr/>
              <p:nvPr/>
            </p:nvSpPr>
            <p:spPr>
              <a:xfrm rot="1800000">
                <a:off x="3712972" y="2138741"/>
                <a:ext cx="448168" cy="386349"/>
              </a:xfrm>
              <a:prstGeom prst="triangle">
                <a:avLst/>
              </a:prstGeom>
              <a:noFill/>
              <a:ln w="19050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  <p:sp>
            <p:nvSpPr>
              <p:cNvPr id="102" name="Oval 46"/>
              <p:cNvSpPr/>
              <p:nvPr/>
            </p:nvSpPr>
            <p:spPr>
              <a:xfrm rot="19800000">
                <a:off x="3944938" y="2073413"/>
                <a:ext cx="177895" cy="177893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  <p:sp>
            <p:nvSpPr>
              <p:cNvPr id="103" name="Oval 47"/>
              <p:cNvSpPr/>
              <p:nvPr/>
            </p:nvSpPr>
            <p:spPr>
              <a:xfrm rot="19800000">
                <a:off x="3555853" y="2297519"/>
                <a:ext cx="177895" cy="177893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  <p:sp>
            <p:nvSpPr>
              <p:cNvPr id="104" name="Oval 48"/>
              <p:cNvSpPr/>
              <p:nvPr/>
            </p:nvSpPr>
            <p:spPr>
              <a:xfrm rot="1800000">
                <a:off x="3944938" y="2520647"/>
                <a:ext cx="177895" cy="177893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p:grpSp>
      </p:grpSp>
      <p:sp>
        <p:nvSpPr>
          <p:cNvPr id="84" name="角丸四角形 24"/>
          <p:cNvSpPr/>
          <p:nvPr/>
        </p:nvSpPr>
        <p:spPr bwMode="auto">
          <a:xfrm>
            <a:off x="2015058" y="2407965"/>
            <a:ext cx="1080000" cy="180000"/>
          </a:xfrm>
          <a:prstGeom prst="roundRect">
            <a:avLst/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u="none" strike="noStrike" kern="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WoT Binding Templates</a:t>
            </a:r>
          </a:p>
        </p:txBody>
      </p:sp>
      <p:sp>
        <p:nvSpPr>
          <p:cNvPr id="85" name="角丸四角形 21"/>
          <p:cNvSpPr/>
          <p:nvPr/>
        </p:nvSpPr>
        <p:spPr bwMode="auto">
          <a:xfrm>
            <a:off x="2015059" y="1322271"/>
            <a:ext cx="1080000" cy="832831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800" kern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86" name="角丸四角形 21"/>
          <p:cNvSpPr/>
          <p:nvPr/>
        </p:nvSpPr>
        <p:spPr bwMode="auto">
          <a:xfrm>
            <a:off x="2015059" y="2004727"/>
            <a:ext cx="1080000" cy="180000"/>
          </a:xfrm>
          <a:prstGeom prst="roundRect">
            <a:avLst/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u="none" strike="noStrike" kern="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  <p:sp>
        <p:nvSpPr>
          <p:cNvPr id="87" name="縦巻き 49"/>
          <p:cNvSpPr/>
          <p:nvPr/>
        </p:nvSpPr>
        <p:spPr bwMode="auto">
          <a:xfrm>
            <a:off x="2077451" y="1791866"/>
            <a:ext cx="955216" cy="180000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ys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800" kern="0" dirty="0">
                <a:solidFill>
                  <a:sysClr val="windowText" lastClr="000000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Proxy Thing</a:t>
            </a:r>
          </a:p>
        </p:txBody>
      </p:sp>
      <p:sp>
        <p:nvSpPr>
          <p:cNvPr id="88" name="縦巻き 49"/>
          <p:cNvSpPr/>
          <p:nvPr/>
        </p:nvSpPr>
        <p:spPr bwMode="auto">
          <a:xfrm>
            <a:off x="2077451" y="1580353"/>
            <a:ext cx="955216" cy="180000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ys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fontAlgn="ctr">
              <a:defRPr/>
            </a:pPr>
            <a:r>
              <a:rPr lang="en-US" altLang="ja-JP" sz="800" kern="0" dirty="0">
                <a:solidFill>
                  <a:sysClr val="windowText" lastClr="000000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Control Agent</a:t>
            </a:r>
          </a:p>
        </p:txBody>
      </p:sp>
      <p:sp>
        <p:nvSpPr>
          <p:cNvPr id="89" name="縦巻き 49"/>
          <p:cNvSpPr/>
          <p:nvPr/>
        </p:nvSpPr>
        <p:spPr bwMode="auto">
          <a:xfrm>
            <a:off x="2077451" y="1368840"/>
            <a:ext cx="955216" cy="180000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ys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u="none" strike="noStrike" kern="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Proxy Thing</a:t>
            </a:r>
          </a:p>
        </p:txBody>
      </p:sp>
      <p:grpSp>
        <p:nvGrpSpPr>
          <p:cNvPr id="90" name="Group 42"/>
          <p:cNvGrpSpPr/>
          <p:nvPr/>
        </p:nvGrpSpPr>
        <p:grpSpPr>
          <a:xfrm>
            <a:off x="1589229" y="1246382"/>
            <a:ext cx="324321" cy="324321"/>
            <a:chOff x="6235706" y="4922175"/>
            <a:chExt cx="268034" cy="268034"/>
          </a:xfrm>
        </p:grpSpPr>
        <p:sp>
          <p:nvSpPr>
            <p:cNvPr id="93" name="角丸四角形 21"/>
            <p:cNvSpPr/>
            <p:nvPr/>
          </p:nvSpPr>
          <p:spPr bwMode="auto">
            <a:xfrm>
              <a:off x="6235706" y="4922175"/>
              <a:ext cx="268034" cy="268034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360000" tIns="216000" rIns="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ja-JP" sz="2800" b="0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94" name="Group 44"/>
            <p:cNvGrpSpPr/>
            <p:nvPr/>
          </p:nvGrpSpPr>
          <p:grpSpPr>
            <a:xfrm>
              <a:off x="6287492" y="4971265"/>
              <a:ext cx="164464" cy="169854"/>
              <a:chOff x="3555853" y="2073413"/>
              <a:chExt cx="605287" cy="625127"/>
            </a:xfrm>
          </p:grpSpPr>
          <p:sp>
            <p:nvSpPr>
              <p:cNvPr id="95" name="Isosceles Triangle 45"/>
              <p:cNvSpPr/>
              <p:nvPr/>
            </p:nvSpPr>
            <p:spPr>
              <a:xfrm rot="1800000">
                <a:off x="3712972" y="2138741"/>
                <a:ext cx="448168" cy="386349"/>
              </a:xfrm>
              <a:prstGeom prst="triangle">
                <a:avLst/>
              </a:prstGeom>
              <a:noFill/>
              <a:ln w="19050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  <p:sp>
            <p:nvSpPr>
              <p:cNvPr id="96" name="Oval 46"/>
              <p:cNvSpPr/>
              <p:nvPr/>
            </p:nvSpPr>
            <p:spPr>
              <a:xfrm rot="19800000">
                <a:off x="3944938" y="2073413"/>
                <a:ext cx="177895" cy="177893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  <p:sp>
            <p:nvSpPr>
              <p:cNvPr id="97" name="Oval 47"/>
              <p:cNvSpPr/>
              <p:nvPr/>
            </p:nvSpPr>
            <p:spPr>
              <a:xfrm rot="19800000">
                <a:off x="3555853" y="2297519"/>
                <a:ext cx="177895" cy="177893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  <p:sp>
            <p:nvSpPr>
              <p:cNvPr id="98" name="Oval 48"/>
              <p:cNvSpPr/>
              <p:nvPr/>
            </p:nvSpPr>
            <p:spPr>
              <a:xfrm rot="1800000">
                <a:off x="3944938" y="2520647"/>
                <a:ext cx="177895" cy="177893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p:grpSp>
      </p:grpSp>
      <p:cxnSp>
        <p:nvCxnSpPr>
          <p:cNvPr id="91" name="Gerade Verbindung mit Pfeil 90"/>
          <p:cNvCxnSpPr>
            <a:stCxn id="87" idx="1"/>
          </p:cNvCxnSpPr>
          <p:nvPr/>
        </p:nvCxnSpPr>
        <p:spPr bwMode="auto">
          <a:xfrm flipH="1">
            <a:off x="1923311" y="1881866"/>
            <a:ext cx="176640" cy="90000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" name="Gerade Verbindung mit Pfeil 91"/>
          <p:cNvCxnSpPr>
            <a:stCxn id="89" idx="1"/>
            <a:endCxn id="93" idx="3"/>
          </p:cNvCxnSpPr>
          <p:nvPr/>
        </p:nvCxnSpPr>
        <p:spPr bwMode="auto">
          <a:xfrm flipH="1" flipV="1">
            <a:off x="1913550" y="1408543"/>
            <a:ext cx="186401" cy="50297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0" name="角丸四角形 6"/>
          <p:cNvSpPr/>
          <p:nvPr/>
        </p:nvSpPr>
        <p:spPr bwMode="auto">
          <a:xfrm>
            <a:off x="-188162" y="3436150"/>
            <a:ext cx="1190046" cy="1080000"/>
          </a:xfrm>
          <a:prstGeom prst="roundRect">
            <a:avLst>
              <a:gd name="adj" fmla="val 6113"/>
            </a:avLst>
          </a:prstGeom>
          <a:solidFill>
            <a:srgbClr val="7F7F7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38100" dir="2700000" rotWithShape="0">
              <a:srgbClr val="000000">
                <a:alpha val="40000"/>
              </a:srgbClr>
            </a:outerShdw>
          </a:effectLst>
          <a:extLst/>
        </p:spPr>
        <p:txBody>
          <a:bodyPr vert="horz" wrap="none" lIns="91440" tIns="36000" rIns="91440" bIns="360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00" b="1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Web Browser</a:t>
            </a:r>
          </a:p>
        </p:txBody>
      </p:sp>
      <p:pic>
        <p:nvPicPr>
          <p:cNvPr id="111" name="図 7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3676" y="2741948"/>
            <a:ext cx="510204" cy="743617"/>
          </a:xfrm>
          <a:prstGeom prst="rect">
            <a:avLst/>
          </a:prstGeom>
        </p:spPr>
      </p:pic>
      <p:sp>
        <p:nvSpPr>
          <p:cNvPr id="112" name="Textfeld 163"/>
          <p:cNvSpPr txBox="1"/>
          <p:nvPr/>
        </p:nvSpPr>
        <p:spPr>
          <a:xfrm>
            <a:off x="-252536" y="4609764"/>
            <a:ext cx="15643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+mj-lt"/>
              </a:rPr>
              <a:t>Seamless</a:t>
            </a:r>
          </a:p>
          <a:p>
            <a:r>
              <a:rPr lang="en-US" sz="1600" b="1" dirty="0">
                <a:latin typeface="+mj-lt"/>
              </a:rPr>
              <a:t>Web Integration</a:t>
            </a:r>
          </a:p>
        </p:txBody>
      </p:sp>
      <p:sp>
        <p:nvSpPr>
          <p:cNvPr id="113" name="角丸四角形 24"/>
          <p:cNvSpPr/>
          <p:nvPr/>
        </p:nvSpPr>
        <p:spPr bwMode="auto">
          <a:xfrm>
            <a:off x="-133139" y="4077421"/>
            <a:ext cx="1080000" cy="180000"/>
          </a:xfrm>
          <a:prstGeom prst="roundRect">
            <a:avLst/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fontAlgn="ctr">
              <a:defRPr/>
            </a:pPr>
            <a:r>
              <a:rPr lang="en-US" altLang="ja-JP" sz="800" kern="0" dirty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Interaction Model</a:t>
            </a:r>
          </a:p>
        </p:txBody>
      </p:sp>
      <p:sp>
        <p:nvSpPr>
          <p:cNvPr id="114" name="角丸四角形 21"/>
          <p:cNvSpPr/>
          <p:nvPr/>
        </p:nvSpPr>
        <p:spPr bwMode="auto">
          <a:xfrm>
            <a:off x="-133139" y="3875802"/>
            <a:ext cx="1080000" cy="180000"/>
          </a:xfrm>
          <a:prstGeom prst="roundRect">
            <a:avLst/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fontAlgn="ctr">
              <a:defRPr/>
            </a:pPr>
            <a:r>
              <a:rPr lang="en-US" altLang="ja-JP" sz="800" kern="0" dirty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  <p:sp>
        <p:nvSpPr>
          <p:cNvPr id="115" name="縦巻き 49"/>
          <p:cNvSpPr/>
          <p:nvPr/>
        </p:nvSpPr>
        <p:spPr bwMode="auto">
          <a:xfrm>
            <a:off x="-133139" y="3674183"/>
            <a:ext cx="1080000" cy="180000"/>
          </a:xfrm>
          <a:prstGeom prst="verticalScroll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fontAlgn="ctr">
              <a:defRPr/>
            </a:pPr>
            <a:r>
              <a:rPr lang="en-US" altLang="ja-JP" sz="800" kern="0" dirty="0">
                <a:latin typeface="+mj-lt"/>
                <a:ea typeface="HG明朝E" panose="02020909000000000000" pitchFamily="17" charset="-128"/>
                <a:cs typeface="Arial" pitchFamily="34" charset="0"/>
              </a:rPr>
              <a:t>App Script</a:t>
            </a:r>
          </a:p>
        </p:txBody>
      </p:sp>
      <p:sp>
        <p:nvSpPr>
          <p:cNvPr id="116" name="角丸四角形 24"/>
          <p:cNvSpPr/>
          <p:nvPr/>
        </p:nvSpPr>
        <p:spPr bwMode="auto">
          <a:xfrm>
            <a:off x="-133139" y="4279040"/>
            <a:ext cx="1080000" cy="180000"/>
          </a:xfrm>
          <a:prstGeom prst="roundRect">
            <a:avLst/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fontAlgn="ctr">
              <a:defRPr/>
            </a:pPr>
            <a:r>
              <a:rPr lang="en-US" altLang="ja-JP" sz="800" kern="0" dirty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Binding Templates</a:t>
            </a:r>
          </a:p>
        </p:txBody>
      </p:sp>
      <p:sp>
        <p:nvSpPr>
          <p:cNvPr id="117" name="Left-Right Arrow 70"/>
          <p:cNvSpPr/>
          <p:nvPr/>
        </p:nvSpPr>
        <p:spPr>
          <a:xfrm rot="2700000">
            <a:off x="940293" y="4132929"/>
            <a:ext cx="1044557" cy="569385"/>
          </a:xfrm>
          <a:prstGeom prst="leftRightArrow">
            <a:avLst/>
          </a:prstGeom>
          <a:solidFill>
            <a:srgbClr val="8EB4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4400">
              <a:latin typeface="+mj-lt"/>
            </a:endParaRPr>
          </a:p>
        </p:txBody>
      </p:sp>
      <p:sp>
        <p:nvSpPr>
          <p:cNvPr id="118" name="Left-Right Arrow 70"/>
          <p:cNvSpPr/>
          <p:nvPr/>
        </p:nvSpPr>
        <p:spPr>
          <a:xfrm rot="18900000">
            <a:off x="884578" y="2997975"/>
            <a:ext cx="1206963" cy="569385"/>
          </a:xfrm>
          <a:prstGeom prst="leftRightArrow">
            <a:avLst/>
          </a:prstGeom>
          <a:solidFill>
            <a:srgbClr val="8EB4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4400">
              <a:latin typeface="+mj-lt"/>
            </a:endParaRPr>
          </a:p>
        </p:txBody>
      </p:sp>
      <p:pic>
        <p:nvPicPr>
          <p:cNvPr id="119" name="Picture 2" descr="http://www.smarthome.com/media/catalog/product/cache/1/image/398x328/9df78eab33525d08d6e5fb8d27136e95/m/o/motion-sensor-hero-shadow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43970" y1="81098" x2="43970" y2="81098"/>
                        <a14:foregroundMark x1="49246" y1="80488" x2="49246" y2="80488"/>
                        <a14:foregroundMark x1="56030" y1="81098" x2="56030" y2="81098"/>
                        <a14:foregroundMark x1="63065" y1="78963" x2="63065" y2="78963"/>
                        <a14:foregroundMark x1="66583" y1="77744" x2="66583" y2="77744"/>
                        <a14:foregroundMark x1="35678" y1="78049" x2="35678" y2="78049"/>
                        <a14:foregroundMark x1="39698" y1="80183" x2="39698" y2="80183"/>
                        <a14:foregroundMark x1="41206" y1="80183" x2="41206" y2="80183"/>
                        <a14:foregroundMark x1="36683" y1="78963" x2="36683" y2="78963"/>
                        <a14:foregroundMark x1="46985" y1="81707" x2="46985" y2="81707"/>
                        <a14:foregroundMark x1="52261" y1="81707" x2="52261" y2="81707"/>
                        <a14:foregroundMark x1="54523" y1="81707" x2="54523" y2="81707"/>
                        <a14:foregroundMark x1="54271" y1="79573" x2="54271" y2="79573"/>
                        <a14:foregroundMark x1="59799" y1="79878" x2="59799" y2="79878"/>
                        <a14:foregroundMark x1="63568" y1="78659" x2="63568" y2="78659"/>
                        <a14:foregroundMark x1="64824" y1="78354" x2="64824" y2="78354"/>
                        <a14:foregroundMark x1="65578" y1="78049" x2="65578" y2="78049"/>
                        <a14:foregroundMark x1="67085" y1="77134" x2="67085" y2="77134"/>
                        <a14:foregroundMark x1="42965" y1="80488" x2="42965" y2="80488"/>
                        <a14:foregroundMark x1="45729" y1="80793" x2="45729" y2="80793"/>
                        <a14:foregroundMark x1="50754" y1="80793" x2="50754" y2="80793"/>
                        <a14:foregroundMark x1="48241" y1="80793" x2="48241" y2="80793"/>
                        <a14:foregroundMark x1="57035" y1="80488" x2="57035" y2="80488"/>
                        <a14:foregroundMark x1="38442" y1="79573" x2="38442" y2="79573"/>
                        <a14:foregroundMark x1="37437" y1="78963" x2="37437" y2="78963"/>
                        <a14:foregroundMark x1="50000" y1="80793" x2="50000" y2="80793"/>
                        <a14:foregroundMark x1="42211" y1="80488" x2="42211" y2="80488"/>
                        <a14:foregroundMark x1="61055" y1="79268" x2="61055" y2="79268"/>
                        <a14:foregroundMark x1="62060" y1="79268" x2="62060" y2="79268"/>
                        <a14:foregroundMark x1="58543" y1="79573" x2="58543" y2="79573"/>
                        <a14:foregroundMark x1="58291" y1="80183" x2="58291" y2="80183"/>
                        <a14:foregroundMark x1="58794" y1="80183" x2="58794" y2="80183"/>
                        <a14:foregroundMark x1="60302" y1="79573" x2="60302" y2="79573"/>
                        <a14:foregroundMark x1="34673" y1="77744" x2="34673" y2="77744"/>
                        <a14:foregroundMark x1="33166" y1="76829" x2="33166" y2="76829"/>
                        <a14:foregroundMark x1="32412" y1="75915" x2="32412" y2="7591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5522" y="5132589"/>
            <a:ext cx="1340486" cy="1104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0" name="Textfeld 162"/>
          <p:cNvSpPr txBox="1"/>
          <p:nvPr/>
        </p:nvSpPr>
        <p:spPr>
          <a:xfrm>
            <a:off x="3995936" y="2679247"/>
            <a:ext cx="19155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+mj-lt"/>
              </a:rPr>
              <a:t>Remote Access</a:t>
            </a:r>
            <a:br>
              <a:rPr lang="en-US" sz="1600" b="1" dirty="0">
                <a:latin typeface="+mj-lt"/>
              </a:rPr>
            </a:br>
            <a:r>
              <a:rPr lang="en-US" sz="1600" b="1" dirty="0">
                <a:latin typeface="+mj-lt"/>
              </a:rPr>
              <a:t>and Synchronization</a:t>
            </a:r>
          </a:p>
        </p:txBody>
      </p:sp>
      <p:sp>
        <p:nvSpPr>
          <p:cNvPr id="121" name="Textfeld 162"/>
          <p:cNvSpPr txBox="1"/>
          <p:nvPr/>
        </p:nvSpPr>
        <p:spPr>
          <a:xfrm>
            <a:off x="7397776" y="3447288"/>
            <a:ext cx="14947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+mj-lt"/>
              </a:rPr>
              <a:t>Integration and</a:t>
            </a:r>
            <a:br>
              <a:rPr lang="en-US" sz="1600" b="1" dirty="0">
                <a:latin typeface="+mj-lt"/>
              </a:rPr>
            </a:br>
            <a:r>
              <a:rPr lang="en-US" sz="1600" b="1" dirty="0">
                <a:latin typeface="+mj-lt"/>
              </a:rPr>
              <a:t>Orchestration</a:t>
            </a:r>
          </a:p>
        </p:txBody>
      </p:sp>
      <p:sp>
        <p:nvSpPr>
          <p:cNvPr id="124" name="Left-Right Arrow 70"/>
          <p:cNvSpPr/>
          <p:nvPr/>
        </p:nvSpPr>
        <p:spPr>
          <a:xfrm>
            <a:off x="3203848" y="4581128"/>
            <a:ext cx="1733408" cy="569385"/>
          </a:xfrm>
          <a:prstGeom prst="leftRightArrow">
            <a:avLst/>
          </a:prstGeom>
          <a:solidFill>
            <a:srgbClr val="8EB4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4400">
              <a:latin typeface="+mj-lt"/>
            </a:endParaRPr>
          </a:p>
        </p:txBody>
      </p:sp>
      <p:pic>
        <p:nvPicPr>
          <p:cNvPr id="139" name="Picture 1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845152" y="4581128"/>
            <a:ext cx="1008112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Rectangle 6"/>
          <p:cNvSpPr/>
          <p:nvPr/>
        </p:nvSpPr>
        <p:spPr>
          <a:xfrm>
            <a:off x="1893302" y="4319003"/>
            <a:ext cx="7143194" cy="23640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+mj-lt"/>
            </a:endParaRPr>
          </a:p>
        </p:txBody>
      </p:sp>
      <p:sp>
        <p:nvSpPr>
          <p:cNvPr id="13" name="Textfeld 162"/>
          <p:cNvSpPr txBox="1"/>
          <p:nvPr/>
        </p:nvSpPr>
        <p:spPr>
          <a:xfrm>
            <a:off x="3422421" y="5342304"/>
            <a:ext cx="1311838" cy="7632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latin typeface="+mj-lt"/>
              </a:rPr>
              <a:t>Direct</a:t>
            </a:r>
            <a:br>
              <a:rPr lang="en-US" sz="1400" b="1" dirty="0">
                <a:latin typeface="+mj-lt"/>
              </a:rPr>
            </a:br>
            <a:r>
              <a:rPr lang="en-US" sz="1400" b="1" dirty="0">
                <a:latin typeface="+mj-lt"/>
              </a:rPr>
              <a:t>Thing-to-Thing</a:t>
            </a:r>
          </a:p>
          <a:p>
            <a:pPr algn="ctr"/>
            <a:r>
              <a:rPr lang="en-US" sz="1400" b="1" dirty="0">
                <a:latin typeface="+mj-lt"/>
              </a:rPr>
              <a:t>Interaction</a:t>
            </a:r>
          </a:p>
        </p:txBody>
      </p:sp>
      <p:sp>
        <p:nvSpPr>
          <p:cNvPr id="18" name="角丸四角形 6"/>
          <p:cNvSpPr/>
          <p:nvPr/>
        </p:nvSpPr>
        <p:spPr bwMode="auto">
          <a:xfrm>
            <a:off x="7714875" y="4677649"/>
            <a:ext cx="1093079" cy="1240390"/>
          </a:xfrm>
          <a:prstGeom prst="roundRect">
            <a:avLst>
              <a:gd name="adj" fmla="val 6113"/>
            </a:avLst>
          </a:prstGeom>
          <a:solidFill>
            <a:srgbClr val="7F7F7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38100" dir="2700000" rotWithShape="0">
              <a:srgbClr val="000000">
                <a:alpha val="40000"/>
              </a:srgbClr>
            </a:outerShdw>
          </a:effectLst>
          <a:extLst/>
        </p:spPr>
        <p:txBody>
          <a:bodyPr vert="horz" wrap="none" lIns="91440" tIns="36000" rIns="91440" bIns="360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9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Existing Device</a:t>
            </a:r>
          </a:p>
        </p:txBody>
      </p:sp>
      <p:grpSp>
        <p:nvGrpSpPr>
          <p:cNvPr id="20" name="Group 60"/>
          <p:cNvGrpSpPr/>
          <p:nvPr/>
        </p:nvGrpSpPr>
        <p:grpSpPr>
          <a:xfrm>
            <a:off x="8407362" y="4919045"/>
            <a:ext cx="296917" cy="296917"/>
            <a:chOff x="6235706" y="4922175"/>
            <a:chExt cx="268034" cy="268034"/>
          </a:xfrm>
        </p:grpSpPr>
        <p:sp>
          <p:nvSpPr>
            <p:cNvPr id="26" name="角丸四角形 21"/>
            <p:cNvSpPr/>
            <p:nvPr/>
          </p:nvSpPr>
          <p:spPr bwMode="auto">
            <a:xfrm>
              <a:off x="6235706" y="4922175"/>
              <a:ext cx="268034" cy="268034"/>
            </a:xfrm>
            <a:prstGeom prst="foldedCorner">
              <a:avLst>
                <a:gd name="adj" fmla="val 20194"/>
              </a:avLst>
            </a:prstGeom>
            <a:solidFill>
              <a:srgbClr val="EB780A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360000" tIns="216000" rIns="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ja-JP" sz="2400" b="0" i="0" u="none" strike="noStrike" kern="0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27" name="Group 62"/>
            <p:cNvGrpSpPr/>
            <p:nvPr/>
          </p:nvGrpSpPr>
          <p:grpSpPr>
            <a:xfrm>
              <a:off x="6287492" y="4971265"/>
              <a:ext cx="164464" cy="169854"/>
              <a:chOff x="3555853" y="2073413"/>
              <a:chExt cx="605287" cy="625127"/>
            </a:xfrm>
          </p:grpSpPr>
          <p:sp>
            <p:nvSpPr>
              <p:cNvPr id="28" name="Isosceles Triangle 63"/>
              <p:cNvSpPr/>
              <p:nvPr/>
            </p:nvSpPr>
            <p:spPr>
              <a:xfrm rot="1800000">
                <a:off x="3712972" y="2138741"/>
                <a:ext cx="448168" cy="386349"/>
              </a:xfrm>
              <a:prstGeom prst="triangle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000">
                  <a:latin typeface="+mj-lt"/>
                </a:endParaRPr>
              </a:p>
            </p:txBody>
          </p:sp>
          <p:sp>
            <p:nvSpPr>
              <p:cNvPr id="29" name="Oval 64"/>
              <p:cNvSpPr/>
              <p:nvPr/>
            </p:nvSpPr>
            <p:spPr>
              <a:xfrm rot="19800000">
                <a:off x="3944938" y="2073413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000">
                  <a:latin typeface="+mj-lt"/>
                </a:endParaRPr>
              </a:p>
            </p:txBody>
          </p:sp>
          <p:sp>
            <p:nvSpPr>
              <p:cNvPr id="30" name="Oval 65"/>
              <p:cNvSpPr/>
              <p:nvPr/>
            </p:nvSpPr>
            <p:spPr>
              <a:xfrm rot="19800000">
                <a:off x="3555853" y="2297519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000">
                  <a:latin typeface="+mj-lt"/>
                </a:endParaRPr>
              </a:p>
            </p:txBody>
          </p:sp>
          <p:sp>
            <p:nvSpPr>
              <p:cNvPr id="31" name="Oval 66"/>
              <p:cNvSpPr/>
              <p:nvPr/>
            </p:nvSpPr>
            <p:spPr>
              <a:xfrm rot="1800000">
                <a:off x="3944938" y="2520647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000">
                  <a:latin typeface="+mj-lt"/>
                </a:endParaRPr>
              </a:p>
            </p:txBody>
          </p:sp>
        </p:grpSp>
      </p:grpSp>
      <p:sp>
        <p:nvSpPr>
          <p:cNvPr id="21" name="Textfeld 126"/>
          <p:cNvSpPr txBox="1"/>
          <p:nvPr/>
        </p:nvSpPr>
        <p:spPr>
          <a:xfrm>
            <a:off x="6177405" y="5342304"/>
            <a:ext cx="1407780" cy="5371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latin typeface="+mj-lt"/>
              </a:rPr>
              <a:t>Complement</a:t>
            </a:r>
            <a:br>
              <a:rPr lang="en-US" sz="1400" b="1" dirty="0">
                <a:latin typeface="+mj-lt"/>
              </a:rPr>
            </a:br>
            <a:r>
              <a:rPr lang="en-US" sz="1400" b="1" dirty="0">
                <a:latin typeface="+mj-lt"/>
              </a:rPr>
              <a:t>Existing Devices</a:t>
            </a:r>
          </a:p>
        </p:txBody>
      </p:sp>
      <p:sp>
        <p:nvSpPr>
          <p:cNvPr id="22" name="Textfeld 126"/>
          <p:cNvSpPr txBox="1"/>
          <p:nvPr/>
        </p:nvSpPr>
        <p:spPr>
          <a:xfrm>
            <a:off x="8163935" y="4938712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>
                <a:latin typeface="+mj-lt"/>
              </a:rPr>
              <a:t>+</a:t>
            </a:r>
          </a:p>
        </p:txBody>
      </p:sp>
      <p:sp>
        <p:nvSpPr>
          <p:cNvPr id="23" name="Textfeld 126"/>
          <p:cNvSpPr txBox="1"/>
          <p:nvPr/>
        </p:nvSpPr>
        <p:spPr>
          <a:xfrm>
            <a:off x="8359759" y="5238198"/>
            <a:ext cx="45076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900" b="1">
                <a:latin typeface="+mj-lt"/>
                <a:cs typeface="Arial" panose="020B0604020202020204" pitchFamily="34" charset="0"/>
              </a:rPr>
              <a:t>Thing</a:t>
            </a:r>
          </a:p>
        </p:txBody>
      </p:sp>
      <p:sp>
        <p:nvSpPr>
          <p:cNvPr id="24" name="Textfeld 23"/>
          <p:cNvSpPr txBox="1"/>
          <p:nvPr/>
        </p:nvSpPr>
        <p:spPr>
          <a:xfrm>
            <a:off x="8147137" y="5211873"/>
            <a:ext cx="3241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>
                <a:latin typeface="+mj-lt"/>
                <a:sym typeface="Symbol"/>
              </a:rPr>
              <a:t></a:t>
            </a:r>
            <a:endParaRPr lang="en-US" sz="1100" b="1">
              <a:latin typeface="+mj-lt"/>
            </a:endParaRPr>
          </a:p>
        </p:txBody>
      </p:sp>
      <p:sp>
        <p:nvSpPr>
          <p:cNvPr id="25" name="Left-Right Arrow 70"/>
          <p:cNvSpPr/>
          <p:nvPr/>
        </p:nvSpPr>
        <p:spPr>
          <a:xfrm>
            <a:off x="6085211" y="4936417"/>
            <a:ext cx="1592167" cy="522991"/>
          </a:xfrm>
          <a:prstGeom prst="leftRightArrow">
            <a:avLst/>
          </a:prstGeom>
          <a:solidFill>
            <a:srgbClr val="8EB4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4000">
              <a:latin typeface="+mj-lt"/>
            </a:endParaRPr>
          </a:p>
        </p:txBody>
      </p:sp>
      <p:grpSp>
        <p:nvGrpSpPr>
          <p:cNvPr id="33" name="Group 35"/>
          <p:cNvGrpSpPr/>
          <p:nvPr/>
        </p:nvGrpSpPr>
        <p:grpSpPr>
          <a:xfrm>
            <a:off x="4427984" y="4473379"/>
            <a:ext cx="297895" cy="297895"/>
            <a:chOff x="6235706" y="4922175"/>
            <a:chExt cx="268034" cy="268034"/>
          </a:xfrm>
        </p:grpSpPr>
        <p:sp>
          <p:nvSpPr>
            <p:cNvPr id="34" name="角丸四角形 21"/>
            <p:cNvSpPr/>
            <p:nvPr/>
          </p:nvSpPr>
          <p:spPr bwMode="auto">
            <a:xfrm>
              <a:off x="6235706" y="4922175"/>
              <a:ext cx="268034" cy="268034"/>
            </a:xfrm>
            <a:prstGeom prst="foldedCorner">
              <a:avLst>
                <a:gd name="adj" fmla="val 20194"/>
              </a:avLst>
            </a:prstGeom>
            <a:solidFill>
              <a:srgbClr val="EB780A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360000" tIns="216000" rIns="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ja-JP" sz="2400" b="0" i="0" u="none" strike="noStrike" kern="0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35" name="Group 37"/>
            <p:cNvGrpSpPr/>
            <p:nvPr/>
          </p:nvGrpSpPr>
          <p:grpSpPr>
            <a:xfrm>
              <a:off x="6287492" y="4971265"/>
              <a:ext cx="164464" cy="169854"/>
              <a:chOff x="3555853" y="2073413"/>
              <a:chExt cx="605287" cy="625127"/>
            </a:xfrm>
          </p:grpSpPr>
          <p:sp>
            <p:nvSpPr>
              <p:cNvPr id="36" name="Isosceles Triangle 38"/>
              <p:cNvSpPr/>
              <p:nvPr/>
            </p:nvSpPr>
            <p:spPr>
              <a:xfrm rot="1800000">
                <a:off x="3712972" y="2138741"/>
                <a:ext cx="448168" cy="386349"/>
              </a:xfrm>
              <a:prstGeom prst="triangle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000">
                  <a:latin typeface="+mj-lt"/>
                </a:endParaRPr>
              </a:p>
            </p:txBody>
          </p:sp>
          <p:sp>
            <p:nvSpPr>
              <p:cNvPr id="37" name="Oval 39"/>
              <p:cNvSpPr/>
              <p:nvPr/>
            </p:nvSpPr>
            <p:spPr>
              <a:xfrm rot="19800000">
                <a:off x="3944938" y="2073413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000">
                  <a:latin typeface="+mj-lt"/>
                </a:endParaRPr>
              </a:p>
            </p:txBody>
          </p:sp>
          <p:sp>
            <p:nvSpPr>
              <p:cNvPr id="38" name="Oval 40"/>
              <p:cNvSpPr/>
              <p:nvPr/>
            </p:nvSpPr>
            <p:spPr>
              <a:xfrm rot="19800000">
                <a:off x="3555853" y="2297519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000">
                  <a:latin typeface="+mj-lt"/>
                </a:endParaRPr>
              </a:p>
            </p:txBody>
          </p:sp>
          <p:sp>
            <p:nvSpPr>
              <p:cNvPr id="39" name="Oval 41"/>
              <p:cNvSpPr/>
              <p:nvPr/>
            </p:nvSpPr>
            <p:spPr>
              <a:xfrm rot="1800000">
                <a:off x="3944938" y="2520647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000">
                  <a:latin typeface="+mj-lt"/>
                </a:endParaRPr>
              </a:p>
            </p:txBody>
          </p:sp>
        </p:grpSp>
      </p:grpSp>
      <p:grpSp>
        <p:nvGrpSpPr>
          <p:cNvPr id="46" name="Group 8"/>
          <p:cNvGrpSpPr/>
          <p:nvPr/>
        </p:nvGrpSpPr>
        <p:grpSpPr>
          <a:xfrm>
            <a:off x="5255221" y="1056874"/>
            <a:ext cx="3252150" cy="2627026"/>
            <a:chOff x="5724128" y="404664"/>
            <a:chExt cx="2304256" cy="2232248"/>
          </a:xfrm>
          <a:solidFill>
            <a:schemeClr val="bg1">
              <a:lumMod val="85000"/>
            </a:schemeClr>
          </a:solidFill>
        </p:grpSpPr>
        <p:sp>
          <p:nvSpPr>
            <p:cNvPr id="74" name="Rectangle 6"/>
            <p:cNvSpPr/>
            <p:nvPr/>
          </p:nvSpPr>
          <p:spPr>
            <a:xfrm>
              <a:off x="6077378" y="1439094"/>
              <a:ext cx="1597756" cy="119781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+mj-lt"/>
              </a:endParaRPr>
            </a:p>
          </p:txBody>
        </p:sp>
        <p:sp>
          <p:nvSpPr>
            <p:cNvPr id="75" name="Isosceles Triangle 7"/>
            <p:cNvSpPr/>
            <p:nvPr/>
          </p:nvSpPr>
          <p:spPr>
            <a:xfrm>
              <a:off x="5724128" y="404664"/>
              <a:ext cx="2304256" cy="103443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+mj-lt"/>
              </a:endParaRPr>
            </a:p>
          </p:txBody>
        </p:sp>
      </p:grpSp>
      <p:sp>
        <p:nvSpPr>
          <p:cNvPr id="47" name="Textfeld 181"/>
          <p:cNvSpPr txBox="1"/>
          <p:nvPr/>
        </p:nvSpPr>
        <p:spPr>
          <a:xfrm>
            <a:off x="6381069" y="1346447"/>
            <a:ext cx="1000453" cy="310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+mj-lt"/>
              </a:rPr>
              <a:t>Edge</a:t>
            </a:r>
          </a:p>
        </p:txBody>
      </p:sp>
      <p:sp>
        <p:nvSpPr>
          <p:cNvPr id="48" name="Left-Right Arrow 71"/>
          <p:cNvSpPr/>
          <p:nvPr/>
        </p:nvSpPr>
        <p:spPr>
          <a:xfrm rot="16200000">
            <a:off x="5999831" y="4185485"/>
            <a:ext cx="1762935" cy="522991"/>
          </a:xfrm>
          <a:prstGeom prst="leftRightArrow">
            <a:avLst/>
          </a:prstGeom>
          <a:solidFill>
            <a:srgbClr val="8EB4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4000">
              <a:latin typeface="+mj-lt"/>
            </a:endParaRPr>
          </a:p>
        </p:txBody>
      </p:sp>
      <p:grpSp>
        <p:nvGrpSpPr>
          <p:cNvPr id="51" name="Group 42"/>
          <p:cNvGrpSpPr/>
          <p:nvPr/>
        </p:nvGrpSpPr>
        <p:grpSpPr>
          <a:xfrm>
            <a:off x="6003406" y="2699349"/>
            <a:ext cx="297895" cy="297895"/>
            <a:chOff x="6235706" y="4922175"/>
            <a:chExt cx="268034" cy="268034"/>
          </a:xfrm>
        </p:grpSpPr>
        <p:sp>
          <p:nvSpPr>
            <p:cNvPr id="68" name="角丸四角形 21"/>
            <p:cNvSpPr/>
            <p:nvPr/>
          </p:nvSpPr>
          <p:spPr bwMode="auto">
            <a:xfrm>
              <a:off x="6235706" y="4922175"/>
              <a:ext cx="268034" cy="268034"/>
            </a:xfrm>
            <a:prstGeom prst="foldedCorner">
              <a:avLst>
                <a:gd name="adj" fmla="val 20194"/>
              </a:avLst>
            </a:prstGeom>
            <a:solidFill>
              <a:srgbClr val="EB780A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360000" tIns="216000" rIns="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ja-JP" sz="2400" b="0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69" name="Group 44"/>
            <p:cNvGrpSpPr/>
            <p:nvPr/>
          </p:nvGrpSpPr>
          <p:grpSpPr>
            <a:xfrm>
              <a:off x="6287492" y="4971265"/>
              <a:ext cx="164464" cy="169854"/>
              <a:chOff x="3555853" y="2073413"/>
              <a:chExt cx="605287" cy="625127"/>
            </a:xfrm>
          </p:grpSpPr>
          <p:sp>
            <p:nvSpPr>
              <p:cNvPr id="70" name="Isosceles Triangle 45"/>
              <p:cNvSpPr/>
              <p:nvPr/>
            </p:nvSpPr>
            <p:spPr>
              <a:xfrm rot="1800000">
                <a:off x="3712972" y="2138741"/>
                <a:ext cx="448168" cy="386349"/>
              </a:xfrm>
              <a:prstGeom prst="triangle">
                <a:avLst/>
              </a:prstGeom>
              <a:noFill/>
              <a:ln w="19050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0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  <p:sp>
            <p:nvSpPr>
              <p:cNvPr id="71" name="Oval 46"/>
              <p:cNvSpPr/>
              <p:nvPr/>
            </p:nvSpPr>
            <p:spPr>
              <a:xfrm rot="19800000">
                <a:off x="3944938" y="2073413"/>
                <a:ext cx="177895" cy="177893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0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  <p:sp>
            <p:nvSpPr>
              <p:cNvPr id="72" name="Oval 47"/>
              <p:cNvSpPr/>
              <p:nvPr/>
            </p:nvSpPr>
            <p:spPr>
              <a:xfrm rot="19800000">
                <a:off x="3555853" y="2297519"/>
                <a:ext cx="177895" cy="177893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0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  <p:sp>
            <p:nvSpPr>
              <p:cNvPr id="73" name="Oval 48"/>
              <p:cNvSpPr/>
              <p:nvPr/>
            </p:nvSpPr>
            <p:spPr>
              <a:xfrm rot="1800000">
                <a:off x="3944938" y="2520647"/>
                <a:ext cx="177895" cy="177893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0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8" name="Group 42"/>
          <p:cNvGrpSpPr/>
          <p:nvPr/>
        </p:nvGrpSpPr>
        <p:grpSpPr>
          <a:xfrm>
            <a:off x="5994440" y="2198312"/>
            <a:ext cx="297895" cy="297895"/>
            <a:chOff x="6235706" y="4922175"/>
            <a:chExt cx="268034" cy="268034"/>
          </a:xfrm>
        </p:grpSpPr>
        <p:sp>
          <p:nvSpPr>
            <p:cNvPr id="62" name="角丸四角形 21"/>
            <p:cNvSpPr/>
            <p:nvPr/>
          </p:nvSpPr>
          <p:spPr bwMode="auto">
            <a:xfrm>
              <a:off x="6235706" y="4922175"/>
              <a:ext cx="268034" cy="268034"/>
            </a:xfrm>
            <a:prstGeom prst="foldedCorner">
              <a:avLst>
                <a:gd name="adj" fmla="val 20194"/>
              </a:avLst>
            </a:prstGeom>
            <a:solidFill>
              <a:srgbClr val="EB780A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360000" tIns="216000" rIns="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ja-JP" sz="2400" b="0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63" name="Group 44"/>
            <p:cNvGrpSpPr/>
            <p:nvPr/>
          </p:nvGrpSpPr>
          <p:grpSpPr>
            <a:xfrm>
              <a:off x="6287492" y="4971265"/>
              <a:ext cx="164464" cy="169854"/>
              <a:chOff x="3555853" y="2073413"/>
              <a:chExt cx="605287" cy="625127"/>
            </a:xfrm>
          </p:grpSpPr>
          <p:sp>
            <p:nvSpPr>
              <p:cNvPr id="64" name="Isosceles Triangle 45"/>
              <p:cNvSpPr/>
              <p:nvPr/>
            </p:nvSpPr>
            <p:spPr>
              <a:xfrm rot="1800000">
                <a:off x="3712972" y="2138741"/>
                <a:ext cx="448168" cy="386349"/>
              </a:xfrm>
              <a:prstGeom prst="triangle">
                <a:avLst/>
              </a:prstGeom>
              <a:noFill/>
              <a:ln w="19050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0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  <p:sp>
            <p:nvSpPr>
              <p:cNvPr id="65" name="Oval 46"/>
              <p:cNvSpPr/>
              <p:nvPr/>
            </p:nvSpPr>
            <p:spPr>
              <a:xfrm rot="19800000">
                <a:off x="3944938" y="2073413"/>
                <a:ext cx="177895" cy="177893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0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  <p:sp>
            <p:nvSpPr>
              <p:cNvPr id="66" name="Oval 47"/>
              <p:cNvSpPr/>
              <p:nvPr/>
            </p:nvSpPr>
            <p:spPr>
              <a:xfrm rot="19800000">
                <a:off x="3555853" y="2297519"/>
                <a:ext cx="177895" cy="177893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0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  <p:sp>
            <p:nvSpPr>
              <p:cNvPr id="67" name="Oval 48"/>
              <p:cNvSpPr/>
              <p:nvPr/>
            </p:nvSpPr>
            <p:spPr>
              <a:xfrm rot="1800000">
                <a:off x="3944938" y="2520647"/>
                <a:ext cx="177895" cy="177893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0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p:grpSp>
      </p:grpSp>
      <p:cxnSp>
        <p:nvCxnSpPr>
          <p:cNvPr id="59" name="Gerade Verbindung mit Pfeil 58"/>
          <p:cNvCxnSpPr>
            <a:cxnSpLocks/>
          </p:cNvCxnSpPr>
          <p:nvPr/>
        </p:nvCxnSpPr>
        <p:spPr bwMode="auto">
          <a:xfrm flipH="1">
            <a:off x="6301301" y="2782016"/>
            <a:ext cx="162247" cy="82667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" name="Gerade Verbindung mit Pfeil 59"/>
          <p:cNvCxnSpPr>
            <a:cxnSpLocks/>
            <a:endCxn id="62" idx="3"/>
          </p:cNvCxnSpPr>
          <p:nvPr/>
        </p:nvCxnSpPr>
        <p:spPr bwMode="auto">
          <a:xfrm flipH="1" flipV="1">
            <a:off x="6292335" y="2347260"/>
            <a:ext cx="171213" cy="46199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61" name="図 7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6027" y="1694183"/>
            <a:ext cx="1096682" cy="438673"/>
          </a:xfrm>
          <a:prstGeom prst="rect">
            <a:avLst/>
          </a:prstGeom>
        </p:spPr>
      </p:pic>
      <p:grpSp>
        <p:nvGrpSpPr>
          <p:cNvPr id="77" name="Group 1"/>
          <p:cNvGrpSpPr/>
          <p:nvPr/>
        </p:nvGrpSpPr>
        <p:grpSpPr>
          <a:xfrm>
            <a:off x="739396" y="862719"/>
            <a:ext cx="3585840" cy="2447205"/>
            <a:chOff x="683568" y="79792"/>
            <a:chExt cx="2491222" cy="1700168"/>
          </a:xfrm>
          <a:solidFill>
            <a:schemeClr val="bg1">
              <a:lumMod val="85000"/>
            </a:schemeClr>
          </a:solidFill>
        </p:grpSpPr>
        <p:sp>
          <p:nvSpPr>
            <p:cNvPr id="105" name="Oval 2"/>
            <p:cNvSpPr/>
            <p:nvPr/>
          </p:nvSpPr>
          <p:spPr>
            <a:xfrm>
              <a:off x="683568" y="802626"/>
              <a:ext cx="977334" cy="97733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+mj-lt"/>
              </a:endParaRPr>
            </a:p>
          </p:txBody>
        </p:sp>
        <p:sp>
          <p:nvSpPr>
            <p:cNvPr id="106" name="Oval 3"/>
            <p:cNvSpPr/>
            <p:nvPr/>
          </p:nvSpPr>
          <p:spPr>
            <a:xfrm>
              <a:off x="1301372" y="79792"/>
              <a:ext cx="1276023" cy="127602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+mj-lt"/>
              </a:endParaRPr>
            </a:p>
          </p:txBody>
        </p:sp>
        <p:sp>
          <p:nvSpPr>
            <p:cNvPr id="107" name="Oval 4"/>
            <p:cNvSpPr/>
            <p:nvPr/>
          </p:nvSpPr>
          <p:spPr>
            <a:xfrm>
              <a:off x="1998355" y="603525"/>
              <a:ext cx="1176435" cy="117643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+mj-lt"/>
              </a:endParaRPr>
            </a:p>
          </p:txBody>
        </p:sp>
        <p:sp>
          <p:nvSpPr>
            <p:cNvPr id="108" name="Rectangle 5"/>
            <p:cNvSpPr/>
            <p:nvPr/>
          </p:nvSpPr>
          <p:spPr>
            <a:xfrm>
              <a:off x="1189665" y="1090658"/>
              <a:ext cx="1451998" cy="68930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+mj-lt"/>
              </a:endParaRPr>
            </a:p>
          </p:txBody>
        </p:sp>
      </p:grpSp>
      <p:sp>
        <p:nvSpPr>
          <p:cNvPr id="78" name="Left-Right Arrow 71"/>
          <p:cNvSpPr/>
          <p:nvPr/>
        </p:nvSpPr>
        <p:spPr>
          <a:xfrm rot="16200000">
            <a:off x="2221727" y="3550064"/>
            <a:ext cx="1331981" cy="522991"/>
          </a:xfrm>
          <a:prstGeom prst="leftRightArrow">
            <a:avLst/>
          </a:prstGeom>
          <a:solidFill>
            <a:srgbClr val="8EB4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4000">
              <a:latin typeface="+mj-lt"/>
            </a:endParaRPr>
          </a:p>
        </p:txBody>
      </p:sp>
      <p:sp>
        <p:nvSpPr>
          <p:cNvPr id="79" name="Left-Right Arrow 73"/>
          <p:cNvSpPr/>
          <p:nvPr/>
        </p:nvSpPr>
        <p:spPr>
          <a:xfrm>
            <a:off x="3612960" y="2516236"/>
            <a:ext cx="2248783" cy="522991"/>
          </a:xfrm>
          <a:prstGeom prst="leftRightArrow">
            <a:avLst/>
          </a:prstGeom>
          <a:solidFill>
            <a:srgbClr val="8EB4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4000">
              <a:latin typeface="+mj-lt"/>
            </a:endParaRPr>
          </a:p>
        </p:txBody>
      </p:sp>
      <p:sp>
        <p:nvSpPr>
          <p:cNvPr id="80" name="Textfeld 181"/>
          <p:cNvSpPr txBox="1"/>
          <p:nvPr/>
        </p:nvSpPr>
        <p:spPr>
          <a:xfrm>
            <a:off x="1921049" y="1161140"/>
            <a:ext cx="1281512" cy="310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+mj-lt"/>
              </a:rPr>
              <a:t>Cloud</a:t>
            </a:r>
          </a:p>
        </p:txBody>
      </p:sp>
      <p:grpSp>
        <p:nvGrpSpPr>
          <p:cNvPr id="83" name="Group 42"/>
          <p:cNvGrpSpPr/>
          <p:nvPr/>
        </p:nvGrpSpPr>
        <p:grpSpPr>
          <a:xfrm>
            <a:off x="1836127" y="2167360"/>
            <a:ext cx="297895" cy="297895"/>
            <a:chOff x="6235706" y="4922175"/>
            <a:chExt cx="268034" cy="268034"/>
          </a:xfrm>
        </p:grpSpPr>
        <p:sp>
          <p:nvSpPr>
            <p:cNvPr id="99" name="角丸四角形 21"/>
            <p:cNvSpPr/>
            <p:nvPr/>
          </p:nvSpPr>
          <p:spPr bwMode="auto">
            <a:xfrm>
              <a:off x="6235706" y="4922175"/>
              <a:ext cx="268034" cy="268034"/>
            </a:xfrm>
            <a:prstGeom prst="foldedCorner">
              <a:avLst>
                <a:gd name="adj" fmla="val 20194"/>
              </a:avLst>
            </a:prstGeom>
            <a:solidFill>
              <a:srgbClr val="EB780A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360000" tIns="216000" rIns="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ja-JP" sz="2400" b="0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100" name="Group 44"/>
            <p:cNvGrpSpPr/>
            <p:nvPr/>
          </p:nvGrpSpPr>
          <p:grpSpPr>
            <a:xfrm>
              <a:off x="6287492" y="4971265"/>
              <a:ext cx="164464" cy="169854"/>
              <a:chOff x="3555853" y="2073413"/>
              <a:chExt cx="605287" cy="625127"/>
            </a:xfrm>
          </p:grpSpPr>
          <p:sp>
            <p:nvSpPr>
              <p:cNvPr id="101" name="Isosceles Triangle 45"/>
              <p:cNvSpPr/>
              <p:nvPr/>
            </p:nvSpPr>
            <p:spPr>
              <a:xfrm rot="1800000">
                <a:off x="3712972" y="2138741"/>
                <a:ext cx="448168" cy="386349"/>
              </a:xfrm>
              <a:prstGeom prst="triangle">
                <a:avLst/>
              </a:prstGeom>
              <a:noFill/>
              <a:ln w="19050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0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  <p:sp>
            <p:nvSpPr>
              <p:cNvPr id="102" name="Oval 46"/>
              <p:cNvSpPr/>
              <p:nvPr/>
            </p:nvSpPr>
            <p:spPr>
              <a:xfrm rot="19800000">
                <a:off x="3944938" y="2073413"/>
                <a:ext cx="177895" cy="177893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0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  <p:sp>
            <p:nvSpPr>
              <p:cNvPr id="103" name="Oval 47"/>
              <p:cNvSpPr/>
              <p:nvPr/>
            </p:nvSpPr>
            <p:spPr>
              <a:xfrm rot="19800000">
                <a:off x="3555853" y="2297519"/>
                <a:ext cx="177895" cy="177893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0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  <p:sp>
            <p:nvSpPr>
              <p:cNvPr id="104" name="Oval 48"/>
              <p:cNvSpPr/>
              <p:nvPr/>
            </p:nvSpPr>
            <p:spPr>
              <a:xfrm rot="1800000">
                <a:off x="3944938" y="2520647"/>
                <a:ext cx="177895" cy="177893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0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90" name="Group 42"/>
          <p:cNvGrpSpPr/>
          <p:nvPr/>
        </p:nvGrpSpPr>
        <p:grpSpPr>
          <a:xfrm>
            <a:off x="1827162" y="1782257"/>
            <a:ext cx="297895" cy="297895"/>
            <a:chOff x="6235706" y="4922175"/>
            <a:chExt cx="268034" cy="268034"/>
          </a:xfrm>
        </p:grpSpPr>
        <p:sp>
          <p:nvSpPr>
            <p:cNvPr id="93" name="角丸四角形 21"/>
            <p:cNvSpPr/>
            <p:nvPr/>
          </p:nvSpPr>
          <p:spPr bwMode="auto">
            <a:xfrm>
              <a:off x="6235706" y="4922175"/>
              <a:ext cx="268034" cy="268034"/>
            </a:xfrm>
            <a:prstGeom prst="foldedCorner">
              <a:avLst>
                <a:gd name="adj" fmla="val 20194"/>
              </a:avLst>
            </a:prstGeom>
            <a:solidFill>
              <a:srgbClr val="EB780A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360000" tIns="216000" rIns="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ja-JP" sz="2400" b="0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94" name="Group 44"/>
            <p:cNvGrpSpPr/>
            <p:nvPr/>
          </p:nvGrpSpPr>
          <p:grpSpPr>
            <a:xfrm>
              <a:off x="6287492" y="4971265"/>
              <a:ext cx="164464" cy="169854"/>
              <a:chOff x="3555853" y="2073413"/>
              <a:chExt cx="605287" cy="625127"/>
            </a:xfrm>
          </p:grpSpPr>
          <p:sp>
            <p:nvSpPr>
              <p:cNvPr id="95" name="Isosceles Triangle 45"/>
              <p:cNvSpPr/>
              <p:nvPr/>
            </p:nvSpPr>
            <p:spPr>
              <a:xfrm rot="1800000">
                <a:off x="3712972" y="2138741"/>
                <a:ext cx="448168" cy="386349"/>
              </a:xfrm>
              <a:prstGeom prst="triangle">
                <a:avLst/>
              </a:prstGeom>
              <a:noFill/>
              <a:ln w="19050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0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  <p:sp>
            <p:nvSpPr>
              <p:cNvPr id="96" name="Oval 46"/>
              <p:cNvSpPr/>
              <p:nvPr/>
            </p:nvSpPr>
            <p:spPr>
              <a:xfrm rot="19800000">
                <a:off x="3944938" y="2073413"/>
                <a:ext cx="177895" cy="177893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0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  <p:sp>
            <p:nvSpPr>
              <p:cNvPr id="97" name="Oval 47"/>
              <p:cNvSpPr/>
              <p:nvPr/>
            </p:nvSpPr>
            <p:spPr>
              <a:xfrm rot="19800000">
                <a:off x="3555853" y="2297519"/>
                <a:ext cx="177895" cy="177893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0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  <p:sp>
            <p:nvSpPr>
              <p:cNvPr id="98" name="Oval 48"/>
              <p:cNvSpPr/>
              <p:nvPr/>
            </p:nvSpPr>
            <p:spPr>
              <a:xfrm rot="1800000">
                <a:off x="3944938" y="2520647"/>
                <a:ext cx="177895" cy="177893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0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p:grpSp>
      </p:grpSp>
      <p:cxnSp>
        <p:nvCxnSpPr>
          <p:cNvPr id="91" name="Gerade Verbindung mit Pfeil 90"/>
          <p:cNvCxnSpPr>
            <a:cxnSpLocks/>
          </p:cNvCxnSpPr>
          <p:nvPr/>
        </p:nvCxnSpPr>
        <p:spPr bwMode="auto">
          <a:xfrm flipH="1" flipV="1">
            <a:off x="2134023" y="2332694"/>
            <a:ext cx="160603" cy="5064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" name="Gerade Verbindung mit Pfeil 91"/>
          <p:cNvCxnSpPr>
            <a:cxnSpLocks/>
            <a:endCxn id="93" idx="3"/>
          </p:cNvCxnSpPr>
          <p:nvPr/>
        </p:nvCxnSpPr>
        <p:spPr bwMode="auto">
          <a:xfrm flipH="1" flipV="1">
            <a:off x="2125057" y="1931205"/>
            <a:ext cx="171213" cy="46199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2" name="Textfeld 163"/>
          <p:cNvSpPr txBox="1"/>
          <p:nvPr/>
        </p:nvSpPr>
        <p:spPr>
          <a:xfrm>
            <a:off x="5072" y="4582407"/>
            <a:ext cx="1436874" cy="5371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latin typeface="+mj-lt"/>
              </a:rPr>
              <a:t>Seamless</a:t>
            </a:r>
          </a:p>
          <a:p>
            <a:pPr algn="ctr"/>
            <a:r>
              <a:rPr lang="en-US" sz="1400" b="1" dirty="0">
                <a:latin typeface="+mj-lt"/>
              </a:rPr>
              <a:t>Web Integration</a:t>
            </a:r>
          </a:p>
        </p:txBody>
      </p:sp>
      <p:sp>
        <p:nvSpPr>
          <p:cNvPr id="117" name="Left-Right Arrow 70"/>
          <p:cNvSpPr/>
          <p:nvPr/>
        </p:nvSpPr>
        <p:spPr>
          <a:xfrm rot="2700000">
            <a:off x="1203139" y="4353340"/>
            <a:ext cx="959445" cy="522991"/>
          </a:xfrm>
          <a:prstGeom prst="leftRightArrow">
            <a:avLst/>
          </a:prstGeom>
          <a:solidFill>
            <a:srgbClr val="8EB4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4000">
              <a:latin typeface="+mj-lt"/>
            </a:endParaRPr>
          </a:p>
        </p:txBody>
      </p:sp>
      <p:sp>
        <p:nvSpPr>
          <p:cNvPr id="118" name="Left-Right Arrow 70"/>
          <p:cNvSpPr/>
          <p:nvPr/>
        </p:nvSpPr>
        <p:spPr>
          <a:xfrm rot="18900000">
            <a:off x="1204298" y="3289187"/>
            <a:ext cx="1047306" cy="522991"/>
          </a:xfrm>
          <a:prstGeom prst="leftRightArrow">
            <a:avLst/>
          </a:prstGeom>
          <a:solidFill>
            <a:srgbClr val="8EB4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4000">
              <a:latin typeface="+mj-lt"/>
            </a:endParaRPr>
          </a:p>
        </p:txBody>
      </p:sp>
      <p:sp>
        <p:nvSpPr>
          <p:cNvPr id="120" name="Textfeld 162"/>
          <p:cNvSpPr txBox="1"/>
          <p:nvPr/>
        </p:nvSpPr>
        <p:spPr>
          <a:xfrm>
            <a:off x="3967058" y="2924944"/>
            <a:ext cx="1759504" cy="5371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latin typeface="+mj-lt"/>
              </a:rPr>
              <a:t>Remote Access</a:t>
            </a:r>
            <a:br>
              <a:rPr lang="en-US" sz="1400" b="1" dirty="0">
                <a:latin typeface="+mj-lt"/>
              </a:rPr>
            </a:br>
            <a:r>
              <a:rPr lang="en-US" sz="1400" b="1" dirty="0">
                <a:latin typeface="+mj-lt"/>
              </a:rPr>
              <a:t>and Synchronization</a:t>
            </a:r>
          </a:p>
        </p:txBody>
      </p:sp>
      <p:sp>
        <p:nvSpPr>
          <p:cNvPr id="121" name="Textfeld 162"/>
          <p:cNvSpPr txBox="1"/>
          <p:nvPr/>
        </p:nvSpPr>
        <p:spPr>
          <a:xfrm>
            <a:off x="7134457" y="3723566"/>
            <a:ext cx="1372913" cy="5371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latin typeface="+mj-lt"/>
              </a:rPr>
              <a:t>Integration and</a:t>
            </a:r>
            <a:br>
              <a:rPr lang="en-US" sz="1400" b="1" dirty="0">
                <a:latin typeface="+mj-lt"/>
              </a:rPr>
            </a:br>
            <a:r>
              <a:rPr lang="en-US" sz="1400" b="1" dirty="0">
                <a:latin typeface="+mj-lt"/>
              </a:rPr>
              <a:t>Orchestration</a:t>
            </a:r>
          </a:p>
        </p:txBody>
      </p:sp>
      <p:sp>
        <p:nvSpPr>
          <p:cNvPr id="124" name="Left-Right Arrow 70"/>
          <p:cNvSpPr/>
          <p:nvPr/>
        </p:nvSpPr>
        <p:spPr>
          <a:xfrm>
            <a:off x="3282257" y="4936417"/>
            <a:ext cx="1592167" cy="522991"/>
          </a:xfrm>
          <a:prstGeom prst="leftRightArrow">
            <a:avLst/>
          </a:prstGeom>
          <a:solidFill>
            <a:srgbClr val="8EB4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4000">
              <a:latin typeface="+mj-lt"/>
            </a:endParaRPr>
          </a:p>
        </p:txBody>
      </p:sp>
      <p:sp>
        <p:nvSpPr>
          <p:cNvPr id="123" name="角丸四角形 6">
            <a:extLst>
              <a:ext uri="{FF2B5EF4-FFF2-40B4-BE49-F238E27FC236}">
                <a16:creationId xmlns:a16="http://schemas.microsoft.com/office/drawing/2014/main" xmlns="" id="{2899ADC7-2801-384A-8EBA-3552087A3B26}"/>
              </a:ext>
            </a:extLst>
          </p:cNvPr>
          <p:cNvSpPr/>
          <p:nvPr/>
        </p:nvSpPr>
        <p:spPr bwMode="auto">
          <a:xfrm>
            <a:off x="2294171" y="1797324"/>
            <a:ext cx="1187092" cy="1248038"/>
          </a:xfrm>
          <a:prstGeom prst="roundRect">
            <a:avLst>
              <a:gd name="adj" fmla="val 503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defRPr/>
            </a:pPr>
            <a:r>
              <a:rPr lang="en-US" altLang="ja-JP" sz="800" b="1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Intermediary / Thing</a:t>
            </a:r>
          </a:p>
        </p:txBody>
      </p:sp>
      <p:sp>
        <p:nvSpPr>
          <p:cNvPr id="125" name="角丸四角形 21">
            <a:extLst>
              <a:ext uri="{FF2B5EF4-FFF2-40B4-BE49-F238E27FC236}">
                <a16:creationId xmlns:a16="http://schemas.microsoft.com/office/drawing/2014/main" xmlns="" id="{973319BE-2675-C946-BF86-8EB822FB9E19}"/>
              </a:ext>
            </a:extLst>
          </p:cNvPr>
          <p:cNvSpPr/>
          <p:nvPr/>
        </p:nvSpPr>
        <p:spPr bwMode="auto">
          <a:xfrm>
            <a:off x="2327610" y="2001540"/>
            <a:ext cx="1120214" cy="180000"/>
          </a:xfrm>
          <a:prstGeom prst="roundRect">
            <a:avLst>
              <a:gd name="adj" fmla="val 23727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800" kern="0" dirty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Behavior</a:t>
            </a:r>
          </a:p>
        </p:txBody>
      </p:sp>
      <p:sp>
        <p:nvSpPr>
          <p:cNvPr id="126" name="角丸四角形 21">
            <a:extLst>
              <a:ext uri="{FF2B5EF4-FFF2-40B4-BE49-F238E27FC236}">
                <a16:creationId xmlns:a16="http://schemas.microsoft.com/office/drawing/2014/main" xmlns="" id="{18B50391-17D6-C645-8F85-0E3A949524F1}"/>
              </a:ext>
            </a:extLst>
          </p:cNvPr>
          <p:cNvSpPr/>
          <p:nvPr/>
        </p:nvSpPr>
        <p:spPr bwMode="auto">
          <a:xfrm>
            <a:off x="2327610" y="2206667"/>
            <a:ext cx="1120213" cy="180000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8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Interaction Affordances</a:t>
            </a:r>
          </a:p>
        </p:txBody>
      </p:sp>
      <p:sp>
        <p:nvSpPr>
          <p:cNvPr id="127" name="角丸四角形 21">
            <a:extLst>
              <a:ext uri="{FF2B5EF4-FFF2-40B4-BE49-F238E27FC236}">
                <a16:creationId xmlns:a16="http://schemas.microsoft.com/office/drawing/2014/main" xmlns="" id="{D7BBEBD1-407C-4B4C-BBA8-72AB5088FA85}"/>
              </a:ext>
            </a:extLst>
          </p:cNvPr>
          <p:cNvSpPr/>
          <p:nvPr/>
        </p:nvSpPr>
        <p:spPr bwMode="auto">
          <a:xfrm>
            <a:off x="2327610" y="2822050"/>
            <a:ext cx="1120214" cy="180000"/>
          </a:xfrm>
          <a:prstGeom prst="roundRect">
            <a:avLst>
              <a:gd name="adj" fmla="val 25105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8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128" name="角丸四角形 21">
            <a:extLst>
              <a:ext uri="{FF2B5EF4-FFF2-40B4-BE49-F238E27FC236}">
                <a16:creationId xmlns:a16="http://schemas.microsoft.com/office/drawing/2014/main" xmlns="" id="{16A39CBA-EB30-FC44-A68F-207E224A6C5A}"/>
              </a:ext>
            </a:extLst>
          </p:cNvPr>
          <p:cNvSpPr/>
          <p:nvPr/>
        </p:nvSpPr>
        <p:spPr bwMode="auto">
          <a:xfrm>
            <a:off x="2327610" y="2616923"/>
            <a:ext cx="1120213" cy="180000"/>
          </a:xfrm>
          <a:prstGeom prst="roundRect">
            <a:avLst>
              <a:gd name="adj" fmla="val 25084"/>
            </a:avLst>
          </a:prstGeom>
          <a:solidFill>
            <a:srgbClr val="FFFF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800" kern="0" dirty="0">
                <a:latin typeface="+mj-lt"/>
                <a:ea typeface="HG明朝E" panose="02020909000000000000" pitchFamily="17" charset="-128"/>
                <a:cs typeface="Arial" pitchFamily="34" charset="0"/>
              </a:rPr>
              <a:t>Security Configuration</a:t>
            </a:r>
          </a:p>
        </p:txBody>
      </p:sp>
      <p:sp>
        <p:nvSpPr>
          <p:cNvPr id="130" name="角丸四角形 6">
            <a:extLst>
              <a:ext uri="{FF2B5EF4-FFF2-40B4-BE49-F238E27FC236}">
                <a16:creationId xmlns:a16="http://schemas.microsoft.com/office/drawing/2014/main" xmlns="" id="{CD6401EB-BB5E-7D43-A2D1-775B95757697}"/>
              </a:ext>
            </a:extLst>
          </p:cNvPr>
          <p:cNvSpPr/>
          <p:nvPr/>
        </p:nvSpPr>
        <p:spPr bwMode="auto">
          <a:xfrm>
            <a:off x="6448208" y="2264393"/>
            <a:ext cx="1187092" cy="1248038"/>
          </a:xfrm>
          <a:prstGeom prst="roundRect">
            <a:avLst>
              <a:gd name="adj" fmla="val 503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Intermediary / Thing</a:t>
            </a:r>
          </a:p>
        </p:txBody>
      </p:sp>
      <p:sp>
        <p:nvSpPr>
          <p:cNvPr id="131" name="角丸四角形 21">
            <a:extLst>
              <a:ext uri="{FF2B5EF4-FFF2-40B4-BE49-F238E27FC236}">
                <a16:creationId xmlns:a16="http://schemas.microsoft.com/office/drawing/2014/main" xmlns="" id="{F32588F2-EEEB-B943-B2E3-7B4B2288317B}"/>
              </a:ext>
            </a:extLst>
          </p:cNvPr>
          <p:cNvSpPr/>
          <p:nvPr/>
        </p:nvSpPr>
        <p:spPr bwMode="auto">
          <a:xfrm>
            <a:off x="6481647" y="2468609"/>
            <a:ext cx="1120214" cy="180000"/>
          </a:xfrm>
          <a:prstGeom prst="roundRect">
            <a:avLst>
              <a:gd name="adj" fmla="val 23727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800" kern="0" dirty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Behavior</a:t>
            </a:r>
          </a:p>
        </p:txBody>
      </p:sp>
      <p:sp>
        <p:nvSpPr>
          <p:cNvPr id="132" name="角丸四角形 21">
            <a:extLst>
              <a:ext uri="{FF2B5EF4-FFF2-40B4-BE49-F238E27FC236}">
                <a16:creationId xmlns:a16="http://schemas.microsoft.com/office/drawing/2014/main" xmlns="" id="{65F1B5FA-47A2-3E48-A628-FD86E1CFAA9C}"/>
              </a:ext>
            </a:extLst>
          </p:cNvPr>
          <p:cNvSpPr/>
          <p:nvPr/>
        </p:nvSpPr>
        <p:spPr bwMode="auto">
          <a:xfrm>
            <a:off x="6481647" y="2673736"/>
            <a:ext cx="1120213" cy="180000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8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Interaction Affordances</a:t>
            </a:r>
          </a:p>
        </p:txBody>
      </p:sp>
      <p:sp>
        <p:nvSpPr>
          <p:cNvPr id="133" name="角丸四角形 21">
            <a:extLst>
              <a:ext uri="{FF2B5EF4-FFF2-40B4-BE49-F238E27FC236}">
                <a16:creationId xmlns:a16="http://schemas.microsoft.com/office/drawing/2014/main" xmlns="" id="{BA3C6F50-C511-8248-8C01-0FB7545CD3A6}"/>
              </a:ext>
            </a:extLst>
          </p:cNvPr>
          <p:cNvSpPr/>
          <p:nvPr/>
        </p:nvSpPr>
        <p:spPr bwMode="auto">
          <a:xfrm>
            <a:off x="6481647" y="3289119"/>
            <a:ext cx="1120214" cy="180000"/>
          </a:xfrm>
          <a:prstGeom prst="roundRect">
            <a:avLst>
              <a:gd name="adj" fmla="val 25105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8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134" name="角丸四角形 21">
            <a:extLst>
              <a:ext uri="{FF2B5EF4-FFF2-40B4-BE49-F238E27FC236}">
                <a16:creationId xmlns:a16="http://schemas.microsoft.com/office/drawing/2014/main" xmlns="" id="{8D53963A-84D7-FF4D-8E11-37BEF4BCC14B}"/>
              </a:ext>
            </a:extLst>
          </p:cNvPr>
          <p:cNvSpPr/>
          <p:nvPr/>
        </p:nvSpPr>
        <p:spPr bwMode="auto">
          <a:xfrm>
            <a:off x="6481647" y="3083990"/>
            <a:ext cx="1120213" cy="180000"/>
          </a:xfrm>
          <a:prstGeom prst="roundRect">
            <a:avLst>
              <a:gd name="adj" fmla="val 25084"/>
            </a:avLst>
          </a:prstGeom>
          <a:solidFill>
            <a:srgbClr val="FFFF00"/>
          </a:solidFill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800" kern="0" dirty="0">
                <a:latin typeface="+mj-lt"/>
                <a:ea typeface="HG明朝E" panose="02020909000000000000" pitchFamily="17" charset="-128"/>
                <a:cs typeface="Arial" pitchFamily="34" charset="0"/>
              </a:rPr>
              <a:t>Security Configuration</a:t>
            </a:r>
          </a:p>
        </p:txBody>
      </p:sp>
      <p:sp>
        <p:nvSpPr>
          <p:cNvPr id="136" name="角丸四角形 6">
            <a:extLst>
              <a:ext uri="{FF2B5EF4-FFF2-40B4-BE49-F238E27FC236}">
                <a16:creationId xmlns:a16="http://schemas.microsoft.com/office/drawing/2014/main" xmlns="" id="{B21C993F-DFA1-F843-A4E4-3944810C7D46}"/>
              </a:ext>
            </a:extLst>
          </p:cNvPr>
          <p:cNvSpPr/>
          <p:nvPr/>
        </p:nvSpPr>
        <p:spPr bwMode="auto">
          <a:xfrm>
            <a:off x="2078969" y="4670001"/>
            <a:ext cx="1187092" cy="1248038"/>
          </a:xfrm>
          <a:prstGeom prst="roundRect">
            <a:avLst>
              <a:gd name="adj" fmla="val 503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Thing</a:t>
            </a:r>
          </a:p>
        </p:txBody>
      </p:sp>
      <p:sp>
        <p:nvSpPr>
          <p:cNvPr id="137" name="角丸四角形 21">
            <a:extLst>
              <a:ext uri="{FF2B5EF4-FFF2-40B4-BE49-F238E27FC236}">
                <a16:creationId xmlns:a16="http://schemas.microsoft.com/office/drawing/2014/main" xmlns="" id="{B1C13162-0A60-EC49-9E1F-1BBA31219019}"/>
              </a:ext>
            </a:extLst>
          </p:cNvPr>
          <p:cNvSpPr/>
          <p:nvPr/>
        </p:nvSpPr>
        <p:spPr bwMode="auto">
          <a:xfrm>
            <a:off x="2112408" y="4874217"/>
            <a:ext cx="1120214" cy="180000"/>
          </a:xfrm>
          <a:prstGeom prst="roundRect">
            <a:avLst>
              <a:gd name="adj" fmla="val 23727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800" kern="0" dirty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Behavior</a:t>
            </a:r>
          </a:p>
        </p:txBody>
      </p:sp>
      <p:sp>
        <p:nvSpPr>
          <p:cNvPr id="138" name="角丸四角形 21">
            <a:extLst>
              <a:ext uri="{FF2B5EF4-FFF2-40B4-BE49-F238E27FC236}">
                <a16:creationId xmlns:a16="http://schemas.microsoft.com/office/drawing/2014/main" xmlns="" id="{78EEE6ED-69F8-8742-A5E8-3C4A7E7F56F0}"/>
              </a:ext>
            </a:extLst>
          </p:cNvPr>
          <p:cNvSpPr/>
          <p:nvPr/>
        </p:nvSpPr>
        <p:spPr bwMode="auto">
          <a:xfrm>
            <a:off x="2112408" y="5079344"/>
            <a:ext cx="1120213" cy="180000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8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Interaction Affordances</a:t>
            </a:r>
          </a:p>
        </p:txBody>
      </p:sp>
      <p:sp>
        <p:nvSpPr>
          <p:cNvPr id="140" name="角丸四角形 21">
            <a:extLst>
              <a:ext uri="{FF2B5EF4-FFF2-40B4-BE49-F238E27FC236}">
                <a16:creationId xmlns:a16="http://schemas.microsoft.com/office/drawing/2014/main" xmlns="" id="{3B713D4C-8FF0-C04B-BD18-D89526847B57}"/>
              </a:ext>
            </a:extLst>
          </p:cNvPr>
          <p:cNvSpPr/>
          <p:nvPr/>
        </p:nvSpPr>
        <p:spPr bwMode="auto">
          <a:xfrm>
            <a:off x="2112408" y="5694727"/>
            <a:ext cx="1120214" cy="180000"/>
          </a:xfrm>
          <a:prstGeom prst="roundRect">
            <a:avLst>
              <a:gd name="adj" fmla="val 25105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8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</a:t>
            </a:r>
          </a:p>
        </p:txBody>
      </p:sp>
      <p:sp>
        <p:nvSpPr>
          <p:cNvPr id="141" name="角丸四角形 21">
            <a:extLst>
              <a:ext uri="{FF2B5EF4-FFF2-40B4-BE49-F238E27FC236}">
                <a16:creationId xmlns:a16="http://schemas.microsoft.com/office/drawing/2014/main" xmlns="" id="{AA0A66D2-4228-7146-80CF-EEFB089763E1}"/>
              </a:ext>
            </a:extLst>
          </p:cNvPr>
          <p:cNvSpPr/>
          <p:nvPr/>
        </p:nvSpPr>
        <p:spPr bwMode="auto">
          <a:xfrm>
            <a:off x="2112408" y="5489599"/>
            <a:ext cx="1120213" cy="180000"/>
          </a:xfrm>
          <a:prstGeom prst="roundRect">
            <a:avLst>
              <a:gd name="adj" fmla="val 25084"/>
            </a:avLst>
          </a:prstGeom>
          <a:solidFill>
            <a:srgbClr val="FFFF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800" kern="0" dirty="0">
                <a:latin typeface="+mj-lt"/>
                <a:ea typeface="HG明朝E" panose="02020909000000000000" pitchFamily="17" charset="-128"/>
                <a:cs typeface="Arial" pitchFamily="34" charset="0"/>
              </a:rPr>
              <a:t>Security Configuration</a:t>
            </a:r>
          </a:p>
        </p:txBody>
      </p:sp>
      <p:pic>
        <p:nvPicPr>
          <p:cNvPr id="119" name="Picture 2" descr="http://www.smarthome.com/media/catalog/product/cache/1/image/398x328/9df78eab33525d08d6e5fb8d27136e95/m/o/motion-sensor-hero-shadow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43970" y1="81098" x2="43970" y2="81098"/>
                        <a14:foregroundMark x1="49246" y1="80488" x2="49246" y2="80488"/>
                        <a14:foregroundMark x1="56030" y1="81098" x2="56030" y2="81098"/>
                        <a14:foregroundMark x1="63065" y1="78963" x2="63065" y2="78963"/>
                        <a14:foregroundMark x1="66583" y1="77744" x2="66583" y2="77744"/>
                        <a14:foregroundMark x1="35678" y1="78049" x2="35678" y2="78049"/>
                        <a14:foregroundMark x1="39698" y1="80183" x2="39698" y2="80183"/>
                        <a14:foregroundMark x1="41206" y1="80183" x2="41206" y2="80183"/>
                        <a14:foregroundMark x1="36683" y1="78963" x2="36683" y2="78963"/>
                        <a14:foregroundMark x1="46985" y1="81707" x2="46985" y2="81707"/>
                        <a14:foregroundMark x1="52261" y1="81707" x2="52261" y2="81707"/>
                        <a14:foregroundMark x1="54523" y1="81707" x2="54523" y2="81707"/>
                        <a14:foregroundMark x1="54271" y1="79573" x2="54271" y2="79573"/>
                        <a14:foregroundMark x1="59799" y1="79878" x2="59799" y2="79878"/>
                        <a14:foregroundMark x1="63568" y1="78659" x2="63568" y2="78659"/>
                        <a14:foregroundMark x1="64824" y1="78354" x2="64824" y2="78354"/>
                        <a14:foregroundMark x1="65578" y1="78049" x2="65578" y2="78049"/>
                        <a14:foregroundMark x1="67085" y1="77134" x2="67085" y2="77134"/>
                        <a14:foregroundMark x1="42965" y1="80488" x2="42965" y2="80488"/>
                        <a14:foregroundMark x1="45729" y1="80793" x2="45729" y2="80793"/>
                        <a14:foregroundMark x1="50754" y1="80793" x2="50754" y2="80793"/>
                        <a14:foregroundMark x1="48241" y1="80793" x2="48241" y2="80793"/>
                        <a14:foregroundMark x1="57035" y1="80488" x2="57035" y2="80488"/>
                        <a14:foregroundMark x1="38442" y1="79573" x2="38442" y2="79573"/>
                        <a14:foregroundMark x1="37437" y1="78963" x2="37437" y2="78963"/>
                        <a14:foregroundMark x1="50000" y1="80793" x2="50000" y2="80793"/>
                        <a14:foregroundMark x1="42211" y1="80488" x2="42211" y2="80488"/>
                        <a14:foregroundMark x1="61055" y1="79268" x2="61055" y2="79268"/>
                        <a14:foregroundMark x1="62060" y1="79268" x2="62060" y2="79268"/>
                        <a14:foregroundMark x1="58543" y1="79573" x2="58543" y2="79573"/>
                        <a14:foregroundMark x1="58291" y1="80183" x2="58291" y2="80183"/>
                        <a14:foregroundMark x1="58794" y1="80183" x2="58794" y2="80183"/>
                        <a14:foregroundMark x1="60302" y1="79573" x2="60302" y2="79573"/>
                        <a14:foregroundMark x1="34673" y1="77744" x2="34673" y2="77744"/>
                        <a14:foregroundMark x1="33166" y1="76829" x2="33166" y2="76829"/>
                        <a14:foregroundMark x1="32412" y1="75915" x2="32412" y2="7591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8349" y="5870675"/>
            <a:ext cx="1231261" cy="1014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35"/>
          <p:cNvGrpSpPr/>
          <p:nvPr/>
        </p:nvGrpSpPr>
        <p:grpSpPr>
          <a:xfrm>
            <a:off x="3410082" y="4462990"/>
            <a:ext cx="297895" cy="297895"/>
            <a:chOff x="6235706" y="4922175"/>
            <a:chExt cx="268034" cy="268034"/>
          </a:xfrm>
        </p:grpSpPr>
        <p:sp>
          <p:nvSpPr>
            <p:cNvPr id="6" name="角丸四角形 21"/>
            <p:cNvSpPr/>
            <p:nvPr/>
          </p:nvSpPr>
          <p:spPr bwMode="auto">
            <a:xfrm>
              <a:off x="6235706" y="4922175"/>
              <a:ext cx="268034" cy="268034"/>
            </a:xfrm>
            <a:prstGeom prst="foldedCorner">
              <a:avLst>
                <a:gd name="adj" fmla="val 20194"/>
              </a:avLst>
            </a:prstGeom>
            <a:solidFill>
              <a:srgbClr val="EB780A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360000" tIns="216000" rIns="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ja-JP" sz="2400" b="0" i="0" u="none" strike="noStrike" kern="0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7" name="Group 37"/>
            <p:cNvGrpSpPr/>
            <p:nvPr/>
          </p:nvGrpSpPr>
          <p:grpSpPr>
            <a:xfrm>
              <a:off x="6287492" y="4971265"/>
              <a:ext cx="164464" cy="169854"/>
              <a:chOff x="3555853" y="2073413"/>
              <a:chExt cx="605287" cy="625127"/>
            </a:xfrm>
          </p:grpSpPr>
          <p:sp>
            <p:nvSpPr>
              <p:cNvPr id="8" name="Isosceles Triangle 38"/>
              <p:cNvSpPr/>
              <p:nvPr/>
            </p:nvSpPr>
            <p:spPr>
              <a:xfrm rot="1800000">
                <a:off x="3712972" y="2138741"/>
                <a:ext cx="448168" cy="386349"/>
              </a:xfrm>
              <a:prstGeom prst="triangle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000">
                  <a:latin typeface="+mj-lt"/>
                </a:endParaRPr>
              </a:p>
            </p:txBody>
          </p:sp>
          <p:sp>
            <p:nvSpPr>
              <p:cNvPr id="9" name="Oval 39"/>
              <p:cNvSpPr/>
              <p:nvPr/>
            </p:nvSpPr>
            <p:spPr>
              <a:xfrm rot="19800000">
                <a:off x="3944938" y="2073413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000">
                  <a:latin typeface="+mj-lt"/>
                </a:endParaRPr>
              </a:p>
            </p:txBody>
          </p:sp>
          <p:sp>
            <p:nvSpPr>
              <p:cNvPr id="10" name="Oval 40"/>
              <p:cNvSpPr/>
              <p:nvPr/>
            </p:nvSpPr>
            <p:spPr>
              <a:xfrm rot="19800000">
                <a:off x="3555853" y="2297519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000">
                  <a:latin typeface="+mj-lt"/>
                </a:endParaRPr>
              </a:p>
            </p:txBody>
          </p:sp>
          <p:sp>
            <p:nvSpPr>
              <p:cNvPr id="11" name="Oval 41"/>
              <p:cNvSpPr/>
              <p:nvPr/>
            </p:nvSpPr>
            <p:spPr>
              <a:xfrm rot="1800000">
                <a:off x="3944938" y="2520647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000">
                  <a:latin typeface="+mj-lt"/>
                </a:endParaRPr>
              </a:p>
            </p:txBody>
          </p:sp>
        </p:grpSp>
      </p:grpSp>
      <p:sp>
        <p:nvSpPr>
          <p:cNvPr id="143" name="角丸四角形 6">
            <a:extLst>
              <a:ext uri="{FF2B5EF4-FFF2-40B4-BE49-F238E27FC236}">
                <a16:creationId xmlns:a16="http://schemas.microsoft.com/office/drawing/2014/main" xmlns="" id="{55BF921A-9353-2D43-9B1D-A47484A5B009}"/>
              </a:ext>
            </a:extLst>
          </p:cNvPr>
          <p:cNvSpPr/>
          <p:nvPr/>
        </p:nvSpPr>
        <p:spPr bwMode="auto">
          <a:xfrm>
            <a:off x="4869633" y="4670001"/>
            <a:ext cx="1187092" cy="1248038"/>
          </a:xfrm>
          <a:prstGeom prst="roundRect">
            <a:avLst>
              <a:gd name="adj" fmla="val 503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Thing + Consumer</a:t>
            </a:r>
          </a:p>
        </p:txBody>
      </p:sp>
      <p:sp>
        <p:nvSpPr>
          <p:cNvPr id="144" name="角丸四角形 21">
            <a:extLst>
              <a:ext uri="{FF2B5EF4-FFF2-40B4-BE49-F238E27FC236}">
                <a16:creationId xmlns:a16="http://schemas.microsoft.com/office/drawing/2014/main" xmlns="" id="{513DA581-6DB1-2945-88D1-2CF82017020F}"/>
              </a:ext>
            </a:extLst>
          </p:cNvPr>
          <p:cNvSpPr/>
          <p:nvPr/>
        </p:nvSpPr>
        <p:spPr bwMode="auto">
          <a:xfrm>
            <a:off x="4903072" y="4874217"/>
            <a:ext cx="1120214" cy="180000"/>
          </a:xfrm>
          <a:prstGeom prst="roundRect">
            <a:avLst>
              <a:gd name="adj" fmla="val 23727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800" kern="0" dirty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Behavior</a:t>
            </a:r>
          </a:p>
        </p:txBody>
      </p:sp>
      <p:sp>
        <p:nvSpPr>
          <p:cNvPr id="145" name="角丸四角形 21">
            <a:extLst>
              <a:ext uri="{FF2B5EF4-FFF2-40B4-BE49-F238E27FC236}">
                <a16:creationId xmlns:a16="http://schemas.microsoft.com/office/drawing/2014/main" xmlns="" id="{D3B29F63-4207-7741-B522-E9963423A061}"/>
              </a:ext>
            </a:extLst>
          </p:cNvPr>
          <p:cNvSpPr/>
          <p:nvPr/>
        </p:nvSpPr>
        <p:spPr bwMode="auto">
          <a:xfrm>
            <a:off x="4903073" y="5079344"/>
            <a:ext cx="1120213" cy="180000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8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Interaction Affordances</a:t>
            </a:r>
          </a:p>
        </p:txBody>
      </p:sp>
      <p:sp>
        <p:nvSpPr>
          <p:cNvPr id="146" name="角丸四角形 21">
            <a:extLst>
              <a:ext uri="{FF2B5EF4-FFF2-40B4-BE49-F238E27FC236}">
                <a16:creationId xmlns:a16="http://schemas.microsoft.com/office/drawing/2014/main" xmlns="" id="{618022E1-44C2-5B40-A458-32F256A48EA1}"/>
              </a:ext>
            </a:extLst>
          </p:cNvPr>
          <p:cNvSpPr/>
          <p:nvPr/>
        </p:nvSpPr>
        <p:spPr bwMode="auto">
          <a:xfrm>
            <a:off x="4903072" y="5694727"/>
            <a:ext cx="1120214" cy="180000"/>
          </a:xfrm>
          <a:prstGeom prst="roundRect">
            <a:avLst>
              <a:gd name="adj" fmla="val 25105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8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147" name="角丸四角形 21">
            <a:extLst>
              <a:ext uri="{FF2B5EF4-FFF2-40B4-BE49-F238E27FC236}">
                <a16:creationId xmlns:a16="http://schemas.microsoft.com/office/drawing/2014/main" xmlns="" id="{2AAC67D1-2616-0944-9EC9-BB9BD46EA713}"/>
              </a:ext>
            </a:extLst>
          </p:cNvPr>
          <p:cNvSpPr/>
          <p:nvPr/>
        </p:nvSpPr>
        <p:spPr bwMode="auto">
          <a:xfrm>
            <a:off x="4903073" y="5489600"/>
            <a:ext cx="1120213" cy="180000"/>
          </a:xfrm>
          <a:prstGeom prst="roundRect">
            <a:avLst>
              <a:gd name="adj" fmla="val 25084"/>
            </a:avLst>
          </a:prstGeom>
          <a:solidFill>
            <a:srgbClr val="FFFF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800" kern="0" dirty="0">
                <a:latin typeface="+mj-lt"/>
                <a:ea typeface="HG明朝E" panose="02020909000000000000" pitchFamily="17" charset="-128"/>
                <a:cs typeface="Arial" pitchFamily="34" charset="0"/>
              </a:rPr>
              <a:t>Security Configuration</a:t>
            </a:r>
          </a:p>
        </p:txBody>
      </p:sp>
      <p:sp>
        <p:nvSpPr>
          <p:cNvPr id="157" name="角丸四角形 21">
            <a:extLst>
              <a:ext uri="{FF2B5EF4-FFF2-40B4-BE49-F238E27FC236}">
                <a16:creationId xmlns:a16="http://schemas.microsoft.com/office/drawing/2014/main" xmlns="" id="{618022E1-44C2-5B40-A458-32F256A48EA1}"/>
              </a:ext>
            </a:extLst>
          </p:cNvPr>
          <p:cNvSpPr/>
          <p:nvPr/>
        </p:nvSpPr>
        <p:spPr bwMode="auto">
          <a:xfrm>
            <a:off x="7752972" y="5707459"/>
            <a:ext cx="1016884" cy="180000"/>
          </a:xfrm>
          <a:prstGeom prst="roundRect">
            <a:avLst>
              <a:gd name="adj" fmla="val 25105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8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</a:t>
            </a:r>
          </a:p>
        </p:txBody>
      </p:sp>
      <p:sp>
        <p:nvSpPr>
          <p:cNvPr id="149" name="角丸四角形 6">
            <a:extLst>
              <a:ext uri="{FF2B5EF4-FFF2-40B4-BE49-F238E27FC236}">
                <a16:creationId xmlns:a16="http://schemas.microsoft.com/office/drawing/2014/main" xmlns="" id="{98276D38-9565-274C-AC17-74BB704AFC3C}"/>
              </a:ext>
            </a:extLst>
          </p:cNvPr>
          <p:cNvSpPr/>
          <p:nvPr/>
        </p:nvSpPr>
        <p:spPr bwMode="auto">
          <a:xfrm>
            <a:off x="127789" y="3615614"/>
            <a:ext cx="1187092" cy="893506"/>
          </a:xfrm>
          <a:prstGeom prst="roundRect">
            <a:avLst>
              <a:gd name="adj" fmla="val 503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Consumer</a:t>
            </a:r>
          </a:p>
        </p:txBody>
      </p:sp>
      <p:sp>
        <p:nvSpPr>
          <p:cNvPr id="150" name="角丸四角形 21">
            <a:extLst>
              <a:ext uri="{FF2B5EF4-FFF2-40B4-BE49-F238E27FC236}">
                <a16:creationId xmlns:a16="http://schemas.microsoft.com/office/drawing/2014/main" xmlns="" id="{14E6276F-6F6F-184D-8D5B-C12FA289E94B}"/>
              </a:ext>
            </a:extLst>
          </p:cNvPr>
          <p:cNvSpPr/>
          <p:nvPr/>
        </p:nvSpPr>
        <p:spPr bwMode="auto">
          <a:xfrm>
            <a:off x="161228" y="3837081"/>
            <a:ext cx="1120214" cy="180000"/>
          </a:xfrm>
          <a:prstGeom prst="roundRect">
            <a:avLst>
              <a:gd name="adj" fmla="val 23727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800" kern="0" dirty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Behavior</a:t>
            </a:r>
          </a:p>
        </p:txBody>
      </p:sp>
      <p:sp>
        <p:nvSpPr>
          <p:cNvPr id="152" name="角丸四角形 21">
            <a:extLst>
              <a:ext uri="{FF2B5EF4-FFF2-40B4-BE49-F238E27FC236}">
                <a16:creationId xmlns:a16="http://schemas.microsoft.com/office/drawing/2014/main" xmlns="" id="{AB4A9856-BA9D-8F4D-A23B-0B0A72F44B07}"/>
              </a:ext>
            </a:extLst>
          </p:cNvPr>
          <p:cNvSpPr/>
          <p:nvPr/>
        </p:nvSpPr>
        <p:spPr bwMode="auto">
          <a:xfrm>
            <a:off x="161228" y="4280973"/>
            <a:ext cx="1120214" cy="180000"/>
          </a:xfrm>
          <a:prstGeom prst="roundRect">
            <a:avLst>
              <a:gd name="adj" fmla="val 25105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8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153" name="角丸四角形 21">
            <a:extLst>
              <a:ext uri="{FF2B5EF4-FFF2-40B4-BE49-F238E27FC236}">
                <a16:creationId xmlns:a16="http://schemas.microsoft.com/office/drawing/2014/main" xmlns="" id="{5914EDE6-D2AE-FE4D-B79B-302B9E273BE3}"/>
              </a:ext>
            </a:extLst>
          </p:cNvPr>
          <p:cNvSpPr/>
          <p:nvPr/>
        </p:nvSpPr>
        <p:spPr bwMode="auto">
          <a:xfrm>
            <a:off x="161228" y="4059027"/>
            <a:ext cx="1120213" cy="180000"/>
          </a:xfrm>
          <a:prstGeom prst="roundRect">
            <a:avLst>
              <a:gd name="adj" fmla="val 25084"/>
            </a:avLst>
          </a:prstGeom>
          <a:solidFill>
            <a:srgbClr val="FFFF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800" kern="0" dirty="0">
                <a:latin typeface="+mj-lt"/>
                <a:ea typeface="HG明朝E" panose="02020909000000000000" pitchFamily="17" charset="-128"/>
                <a:cs typeface="Arial" pitchFamily="34" charset="0"/>
              </a:rPr>
              <a:t>Security Configuration</a:t>
            </a:r>
          </a:p>
        </p:txBody>
      </p:sp>
      <p:sp>
        <p:nvSpPr>
          <p:cNvPr id="154" name="Textfeld 181"/>
          <p:cNvSpPr txBox="1"/>
          <p:nvPr/>
        </p:nvSpPr>
        <p:spPr>
          <a:xfrm>
            <a:off x="7617271" y="6198007"/>
            <a:ext cx="12882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+mj-lt"/>
              </a:rPr>
              <a:t>Local Network</a:t>
            </a:r>
          </a:p>
        </p:txBody>
      </p:sp>
      <p:pic>
        <p:nvPicPr>
          <p:cNvPr id="111" name="図 7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41" y="2989383"/>
            <a:ext cx="468632" cy="683026"/>
          </a:xfrm>
          <a:prstGeom prst="rect">
            <a:avLst/>
          </a:prstGeom>
        </p:spPr>
      </p:pic>
      <p:cxnSp>
        <p:nvCxnSpPr>
          <p:cNvPr id="155" name="Gerade Verbindung mit Pfeil 59"/>
          <p:cNvCxnSpPr>
            <a:cxnSpLocks/>
          </p:cNvCxnSpPr>
          <p:nvPr/>
        </p:nvCxnSpPr>
        <p:spPr bwMode="auto">
          <a:xfrm flipH="1" flipV="1">
            <a:off x="4747513" y="4722024"/>
            <a:ext cx="121145" cy="46250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6" name="Gerade Verbindung mit Pfeil 59"/>
          <p:cNvCxnSpPr>
            <a:cxnSpLocks/>
          </p:cNvCxnSpPr>
          <p:nvPr/>
        </p:nvCxnSpPr>
        <p:spPr bwMode="auto">
          <a:xfrm flipV="1">
            <a:off x="3263812" y="4661337"/>
            <a:ext cx="129027" cy="78474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39" name="Picture 1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515260" y="4890225"/>
            <a:ext cx="925970" cy="9259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58" name="Group 42"/>
          <p:cNvGrpSpPr/>
          <p:nvPr/>
        </p:nvGrpSpPr>
        <p:grpSpPr>
          <a:xfrm>
            <a:off x="1834142" y="2578647"/>
            <a:ext cx="297895" cy="297895"/>
            <a:chOff x="6235706" y="4922175"/>
            <a:chExt cx="268034" cy="268034"/>
          </a:xfrm>
        </p:grpSpPr>
        <p:sp>
          <p:nvSpPr>
            <p:cNvPr id="159" name="角丸四角形 21"/>
            <p:cNvSpPr/>
            <p:nvPr/>
          </p:nvSpPr>
          <p:spPr bwMode="auto">
            <a:xfrm>
              <a:off x="6235706" y="4922175"/>
              <a:ext cx="268034" cy="268034"/>
            </a:xfrm>
            <a:prstGeom prst="foldedCorner">
              <a:avLst>
                <a:gd name="adj" fmla="val 20194"/>
              </a:avLst>
            </a:prstGeom>
            <a:solidFill>
              <a:srgbClr val="EB780A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360000" tIns="216000" rIns="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ja-JP" sz="2400" b="0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160" name="Group 44"/>
            <p:cNvGrpSpPr/>
            <p:nvPr/>
          </p:nvGrpSpPr>
          <p:grpSpPr>
            <a:xfrm>
              <a:off x="6287492" y="4971265"/>
              <a:ext cx="164464" cy="169854"/>
              <a:chOff x="3555853" y="2073413"/>
              <a:chExt cx="605287" cy="625127"/>
            </a:xfrm>
          </p:grpSpPr>
          <p:sp>
            <p:nvSpPr>
              <p:cNvPr id="161" name="Isosceles Triangle 45"/>
              <p:cNvSpPr/>
              <p:nvPr/>
            </p:nvSpPr>
            <p:spPr>
              <a:xfrm rot="1800000">
                <a:off x="3712972" y="2138741"/>
                <a:ext cx="448168" cy="386349"/>
              </a:xfrm>
              <a:prstGeom prst="triangle">
                <a:avLst/>
              </a:prstGeom>
              <a:noFill/>
              <a:ln w="19050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0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  <p:sp>
            <p:nvSpPr>
              <p:cNvPr id="162" name="Oval 46"/>
              <p:cNvSpPr/>
              <p:nvPr/>
            </p:nvSpPr>
            <p:spPr>
              <a:xfrm rot="19800000">
                <a:off x="3944938" y="2073413"/>
                <a:ext cx="177895" cy="177893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0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  <p:sp>
            <p:nvSpPr>
              <p:cNvPr id="163" name="Oval 47"/>
              <p:cNvSpPr/>
              <p:nvPr/>
            </p:nvSpPr>
            <p:spPr>
              <a:xfrm rot="19800000">
                <a:off x="3555853" y="2297519"/>
                <a:ext cx="177895" cy="177893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0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  <p:sp>
            <p:nvSpPr>
              <p:cNvPr id="164" name="Oval 48"/>
              <p:cNvSpPr/>
              <p:nvPr/>
            </p:nvSpPr>
            <p:spPr>
              <a:xfrm rot="1800000">
                <a:off x="3944938" y="2520647"/>
                <a:ext cx="177895" cy="177893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0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p:grpSp>
      </p:grpSp>
      <p:cxnSp>
        <p:nvCxnSpPr>
          <p:cNvPr id="165" name="Gerade Verbindung mit Pfeil 90"/>
          <p:cNvCxnSpPr>
            <a:cxnSpLocks/>
          </p:cNvCxnSpPr>
          <p:nvPr/>
        </p:nvCxnSpPr>
        <p:spPr bwMode="auto">
          <a:xfrm flipH="1">
            <a:off x="2132037" y="2661314"/>
            <a:ext cx="162247" cy="82667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44" name="図 16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166" y="5892170"/>
            <a:ext cx="1349680" cy="679661"/>
          </a:xfrm>
          <a:prstGeom prst="rect">
            <a:avLst/>
          </a:prstGeom>
        </p:spPr>
      </p:pic>
      <p:sp>
        <p:nvSpPr>
          <p:cNvPr id="166" name="Textfeld 163"/>
          <p:cNvSpPr txBox="1"/>
          <p:nvPr/>
        </p:nvSpPr>
        <p:spPr>
          <a:xfrm>
            <a:off x="3031667" y="3657671"/>
            <a:ext cx="12697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latin typeface="+mj-lt"/>
              </a:rPr>
              <a:t>Thing-to-cloud</a:t>
            </a:r>
          </a:p>
        </p:txBody>
      </p:sp>
      <p:sp>
        <p:nvSpPr>
          <p:cNvPr id="167" name="Textfeld 163"/>
          <p:cNvSpPr txBox="1"/>
          <p:nvPr/>
        </p:nvSpPr>
        <p:spPr>
          <a:xfrm>
            <a:off x="5220072" y="3842056"/>
            <a:ext cx="14795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latin typeface="+mj-lt"/>
              </a:rPr>
              <a:t>Thing-to-gateway</a:t>
            </a:r>
          </a:p>
        </p:txBody>
      </p:sp>
      <p:sp>
        <p:nvSpPr>
          <p:cNvPr id="151" name="角丸四角形 21">
            <a:extLst>
              <a:ext uri="{FF2B5EF4-FFF2-40B4-BE49-F238E27FC236}">
                <a16:creationId xmlns:a16="http://schemas.microsoft.com/office/drawing/2014/main" xmlns="" id="{65F1B5FA-47A2-3E48-A628-FD86E1CFAA9C}"/>
              </a:ext>
            </a:extLst>
          </p:cNvPr>
          <p:cNvSpPr/>
          <p:nvPr/>
        </p:nvSpPr>
        <p:spPr bwMode="auto">
          <a:xfrm>
            <a:off x="6481647" y="2878863"/>
            <a:ext cx="1120213" cy="180000"/>
          </a:xfrm>
          <a:prstGeom prst="roundRect">
            <a:avLst>
              <a:gd name="adj" fmla="val 25084"/>
            </a:avLst>
          </a:prstGeom>
          <a:solidFill>
            <a:schemeClr val="accent6">
              <a:lumMod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800" kern="0" dirty="0" smtClean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Data Schema</a:t>
            </a:r>
            <a:endParaRPr lang="en-US" altLang="ja-JP" sz="800" kern="0" dirty="0">
              <a:solidFill>
                <a:prstClr val="white"/>
              </a:solidFill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168" name="角丸四角形 21">
            <a:extLst>
              <a:ext uri="{FF2B5EF4-FFF2-40B4-BE49-F238E27FC236}">
                <a16:creationId xmlns:a16="http://schemas.microsoft.com/office/drawing/2014/main" xmlns="" id="{65F1B5FA-47A2-3E48-A628-FD86E1CFAA9C}"/>
              </a:ext>
            </a:extLst>
          </p:cNvPr>
          <p:cNvSpPr/>
          <p:nvPr/>
        </p:nvSpPr>
        <p:spPr bwMode="auto">
          <a:xfrm>
            <a:off x="4897439" y="5284472"/>
            <a:ext cx="1120213" cy="180000"/>
          </a:xfrm>
          <a:prstGeom prst="roundRect">
            <a:avLst>
              <a:gd name="adj" fmla="val 25084"/>
            </a:avLst>
          </a:prstGeom>
          <a:solidFill>
            <a:schemeClr val="accent6">
              <a:lumMod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800" kern="0" dirty="0" smtClean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Data Schema</a:t>
            </a:r>
            <a:endParaRPr lang="en-US" altLang="ja-JP" sz="800" kern="0" dirty="0">
              <a:solidFill>
                <a:prstClr val="white"/>
              </a:solidFill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169" name="角丸四角形 21">
            <a:extLst>
              <a:ext uri="{FF2B5EF4-FFF2-40B4-BE49-F238E27FC236}">
                <a16:creationId xmlns:a16="http://schemas.microsoft.com/office/drawing/2014/main" xmlns="" id="{65F1B5FA-47A2-3E48-A628-FD86E1CFAA9C}"/>
              </a:ext>
            </a:extLst>
          </p:cNvPr>
          <p:cNvSpPr/>
          <p:nvPr/>
        </p:nvSpPr>
        <p:spPr bwMode="auto">
          <a:xfrm>
            <a:off x="2109839" y="5284471"/>
            <a:ext cx="1120213" cy="180000"/>
          </a:xfrm>
          <a:prstGeom prst="roundRect">
            <a:avLst>
              <a:gd name="adj" fmla="val 25084"/>
            </a:avLst>
          </a:prstGeom>
          <a:solidFill>
            <a:schemeClr val="accent6">
              <a:lumMod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800" kern="0" dirty="0" smtClean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Data Schema</a:t>
            </a:r>
            <a:endParaRPr lang="en-US" altLang="ja-JP" sz="800" kern="0" dirty="0">
              <a:solidFill>
                <a:prstClr val="white"/>
              </a:solidFill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170" name="角丸四角形 21">
            <a:extLst>
              <a:ext uri="{FF2B5EF4-FFF2-40B4-BE49-F238E27FC236}">
                <a16:creationId xmlns:a16="http://schemas.microsoft.com/office/drawing/2014/main" xmlns="" id="{65F1B5FA-47A2-3E48-A628-FD86E1CFAA9C}"/>
              </a:ext>
            </a:extLst>
          </p:cNvPr>
          <p:cNvSpPr/>
          <p:nvPr/>
        </p:nvSpPr>
        <p:spPr bwMode="auto">
          <a:xfrm>
            <a:off x="2324938" y="2411795"/>
            <a:ext cx="1120213" cy="180000"/>
          </a:xfrm>
          <a:prstGeom prst="roundRect">
            <a:avLst>
              <a:gd name="adj" fmla="val 25084"/>
            </a:avLst>
          </a:prstGeom>
          <a:solidFill>
            <a:schemeClr val="accent6">
              <a:lumMod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800" kern="0" dirty="0" smtClean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Data Schema</a:t>
            </a:r>
            <a:endParaRPr lang="en-US" altLang="ja-JP" sz="800" kern="0" dirty="0">
              <a:solidFill>
                <a:prstClr val="white"/>
              </a:solidFill>
              <a:ea typeface="HG明朝E" panose="02020909000000000000" pitchFamily="17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4403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6"/>
          <p:cNvSpPr/>
          <p:nvPr/>
        </p:nvSpPr>
        <p:spPr bwMode="auto">
          <a:xfrm>
            <a:off x="4139952" y="1340767"/>
            <a:ext cx="3533462" cy="4128379"/>
          </a:xfrm>
          <a:prstGeom prst="roundRect">
            <a:avLst>
              <a:gd name="adj" fmla="val 503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Thing</a:t>
            </a:r>
          </a:p>
        </p:txBody>
      </p:sp>
      <p:sp>
        <p:nvSpPr>
          <p:cNvPr id="5" name="角丸四角形 21"/>
          <p:cNvSpPr/>
          <p:nvPr/>
        </p:nvSpPr>
        <p:spPr bwMode="auto">
          <a:xfrm>
            <a:off x="4260326" y="1869533"/>
            <a:ext cx="3292716" cy="574727"/>
          </a:xfrm>
          <a:prstGeom prst="roundRect">
            <a:avLst>
              <a:gd name="adj" fmla="val 23727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Behavior</a:t>
            </a:r>
          </a:p>
        </p:txBody>
      </p:sp>
      <p:sp>
        <p:nvSpPr>
          <p:cNvPr id="6" name="角丸四角形 21"/>
          <p:cNvSpPr/>
          <p:nvPr/>
        </p:nvSpPr>
        <p:spPr bwMode="auto">
          <a:xfrm>
            <a:off x="4260326" y="2591591"/>
            <a:ext cx="3292714" cy="574726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Interaction Affordances</a:t>
            </a:r>
          </a:p>
        </p:txBody>
      </p:sp>
      <p:sp>
        <p:nvSpPr>
          <p:cNvPr id="8" name="角丸四角形 21">
            <a:extLst>
              <a:ext uri="{FF2B5EF4-FFF2-40B4-BE49-F238E27FC236}">
                <a16:creationId xmlns:a16="http://schemas.microsoft.com/office/drawing/2014/main" xmlns="" id="{9586E025-100A-4285-892D-B25E864F6ED3}"/>
              </a:ext>
            </a:extLst>
          </p:cNvPr>
          <p:cNvSpPr/>
          <p:nvPr/>
        </p:nvSpPr>
        <p:spPr bwMode="auto">
          <a:xfrm>
            <a:off x="4260326" y="3313648"/>
            <a:ext cx="3292714" cy="574726"/>
          </a:xfrm>
          <a:prstGeom prst="roundRect">
            <a:avLst>
              <a:gd name="adj" fmla="val 25084"/>
            </a:avLst>
          </a:prstGeom>
          <a:solidFill>
            <a:schemeClr val="accent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Data Schema</a:t>
            </a:r>
            <a:endParaRPr lang="en-US" altLang="ja-JP" sz="2000" kern="0" dirty="0">
              <a:solidFill>
                <a:schemeClr val="bg1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17" name="Left Brace 16"/>
          <p:cNvSpPr/>
          <p:nvPr/>
        </p:nvSpPr>
        <p:spPr>
          <a:xfrm>
            <a:off x="3721101" y="2591591"/>
            <a:ext cx="288032" cy="2740897"/>
          </a:xfrm>
          <a:prstGeom prst="leftBrace">
            <a:avLst>
              <a:gd name="adj1" fmla="val 11328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1596099" y="2898199"/>
            <a:ext cx="2015490" cy="2127680"/>
            <a:chOff x="1596099" y="2521978"/>
            <a:chExt cx="2015490" cy="2127680"/>
          </a:xfrm>
        </p:grpSpPr>
        <p:sp>
          <p:nvSpPr>
            <p:cNvPr id="9" name="角丸四角形 21"/>
            <p:cNvSpPr/>
            <p:nvPr/>
          </p:nvSpPr>
          <p:spPr bwMode="auto">
            <a:xfrm>
              <a:off x="1596099" y="2521978"/>
              <a:ext cx="2015490" cy="2127680"/>
            </a:xfrm>
            <a:prstGeom prst="foldedCorner">
              <a:avLst>
                <a:gd name="adj" fmla="val 20194"/>
              </a:avLst>
            </a:prstGeom>
            <a:solidFill>
              <a:srgbClr val="EB780A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ja-JP" sz="2800" i="0" u="none" strike="noStrike" kern="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xmlns="" id="{E2FFF27F-191B-4FA4-9D8A-F3CE1954E6C9}"/>
                </a:ext>
              </a:extLst>
            </p:cNvPr>
            <p:cNvGrpSpPr/>
            <p:nvPr/>
          </p:nvGrpSpPr>
          <p:grpSpPr>
            <a:xfrm>
              <a:off x="2104259" y="2685105"/>
              <a:ext cx="999169" cy="1031927"/>
              <a:chOff x="1789088" y="2720452"/>
              <a:chExt cx="413417" cy="426971"/>
            </a:xfrm>
          </p:grpSpPr>
          <p:sp>
            <p:nvSpPr>
              <p:cNvPr id="11" name="Isosceles Triangle 29"/>
              <p:cNvSpPr/>
              <p:nvPr/>
            </p:nvSpPr>
            <p:spPr>
              <a:xfrm rot="1800000">
                <a:off x="1896401" y="2765072"/>
                <a:ext cx="306104" cy="263882"/>
              </a:xfrm>
              <a:prstGeom prst="triangle">
                <a:avLst/>
              </a:prstGeom>
              <a:noFill/>
              <a:ln w="76200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2" name="Oval 30"/>
              <p:cNvSpPr/>
              <p:nvPr/>
            </p:nvSpPr>
            <p:spPr>
              <a:xfrm rot="19800000">
                <a:off x="2054836" y="2720452"/>
                <a:ext cx="121505" cy="121504"/>
              </a:xfrm>
              <a:prstGeom prst="ellipse">
                <a:avLst/>
              </a:prstGeom>
              <a:solidFill>
                <a:sysClr val="window" lastClr="FFFFFF"/>
              </a:solidFill>
              <a:ln w="762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3" name="Oval 31"/>
              <p:cNvSpPr/>
              <p:nvPr/>
            </p:nvSpPr>
            <p:spPr>
              <a:xfrm rot="19800000">
                <a:off x="1789088" y="2873520"/>
                <a:ext cx="121505" cy="121504"/>
              </a:xfrm>
              <a:prstGeom prst="ellipse">
                <a:avLst/>
              </a:prstGeom>
              <a:solidFill>
                <a:sysClr val="window" lastClr="FFFFFF"/>
              </a:solidFill>
              <a:ln w="762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4" name="Oval 32"/>
              <p:cNvSpPr/>
              <p:nvPr/>
            </p:nvSpPr>
            <p:spPr>
              <a:xfrm rot="1800000">
                <a:off x="2054838" y="3025919"/>
                <a:ext cx="121505" cy="121504"/>
              </a:xfrm>
              <a:prstGeom prst="ellipse">
                <a:avLst/>
              </a:prstGeom>
              <a:solidFill>
                <a:sysClr val="window" lastClr="FFFFFF"/>
              </a:solidFill>
              <a:ln w="762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  <p:sp>
          <p:nvSpPr>
            <p:cNvPr id="2" name="Rectangle 1"/>
            <p:cNvSpPr/>
            <p:nvPr/>
          </p:nvSpPr>
          <p:spPr>
            <a:xfrm>
              <a:off x="1723106" y="3765407"/>
              <a:ext cx="1696766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 fontAlgn="ctr">
                <a:defRPr/>
              </a:pPr>
              <a:r>
                <a:rPr lang="en-US" altLang="ja-JP" sz="2000" kern="0" dirty="0">
                  <a:solidFill>
                    <a:schemeClr val="bg1"/>
                  </a:solidFill>
                  <a:ea typeface="HG明朝E" panose="02020909000000000000" pitchFamily="17" charset="-128"/>
                  <a:cs typeface="Arial" pitchFamily="34" charset="0"/>
                </a:rPr>
                <a:t>WoT Thing</a:t>
              </a:r>
              <a:br>
                <a:rPr lang="en-US" altLang="ja-JP" sz="2000" kern="0" dirty="0">
                  <a:solidFill>
                    <a:schemeClr val="bg1"/>
                  </a:solidFill>
                  <a:ea typeface="HG明朝E" panose="02020909000000000000" pitchFamily="17" charset="-128"/>
                  <a:cs typeface="Arial" pitchFamily="34" charset="0"/>
                </a:rPr>
              </a:br>
              <a:r>
                <a:rPr lang="en-US" altLang="ja-JP" sz="2000" kern="0" dirty="0">
                  <a:solidFill>
                    <a:schemeClr val="bg1"/>
                  </a:solidFill>
                  <a:ea typeface="HG明朝E" panose="02020909000000000000" pitchFamily="17" charset="-128"/>
                  <a:cs typeface="Arial" pitchFamily="34" charset="0"/>
                </a:rPr>
                <a:t>Description</a:t>
              </a:r>
              <a:endParaRPr lang="en-US" altLang="ja-JP" sz="2800" kern="0" dirty="0">
                <a:solidFill>
                  <a:schemeClr val="bg1"/>
                </a:solidFill>
                <a:ea typeface="HG明朝E" panose="02020909000000000000" pitchFamily="17" charset="-128"/>
                <a:cs typeface="Arial" pitchFamily="34" charset="0"/>
              </a:endParaRPr>
            </a:p>
          </p:txBody>
        </p:sp>
      </p:grpSp>
      <p:sp>
        <p:nvSpPr>
          <p:cNvPr id="15" name="角丸四角形 21"/>
          <p:cNvSpPr/>
          <p:nvPr/>
        </p:nvSpPr>
        <p:spPr bwMode="auto">
          <a:xfrm>
            <a:off x="4260326" y="4757762"/>
            <a:ext cx="3292716" cy="574726"/>
          </a:xfrm>
          <a:prstGeom prst="roundRect">
            <a:avLst>
              <a:gd name="adj" fmla="val 25105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Binding(s)</a:t>
            </a:r>
          </a:p>
        </p:txBody>
      </p:sp>
      <p:sp>
        <p:nvSpPr>
          <p:cNvPr id="16" name="角丸四角形 21">
            <a:extLst>
              <a:ext uri="{FF2B5EF4-FFF2-40B4-BE49-F238E27FC236}">
                <a16:creationId xmlns:a16="http://schemas.microsoft.com/office/drawing/2014/main" xmlns="" id="{9586E025-100A-4285-892D-B25E864F6ED3}"/>
              </a:ext>
            </a:extLst>
          </p:cNvPr>
          <p:cNvSpPr/>
          <p:nvPr/>
        </p:nvSpPr>
        <p:spPr bwMode="auto">
          <a:xfrm>
            <a:off x="4260326" y="4035705"/>
            <a:ext cx="3292714" cy="574726"/>
          </a:xfrm>
          <a:prstGeom prst="roundRect">
            <a:avLst>
              <a:gd name="adj" fmla="val 25084"/>
            </a:avLst>
          </a:prstGeom>
          <a:solidFill>
            <a:srgbClr val="FFFF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latin typeface="+mj-lt"/>
                <a:ea typeface="HG明朝E" panose="02020909000000000000" pitchFamily="17" charset="-128"/>
                <a:cs typeface="Arial" pitchFamily="34" charset="0"/>
              </a:rPr>
              <a:t>Security Configuration</a:t>
            </a:r>
          </a:p>
        </p:txBody>
      </p:sp>
    </p:spTree>
    <p:extLst>
      <p:ext uri="{BB962C8B-B14F-4D97-AF65-F5344CB8AC3E}">
        <p14:creationId xmlns:p14="http://schemas.microsoft.com/office/powerpoint/2010/main" val="2907278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角丸四角形 21"/>
          <p:cNvSpPr/>
          <p:nvPr/>
        </p:nvSpPr>
        <p:spPr bwMode="auto">
          <a:xfrm>
            <a:off x="317707" y="590869"/>
            <a:ext cx="3168352" cy="2866271"/>
          </a:xfrm>
          <a:prstGeom prst="foldedCorner">
            <a:avLst>
              <a:gd name="adj" fmla="val 20194"/>
            </a:avLst>
          </a:prstGeom>
          <a:solidFill>
            <a:srgbClr val="EB780A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432000" tIns="14400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i="0" u="none" strike="noStrike" kern="0" cap="none" spc="0" normalizeH="0" baseline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WoT</a:t>
            </a:r>
            <a: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 Thing Description</a:t>
            </a:r>
            <a:endParaRPr kumimoji="0" lang="en-US" altLang="ja-JP" sz="280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E2FFF27F-191B-4FA4-9D8A-F3CE1954E6C9}"/>
              </a:ext>
            </a:extLst>
          </p:cNvPr>
          <p:cNvGrpSpPr/>
          <p:nvPr/>
        </p:nvGrpSpPr>
        <p:grpSpPr>
          <a:xfrm>
            <a:off x="455948" y="706410"/>
            <a:ext cx="413417" cy="426971"/>
            <a:chOff x="1789088" y="2720452"/>
            <a:chExt cx="413417" cy="426971"/>
          </a:xfrm>
        </p:grpSpPr>
        <p:sp>
          <p:nvSpPr>
            <p:cNvPr id="12" name="Isosceles Triangle 29"/>
            <p:cNvSpPr/>
            <p:nvPr/>
          </p:nvSpPr>
          <p:spPr>
            <a:xfrm rot="1800000">
              <a:off x="1896401" y="2765072"/>
              <a:ext cx="306104" cy="263882"/>
            </a:xfrm>
            <a:prstGeom prst="triangle">
              <a:avLst/>
            </a:prstGeom>
            <a:noFill/>
            <a:ln w="28575" cap="rnd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13" name="Oval 30"/>
            <p:cNvSpPr/>
            <p:nvPr/>
          </p:nvSpPr>
          <p:spPr>
            <a:xfrm rot="19800000">
              <a:off x="2054836" y="2720452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14" name="Oval 31"/>
            <p:cNvSpPr/>
            <p:nvPr/>
          </p:nvSpPr>
          <p:spPr>
            <a:xfrm rot="19800000">
              <a:off x="1789088" y="2873520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15" name="Oval 32"/>
            <p:cNvSpPr/>
            <p:nvPr/>
          </p:nvSpPr>
          <p:spPr>
            <a:xfrm rot="1800000">
              <a:off x="2054838" y="3025919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</p:grpSp>
      <p:sp>
        <p:nvSpPr>
          <p:cNvPr id="19" name="Down Arrow 40"/>
          <p:cNvSpPr/>
          <p:nvPr/>
        </p:nvSpPr>
        <p:spPr>
          <a:xfrm rot="5400000">
            <a:off x="3363137" y="1838163"/>
            <a:ext cx="605882" cy="371682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53" name="角丸四角形 21">
            <a:extLst>
              <a:ext uri="{FF2B5EF4-FFF2-40B4-BE49-F238E27FC236}">
                <a16:creationId xmlns:a16="http://schemas.microsoft.com/office/drawing/2014/main" xmlns="" id="{78526476-11C4-467C-A398-E1FE05718A55}"/>
              </a:ext>
            </a:extLst>
          </p:cNvPr>
          <p:cNvSpPr/>
          <p:nvPr/>
        </p:nvSpPr>
        <p:spPr bwMode="auto">
          <a:xfrm>
            <a:off x="408590" y="2468224"/>
            <a:ext cx="2924009" cy="367631"/>
          </a:xfrm>
          <a:prstGeom prst="roundRect">
            <a:avLst>
              <a:gd name="adj" fmla="val 22715"/>
            </a:avLst>
          </a:prstGeom>
          <a:solidFill>
            <a:srgbClr val="FFFF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latin typeface="+mj-lt"/>
                <a:ea typeface="HG明朝E" panose="02020909000000000000" pitchFamily="17" charset="-128"/>
                <a:cs typeface="Arial" pitchFamily="34" charset="0"/>
              </a:rPr>
              <a:t>Public Security Configuration</a:t>
            </a:r>
          </a:p>
        </p:txBody>
      </p:sp>
      <p:sp>
        <p:nvSpPr>
          <p:cNvPr id="64" name="角丸四角形 21">
            <a:extLst>
              <a:ext uri="{FF2B5EF4-FFF2-40B4-BE49-F238E27FC236}">
                <a16:creationId xmlns:a16="http://schemas.microsoft.com/office/drawing/2014/main" xmlns="" id="{0EF5EA7F-3AFD-4DFA-BB1F-58387DD86454}"/>
              </a:ext>
            </a:extLst>
          </p:cNvPr>
          <p:cNvSpPr/>
          <p:nvPr/>
        </p:nvSpPr>
        <p:spPr bwMode="auto">
          <a:xfrm>
            <a:off x="408590" y="1632185"/>
            <a:ext cx="2918144" cy="357098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Interaction Affordances</a:t>
            </a:r>
          </a:p>
        </p:txBody>
      </p:sp>
      <p:sp>
        <p:nvSpPr>
          <p:cNvPr id="66" name="角丸四角形 21">
            <a:extLst>
              <a:ext uri="{FF2B5EF4-FFF2-40B4-BE49-F238E27FC236}">
                <a16:creationId xmlns:a16="http://schemas.microsoft.com/office/drawing/2014/main" xmlns="" id="{570007F5-EB0B-4EFF-8674-FD4039CF4A6D}"/>
              </a:ext>
            </a:extLst>
          </p:cNvPr>
          <p:cNvSpPr/>
          <p:nvPr/>
        </p:nvSpPr>
        <p:spPr bwMode="auto">
          <a:xfrm>
            <a:off x="411301" y="1219834"/>
            <a:ext cx="2918144" cy="357098"/>
          </a:xfrm>
          <a:prstGeom prst="roundRect">
            <a:avLst>
              <a:gd name="adj" fmla="val 25084"/>
            </a:avLst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General Metadata</a:t>
            </a:r>
          </a:p>
        </p:txBody>
      </p:sp>
      <p:cxnSp>
        <p:nvCxnSpPr>
          <p:cNvPr id="68" name="Gerade Verbindung mit Pfeil 41">
            <a:extLst>
              <a:ext uri="{FF2B5EF4-FFF2-40B4-BE49-F238E27FC236}">
                <a16:creationId xmlns:a16="http://schemas.microsoft.com/office/drawing/2014/main" xmlns="" id="{79AED933-8E1E-4AAB-A51D-574C0DE213F3}"/>
              </a:ext>
            </a:extLst>
          </p:cNvPr>
          <p:cNvCxnSpPr>
            <a:cxnSpLocks/>
          </p:cNvCxnSpPr>
          <p:nvPr/>
        </p:nvCxnSpPr>
        <p:spPr>
          <a:xfrm flipV="1">
            <a:off x="1896062" y="3265600"/>
            <a:ext cx="0" cy="881176"/>
          </a:xfrm>
          <a:prstGeom prst="straightConnector1">
            <a:avLst/>
          </a:prstGeom>
          <a:ln w="66675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xmlns="" id="{B0DB63F6-F0AD-4A72-BC50-D249CA3561DE}"/>
              </a:ext>
            </a:extLst>
          </p:cNvPr>
          <p:cNvGrpSpPr/>
          <p:nvPr/>
        </p:nvGrpSpPr>
        <p:grpSpPr>
          <a:xfrm>
            <a:off x="442851" y="5465988"/>
            <a:ext cx="413417" cy="426971"/>
            <a:chOff x="1789088" y="2720452"/>
            <a:chExt cx="413417" cy="426971"/>
          </a:xfrm>
        </p:grpSpPr>
        <p:sp>
          <p:nvSpPr>
            <p:cNvPr id="73" name="Isosceles Triangle 29">
              <a:extLst>
                <a:ext uri="{FF2B5EF4-FFF2-40B4-BE49-F238E27FC236}">
                  <a16:creationId xmlns:a16="http://schemas.microsoft.com/office/drawing/2014/main" xmlns="" id="{83A6095C-189E-4547-A552-9AD08C2DD1C1}"/>
                </a:ext>
              </a:extLst>
            </p:cNvPr>
            <p:cNvSpPr/>
            <p:nvPr/>
          </p:nvSpPr>
          <p:spPr>
            <a:xfrm rot="1800000">
              <a:off x="1896401" y="2765072"/>
              <a:ext cx="306104" cy="263882"/>
            </a:xfrm>
            <a:prstGeom prst="triangle">
              <a:avLst/>
            </a:prstGeom>
            <a:noFill/>
            <a:ln w="28575" cap="rnd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74" name="Oval 30">
              <a:extLst>
                <a:ext uri="{FF2B5EF4-FFF2-40B4-BE49-F238E27FC236}">
                  <a16:creationId xmlns:a16="http://schemas.microsoft.com/office/drawing/2014/main" xmlns="" id="{99AF247C-102F-4B2C-BAA6-A972EA898A28}"/>
                </a:ext>
              </a:extLst>
            </p:cNvPr>
            <p:cNvSpPr/>
            <p:nvPr/>
          </p:nvSpPr>
          <p:spPr>
            <a:xfrm rot="19800000">
              <a:off x="2054836" y="2720452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75" name="Oval 31">
              <a:extLst>
                <a:ext uri="{FF2B5EF4-FFF2-40B4-BE49-F238E27FC236}">
                  <a16:creationId xmlns:a16="http://schemas.microsoft.com/office/drawing/2014/main" xmlns="" id="{24CE5C1F-41E6-4393-894A-7FEB4773D4B9}"/>
                </a:ext>
              </a:extLst>
            </p:cNvPr>
            <p:cNvSpPr/>
            <p:nvPr/>
          </p:nvSpPr>
          <p:spPr>
            <a:xfrm rot="19800000">
              <a:off x="1789088" y="2873520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76" name="Oval 32">
              <a:extLst>
                <a:ext uri="{FF2B5EF4-FFF2-40B4-BE49-F238E27FC236}">
                  <a16:creationId xmlns:a16="http://schemas.microsoft.com/office/drawing/2014/main" xmlns="" id="{A3C6BEE5-1EAB-4F1B-AE88-7B12374596FB}"/>
                </a:ext>
              </a:extLst>
            </p:cNvPr>
            <p:cNvSpPr/>
            <p:nvPr/>
          </p:nvSpPr>
          <p:spPr>
            <a:xfrm rot="1800000">
              <a:off x="2054838" y="3025919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</p:grpSp>
      <p:sp>
        <p:nvSpPr>
          <p:cNvPr id="52" name="角丸四角形 6">
            <a:extLst>
              <a:ext uri="{FF2B5EF4-FFF2-40B4-BE49-F238E27FC236}">
                <a16:creationId xmlns:a16="http://schemas.microsoft.com/office/drawing/2014/main" xmlns="" id="{B8C3D093-79A1-4CA8-98F1-6C58606284E5}"/>
              </a:ext>
            </a:extLst>
          </p:cNvPr>
          <p:cNvSpPr/>
          <p:nvPr/>
        </p:nvSpPr>
        <p:spPr bwMode="auto">
          <a:xfrm>
            <a:off x="3851920" y="590869"/>
            <a:ext cx="5112568" cy="2766123"/>
          </a:xfrm>
          <a:prstGeom prst="roundRect">
            <a:avLst>
              <a:gd name="adj" fmla="val 503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Thing</a:t>
            </a:r>
          </a:p>
        </p:txBody>
      </p:sp>
      <p:sp>
        <p:nvSpPr>
          <p:cNvPr id="54" name="角丸四角形 21">
            <a:extLst>
              <a:ext uri="{FF2B5EF4-FFF2-40B4-BE49-F238E27FC236}">
                <a16:creationId xmlns:a16="http://schemas.microsoft.com/office/drawing/2014/main" xmlns="" id="{8FD4684C-EC35-4B2E-896B-C1E59A1C2056}"/>
              </a:ext>
            </a:extLst>
          </p:cNvPr>
          <p:cNvSpPr/>
          <p:nvPr/>
        </p:nvSpPr>
        <p:spPr bwMode="auto">
          <a:xfrm>
            <a:off x="3995936" y="1119634"/>
            <a:ext cx="4824536" cy="574727"/>
          </a:xfrm>
          <a:prstGeom prst="roundRect">
            <a:avLst>
              <a:gd name="adj" fmla="val 23727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Behavior Implementation</a:t>
            </a:r>
            <a:endParaRPr lang="en-US" altLang="ja-JP" sz="2000" kern="0" dirty="0">
              <a:solidFill>
                <a:schemeClr val="bg1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60" name="角丸四角形 21">
            <a:extLst>
              <a:ext uri="{FF2B5EF4-FFF2-40B4-BE49-F238E27FC236}">
                <a16:creationId xmlns:a16="http://schemas.microsoft.com/office/drawing/2014/main" xmlns="" id="{E63F688E-CD2B-42D3-8BD0-5A7E9AB11C9F}"/>
              </a:ext>
            </a:extLst>
          </p:cNvPr>
          <p:cNvSpPr/>
          <p:nvPr/>
        </p:nvSpPr>
        <p:spPr bwMode="auto">
          <a:xfrm>
            <a:off x="3995936" y="2587495"/>
            <a:ext cx="4824536" cy="574726"/>
          </a:xfrm>
          <a:prstGeom prst="roundRect">
            <a:avLst>
              <a:gd name="adj" fmla="val 25105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</a:t>
            </a: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Stack(s)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61" name="角丸四角形 21">
            <a:extLst>
              <a:ext uri="{FF2B5EF4-FFF2-40B4-BE49-F238E27FC236}">
                <a16:creationId xmlns:a16="http://schemas.microsoft.com/office/drawing/2014/main" xmlns="" id="{6B799C4B-49A9-4069-82D7-D5A45B03E29B}"/>
              </a:ext>
            </a:extLst>
          </p:cNvPr>
          <p:cNvSpPr/>
          <p:nvPr/>
        </p:nvSpPr>
        <p:spPr bwMode="auto">
          <a:xfrm>
            <a:off x="3995936" y="1853565"/>
            <a:ext cx="4824534" cy="574726"/>
          </a:xfrm>
          <a:prstGeom prst="roundRect">
            <a:avLst>
              <a:gd name="adj" fmla="val 25084"/>
            </a:avLst>
          </a:prstGeom>
          <a:solidFill>
            <a:srgbClr val="FFFF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latin typeface="+mj-lt"/>
                <a:ea typeface="HG明朝E" panose="02020909000000000000" pitchFamily="17" charset="-128"/>
                <a:cs typeface="Arial" pitchFamily="34" charset="0"/>
              </a:rPr>
              <a:t>Private Security Configuration</a:t>
            </a:r>
          </a:p>
        </p:txBody>
      </p:sp>
      <p:sp>
        <p:nvSpPr>
          <p:cNvPr id="25" name="角丸四角形 21">
            <a:extLst>
              <a:ext uri="{FF2B5EF4-FFF2-40B4-BE49-F238E27FC236}">
                <a16:creationId xmlns:a16="http://schemas.microsoft.com/office/drawing/2014/main" xmlns="" id="{1D9CF25B-7905-4495-9431-E1398826165C}"/>
              </a:ext>
            </a:extLst>
          </p:cNvPr>
          <p:cNvSpPr/>
          <p:nvPr/>
        </p:nvSpPr>
        <p:spPr bwMode="auto">
          <a:xfrm>
            <a:off x="402724" y="2038037"/>
            <a:ext cx="2924010" cy="367631"/>
          </a:xfrm>
          <a:prstGeom prst="roundRect">
            <a:avLst>
              <a:gd name="adj" fmla="val 21163"/>
            </a:avLst>
          </a:prstGeom>
          <a:solidFill>
            <a:schemeClr val="accent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 smtClean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Data Schema</a:t>
            </a:r>
            <a:endParaRPr lang="en-US" altLang="ja-JP" kern="0" dirty="0">
              <a:solidFill>
                <a:prstClr val="white"/>
              </a:solidFill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67" name="角丸四角形 21">
            <a:extLst>
              <a:ext uri="{FF2B5EF4-FFF2-40B4-BE49-F238E27FC236}">
                <a16:creationId xmlns:a16="http://schemas.microsoft.com/office/drawing/2014/main" xmlns="" id="{4762B73E-F2B5-4E83-8F12-C0D2109E5080}"/>
              </a:ext>
            </a:extLst>
          </p:cNvPr>
          <p:cNvSpPr/>
          <p:nvPr/>
        </p:nvSpPr>
        <p:spPr bwMode="auto">
          <a:xfrm>
            <a:off x="1028424" y="3703511"/>
            <a:ext cx="1735277" cy="1187719"/>
          </a:xfrm>
          <a:prstGeom prst="flowChartMultidocument">
            <a:avLst/>
          </a:prstGeom>
          <a:solidFill>
            <a:srgbClr val="00B050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7200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Binding</a:t>
            </a:r>
            <a:b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</a:br>
            <a: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Templates</a:t>
            </a:r>
            <a:endParaRPr kumimoji="0" lang="en-US" altLang="ja-JP" sz="280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29" name="角丸四角形 21">
            <a:extLst>
              <a:ext uri="{FF2B5EF4-FFF2-40B4-BE49-F238E27FC236}">
                <a16:creationId xmlns:a16="http://schemas.microsoft.com/office/drawing/2014/main" xmlns="" id="{1D9CF25B-7905-4495-9431-E1398826165C}"/>
              </a:ext>
            </a:extLst>
          </p:cNvPr>
          <p:cNvSpPr/>
          <p:nvPr/>
        </p:nvSpPr>
        <p:spPr bwMode="auto">
          <a:xfrm>
            <a:off x="413007" y="2897969"/>
            <a:ext cx="2924010" cy="367631"/>
          </a:xfrm>
          <a:prstGeom prst="roundRect">
            <a:avLst>
              <a:gd name="adj" fmla="val 2116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Protocol Binding(s)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909455" y="2880878"/>
            <a:ext cx="576603" cy="576262"/>
            <a:chOff x="2909455" y="2880878"/>
            <a:chExt cx="576603" cy="576262"/>
          </a:xfrm>
        </p:grpSpPr>
        <p:sp>
          <p:nvSpPr>
            <p:cNvPr id="3" name="Freeform 2"/>
            <p:cNvSpPr/>
            <p:nvPr/>
          </p:nvSpPr>
          <p:spPr>
            <a:xfrm>
              <a:off x="2909455" y="2882583"/>
              <a:ext cx="576603" cy="574557"/>
            </a:xfrm>
            <a:custGeom>
              <a:avLst/>
              <a:gdLst>
                <a:gd name="connsiteX0" fmla="*/ 0 w 581890"/>
                <a:gd name="connsiteY0" fmla="*/ 589226 h 589226"/>
                <a:gd name="connsiteX1" fmla="*/ 581890 w 581890"/>
                <a:gd name="connsiteY1" fmla="*/ 589226 h 589226"/>
                <a:gd name="connsiteX2" fmla="*/ 581890 w 581890"/>
                <a:gd name="connsiteY2" fmla="*/ 0 h 589226"/>
                <a:gd name="connsiteX3" fmla="*/ 0 w 581890"/>
                <a:gd name="connsiteY3" fmla="*/ 589226 h 589226"/>
                <a:gd name="connsiteX0" fmla="*/ 0 w 581890"/>
                <a:gd name="connsiteY0" fmla="*/ 554997 h 554997"/>
                <a:gd name="connsiteX1" fmla="*/ 581890 w 581890"/>
                <a:gd name="connsiteY1" fmla="*/ 554997 h 554997"/>
                <a:gd name="connsiteX2" fmla="*/ 581890 w 581890"/>
                <a:gd name="connsiteY2" fmla="*/ 0 h 554997"/>
                <a:gd name="connsiteX3" fmla="*/ 0 w 581890"/>
                <a:gd name="connsiteY3" fmla="*/ 554997 h 554997"/>
                <a:gd name="connsiteX0" fmla="*/ 0 w 581890"/>
                <a:gd name="connsiteY0" fmla="*/ 574557 h 574557"/>
                <a:gd name="connsiteX1" fmla="*/ 581890 w 581890"/>
                <a:gd name="connsiteY1" fmla="*/ 574557 h 574557"/>
                <a:gd name="connsiteX2" fmla="*/ 579412 w 581890"/>
                <a:gd name="connsiteY2" fmla="*/ 0 h 574557"/>
                <a:gd name="connsiteX3" fmla="*/ 0 w 581890"/>
                <a:gd name="connsiteY3" fmla="*/ 574557 h 574557"/>
                <a:gd name="connsiteX0" fmla="*/ 0 w 584368"/>
                <a:gd name="connsiteY0" fmla="*/ 574557 h 574557"/>
                <a:gd name="connsiteX1" fmla="*/ 584368 w 584368"/>
                <a:gd name="connsiteY1" fmla="*/ 574557 h 574557"/>
                <a:gd name="connsiteX2" fmla="*/ 581890 w 584368"/>
                <a:gd name="connsiteY2" fmla="*/ 0 h 574557"/>
                <a:gd name="connsiteX3" fmla="*/ 0 w 584368"/>
                <a:gd name="connsiteY3" fmla="*/ 574557 h 574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4368" h="574557">
                  <a:moveTo>
                    <a:pt x="0" y="574557"/>
                  </a:moveTo>
                  <a:lnTo>
                    <a:pt x="584368" y="574557"/>
                  </a:lnTo>
                  <a:lnTo>
                    <a:pt x="581890" y="0"/>
                  </a:lnTo>
                  <a:lnTo>
                    <a:pt x="0" y="57455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Freeform 1"/>
            <p:cNvSpPr/>
            <p:nvPr/>
          </p:nvSpPr>
          <p:spPr>
            <a:xfrm>
              <a:off x="2909732" y="2880878"/>
              <a:ext cx="573881" cy="576262"/>
            </a:xfrm>
            <a:custGeom>
              <a:avLst/>
              <a:gdLst>
                <a:gd name="connsiteX0" fmla="*/ 0 w 571500"/>
                <a:gd name="connsiteY0" fmla="*/ 576262 h 576262"/>
                <a:gd name="connsiteX1" fmla="*/ 85725 w 571500"/>
                <a:gd name="connsiteY1" fmla="*/ 138112 h 576262"/>
                <a:gd name="connsiteX2" fmla="*/ 571500 w 571500"/>
                <a:gd name="connsiteY2" fmla="*/ 0 h 576262"/>
                <a:gd name="connsiteX3" fmla="*/ 0 w 571500"/>
                <a:gd name="connsiteY3" fmla="*/ 576262 h 576262"/>
                <a:gd name="connsiteX0" fmla="*/ 0 w 571500"/>
                <a:gd name="connsiteY0" fmla="*/ 576262 h 576262"/>
                <a:gd name="connsiteX1" fmla="*/ 102394 w 571500"/>
                <a:gd name="connsiteY1" fmla="*/ 116681 h 576262"/>
                <a:gd name="connsiteX2" fmla="*/ 571500 w 571500"/>
                <a:gd name="connsiteY2" fmla="*/ 0 h 576262"/>
                <a:gd name="connsiteX3" fmla="*/ 0 w 571500"/>
                <a:gd name="connsiteY3" fmla="*/ 576262 h 576262"/>
                <a:gd name="connsiteX0" fmla="*/ 0 w 573881"/>
                <a:gd name="connsiteY0" fmla="*/ 576262 h 576262"/>
                <a:gd name="connsiteX1" fmla="*/ 104775 w 573881"/>
                <a:gd name="connsiteY1" fmla="*/ 116681 h 576262"/>
                <a:gd name="connsiteX2" fmla="*/ 573881 w 573881"/>
                <a:gd name="connsiteY2" fmla="*/ 0 h 576262"/>
                <a:gd name="connsiteX3" fmla="*/ 0 w 573881"/>
                <a:gd name="connsiteY3" fmla="*/ 576262 h 576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3881" h="576262">
                  <a:moveTo>
                    <a:pt x="0" y="576262"/>
                  </a:moveTo>
                  <a:lnTo>
                    <a:pt x="104775" y="116681"/>
                  </a:lnTo>
                  <a:lnTo>
                    <a:pt x="573881" y="0"/>
                  </a:lnTo>
                  <a:lnTo>
                    <a:pt x="0" y="576262"/>
                  </a:lnTo>
                  <a:close/>
                </a:path>
              </a:pathLst>
            </a:custGeom>
            <a:solidFill>
              <a:srgbClr val="BD60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07505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own Arrow 40"/>
          <p:cNvSpPr/>
          <p:nvPr/>
        </p:nvSpPr>
        <p:spPr>
          <a:xfrm rot="5400000">
            <a:off x="3363137" y="1838163"/>
            <a:ext cx="605882" cy="371682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52" name="角丸四角形 6">
            <a:extLst>
              <a:ext uri="{FF2B5EF4-FFF2-40B4-BE49-F238E27FC236}">
                <a16:creationId xmlns:a16="http://schemas.microsoft.com/office/drawing/2014/main" xmlns="" id="{B8C3D093-79A1-4CA8-98F1-6C58606284E5}"/>
              </a:ext>
            </a:extLst>
          </p:cNvPr>
          <p:cNvSpPr/>
          <p:nvPr/>
        </p:nvSpPr>
        <p:spPr bwMode="auto">
          <a:xfrm>
            <a:off x="3851920" y="590869"/>
            <a:ext cx="5112568" cy="3480799"/>
          </a:xfrm>
          <a:prstGeom prst="roundRect">
            <a:avLst>
              <a:gd name="adj" fmla="val 503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/>
            <a:r>
              <a:rPr lang="en-US" altLang="ja-JP" sz="2000" b="1" kern="0" dirty="0">
                <a:solidFill>
                  <a:srgbClr val="000000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Thing</a:t>
            </a:r>
          </a:p>
        </p:txBody>
      </p:sp>
      <p:sp>
        <p:nvSpPr>
          <p:cNvPr id="54" name="角丸四角形 21">
            <a:extLst>
              <a:ext uri="{FF2B5EF4-FFF2-40B4-BE49-F238E27FC236}">
                <a16:creationId xmlns:a16="http://schemas.microsoft.com/office/drawing/2014/main" xmlns="" id="{8FD4684C-EC35-4B2E-896B-C1E59A1C2056}"/>
              </a:ext>
            </a:extLst>
          </p:cNvPr>
          <p:cNvSpPr/>
          <p:nvPr/>
        </p:nvSpPr>
        <p:spPr bwMode="auto">
          <a:xfrm>
            <a:off x="3995936" y="1119634"/>
            <a:ext cx="4824536" cy="574727"/>
          </a:xfrm>
          <a:prstGeom prst="roundRect">
            <a:avLst>
              <a:gd name="adj" fmla="val 23727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Behavior Implementation</a:t>
            </a:r>
            <a:endParaRPr lang="en-US" altLang="ja-JP" sz="2000" kern="0" dirty="0">
              <a:solidFill>
                <a:schemeClr val="bg1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60" name="角丸四角形 21">
            <a:extLst>
              <a:ext uri="{FF2B5EF4-FFF2-40B4-BE49-F238E27FC236}">
                <a16:creationId xmlns:a16="http://schemas.microsoft.com/office/drawing/2014/main" xmlns="" id="{E63F688E-CD2B-42D3-8BD0-5A7E9AB11C9F}"/>
              </a:ext>
            </a:extLst>
          </p:cNvPr>
          <p:cNvSpPr/>
          <p:nvPr/>
        </p:nvSpPr>
        <p:spPr bwMode="auto">
          <a:xfrm>
            <a:off x="3995936" y="3323170"/>
            <a:ext cx="4824536" cy="574726"/>
          </a:xfrm>
          <a:prstGeom prst="roundRect">
            <a:avLst>
              <a:gd name="adj" fmla="val 25105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</a:t>
            </a: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Stack Implementation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27" name="角丸四角形 21">
            <a:extLst>
              <a:ext uri="{FF2B5EF4-FFF2-40B4-BE49-F238E27FC236}">
                <a16:creationId xmlns:a16="http://schemas.microsoft.com/office/drawing/2014/main" xmlns="" id="{6B799C4B-49A9-4069-82D7-D5A45B03E29B}"/>
              </a:ext>
            </a:extLst>
          </p:cNvPr>
          <p:cNvSpPr/>
          <p:nvPr/>
        </p:nvSpPr>
        <p:spPr bwMode="auto">
          <a:xfrm>
            <a:off x="3965342" y="2588658"/>
            <a:ext cx="4824534" cy="574726"/>
          </a:xfrm>
          <a:prstGeom prst="roundRect">
            <a:avLst>
              <a:gd name="adj" fmla="val 25084"/>
            </a:avLst>
          </a:prstGeom>
          <a:solidFill>
            <a:srgbClr val="FFFF00"/>
          </a:solidFill>
          <a:ln w="762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latin typeface="+mj-lt"/>
                <a:ea typeface="HG明朝E" panose="02020909000000000000" pitchFamily="17" charset="-128"/>
                <a:cs typeface="Arial" pitchFamily="34" charset="0"/>
              </a:rPr>
              <a:t>Private Security Configuration</a:t>
            </a:r>
          </a:p>
        </p:txBody>
      </p:sp>
      <p:sp>
        <p:nvSpPr>
          <p:cNvPr id="28" name="角丸四角形 21">
            <a:extLst>
              <a:ext uri="{FF2B5EF4-FFF2-40B4-BE49-F238E27FC236}">
                <a16:creationId xmlns:a16="http://schemas.microsoft.com/office/drawing/2014/main" xmlns="" id="{3A52D4AC-EC3C-424F-8971-8A818C7DE704}"/>
              </a:ext>
            </a:extLst>
          </p:cNvPr>
          <p:cNvSpPr/>
          <p:nvPr/>
        </p:nvSpPr>
        <p:spPr bwMode="auto">
          <a:xfrm>
            <a:off x="3965342" y="1854146"/>
            <a:ext cx="4824534" cy="574727"/>
          </a:xfrm>
          <a:prstGeom prst="roundRect">
            <a:avLst>
              <a:gd name="adj" fmla="val 23727"/>
            </a:avLst>
          </a:prstGeom>
          <a:solidFill>
            <a:schemeClr val="tx2">
              <a:lumMod val="60000"/>
              <a:lumOff val="40000"/>
            </a:schemeClr>
          </a:solidFill>
          <a:ln w="762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err="1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</a:t>
            </a:r>
            <a:r>
              <a:rPr lang="en-US" altLang="ja-JP" sz="2000" kern="0" dirty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 Scripting API</a:t>
            </a:r>
          </a:p>
        </p:txBody>
      </p:sp>
      <p:sp>
        <p:nvSpPr>
          <p:cNvPr id="29" name="角丸四角形 21"/>
          <p:cNvSpPr/>
          <p:nvPr/>
        </p:nvSpPr>
        <p:spPr bwMode="auto">
          <a:xfrm>
            <a:off x="317707" y="590869"/>
            <a:ext cx="3168352" cy="2866271"/>
          </a:xfrm>
          <a:prstGeom prst="foldedCorner">
            <a:avLst>
              <a:gd name="adj" fmla="val 20194"/>
            </a:avLst>
          </a:prstGeom>
          <a:solidFill>
            <a:srgbClr val="EB780A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432000" tIns="14400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i="0" u="none" strike="noStrike" kern="0" cap="none" spc="0" normalizeH="0" baseline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WoT</a:t>
            </a:r>
            <a: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 Thing Description</a:t>
            </a:r>
            <a:endParaRPr kumimoji="0" lang="en-US" altLang="ja-JP" sz="280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xmlns="" id="{E2FFF27F-191B-4FA4-9D8A-F3CE1954E6C9}"/>
              </a:ext>
            </a:extLst>
          </p:cNvPr>
          <p:cNvGrpSpPr/>
          <p:nvPr/>
        </p:nvGrpSpPr>
        <p:grpSpPr>
          <a:xfrm>
            <a:off x="455948" y="706410"/>
            <a:ext cx="413417" cy="426971"/>
            <a:chOff x="1789088" y="2720452"/>
            <a:chExt cx="413417" cy="426971"/>
          </a:xfrm>
        </p:grpSpPr>
        <p:sp>
          <p:nvSpPr>
            <p:cNvPr id="31" name="Isosceles Triangle 29"/>
            <p:cNvSpPr/>
            <p:nvPr/>
          </p:nvSpPr>
          <p:spPr>
            <a:xfrm rot="1800000">
              <a:off x="1896401" y="2765072"/>
              <a:ext cx="306104" cy="263882"/>
            </a:xfrm>
            <a:prstGeom prst="triangle">
              <a:avLst/>
            </a:prstGeom>
            <a:noFill/>
            <a:ln w="28575" cap="rnd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32" name="Oval 30"/>
            <p:cNvSpPr/>
            <p:nvPr/>
          </p:nvSpPr>
          <p:spPr>
            <a:xfrm rot="19800000">
              <a:off x="2054836" y="2720452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33" name="Oval 31"/>
            <p:cNvSpPr/>
            <p:nvPr/>
          </p:nvSpPr>
          <p:spPr>
            <a:xfrm rot="19800000">
              <a:off x="1789088" y="2873520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34" name="Oval 32"/>
            <p:cNvSpPr/>
            <p:nvPr/>
          </p:nvSpPr>
          <p:spPr>
            <a:xfrm rot="1800000">
              <a:off x="2054838" y="3025919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</p:grpSp>
      <p:sp>
        <p:nvSpPr>
          <p:cNvPr id="35" name="角丸四角形 21">
            <a:extLst>
              <a:ext uri="{FF2B5EF4-FFF2-40B4-BE49-F238E27FC236}">
                <a16:creationId xmlns:a16="http://schemas.microsoft.com/office/drawing/2014/main" xmlns="" id="{78526476-11C4-467C-A398-E1FE05718A55}"/>
              </a:ext>
            </a:extLst>
          </p:cNvPr>
          <p:cNvSpPr/>
          <p:nvPr/>
        </p:nvSpPr>
        <p:spPr bwMode="auto">
          <a:xfrm>
            <a:off x="408590" y="2468224"/>
            <a:ext cx="2924009" cy="367631"/>
          </a:xfrm>
          <a:prstGeom prst="roundRect">
            <a:avLst>
              <a:gd name="adj" fmla="val 22715"/>
            </a:avLst>
          </a:prstGeom>
          <a:solidFill>
            <a:srgbClr val="FFFF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latin typeface="+mj-lt"/>
                <a:ea typeface="HG明朝E" panose="02020909000000000000" pitchFamily="17" charset="-128"/>
                <a:cs typeface="Arial" pitchFamily="34" charset="0"/>
              </a:rPr>
              <a:t>Public Security Configuration</a:t>
            </a:r>
          </a:p>
        </p:txBody>
      </p:sp>
      <p:sp>
        <p:nvSpPr>
          <p:cNvPr id="36" name="角丸四角形 21">
            <a:extLst>
              <a:ext uri="{FF2B5EF4-FFF2-40B4-BE49-F238E27FC236}">
                <a16:creationId xmlns:a16="http://schemas.microsoft.com/office/drawing/2014/main" xmlns="" id="{0EF5EA7F-3AFD-4DFA-BB1F-58387DD86454}"/>
              </a:ext>
            </a:extLst>
          </p:cNvPr>
          <p:cNvSpPr/>
          <p:nvPr/>
        </p:nvSpPr>
        <p:spPr bwMode="auto">
          <a:xfrm>
            <a:off x="408590" y="1632185"/>
            <a:ext cx="2918144" cy="357098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Interaction Affordances</a:t>
            </a:r>
          </a:p>
        </p:txBody>
      </p:sp>
      <p:sp>
        <p:nvSpPr>
          <p:cNvPr id="37" name="角丸四角形 21">
            <a:extLst>
              <a:ext uri="{FF2B5EF4-FFF2-40B4-BE49-F238E27FC236}">
                <a16:creationId xmlns:a16="http://schemas.microsoft.com/office/drawing/2014/main" xmlns="" id="{570007F5-EB0B-4EFF-8674-FD4039CF4A6D}"/>
              </a:ext>
            </a:extLst>
          </p:cNvPr>
          <p:cNvSpPr/>
          <p:nvPr/>
        </p:nvSpPr>
        <p:spPr bwMode="auto">
          <a:xfrm>
            <a:off x="411301" y="1219834"/>
            <a:ext cx="2918144" cy="357098"/>
          </a:xfrm>
          <a:prstGeom prst="roundRect">
            <a:avLst>
              <a:gd name="adj" fmla="val 25084"/>
            </a:avLst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General Metadata</a:t>
            </a:r>
          </a:p>
        </p:txBody>
      </p:sp>
      <p:cxnSp>
        <p:nvCxnSpPr>
          <p:cNvPr id="38" name="Gerade Verbindung mit Pfeil 41">
            <a:extLst>
              <a:ext uri="{FF2B5EF4-FFF2-40B4-BE49-F238E27FC236}">
                <a16:creationId xmlns:a16="http://schemas.microsoft.com/office/drawing/2014/main" xmlns="" id="{79AED933-8E1E-4AAB-A51D-574C0DE213F3}"/>
              </a:ext>
            </a:extLst>
          </p:cNvPr>
          <p:cNvCxnSpPr>
            <a:cxnSpLocks/>
          </p:cNvCxnSpPr>
          <p:nvPr/>
        </p:nvCxnSpPr>
        <p:spPr>
          <a:xfrm flipV="1">
            <a:off x="1896062" y="3265600"/>
            <a:ext cx="0" cy="881176"/>
          </a:xfrm>
          <a:prstGeom prst="straightConnector1">
            <a:avLst/>
          </a:prstGeom>
          <a:ln w="66675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角丸四角形 21">
            <a:extLst>
              <a:ext uri="{FF2B5EF4-FFF2-40B4-BE49-F238E27FC236}">
                <a16:creationId xmlns:a16="http://schemas.microsoft.com/office/drawing/2014/main" xmlns="" id="{1D9CF25B-7905-4495-9431-E1398826165C}"/>
              </a:ext>
            </a:extLst>
          </p:cNvPr>
          <p:cNvSpPr/>
          <p:nvPr/>
        </p:nvSpPr>
        <p:spPr bwMode="auto">
          <a:xfrm>
            <a:off x="402724" y="2038037"/>
            <a:ext cx="2924010" cy="367631"/>
          </a:xfrm>
          <a:prstGeom prst="roundRect">
            <a:avLst>
              <a:gd name="adj" fmla="val 21163"/>
            </a:avLst>
          </a:prstGeom>
          <a:solidFill>
            <a:schemeClr val="accent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 smtClean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Data Schema</a:t>
            </a:r>
            <a:endParaRPr lang="en-US" altLang="ja-JP" kern="0" dirty="0">
              <a:solidFill>
                <a:prstClr val="white"/>
              </a:solidFill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40" name="角丸四角形 21">
            <a:extLst>
              <a:ext uri="{FF2B5EF4-FFF2-40B4-BE49-F238E27FC236}">
                <a16:creationId xmlns:a16="http://schemas.microsoft.com/office/drawing/2014/main" xmlns="" id="{4762B73E-F2B5-4E83-8F12-C0D2109E5080}"/>
              </a:ext>
            </a:extLst>
          </p:cNvPr>
          <p:cNvSpPr/>
          <p:nvPr/>
        </p:nvSpPr>
        <p:spPr bwMode="auto">
          <a:xfrm>
            <a:off x="1028424" y="3703511"/>
            <a:ext cx="1735277" cy="1187719"/>
          </a:xfrm>
          <a:prstGeom prst="flowChartMultidocument">
            <a:avLst/>
          </a:prstGeom>
          <a:solidFill>
            <a:srgbClr val="00B050"/>
          </a:solidFill>
          <a:ln w="762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7200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Binding</a:t>
            </a:r>
            <a:b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</a:br>
            <a: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Templates</a:t>
            </a:r>
            <a:endParaRPr kumimoji="0" lang="en-US" altLang="ja-JP" sz="280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41" name="角丸四角形 21">
            <a:extLst>
              <a:ext uri="{FF2B5EF4-FFF2-40B4-BE49-F238E27FC236}">
                <a16:creationId xmlns:a16="http://schemas.microsoft.com/office/drawing/2014/main" xmlns="" id="{1D9CF25B-7905-4495-9431-E1398826165C}"/>
              </a:ext>
            </a:extLst>
          </p:cNvPr>
          <p:cNvSpPr/>
          <p:nvPr/>
        </p:nvSpPr>
        <p:spPr bwMode="auto">
          <a:xfrm>
            <a:off x="413007" y="2897969"/>
            <a:ext cx="2924010" cy="367631"/>
          </a:xfrm>
          <a:prstGeom prst="roundRect">
            <a:avLst>
              <a:gd name="adj" fmla="val 2116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Protocol Binding(s)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2909455" y="2880878"/>
            <a:ext cx="576603" cy="576262"/>
            <a:chOff x="2909455" y="2880878"/>
            <a:chExt cx="576603" cy="576262"/>
          </a:xfrm>
        </p:grpSpPr>
        <p:sp>
          <p:nvSpPr>
            <p:cNvPr id="43" name="Freeform 42"/>
            <p:cNvSpPr/>
            <p:nvPr/>
          </p:nvSpPr>
          <p:spPr>
            <a:xfrm>
              <a:off x="2909455" y="2882583"/>
              <a:ext cx="576603" cy="574557"/>
            </a:xfrm>
            <a:custGeom>
              <a:avLst/>
              <a:gdLst>
                <a:gd name="connsiteX0" fmla="*/ 0 w 581890"/>
                <a:gd name="connsiteY0" fmla="*/ 589226 h 589226"/>
                <a:gd name="connsiteX1" fmla="*/ 581890 w 581890"/>
                <a:gd name="connsiteY1" fmla="*/ 589226 h 589226"/>
                <a:gd name="connsiteX2" fmla="*/ 581890 w 581890"/>
                <a:gd name="connsiteY2" fmla="*/ 0 h 589226"/>
                <a:gd name="connsiteX3" fmla="*/ 0 w 581890"/>
                <a:gd name="connsiteY3" fmla="*/ 589226 h 589226"/>
                <a:gd name="connsiteX0" fmla="*/ 0 w 581890"/>
                <a:gd name="connsiteY0" fmla="*/ 554997 h 554997"/>
                <a:gd name="connsiteX1" fmla="*/ 581890 w 581890"/>
                <a:gd name="connsiteY1" fmla="*/ 554997 h 554997"/>
                <a:gd name="connsiteX2" fmla="*/ 581890 w 581890"/>
                <a:gd name="connsiteY2" fmla="*/ 0 h 554997"/>
                <a:gd name="connsiteX3" fmla="*/ 0 w 581890"/>
                <a:gd name="connsiteY3" fmla="*/ 554997 h 554997"/>
                <a:gd name="connsiteX0" fmla="*/ 0 w 581890"/>
                <a:gd name="connsiteY0" fmla="*/ 574557 h 574557"/>
                <a:gd name="connsiteX1" fmla="*/ 581890 w 581890"/>
                <a:gd name="connsiteY1" fmla="*/ 574557 h 574557"/>
                <a:gd name="connsiteX2" fmla="*/ 579412 w 581890"/>
                <a:gd name="connsiteY2" fmla="*/ 0 h 574557"/>
                <a:gd name="connsiteX3" fmla="*/ 0 w 581890"/>
                <a:gd name="connsiteY3" fmla="*/ 574557 h 574557"/>
                <a:gd name="connsiteX0" fmla="*/ 0 w 584368"/>
                <a:gd name="connsiteY0" fmla="*/ 574557 h 574557"/>
                <a:gd name="connsiteX1" fmla="*/ 584368 w 584368"/>
                <a:gd name="connsiteY1" fmla="*/ 574557 h 574557"/>
                <a:gd name="connsiteX2" fmla="*/ 581890 w 584368"/>
                <a:gd name="connsiteY2" fmla="*/ 0 h 574557"/>
                <a:gd name="connsiteX3" fmla="*/ 0 w 584368"/>
                <a:gd name="connsiteY3" fmla="*/ 574557 h 574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4368" h="574557">
                  <a:moveTo>
                    <a:pt x="0" y="574557"/>
                  </a:moveTo>
                  <a:lnTo>
                    <a:pt x="584368" y="574557"/>
                  </a:lnTo>
                  <a:lnTo>
                    <a:pt x="581890" y="0"/>
                  </a:lnTo>
                  <a:lnTo>
                    <a:pt x="0" y="57455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 43"/>
            <p:cNvSpPr/>
            <p:nvPr/>
          </p:nvSpPr>
          <p:spPr>
            <a:xfrm>
              <a:off x="2909732" y="2880878"/>
              <a:ext cx="573881" cy="576262"/>
            </a:xfrm>
            <a:custGeom>
              <a:avLst/>
              <a:gdLst>
                <a:gd name="connsiteX0" fmla="*/ 0 w 571500"/>
                <a:gd name="connsiteY0" fmla="*/ 576262 h 576262"/>
                <a:gd name="connsiteX1" fmla="*/ 85725 w 571500"/>
                <a:gd name="connsiteY1" fmla="*/ 138112 h 576262"/>
                <a:gd name="connsiteX2" fmla="*/ 571500 w 571500"/>
                <a:gd name="connsiteY2" fmla="*/ 0 h 576262"/>
                <a:gd name="connsiteX3" fmla="*/ 0 w 571500"/>
                <a:gd name="connsiteY3" fmla="*/ 576262 h 576262"/>
                <a:gd name="connsiteX0" fmla="*/ 0 w 571500"/>
                <a:gd name="connsiteY0" fmla="*/ 576262 h 576262"/>
                <a:gd name="connsiteX1" fmla="*/ 102394 w 571500"/>
                <a:gd name="connsiteY1" fmla="*/ 116681 h 576262"/>
                <a:gd name="connsiteX2" fmla="*/ 571500 w 571500"/>
                <a:gd name="connsiteY2" fmla="*/ 0 h 576262"/>
                <a:gd name="connsiteX3" fmla="*/ 0 w 571500"/>
                <a:gd name="connsiteY3" fmla="*/ 576262 h 576262"/>
                <a:gd name="connsiteX0" fmla="*/ 0 w 573881"/>
                <a:gd name="connsiteY0" fmla="*/ 576262 h 576262"/>
                <a:gd name="connsiteX1" fmla="*/ 104775 w 573881"/>
                <a:gd name="connsiteY1" fmla="*/ 116681 h 576262"/>
                <a:gd name="connsiteX2" fmla="*/ 573881 w 573881"/>
                <a:gd name="connsiteY2" fmla="*/ 0 h 576262"/>
                <a:gd name="connsiteX3" fmla="*/ 0 w 573881"/>
                <a:gd name="connsiteY3" fmla="*/ 576262 h 576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3881" h="576262">
                  <a:moveTo>
                    <a:pt x="0" y="576262"/>
                  </a:moveTo>
                  <a:lnTo>
                    <a:pt x="104775" y="116681"/>
                  </a:lnTo>
                  <a:lnTo>
                    <a:pt x="573881" y="0"/>
                  </a:lnTo>
                  <a:lnTo>
                    <a:pt x="0" y="576262"/>
                  </a:lnTo>
                  <a:close/>
                </a:path>
              </a:pathLst>
            </a:custGeom>
            <a:solidFill>
              <a:srgbClr val="BD6008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41692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角丸四角形 21"/>
          <p:cNvSpPr/>
          <p:nvPr/>
        </p:nvSpPr>
        <p:spPr bwMode="auto">
          <a:xfrm>
            <a:off x="317707" y="1118183"/>
            <a:ext cx="3168352" cy="2866271"/>
          </a:xfrm>
          <a:prstGeom prst="foldedCorner">
            <a:avLst>
              <a:gd name="adj" fmla="val 20194"/>
            </a:avLst>
          </a:prstGeom>
          <a:solidFill>
            <a:srgbClr val="EB780A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432000" tIns="14400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i="0" u="none" strike="noStrike" kern="0" cap="none" spc="0" normalizeH="0" baseline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WoT</a:t>
            </a:r>
            <a: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 Thing Description</a:t>
            </a:r>
            <a:endParaRPr kumimoji="0" lang="en-US" altLang="ja-JP" sz="280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E2FFF27F-191B-4FA4-9D8A-F3CE1954E6C9}"/>
              </a:ext>
            </a:extLst>
          </p:cNvPr>
          <p:cNvGrpSpPr/>
          <p:nvPr/>
        </p:nvGrpSpPr>
        <p:grpSpPr>
          <a:xfrm>
            <a:off x="455948" y="1233724"/>
            <a:ext cx="413417" cy="426971"/>
            <a:chOff x="1789088" y="2720452"/>
            <a:chExt cx="413417" cy="426971"/>
          </a:xfrm>
        </p:grpSpPr>
        <p:sp>
          <p:nvSpPr>
            <p:cNvPr id="12" name="Isosceles Triangle 29"/>
            <p:cNvSpPr/>
            <p:nvPr/>
          </p:nvSpPr>
          <p:spPr>
            <a:xfrm rot="1800000">
              <a:off x="1896401" y="2765072"/>
              <a:ext cx="306104" cy="263882"/>
            </a:xfrm>
            <a:prstGeom prst="triangle">
              <a:avLst/>
            </a:prstGeom>
            <a:noFill/>
            <a:ln w="28575" cap="rnd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13" name="Oval 30"/>
            <p:cNvSpPr/>
            <p:nvPr/>
          </p:nvSpPr>
          <p:spPr>
            <a:xfrm rot="19800000">
              <a:off x="2054836" y="2720452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14" name="Oval 31"/>
            <p:cNvSpPr/>
            <p:nvPr/>
          </p:nvSpPr>
          <p:spPr>
            <a:xfrm rot="19800000">
              <a:off x="1789088" y="2873520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15" name="Oval 32"/>
            <p:cNvSpPr/>
            <p:nvPr/>
          </p:nvSpPr>
          <p:spPr>
            <a:xfrm rot="1800000">
              <a:off x="2054838" y="3025919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</p:grpSp>
      <p:sp>
        <p:nvSpPr>
          <p:cNvPr id="53" name="角丸四角形 21">
            <a:extLst>
              <a:ext uri="{FF2B5EF4-FFF2-40B4-BE49-F238E27FC236}">
                <a16:creationId xmlns:a16="http://schemas.microsoft.com/office/drawing/2014/main" xmlns="" id="{78526476-11C4-467C-A398-E1FE05718A55}"/>
              </a:ext>
            </a:extLst>
          </p:cNvPr>
          <p:cNvSpPr/>
          <p:nvPr/>
        </p:nvSpPr>
        <p:spPr bwMode="auto">
          <a:xfrm>
            <a:off x="408590" y="2995538"/>
            <a:ext cx="2924009" cy="367631"/>
          </a:xfrm>
          <a:prstGeom prst="roundRect">
            <a:avLst>
              <a:gd name="adj" fmla="val 22715"/>
            </a:avLst>
          </a:prstGeom>
          <a:solidFill>
            <a:srgbClr val="FFFF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latin typeface="+mj-lt"/>
                <a:ea typeface="HG明朝E" panose="02020909000000000000" pitchFamily="17" charset="-128"/>
                <a:cs typeface="Arial" pitchFamily="34" charset="0"/>
              </a:rPr>
              <a:t>Public Security Configuration</a:t>
            </a:r>
          </a:p>
        </p:txBody>
      </p:sp>
      <p:sp>
        <p:nvSpPr>
          <p:cNvPr id="64" name="角丸四角形 21">
            <a:extLst>
              <a:ext uri="{FF2B5EF4-FFF2-40B4-BE49-F238E27FC236}">
                <a16:creationId xmlns:a16="http://schemas.microsoft.com/office/drawing/2014/main" xmlns="" id="{0EF5EA7F-3AFD-4DFA-BB1F-58387DD86454}"/>
              </a:ext>
            </a:extLst>
          </p:cNvPr>
          <p:cNvSpPr/>
          <p:nvPr/>
        </p:nvSpPr>
        <p:spPr bwMode="auto">
          <a:xfrm>
            <a:off x="408590" y="2159499"/>
            <a:ext cx="2918144" cy="357098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Interaction Affordances</a:t>
            </a:r>
          </a:p>
        </p:txBody>
      </p:sp>
      <p:sp>
        <p:nvSpPr>
          <p:cNvPr id="66" name="角丸四角形 21">
            <a:extLst>
              <a:ext uri="{FF2B5EF4-FFF2-40B4-BE49-F238E27FC236}">
                <a16:creationId xmlns:a16="http://schemas.microsoft.com/office/drawing/2014/main" xmlns="" id="{570007F5-EB0B-4EFF-8674-FD4039CF4A6D}"/>
              </a:ext>
            </a:extLst>
          </p:cNvPr>
          <p:cNvSpPr/>
          <p:nvPr/>
        </p:nvSpPr>
        <p:spPr bwMode="auto">
          <a:xfrm>
            <a:off x="411301" y="1747148"/>
            <a:ext cx="2918144" cy="357098"/>
          </a:xfrm>
          <a:prstGeom prst="roundRect">
            <a:avLst>
              <a:gd name="adj" fmla="val 25084"/>
            </a:avLst>
          </a:prstGeom>
          <a:solidFill>
            <a:srgbClr val="7F7F7F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General Metadata</a:t>
            </a:r>
          </a:p>
        </p:txBody>
      </p:sp>
      <p:cxnSp>
        <p:nvCxnSpPr>
          <p:cNvPr id="68" name="Gerade Verbindung mit Pfeil 41">
            <a:extLst>
              <a:ext uri="{FF2B5EF4-FFF2-40B4-BE49-F238E27FC236}">
                <a16:creationId xmlns:a16="http://schemas.microsoft.com/office/drawing/2014/main" xmlns="" id="{79AED933-8E1E-4AAB-A51D-574C0DE213F3}"/>
              </a:ext>
            </a:extLst>
          </p:cNvPr>
          <p:cNvCxnSpPr>
            <a:cxnSpLocks/>
          </p:cNvCxnSpPr>
          <p:nvPr/>
        </p:nvCxnSpPr>
        <p:spPr>
          <a:xfrm flipV="1">
            <a:off x="1896062" y="3792914"/>
            <a:ext cx="0" cy="881176"/>
          </a:xfrm>
          <a:prstGeom prst="straightConnector1">
            <a:avLst/>
          </a:prstGeom>
          <a:ln w="66675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角丸四角形 6">
            <a:extLst>
              <a:ext uri="{FF2B5EF4-FFF2-40B4-BE49-F238E27FC236}">
                <a16:creationId xmlns:a16="http://schemas.microsoft.com/office/drawing/2014/main" xmlns="" id="{B8C3D093-79A1-4CA8-98F1-6C58606284E5}"/>
              </a:ext>
            </a:extLst>
          </p:cNvPr>
          <p:cNvSpPr/>
          <p:nvPr/>
        </p:nvSpPr>
        <p:spPr bwMode="auto">
          <a:xfrm>
            <a:off x="3851920" y="590869"/>
            <a:ext cx="5112568" cy="5112000"/>
          </a:xfrm>
          <a:prstGeom prst="roundRect">
            <a:avLst>
              <a:gd name="adj" fmla="val 503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Servient</a:t>
            </a:r>
            <a:endParaRPr kumimoji="0" lang="en-US" altLang="ja-JP" sz="2000" b="1" i="0" u="none" strike="noStrike" kern="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25" name="角丸四角形 21">
            <a:extLst>
              <a:ext uri="{FF2B5EF4-FFF2-40B4-BE49-F238E27FC236}">
                <a16:creationId xmlns:a16="http://schemas.microsoft.com/office/drawing/2014/main" xmlns="" id="{1D9CF25B-7905-4495-9431-E1398826165C}"/>
              </a:ext>
            </a:extLst>
          </p:cNvPr>
          <p:cNvSpPr/>
          <p:nvPr/>
        </p:nvSpPr>
        <p:spPr bwMode="auto">
          <a:xfrm>
            <a:off x="402724" y="2565351"/>
            <a:ext cx="2924010" cy="367631"/>
          </a:xfrm>
          <a:prstGeom prst="roundRect">
            <a:avLst>
              <a:gd name="adj" fmla="val 21163"/>
            </a:avLst>
          </a:prstGeom>
          <a:solidFill>
            <a:schemeClr val="accent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 smtClean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Data Schema</a:t>
            </a:r>
            <a:endParaRPr lang="en-US" altLang="ja-JP" kern="0" dirty="0">
              <a:solidFill>
                <a:prstClr val="white"/>
              </a:solidFill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67" name="角丸四角形 21">
            <a:extLst>
              <a:ext uri="{FF2B5EF4-FFF2-40B4-BE49-F238E27FC236}">
                <a16:creationId xmlns:a16="http://schemas.microsoft.com/office/drawing/2014/main" xmlns="" id="{4762B73E-F2B5-4E83-8F12-C0D2109E5080}"/>
              </a:ext>
            </a:extLst>
          </p:cNvPr>
          <p:cNvSpPr/>
          <p:nvPr/>
        </p:nvSpPr>
        <p:spPr bwMode="auto">
          <a:xfrm>
            <a:off x="1028424" y="4230825"/>
            <a:ext cx="1735277" cy="1187719"/>
          </a:xfrm>
          <a:prstGeom prst="flowChartMultidocument">
            <a:avLst/>
          </a:prstGeom>
          <a:solidFill>
            <a:srgbClr val="00B050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7200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Binding</a:t>
            </a:r>
            <a:b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</a:br>
            <a: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Templates</a:t>
            </a:r>
            <a:endParaRPr kumimoji="0" lang="en-US" altLang="ja-JP" sz="280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29" name="角丸四角形 21">
            <a:extLst>
              <a:ext uri="{FF2B5EF4-FFF2-40B4-BE49-F238E27FC236}">
                <a16:creationId xmlns:a16="http://schemas.microsoft.com/office/drawing/2014/main" xmlns="" id="{1D9CF25B-7905-4495-9431-E1398826165C}"/>
              </a:ext>
            </a:extLst>
          </p:cNvPr>
          <p:cNvSpPr/>
          <p:nvPr/>
        </p:nvSpPr>
        <p:spPr bwMode="auto">
          <a:xfrm>
            <a:off x="413007" y="3425283"/>
            <a:ext cx="2924010" cy="367631"/>
          </a:xfrm>
          <a:prstGeom prst="roundRect">
            <a:avLst>
              <a:gd name="adj" fmla="val 2116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Protocol Binding(s)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909455" y="3408192"/>
            <a:ext cx="576603" cy="576262"/>
            <a:chOff x="2909455" y="2880878"/>
            <a:chExt cx="576603" cy="576262"/>
          </a:xfrm>
        </p:grpSpPr>
        <p:sp>
          <p:nvSpPr>
            <p:cNvPr id="3" name="Freeform 2"/>
            <p:cNvSpPr/>
            <p:nvPr/>
          </p:nvSpPr>
          <p:spPr>
            <a:xfrm>
              <a:off x="2909455" y="2882583"/>
              <a:ext cx="576603" cy="574557"/>
            </a:xfrm>
            <a:custGeom>
              <a:avLst/>
              <a:gdLst>
                <a:gd name="connsiteX0" fmla="*/ 0 w 581890"/>
                <a:gd name="connsiteY0" fmla="*/ 589226 h 589226"/>
                <a:gd name="connsiteX1" fmla="*/ 581890 w 581890"/>
                <a:gd name="connsiteY1" fmla="*/ 589226 h 589226"/>
                <a:gd name="connsiteX2" fmla="*/ 581890 w 581890"/>
                <a:gd name="connsiteY2" fmla="*/ 0 h 589226"/>
                <a:gd name="connsiteX3" fmla="*/ 0 w 581890"/>
                <a:gd name="connsiteY3" fmla="*/ 589226 h 589226"/>
                <a:gd name="connsiteX0" fmla="*/ 0 w 581890"/>
                <a:gd name="connsiteY0" fmla="*/ 554997 h 554997"/>
                <a:gd name="connsiteX1" fmla="*/ 581890 w 581890"/>
                <a:gd name="connsiteY1" fmla="*/ 554997 h 554997"/>
                <a:gd name="connsiteX2" fmla="*/ 581890 w 581890"/>
                <a:gd name="connsiteY2" fmla="*/ 0 h 554997"/>
                <a:gd name="connsiteX3" fmla="*/ 0 w 581890"/>
                <a:gd name="connsiteY3" fmla="*/ 554997 h 554997"/>
                <a:gd name="connsiteX0" fmla="*/ 0 w 581890"/>
                <a:gd name="connsiteY0" fmla="*/ 574557 h 574557"/>
                <a:gd name="connsiteX1" fmla="*/ 581890 w 581890"/>
                <a:gd name="connsiteY1" fmla="*/ 574557 h 574557"/>
                <a:gd name="connsiteX2" fmla="*/ 579412 w 581890"/>
                <a:gd name="connsiteY2" fmla="*/ 0 h 574557"/>
                <a:gd name="connsiteX3" fmla="*/ 0 w 581890"/>
                <a:gd name="connsiteY3" fmla="*/ 574557 h 574557"/>
                <a:gd name="connsiteX0" fmla="*/ 0 w 584368"/>
                <a:gd name="connsiteY0" fmla="*/ 574557 h 574557"/>
                <a:gd name="connsiteX1" fmla="*/ 584368 w 584368"/>
                <a:gd name="connsiteY1" fmla="*/ 574557 h 574557"/>
                <a:gd name="connsiteX2" fmla="*/ 581890 w 584368"/>
                <a:gd name="connsiteY2" fmla="*/ 0 h 574557"/>
                <a:gd name="connsiteX3" fmla="*/ 0 w 584368"/>
                <a:gd name="connsiteY3" fmla="*/ 574557 h 574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4368" h="574557">
                  <a:moveTo>
                    <a:pt x="0" y="574557"/>
                  </a:moveTo>
                  <a:lnTo>
                    <a:pt x="584368" y="574557"/>
                  </a:lnTo>
                  <a:lnTo>
                    <a:pt x="581890" y="0"/>
                  </a:lnTo>
                  <a:lnTo>
                    <a:pt x="0" y="57455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Freeform 1"/>
            <p:cNvSpPr/>
            <p:nvPr/>
          </p:nvSpPr>
          <p:spPr>
            <a:xfrm>
              <a:off x="2909732" y="2880878"/>
              <a:ext cx="573881" cy="576262"/>
            </a:xfrm>
            <a:custGeom>
              <a:avLst/>
              <a:gdLst>
                <a:gd name="connsiteX0" fmla="*/ 0 w 571500"/>
                <a:gd name="connsiteY0" fmla="*/ 576262 h 576262"/>
                <a:gd name="connsiteX1" fmla="*/ 85725 w 571500"/>
                <a:gd name="connsiteY1" fmla="*/ 138112 h 576262"/>
                <a:gd name="connsiteX2" fmla="*/ 571500 w 571500"/>
                <a:gd name="connsiteY2" fmla="*/ 0 h 576262"/>
                <a:gd name="connsiteX3" fmla="*/ 0 w 571500"/>
                <a:gd name="connsiteY3" fmla="*/ 576262 h 576262"/>
                <a:gd name="connsiteX0" fmla="*/ 0 w 571500"/>
                <a:gd name="connsiteY0" fmla="*/ 576262 h 576262"/>
                <a:gd name="connsiteX1" fmla="*/ 102394 w 571500"/>
                <a:gd name="connsiteY1" fmla="*/ 116681 h 576262"/>
                <a:gd name="connsiteX2" fmla="*/ 571500 w 571500"/>
                <a:gd name="connsiteY2" fmla="*/ 0 h 576262"/>
                <a:gd name="connsiteX3" fmla="*/ 0 w 571500"/>
                <a:gd name="connsiteY3" fmla="*/ 576262 h 576262"/>
                <a:gd name="connsiteX0" fmla="*/ 0 w 573881"/>
                <a:gd name="connsiteY0" fmla="*/ 576262 h 576262"/>
                <a:gd name="connsiteX1" fmla="*/ 104775 w 573881"/>
                <a:gd name="connsiteY1" fmla="*/ 116681 h 576262"/>
                <a:gd name="connsiteX2" fmla="*/ 573881 w 573881"/>
                <a:gd name="connsiteY2" fmla="*/ 0 h 576262"/>
                <a:gd name="connsiteX3" fmla="*/ 0 w 573881"/>
                <a:gd name="connsiteY3" fmla="*/ 576262 h 576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3881" h="576262">
                  <a:moveTo>
                    <a:pt x="0" y="576262"/>
                  </a:moveTo>
                  <a:lnTo>
                    <a:pt x="104775" y="116681"/>
                  </a:lnTo>
                  <a:lnTo>
                    <a:pt x="573881" y="0"/>
                  </a:lnTo>
                  <a:lnTo>
                    <a:pt x="0" y="576262"/>
                  </a:lnTo>
                  <a:close/>
                </a:path>
              </a:pathLst>
            </a:custGeom>
            <a:solidFill>
              <a:srgbClr val="BD60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Abgerundetes Rechteck 31">
            <a:extLst>
              <a:ext uri="{FF2B5EF4-FFF2-40B4-BE49-F238E27FC236}">
                <a16:creationId xmlns:a16="http://schemas.microsoft.com/office/drawing/2014/main" xmlns="" id="{8DAA4F7D-547B-4177-95CA-0F74F5DB8512}"/>
              </a:ext>
            </a:extLst>
          </p:cNvPr>
          <p:cNvSpPr/>
          <p:nvPr/>
        </p:nvSpPr>
        <p:spPr>
          <a:xfrm>
            <a:off x="3995936" y="2451052"/>
            <a:ext cx="4824536" cy="2378311"/>
          </a:xfrm>
          <a:prstGeom prst="roundRect">
            <a:avLst>
              <a:gd name="adj" fmla="val 5842"/>
            </a:avLst>
          </a:prstGeom>
          <a:solidFill>
            <a:schemeClr val="bg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Scripting </a:t>
            </a:r>
            <a:r>
              <a:rPr lang="de-DE" dirty="0" smtClean="0">
                <a:solidFill>
                  <a:schemeClr val="tx1"/>
                </a:solidFill>
              </a:rPr>
              <a:t>WoT </a:t>
            </a:r>
            <a:r>
              <a:rPr lang="de-DE" dirty="0">
                <a:solidFill>
                  <a:schemeClr val="tx1"/>
                </a:solidFill>
              </a:rPr>
              <a:t>Runtime</a:t>
            </a:r>
          </a:p>
        </p:txBody>
      </p:sp>
      <p:sp>
        <p:nvSpPr>
          <p:cNvPr id="42" name="角丸四角形 21">
            <a:extLst>
              <a:ext uri="{FF2B5EF4-FFF2-40B4-BE49-F238E27FC236}">
                <a16:creationId xmlns:a16="http://schemas.microsoft.com/office/drawing/2014/main" xmlns="" id="{84262F58-1F30-41C4-B6AC-75798C69153D}"/>
              </a:ext>
            </a:extLst>
          </p:cNvPr>
          <p:cNvSpPr/>
          <p:nvPr/>
        </p:nvSpPr>
        <p:spPr bwMode="auto">
          <a:xfrm>
            <a:off x="4140203" y="3630982"/>
            <a:ext cx="1384297" cy="360000"/>
          </a:xfrm>
          <a:prstGeom prst="roundRect">
            <a:avLst>
              <a:gd name="adj" fmla="val 25084"/>
            </a:avLst>
          </a:prstGeom>
          <a:solidFill>
            <a:srgbClr val="EB780A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600" kern="0" dirty="0" smtClean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Exposed Thing</a:t>
            </a:r>
            <a:endParaRPr lang="en-US" altLang="ja-JP" sz="1600" kern="0" dirty="0">
              <a:solidFill>
                <a:schemeClr val="bg1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43" name="角丸四角形 21">
            <a:extLst>
              <a:ext uri="{FF2B5EF4-FFF2-40B4-BE49-F238E27FC236}">
                <a16:creationId xmlns:a16="http://schemas.microsoft.com/office/drawing/2014/main" xmlns="" id="{861CB99D-410D-426D-B059-AA8633A66177}"/>
              </a:ext>
            </a:extLst>
          </p:cNvPr>
          <p:cNvSpPr/>
          <p:nvPr/>
        </p:nvSpPr>
        <p:spPr bwMode="auto">
          <a:xfrm>
            <a:off x="5605213" y="3633422"/>
            <a:ext cx="1368359" cy="360000"/>
          </a:xfrm>
          <a:prstGeom prst="roundRect">
            <a:avLst>
              <a:gd name="adj" fmla="val 25084"/>
            </a:avLst>
          </a:prstGeom>
          <a:solidFill>
            <a:schemeClr val="accent6">
              <a:lumMod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 smtClean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Consumed Thing</a:t>
            </a:r>
            <a:endParaRPr lang="en-US" altLang="ja-JP" sz="1400" kern="0" dirty="0">
              <a:solidFill>
                <a:schemeClr val="bg1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44" name="角丸四角形 6">
            <a:extLst>
              <a:ext uri="{FF2B5EF4-FFF2-40B4-BE49-F238E27FC236}">
                <a16:creationId xmlns:a16="http://schemas.microsoft.com/office/drawing/2014/main" xmlns="" id="{A6766D2C-AC2F-4891-8F25-5563E71FA7D4}"/>
              </a:ext>
            </a:extLst>
          </p:cNvPr>
          <p:cNvSpPr/>
          <p:nvPr/>
        </p:nvSpPr>
        <p:spPr bwMode="auto">
          <a:xfrm>
            <a:off x="8338879" y="3575903"/>
            <a:ext cx="337577" cy="387424"/>
          </a:xfrm>
          <a:prstGeom prst="roundRect">
            <a:avLst>
              <a:gd name="adj" fmla="val 27876"/>
            </a:avLst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kumimoji="0" lang="en-US" altLang="ja-JP" sz="1400" i="0" u="none" strike="noStrike" kern="0" cap="none" spc="0" normalizeH="0" baseline="0" dirty="0">
                <a:ln>
                  <a:noFill/>
                </a:ln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…</a:t>
            </a:r>
          </a:p>
        </p:txBody>
      </p:sp>
      <p:sp>
        <p:nvSpPr>
          <p:cNvPr id="45" name="角丸四角形 21">
            <a:extLst>
              <a:ext uri="{FF2B5EF4-FFF2-40B4-BE49-F238E27FC236}">
                <a16:creationId xmlns:a16="http://schemas.microsoft.com/office/drawing/2014/main" xmlns="" id="{4AE251D0-6D8F-4EB6-9DC4-98B2CAD0DCF2}"/>
              </a:ext>
            </a:extLst>
          </p:cNvPr>
          <p:cNvSpPr/>
          <p:nvPr/>
        </p:nvSpPr>
        <p:spPr bwMode="auto">
          <a:xfrm>
            <a:off x="7030847" y="3633422"/>
            <a:ext cx="1354653" cy="360000"/>
          </a:xfrm>
          <a:prstGeom prst="roundRect">
            <a:avLst>
              <a:gd name="adj" fmla="val 25084"/>
            </a:avLst>
          </a:prstGeom>
          <a:solidFill>
            <a:schemeClr val="accent6">
              <a:lumMod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 smtClean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Consumed Thing</a:t>
            </a:r>
            <a:endParaRPr lang="en-US" altLang="ja-JP" sz="1400" kern="0" dirty="0">
              <a:solidFill>
                <a:schemeClr val="bg1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46" name="縦巻き 49"/>
          <p:cNvSpPr/>
          <p:nvPr/>
        </p:nvSpPr>
        <p:spPr bwMode="auto">
          <a:xfrm>
            <a:off x="3977662" y="1116000"/>
            <a:ext cx="4821594" cy="1188000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b="0" i="0" u="none" strike="noStrike" kern="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47" name="角丸四角形 21">
            <a:extLst>
              <a:ext uri="{FF2B5EF4-FFF2-40B4-BE49-F238E27FC236}">
                <a16:creationId xmlns:a16="http://schemas.microsoft.com/office/drawing/2014/main" xmlns="" id="{858B7A7E-4162-4B20-8BC7-8A1BD2FA9D36}"/>
              </a:ext>
            </a:extLst>
          </p:cNvPr>
          <p:cNvSpPr/>
          <p:nvPr/>
        </p:nvSpPr>
        <p:spPr bwMode="auto">
          <a:xfrm>
            <a:off x="4276867" y="1584547"/>
            <a:ext cx="4241112" cy="576000"/>
          </a:xfrm>
          <a:prstGeom prst="roundRect">
            <a:avLst>
              <a:gd name="adj" fmla="val 25084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Behavior Implementation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113A8057-7D26-408A-B133-8DB859E1D51F}"/>
              </a:ext>
            </a:extLst>
          </p:cNvPr>
          <p:cNvSpPr txBox="1"/>
          <p:nvPr/>
        </p:nvSpPr>
        <p:spPr>
          <a:xfrm>
            <a:off x="5693818" y="1265056"/>
            <a:ext cx="1467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Application Script</a:t>
            </a:r>
          </a:p>
        </p:txBody>
      </p:sp>
      <p:sp>
        <p:nvSpPr>
          <p:cNvPr id="49" name="角丸四角形 21">
            <a:extLst>
              <a:ext uri="{FF2B5EF4-FFF2-40B4-BE49-F238E27FC236}">
                <a16:creationId xmlns:a16="http://schemas.microsoft.com/office/drawing/2014/main" xmlns="" id="{E63F688E-CD2B-42D3-8BD0-5A7E9AB11C9F}"/>
              </a:ext>
            </a:extLst>
          </p:cNvPr>
          <p:cNvSpPr/>
          <p:nvPr/>
        </p:nvSpPr>
        <p:spPr bwMode="auto">
          <a:xfrm>
            <a:off x="3977662" y="4976414"/>
            <a:ext cx="3546666" cy="574726"/>
          </a:xfrm>
          <a:prstGeom prst="roundRect">
            <a:avLst>
              <a:gd name="adj" fmla="val 25105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Protocol Stack Implementation</a:t>
            </a:r>
          </a:p>
        </p:txBody>
      </p:sp>
      <p:sp>
        <p:nvSpPr>
          <p:cNvPr id="50" name="角丸四角形 21">
            <a:extLst>
              <a:ext uri="{FF2B5EF4-FFF2-40B4-BE49-F238E27FC236}">
                <a16:creationId xmlns:a16="http://schemas.microsoft.com/office/drawing/2014/main" xmlns="" id="{3A52D4AC-EC3C-424F-8971-8A818C7DE704}"/>
              </a:ext>
            </a:extLst>
          </p:cNvPr>
          <p:cNvSpPr/>
          <p:nvPr/>
        </p:nvSpPr>
        <p:spPr bwMode="auto">
          <a:xfrm>
            <a:off x="4140204" y="2934326"/>
            <a:ext cx="4536000" cy="574727"/>
          </a:xfrm>
          <a:prstGeom prst="roundRect">
            <a:avLst>
              <a:gd name="adj" fmla="val 23727"/>
            </a:avLst>
          </a:prstGeom>
          <a:solidFill>
            <a:schemeClr val="tx2">
              <a:lumMod val="60000"/>
              <a:lumOff val="40000"/>
            </a:schemeClr>
          </a:solidFill>
          <a:ln w="76200" cap="flat" cmpd="sng" algn="ctr">
            <a:noFill/>
            <a:prstDash val="sys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err="1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</a:t>
            </a:r>
            <a:r>
              <a:rPr lang="en-US" altLang="ja-JP" sz="2000" kern="0" dirty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 Scripting API</a:t>
            </a:r>
          </a:p>
        </p:txBody>
      </p:sp>
      <p:sp>
        <p:nvSpPr>
          <p:cNvPr id="51" name="角丸四角形 21">
            <a:extLst>
              <a:ext uri="{FF2B5EF4-FFF2-40B4-BE49-F238E27FC236}">
                <a16:creationId xmlns:a16="http://schemas.microsoft.com/office/drawing/2014/main" xmlns="" id="{6B799C4B-49A9-4069-82D7-D5A45B03E29B}"/>
              </a:ext>
            </a:extLst>
          </p:cNvPr>
          <p:cNvSpPr/>
          <p:nvPr/>
        </p:nvSpPr>
        <p:spPr bwMode="auto">
          <a:xfrm>
            <a:off x="4140202" y="4112911"/>
            <a:ext cx="4536002" cy="574726"/>
          </a:xfrm>
          <a:prstGeom prst="roundRect">
            <a:avLst>
              <a:gd name="adj" fmla="val 25084"/>
            </a:avLst>
          </a:prstGeom>
          <a:solidFill>
            <a:srgbClr val="FFFF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latin typeface="+mj-lt"/>
                <a:ea typeface="HG明朝E" panose="02020909000000000000" pitchFamily="17" charset="-128"/>
                <a:cs typeface="Arial" pitchFamily="34" charset="0"/>
              </a:rPr>
              <a:t>Private Security Configuration</a:t>
            </a:r>
          </a:p>
        </p:txBody>
      </p:sp>
      <p:sp>
        <p:nvSpPr>
          <p:cNvPr id="19" name="Down Arrow 40"/>
          <p:cNvSpPr/>
          <p:nvPr/>
        </p:nvSpPr>
        <p:spPr>
          <a:xfrm rot="5400000">
            <a:off x="3439907" y="2493300"/>
            <a:ext cx="605882" cy="50617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="" xmlns:a16="http://schemas.microsoft.com/office/drawing/2014/main" id="{B62820F3-F322-40F0-9089-49830C21B13F}"/>
              </a:ext>
            </a:extLst>
          </p:cNvPr>
          <p:cNvSpPr txBox="1"/>
          <p:nvPr/>
        </p:nvSpPr>
        <p:spPr>
          <a:xfrm>
            <a:off x="1418418" y="749702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Exposed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8832922" y="1942635"/>
            <a:ext cx="1749702" cy="3026672"/>
            <a:chOff x="8832922" y="1942635"/>
            <a:chExt cx="1749702" cy="3026672"/>
          </a:xfrm>
        </p:grpSpPr>
        <p:sp>
          <p:nvSpPr>
            <p:cNvPr id="80" name="Down Arrow 40"/>
            <p:cNvSpPr/>
            <p:nvPr/>
          </p:nvSpPr>
          <p:spPr>
            <a:xfrm rot="5400000">
              <a:off x="8778695" y="2698166"/>
              <a:ext cx="605882" cy="49742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Arial" pitchFamily="34" charset="0"/>
              </a:endParaRPr>
            </a:p>
          </p:txBody>
        </p:sp>
        <p:sp>
          <p:nvSpPr>
            <p:cNvPr id="81" name="Down Arrow 40"/>
            <p:cNvSpPr/>
            <p:nvPr/>
          </p:nvSpPr>
          <p:spPr>
            <a:xfrm rot="5400000">
              <a:off x="8778694" y="4097200"/>
              <a:ext cx="605882" cy="49742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Arial" pitchFamily="34" charset="0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="" xmlns:a16="http://schemas.microsoft.com/office/drawing/2014/main" id="{B62820F3-F322-40F0-9089-49830C21B13F}"/>
                </a:ext>
              </a:extLst>
            </p:cNvPr>
            <p:cNvSpPr txBox="1"/>
            <p:nvPr/>
          </p:nvSpPr>
          <p:spPr>
            <a:xfrm>
              <a:off x="9364016" y="1942635"/>
              <a:ext cx="11849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Consumed</a:t>
              </a:r>
              <a:endParaRPr lang="en-US" dirty="0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9330349" y="2320741"/>
              <a:ext cx="1252275" cy="1252275"/>
              <a:chOff x="9330349" y="2197049"/>
              <a:chExt cx="1252275" cy="1252275"/>
            </a:xfrm>
          </p:grpSpPr>
          <p:sp>
            <p:nvSpPr>
              <p:cNvPr id="69" name="角丸四角形 21"/>
              <p:cNvSpPr/>
              <p:nvPr/>
            </p:nvSpPr>
            <p:spPr bwMode="auto">
              <a:xfrm>
                <a:off x="9330349" y="2197049"/>
                <a:ext cx="1252275" cy="1252275"/>
              </a:xfrm>
              <a:prstGeom prst="foldedCorner">
                <a:avLst>
                  <a:gd name="adj" fmla="val 20194"/>
                </a:avLst>
              </a:prstGeom>
              <a:solidFill>
                <a:schemeClr val="accent6">
                  <a:lumMod val="50000"/>
                </a:schemeClr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0" tIns="648000" rIns="0" bIns="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ctr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altLang="ja-JP" sz="1400" b="0" i="0" u="none" strike="noStrike" kern="0" cap="none" spc="0" normalizeH="0" baseline="0" dirty="0" smtClean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+mj-lt"/>
                    <a:ea typeface="HG明朝E" panose="02020909000000000000" pitchFamily="17" charset="-128"/>
                    <a:cs typeface="Arial" pitchFamily="34" charset="0"/>
                  </a:rPr>
                  <a:t>WoT Thing</a:t>
                </a:r>
                <a:br>
                  <a:rPr kumimoji="0" lang="de-DE" altLang="ja-JP" sz="1400" b="0" i="0" u="none" strike="noStrike" kern="0" cap="none" spc="0" normalizeH="0" baseline="0" dirty="0" smtClean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+mj-lt"/>
                    <a:ea typeface="HG明朝E" panose="02020909000000000000" pitchFamily="17" charset="-128"/>
                    <a:cs typeface="Arial" pitchFamily="34" charset="0"/>
                  </a:rPr>
                </a:br>
                <a:r>
                  <a:rPr kumimoji="0" lang="de-DE" altLang="ja-JP" sz="1400" b="0" i="0" u="none" strike="noStrike" kern="0" cap="none" spc="0" normalizeH="0" baseline="0" dirty="0" smtClean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+mj-lt"/>
                    <a:ea typeface="HG明朝E" panose="02020909000000000000" pitchFamily="17" charset="-128"/>
                    <a:cs typeface="Arial" pitchFamily="34" charset="0"/>
                  </a:rPr>
                  <a:t>Description</a:t>
                </a:r>
                <a:endParaRPr kumimoji="0" lang="en-US" altLang="ja-JP" sz="1400" b="0" i="0" u="none" strike="noStrike" kern="0" cap="none" spc="0" normalizeH="0" baseline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endParaRPr>
              </a:p>
            </p:txBody>
          </p:sp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xmlns="" id="{E2FFF27F-191B-4FA4-9D8A-F3CE1954E6C9}"/>
                  </a:ext>
                </a:extLst>
              </p:cNvPr>
              <p:cNvGrpSpPr/>
              <p:nvPr/>
            </p:nvGrpSpPr>
            <p:grpSpPr>
              <a:xfrm>
                <a:off x="9747300" y="2349560"/>
                <a:ext cx="413417" cy="426971"/>
                <a:chOff x="1789088" y="2720452"/>
                <a:chExt cx="413417" cy="426971"/>
              </a:xfrm>
            </p:grpSpPr>
            <p:sp>
              <p:nvSpPr>
                <p:cNvPr id="60" name="Isosceles Triangle 29"/>
                <p:cNvSpPr/>
                <p:nvPr/>
              </p:nvSpPr>
              <p:spPr>
                <a:xfrm rot="1800000">
                  <a:off x="1896401" y="2765072"/>
                  <a:ext cx="306104" cy="263882"/>
                </a:xfrm>
                <a:prstGeom prst="triangle">
                  <a:avLst/>
                </a:prstGeom>
                <a:noFill/>
                <a:ln w="28575" cap="rnd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400" i="0" u="none" strike="noStrike" kern="0" cap="none" spc="0" normalizeH="0" baseline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61" name="Oval 30"/>
                <p:cNvSpPr/>
                <p:nvPr/>
              </p:nvSpPr>
              <p:spPr>
                <a:xfrm rot="19800000">
                  <a:off x="2054836" y="2720452"/>
                  <a:ext cx="121505" cy="121504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400" i="0" u="none" strike="noStrike" kern="0" cap="none" spc="0" normalizeH="0" baseline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72" name="Oval 31"/>
                <p:cNvSpPr/>
                <p:nvPr/>
              </p:nvSpPr>
              <p:spPr>
                <a:xfrm rot="19800000">
                  <a:off x="1789088" y="2873520"/>
                  <a:ext cx="121505" cy="121504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400" i="0" u="none" strike="noStrike" kern="0" cap="none" spc="0" normalizeH="0" baseline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73" name="Oval 32"/>
                <p:cNvSpPr/>
                <p:nvPr/>
              </p:nvSpPr>
              <p:spPr>
                <a:xfrm rot="1800000">
                  <a:off x="2054838" y="3025919"/>
                  <a:ext cx="121505" cy="121504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400" i="0" u="none" strike="noStrike" kern="0" cap="none" spc="0" normalizeH="0" baseline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+mj-lt"/>
                    <a:cs typeface="Arial" pitchFamily="34" charset="0"/>
                  </a:endParaRPr>
                </a:p>
              </p:txBody>
            </p:sp>
          </p:grpSp>
        </p:grpSp>
        <p:grpSp>
          <p:nvGrpSpPr>
            <p:cNvPr id="74" name="Group 73"/>
            <p:cNvGrpSpPr/>
            <p:nvPr/>
          </p:nvGrpSpPr>
          <p:grpSpPr>
            <a:xfrm>
              <a:off x="9330349" y="3717032"/>
              <a:ext cx="1252275" cy="1252275"/>
              <a:chOff x="9330349" y="2197049"/>
              <a:chExt cx="1252275" cy="1252275"/>
            </a:xfrm>
          </p:grpSpPr>
          <p:sp>
            <p:nvSpPr>
              <p:cNvPr id="75" name="角丸四角形 21"/>
              <p:cNvSpPr/>
              <p:nvPr/>
            </p:nvSpPr>
            <p:spPr bwMode="auto">
              <a:xfrm>
                <a:off x="9330349" y="2197049"/>
                <a:ext cx="1252275" cy="1252275"/>
              </a:xfrm>
              <a:prstGeom prst="foldedCorner">
                <a:avLst>
                  <a:gd name="adj" fmla="val 20194"/>
                </a:avLst>
              </a:prstGeom>
              <a:solidFill>
                <a:schemeClr val="accent6">
                  <a:lumMod val="50000"/>
                </a:schemeClr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0" tIns="648000" rIns="0" bIns="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ctr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altLang="ja-JP" sz="1400" b="0" i="0" u="none" strike="noStrike" kern="0" cap="none" spc="0" normalizeH="0" baseline="0" dirty="0" smtClean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+mj-lt"/>
                    <a:ea typeface="HG明朝E" panose="02020909000000000000" pitchFamily="17" charset="-128"/>
                    <a:cs typeface="Arial" pitchFamily="34" charset="0"/>
                  </a:rPr>
                  <a:t>WoT Thing</a:t>
                </a:r>
                <a:br>
                  <a:rPr kumimoji="0" lang="de-DE" altLang="ja-JP" sz="1400" b="0" i="0" u="none" strike="noStrike" kern="0" cap="none" spc="0" normalizeH="0" baseline="0" dirty="0" smtClean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+mj-lt"/>
                    <a:ea typeface="HG明朝E" panose="02020909000000000000" pitchFamily="17" charset="-128"/>
                    <a:cs typeface="Arial" pitchFamily="34" charset="0"/>
                  </a:rPr>
                </a:br>
                <a:r>
                  <a:rPr kumimoji="0" lang="de-DE" altLang="ja-JP" sz="1400" b="0" i="0" u="none" strike="noStrike" kern="0" cap="none" spc="0" normalizeH="0" baseline="0" dirty="0" smtClean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+mj-lt"/>
                    <a:ea typeface="HG明朝E" panose="02020909000000000000" pitchFamily="17" charset="-128"/>
                    <a:cs typeface="Arial" pitchFamily="34" charset="0"/>
                  </a:rPr>
                  <a:t>Description</a:t>
                </a:r>
                <a:endParaRPr kumimoji="0" lang="en-US" altLang="ja-JP" sz="1400" b="0" i="0" u="none" strike="noStrike" kern="0" cap="none" spc="0" normalizeH="0" baseline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endParaRPr>
              </a:p>
            </p:txBody>
          </p:sp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xmlns="" id="{E2FFF27F-191B-4FA4-9D8A-F3CE1954E6C9}"/>
                  </a:ext>
                </a:extLst>
              </p:cNvPr>
              <p:cNvGrpSpPr/>
              <p:nvPr/>
            </p:nvGrpSpPr>
            <p:grpSpPr>
              <a:xfrm>
                <a:off x="9747300" y="2349560"/>
                <a:ext cx="413417" cy="426971"/>
                <a:chOff x="1789088" y="2720452"/>
                <a:chExt cx="413417" cy="426971"/>
              </a:xfrm>
            </p:grpSpPr>
            <p:sp>
              <p:nvSpPr>
                <p:cNvPr id="84" name="Isosceles Triangle 29"/>
                <p:cNvSpPr/>
                <p:nvPr/>
              </p:nvSpPr>
              <p:spPr>
                <a:xfrm rot="1800000">
                  <a:off x="1896401" y="2765072"/>
                  <a:ext cx="306104" cy="263882"/>
                </a:xfrm>
                <a:prstGeom prst="triangle">
                  <a:avLst/>
                </a:prstGeom>
                <a:noFill/>
                <a:ln w="28575" cap="rnd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400" i="0" u="none" strike="noStrike" kern="0" cap="none" spc="0" normalizeH="0" baseline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85" name="Oval 30"/>
                <p:cNvSpPr/>
                <p:nvPr/>
              </p:nvSpPr>
              <p:spPr>
                <a:xfrm rot="19800000">
                  <a:off x="2054836" y="2720452"/>
                  <a:ext cx="121505" cy="121504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400" i="0" u="none" strike="noStrike" kern="0" cap="none" spc="0" normalizeH="0" baseline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86" name="Oval 31"/>
                <p:cNvSpPr/>
                <p:nvPr/>
              </p:nvSpPr>
              <p:spPr>
                <a:xfrm rot="19800000">
                  <a:off x="1789088" y="2873520"/>
                  <a:ext cx="121505" cy="121504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400" i="0" u="none" strike="noStrike" kern="0" cap="none" spc="0" normalizeH="0" baseline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87" name="Oval 32"/>
                <p:cNvSpPr/>
                <p:nvPr/>
              </p:nvSpPr>
              <p:spPr>
                <a:xfrm rot="1800000">
                  <a:off x="2054838" y="3025919"/>
                  <a:ext cx="121505" cy="121504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400" i="0" u="none" strike="noStrike" kern="0" cap="none" spc="0" normalizeH="0" baseline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+mj-lt"/>
                    <a:cs typeface="Arial" pitchFamily="34" charset="0"/>
                  </a:endParaRPr>
                </a:p>
              </p:txBody>
            </p:sp>
          </p:grpSp>
        </p:grpSp>
      </p:grpSp>
      <p:sp>
        <p:nvSpPr>
          <p:cNvPr id="55" name="角丸四角形 21">
            <a:extLst>
              <a:ext uri="{FF2B5EF4-FFF2-40B4-BE49-F238E27FC236}">
                <a16:creationId xmlns:a16="http://schemas.microsoft.com/office/drawing/2014/main" xmlns="" id="{E63F688E-CD2B-42D3-8BD0-5A7E9AB11C9F}"/>
              </a:ext>
            </a:extLst>
          </p:cNvPr>
          <p:cNvSpPr/>
          <p:nvPr/>
        </p:nvSpPr>
        <p:spPr bwMode="auto">
          <a:xfrm>
            <a:off x="7650070" y="4969307"/>
            <a:ext cx="1154110" cy="574726"/>
          </a:xfrm>
          <a:prstGeom prst="roundRect">
            <a:avLst>
              <a:gd name="adj" fmla="val 25105"/>
            </a:avLst>
          </a:prstGeom>
          <a:solidFill>
            <a:schemeClr val="tx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System</a:t>
            </a:r>
            <a:endParaRPr lang="en-US" altLang="ja-JP" sz="2000" kern="0" dirty="0">
              <a:solidFill>
                <a:prstClr val="white"/>
              </a:solidFill>
              <a:ea typeface="HG明朝E" panose="02020909000000000000" pitchFamily="17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09063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TYLE_ID" val="0bdbcade-3cc6-402a-2016-7b17c3305b8e"/>
</p:tagLst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1030</TotalTime>
  <Words>603</Words>
  <Application>Microsoft Office PowerPoint</Application>
  <PresentationFormat>On-screen Show (4:3)</PresentationFormat>
  <Paragraphs>325</Paragraphs>
  <Slides>15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ＭＳ Ｐゴシック</vt:lpstr>
      <vt:lpstr>Arial</vt:lpstr>
      <vt:lpstr>Calibri</vt:lpstr>
      <vt:lpstr>HG明朝E</vt:lpstr>
      <vt:lpstr>Symbol</vt:lpstr>
      <vt:lpstr>Larissa-Design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Siemens AG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Matthias Kovatsch</dc:creator>
  <cp:keywords>CTPClassification=CTP_NT</cp:keywords>
  <cp:lastModifiedBy>Frank MATTHIAS KOVATSCH</cp:lastModifiedBy>
  <cp:revision>144</cp:revision>
  <cp:lastPrinted>2017-08-07T13:47:57Z</cp:lastPrinted>
  <dcterms:created xsi:type="dcterms:W3CDTF">2017-08-07T12:37:27Z</dcterms:created>
  <dcterms:modified xsi:type="dcterms:W3CDTF">2019-04-29T16:28:11Z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6b137823-89dd-40ae-97fc-a97a1bda6e69</vt:lpwstr>
  </property>
  <property fmtid="{D5CDD505-2E9C-101B-9397-08002B2CF9AE}" pid="3" name="CTP_TimeStamp">
    <vt:lpwstr>2019-04-25 08:55:36Z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  <property fmtid="{D5CDD505-2E9C-101B-9397-08002B2CF9AE}" pid="8" name="_readonly">
    <vt:lpwstr/>
  </property>
  <property fmtid="{D5CDD505-2E9C-101B-9397-08002B2CF9AE}" pid="9" name="_change">
    <vt:lpwstr/>
  </property>
  <property fmtid="{D5CDD505-2E9C-101B-9397-08002B2CF9AE}" pid="10" name="_full-control">
    <vt:lpwstr/>
  </property>
  <property fmtid="{D5CDD505-2E9C-101B-9397-08002B2CF9AE}" pid="11" name="sflag">
    <vt:lpwstr>1556526012</vt:lpwstr>
  </property>
</Properties>
</file>