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6"/>
  </p:notesMasterIdLst>
  <p:sldIdLst>
    <p:sldId id="301" r:id="rId2"/>
    <p:sldId id="307" r:id="rId3"/>
    <p:sldId id="302" r:id="rId4"/>
    <p:sldId id="303" r:id="rId5"/>
    <p:sldId id="304" r:id="rId6"/>
    <p:sldId id="310" r:id="rId7"/>
    <p:sldId id="317" r:id="rId8"/>
    <p:sldId id="314" r:id="rId9"/>
    <p:sldId id="334" r:id="rId10"/>
    <p:sldId id="319" r:id="rId11"/>
    <p:sldId id="321" r:id="rId12"/>
    <p:sldId id="332" r:id="rId13"/>
    <p:sldId id="333" r:id="rId14"/>
    <p:sldId id="335" r:id="rId1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DDE9EC"/>
    <a:srgbClr val="1782DB"/>
    <a:srgbClr val="F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21B45-C9CF-4F25-B58F-1F652817E7BC}" v="316" dt="2019-03-12T09:27:3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6F5E4-A90A-4660-9E2F-BE3206DD94E4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3800-5087-4BB6-B456-BC0CDA702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8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2132E3-E025-46E2-B95D-8A9881BBBAC0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A5EA-0525-4AE7-8263-25F14627C622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73FF-70AB-4D71-A95B-922B7FF90D3B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7EB4-8919-41E4-B4FB-AA1DEA51CBF0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DF76C0-E8A1-4776-BD11-BF60C2C6A528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0F01-E1BF-43AA-8B47-26F657B7E208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D16E-970E-4FD0-8190-13395C41C212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E9E-B1B8-4768-944E-0DC64EEB8E4D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2B2-36EF-475E-AA18-BB24F85EF65C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0117-7DED-45B4-8A07-7C32E7D132E1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D39-2FD3-4DF5-9A39-DAAC994DB47B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7C59B-471B-422F-B057-3FD3B3200629}" type="datetime1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gif"/><Relationship Id="rId7" Type="http://schemas.openxmlformats.org/officeDocument/2006/relationships/image" Target="../media/image1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gif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gif"/><Relationship Id="rId7" Type="http://schemas.openxmlformats.org/officeDocument/2006/relationships/image" Target="../media/image1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6.gif"/><Relationship Id="rId10" Type="http://schemas.openxmlformats.org/officeDocument/2006/relationships/image" Target="../media/image10.jpeg"/><Relationship Id="rId4" Type="http://schemas.openxmlformats.org/officeDocument/2006/relationships/image" Target="../media/image3.gif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3.2.1</a:t>
            </a:r>
            <a:r>
              <a:rPr kumimoji="1" lang="en-US" altLang="ja-JP" dirty="0"/>
              <a:t> Device controllers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02359" y="509621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0576" y="5096217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842808"/>
            <a:ext cx="1010853" cy="50903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2795719"/>
            <a:ext cx="413874" cy="603217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907704" y="2468706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42343" y="34055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219" y="3386314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3725648" y="3097327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270178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6.5 Inter connection of application and device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5063091" y="344939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5179008" y="388957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3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5179008" y="344842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39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38" idx="0"/>
            <a:endCxn id="72" idx="2"/>
          </p:cNvCxnSpPr>
          <p:nvPr/>
        </p:nvCxnSpPr>
        <p:spPr>
          <a:xfrm flipV="1">
            <a:off x="5647060" y="2843342"/>
            <a:ext cx="114" cy="60508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5064243" y="465244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</a:t>
            </a:r>
          </a:p>
        </p:txBody>
      </p:sp>
      <p:cxnSp>
        <p:nvCxnSpPr>
          <p:cNvPr id="68" name="Gerade Verbindung mit Pfeil 42">
            <a:extLst>
              <a:ext uri="{FF2B5EF4-FFF2-40B4-BE49-F238E27FC236}">
                <a16:creationId xmlns:a16="http://schemas.microsoft.com/office/drawing/2014/main" id="{3FB3B921-5A48-43FC-8840-90E4A27F182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640506" y="4021368"/>
            <a:ext cx="3277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5076056" y="226901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5141972" y="271233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5172454" y="4661166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04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09" idx="0"/>
            <a:endCxn id="108" idx="2"/>
          </p:cNvCxnSpPr>
          <p:nvPr/>
        </p:nvCxnSpPr>
        <p:spPr>
          <a:xfrm flipH="1" flipV="1">
            <a:off x="2766854" y="2843342"/>
            <a:ext cx="5145" cy="61325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2195736" y="3447878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7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2195736" y="226901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8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2261652" y="271233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303947" y="345659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8.5 Devices in a Local Network Controlled from a Cloud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79544" y="231468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ExposedThing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79544" y="269999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ConsumedThing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52" name="直線コネクタ 51"/>
          <p:cNvCxnSpPr>
            <a:cxnSpLocks/>
          </p:cNvCxnSpPr>
          <p:nvPr/>
        </p:nvCxnSpPr>
        <p:spPr bwMode="auto">
          <a:xfrm>
            <a:off x="1733560" y="3769779"/>
            <a:ext cx="4119870" cy="1595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3941599" y="17961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4007515" y="223944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0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3213956" y="2972170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3329873" y="3412350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9873" y="2971205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54" idx="0"/>
            <a:endCxn id="64" idx="2"/>
          </p:cNvCxnSpPr>
          <p:nvPr/>
        </p:nvCxnSpPr>
        <p:spPr>
          <a:xfrm flipH="1" flipV="1">
            <a:off x="3131572" y="2371832"/>
            <a:ext cx="666353" cy="59937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2">
            <a:extLst>
              <a:ext uri="{FF2B5EF4-FFF2-40B4-BE49-F238E27FC236}">
                <a16:creationId xmlns:a16="http://schemas.microsoft.com/office/drawing/2014/main" id="{5370713F-E1C1-454E-80A4-8560169A60B4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V="1">
            <a:off x="3797925" y="2370454"/>
            <a:ext cx="714792" cy="6007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794647" y="3537915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3213956" y="3982248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ervient</a:t>
            </a:r>
          </a:p>
        </p:txBody>
      </p:sp>
      <p:sp>
        <p:nvSpPr>
          <p:cNvPr id="58" name="角丸四角形 21">
            <a:extLst>
              <a:ext uri="{FF2B5EF4-FFF2-40B4-BE49-F238E27FC236}">
                <a16:creationId xmlns:a16="http://schemas.microsoft.com/office/drawing/2014/main" id="{526C880D-5788-41EF-B0EB-A57CFD0E2827}"/>
              </a:ext>
            </a:extLst>
          </p:cNvPr>
          <p:cNvSpPr/>
          <p:nvPr/>
        </p:nvSpPr>
        <p:spPr bwMode="auto">
          <a:xfrm>
            <a:off x="3283267" y="4432906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8F5E63D1-186F-47F1-862D-F2DFAAFB3C29}"/>
              </a:ext>
            </a:extLst>
          </p:cNvPr>
          <p:cNvSpPr/>
          <p:nvPr/>
        </p:nvSpPr>
        <p:spPr bwMode="auto">
          <a:xfrm>
            <a:off x="3645391" y="4432906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41C16FE-6B9A-4B58-81A2-E2DD2063936C}"/>
              </a:ext>
            </a:extLst>
          </p:cNvPr>
          <p:cNvSpPr/>
          <p:nvPr/>
        </p:nvSpPr>
        <p:spPr bwMode="auto">
          <a:xfrm>
            <a:off x="4007515" y="4432629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936372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3213955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47561FDF-7C06-416E-8561-00DC1091733C}"/>
              </a:ext>
            </a:extLst>
          </p:cNvPr>
          <p:cNvSpPr/>
          <p:nvPr/>
        </p:nvSpPr>
        <p:spPr bwMode="auto">
          <a:xfrm>
            <a:off x="4491538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C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70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72" idx="0"/>
            <a:endCxn id="58" idx="2"/>
          </p:cNvCxnSpPr>
          <p:nvPr/>
        </p:nvCxnSpPr>
        <p:spPr>
          <a:xfrm flipV="1">
            <a:off x="2531883" y="4559304"/>
            <a:ext cx="899488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42">
            <a:extLst>
              <a:ext uri="{FF2B5EF4-FFF2-40B4-BE49-F238E27FC236}">
                <a16:creationId xmlns:a16="http://schemas.microsoft.com/office/drawing/2014/main" id="{3FB3B921-5A48-43FC-8840-90E4A27F1823}"/>
              </a:ext>
            </a:extLst>
          </p:cNvPr>
          <p:cNvCxnSpPr>
            <a:cxnSpLocks/>
            <a:stCxn id="74" idx="0"/>
            <a:endCxn id="60" idx="2"/>
          </p:cNvCxnSpPr>
          <p:nvPr/>
        </p:nvCxnSpPr>
        <p:spPr>
          <a:xfrm flipV="1">
            <a:off x="3790218" y="4559304"/>
            <a:ext cx="3277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42">
            <a:extLst>
              <a:ext uri="{FF2B5EF4-FFF2-40B4-BE49-F238E27FC236}">
                <a16:creationId xmlns:a16="http://schemas.microsoft.com/office/drawing/2014/main" id="{6C718337-898C-44ED-8061-4EBACC3E7858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4155619" y="4559027"/>
            <a:ext cx="911467" cy="64007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21">
            <a:extLst>
              <a:ext uri="{FF2B5EF4-FFF2-40B4-BE49-F238E27FC236}">
                <a16:creationId xmlns:a16="http://schemas.microsoft.com/office/drawing/2014/main" id="{56526E00-AA15-4F6A-82A2-0C7CCC416D54}"/>
              </a:ext>
            </a:extLst>
          </p:cNvPr>
          <p:cNvSpPr/>
          <p:nvPr/>
        </p:nvSpPr>
        <p:spPr bwMode="auto">
          <a:xfrm>
            <a:off x="6655496" y="2367698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1" name="角丸四角形 21">
            <a:extLst>
              <a:ext uri="{FF2B5EF4-FFF2-40B4-BE49-F238E27FC236}">
                <a16:creationId xmlns:a16="http://schemas.microsoft.com/office/drawing/2014/main" id="{588C38CF-AFC2-4703-B80D-DBA8435233DE}"/>
              </a:ext>
            </a:extLst>
          </p:cNvPr>
          <p:cNvSpPr/>
          <p:nvPr/>
        </p:nvSpPr>
        <p:spPr bwMode="auto">
          <a:xfrm>
            <a:off x="6655496" y="2756193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2560454" y="179750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2626370" y="224082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9873" y="3978857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063831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2166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4599034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630888" y="3438989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Cloud service with directory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12</a:t>
            </a:fld>
            <a:endParaRPr kumimoji="1" lang="ja-JP" altLang="en-US"/>
          </a:p>
        </p:txBody>
      </p:sp>
      <p:cxnSp>
        <p:nvCxnSpPr>
          <p:cNvPr id="56" name="直線コネクタ 55"/>
          <p:cNvCxnSpPr>
            <a:cxnSpLocks/>
          </p:cNvCxnSpPr>
          <p:nvPr/>
        </p:nvCxnSpPr>
        <p:spPr bwMode="auto">
          <a:xfrm>
            <a:off x="1475656" y="4000074"/>
            <a:ext cx="2880320" cy="1367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16206" y="1929977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58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59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2915816" y="1772816"/>
            <a:ext cx="1218012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</a:p>
        </p:txBody>
      </p:sp>
      <p:sp>
        <p:nvSpPr>
          <p:cNvPr id="60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ervient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63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62" idx="0"/>
            <a:endCxn id="69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67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0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7287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9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コネクタ 94"/>
          <p:cNvCxnSpPr>
            <a:cxnSpLocks/>
          </p:cNvCxnSpPr>
          <p:nvPr/>
        </p:nvCxnSpPr>
        <p:spPr bwMode="auto">
          <a:xfrm>
            <a:off x="1036096" y="3977434"/>
            <a:ext cx="6828135" cy="2641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937664" y="4147940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4817064" y="4149792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directory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25336" y="1897409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63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80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2710355" y="1772816"/>
            <a:ext cx="1423474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 A</a:t>
            </a:r>
          </a:p>
        </p:txBody>
      </p: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83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84" idx="0"/>
            <a:endCxn id="91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88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9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1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3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4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4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16971405" flipH="1">
            <a:off x="6304042" y="1883814"/>
            <a:ext cx="277719" cy="6959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5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0494229" flipH="1">
            <a:off x="5383782" y="2330360"/>
            <a:ext cx="278531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7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 flipH="1">
            <a:off x="5113204" y="3227374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118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27150" y="3667554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322640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19" idx="0"/>
            <a:endCxn id="126" idx="2"/>
          </p:cNvCxnSpPr>
          <p:nvPr/>
        </p:nvCxnSpPr>
        <p:spPr>
          <a:xfrm flipV="1">
            <a:off x="5696571" y="2624984"/>
            <a:ext cx="1660981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5696571" y="3793119"/>
            <a:ext cx="328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 flipH="1">
            <a:off x="5113204" y="4237452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 flipH="1">
            <a:off x="6761297" y="538949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699858" y="4806117"/>
            <a:ext cx="1633229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 flipH="1">
            <a:off x="6761297" y="205065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 flipH="1">
            <a:off x="6850872" y="2493978"/>
            <a:ext cx="1013359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4234061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6863666" y="5398218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9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30437" y="467971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49666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174335" y="5764327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932040" y="574196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65442" y="2269923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7" name="矢印: 左右 81">
            <a:extLst>
              <a:ext uri="{FF2B5EF4-FFF2-40B4-BE49-F238E27FC236}">
                <a16:creationId xmlns:a16="http://schemas.microsoft.com/office/drawing/2014/main" id="{09A4CD06-3D69-4871-9EF9-4098F1EB3FF4}"/>
              </a:ext>
            </a:extLst>
          </p:cNvPr>
          <p:cNvSpPr/>
          <p:nvPr/>
        </p:nvSpPr>
        <p:spPr>
          <a:xfrm>
            <a:off x="4139781" y="1978375"/>
            <a:ext cx="714785" cy="307777"/>
          </a:xfrm>
          <a:prstGeom prst="left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>
            <a:extLst>
              <a:ext uri="{FF2B5EF4-FFF2-40B4-BE49-F238E27FC236}">
                <a16:creationId xmlns:a16="http://schemas.microsoft.com/office/drawing/2014/main" id="{55EB21C0-E220-4B10-A394-464824633C18}"/>
              </a:ext>
            </a:extLst>
          </p:cNvPr>
          <p:cNvSpPr/>
          <p:nvPr/>
        </p:nvSpPr>
        <p:spPr bwMode="auto">
          <a:xfrm flipH="1">
            <a:off x="4863609" y="1772816"/>
            <a:ext cx="1423474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 B</a:t>
            </a:r>
          </a:p>
        </p:txBody>
      </p:sp>
    </p:spTree>
    <p:extLst>
      <p:ext uri="{BB962C8B-B14F-4D97-AF65-F5344CB8AC3E}">
        <p14:creationId xmlns:p14="http://schemas.microsoft.com/office/powerpoint/2010/main" val="152706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コネクタ 94"/>
          <p:cNvCxnSpPr>
            <a:cxnSpLocks/>
          </p:cNvCxnSpPr>
          <p:nvPr/>
        </p:nvCxnSpPr>
        <p:spPr bwMode="auto">
          <a:xfrm>
            <a:off x="1036096" y="3977434"/>
            <a:ext cx="6828135" cy="2641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937664" y="4147940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4817064" y="4149792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servient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25336" y="1897409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63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83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84" idx="0"/>
            <a:endCxn id="91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</a:p>
        </p:txBody>
      </p:sp>
      <p:sp>
        <p:nvSpPr>
          <p:cNvPr id="88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9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1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3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4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4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16971405" flipH="1">
            <a:off x="6304042" y="1883814"/>
            <a:ext cx="277719" cy="6959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5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0494229" flipH="1">
            <a:off x="5383782" y="2330360"/>
            <a:ext cx="278531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7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 flipH="1">
            <a:off x="5113204" y="3227374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118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27150" y="3667554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322640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19" idx="0"/>
            <a:endCxn id="126" idx="2"/>
          </p:cNvCxnSpPr>
          <p:nvPr/>
        </p:nvCxnSpPr>
        <p:spPr>
          <a:xfrm flipV="1">
            <a:off x="5696571" y="2624984"/>
            <a:ext cx="1660981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5696571" y="3793119"/>
            <a:ext cx="328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 flipH="1">
            <a:off x="5113204" y="4237452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 flipH="1">
            <a:off x="6761297" y="538949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699858" y="4806117"/>
            <a:ext cx="1633229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 flipH="1">
            <a:off x="6761297" y="205065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 flipH="1">
            <a:off x="6850872" y="2493978"/>
            <a:ext cx="1013359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4234061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6863666" y="5398218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9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30437" y="467971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49666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174335" y="5764327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932040" y="574196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8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C34E2E-52F3-4333-839E-538767E6AFFE}"/>
              </a:ext>
            </a:extLst>
          </p:cNvPr>
          <p:cNvSpPr txBox="1"/>
          <p:nvPr/>
        </p:nvSpPr>
        <p:spPr>
          <a:xfrm>
            <a:off x="4007136" y="3194209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45" name="Gerade Verbindung mit Pfeil 42">
            <a:extLst>
              <a:ext uri="{FF2B5EF4-FFF2-40B4-BE49-F238E27FC236}">
                <a16:creationId xmlns:a16="http://schemas.microsoft.com/office/drawing/2014/main" id="{48673D41-E212-4AA6-9910-364F59EA078E}"/>
              </a:ext>
            </a:extLst>
          </p:cNvPr>
          <p:cNvCxnSpPr>
            <a:cxnSpLocks/>
          </p:cNvCxnSpPr>
          <p:nvPr/>
        </p:nvCxnSpPr>
        <p:spPr>
          <a:xfrm flipH="1" flipV="1">
            <a:off x="3875989" y="3520649"/>
            <a:ext cx="1237216" cy="1982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6">
            <a:extLst>
              <a:ext uri="{FF2B5EF4-FFF2-40B4-BE49-F238E27FC236}">
                <a16:creationId xmlns:a16="http://schemas.microsoft.com/office/drawing/2014/main" id="{F9EC7D46-545B-4302-8FD9-D57EA2F17072}"/>
              </a:ext>
            </a:extLst>
          </p:cNvPr>
          <p:cNvSpPr/>
          <p:nvPr/>
        </p:nvSpPr>
        <p:spPr bwMode="auto">
          <a:xfrm>
            <a:off x="2710355" y="1772816"/>
            <a:ext cx="1423474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 A</a:t>
            </a:r>
          </a:p>
        </p:txBody>
      </p:sp>
      <p:sp>
        <p:nvSpPr>
          <p:cNvPr id="47" name="角丸四角形 6">
            <a:extLst>
              <a:ext uri="{FF2B5EF4-FFF2-40B4-BE49-F238E27FC236}">
                <a16:creationId xmlns:a16="http://schemas.microsoft.com/office/drawing/2014/main" id="{E64A46FD-1548-4B15-B5A5-5AEF5F247A94}"/>
              </a:ext>
            </a:extLst>
          </p:cNvPr>
          <p:cNvSpPr/>
          <p:nvPr/>
        </p:nvSpPr>
        <p:spPr bwMode="auto">
          <a:xfrm flipH="1">
            <a:off x="4863609" y="1772816"/>
            <a:ext cx="1423474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 B</a:t>
            </a:r>
          </a:p>
        </p:txBody>
      </p:sp>
    </p:spTree>
    <p:extLst>
      <p:ext uri="{BB962C8B-B14F-4D97-AF65-F5344CB8AC3E}">
        <p14:creationId xmlns:p14="http://schemas.microsoft.com/office/powerpoint/2010/main" val="4199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3.2.2 Thing-to-Thing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50183" y="494482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68442" y="49627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6" name="角丸四角形 30"/>
          <p:cNvSpPr/>
          <p:nvPr/>
        </p:nvSpPr>
        <p:spPr>
          <a:xfrm>
            <a:off x="6131830" y="2607359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650974"/>
            <a:ext cx="1010853" cy="509037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1907704" y="2276872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65782" y="3232638"/>
            <a:ext cx="16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Controller with sensor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319448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3725648" y="2905493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8570" y="234350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26962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07834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3.2.3 Remote access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50183" y="580987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56176" y="5816782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60040"/>
            <a:ext cx="1010853" cy="50903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612951"/>
            <a:ext cx="413874" cy="60321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1907704" y="3285938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42343" y="422282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58219" y="420354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3725648" y="3914559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7"/>
          <p:cNvCxnSpPr/>
          <p:nvPr/>
        </p:nvCxnSpPr>
        <p:spPr>
          <a:xfrm flipH="1">
            <a:off x="3750182" y="2276872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700808"/>
            <a:ext cx="413874" cy="603217"/>
          </a:xfrm>
          <a:prstGeom prst="rect">
            <a:avLst/>
          </a:prstGeom>
        </p:spPr>
      </p:pic>
      <p:sp>
        <p:nvSpPr>
          <p:cNvPr id="37" name="テキスト ボックス 16"/>
          <p:cNvSpPr txBox="1"/>
          <p:nvPr/>
        </p:nvSpPr>
        <p:spPr>
          <a:xfrm>
            <a:off x="6078516" y="231068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39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508741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3.2.4 Gateways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51720" y="573325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05666" y="5744289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1920" y="5744289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516024"/>
            <a:ext cx="1010853" cy="509037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1907704" y="3141922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405953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5076057" y="1991577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951413"/>
            <a:ext cx="1193968" cy="477587"/>
          </a:xfrm>
          <a:prstGeom prst="rect">
            <a:avLst/>
          </a:prstGeom>
        </p:spPr>
      </p:pic>
      <p:sp>
        <p:nvSpPr>
          <p:cNvPr id="32" name="テキスト ボックス 25"/>
          <p:cNvSpPr txBox="1"/>
          <p:nvPr/>
        </p:nvSpPr>
        <p:spPr>
          <a:xfrm>
            <a:off x="3615100" y="2517267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Gateway/Proxy</a:t>
            </a:r>
            <a:endParaRPr kumimoji="1" lang="ja-JP" altLang="en-US" dirty="0"/>
          </a:p>
        </p:txBody>
      </p:sp>
      <p:pic>
        <p:nvPicPr>
          <p:cNvPr id="3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556792"/>
            <a:ext cx="413874" cy="603217"/>
          </a:xfrm>
          <a:prstGeom prst="rect">
            <a:avLst/>
          </a:prstGeom>
        </p:spPr>
      </p:pic>
      <p:sp>
        <p:nvSpPr>
          <p:cNvPr id="34" name="テキスト ボックス 16"/>
          <p:cNvSpPr txBox="1"/>
          <p:nvPr/>
        </p:nvSpPr>
        <p:spPr>
          <a:xfrm>
            <a:off x="6078516" y="216667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35" name="直線矢印コネクタ 17"/>
          <p:cNvCxnSpPr/>
          <p:nvPr/>
        </p:nvCxnSpPr>
        <p:spPr>
          <a:xfrm flipH="1">
            <a:off x="3472830" y="3481958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956225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3.2.5 Cloud-ready devices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80471" y="5744289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47209" y="5680650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80671" y="5744288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1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851555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58219" y="414639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4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37" name="テキスト ボックス 30"/>
          <p:cNvSpPr txBox="1"/>
          <p:nvPr/>
        </p:nvSpPr>
        <p:spPr>
          <a:xfrm>
            <a:off x="5482427" y="1715666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8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39" name="テキスト ボックス 16"/>
          <p:cNvSpPr txBox="1"/>
          <p:nvPr/>
        </p:nvSpPr>
        <p:spPr>
          <a:xfrm>
            <a:off x="6042343" y="416567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40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503233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3.2.6 Cloud proxies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52345" y="5542463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05667" y="5871235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88854" y="5877272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9998" y="55282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5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 rot="19717306">
            <a:off x="4678999" y="2736275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29012" y="4146396"/>
            <a:ext cx="116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7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3038279"/>
            <a:ext cx="1193968" cy="477587"/>
          </a:xfrm>
          <a:prstGeom prst="rect">
            <a:avLst/>
          </a:prstGeom>
        </p:spPr>
      </p:pic>
      <p:sp>
        <p:nvSpPr>
          <p:cNvPr id="39" name="テキスト ボックス 25"/>
          <p:cNvSpPr txBox="1"/>
          <p:nvPr/>
        </p:nvSpPr>
        <p:spPr>
          <a:xfrm>
            <a:off x="3214920" y="2594058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Proxy/Gateway</a:t>
            </a:r>
            <a:endParaRPr kumimoji="1" lang="ja-JP" altLang="en-US" dirty="0"/>
          </a:p>
        </p:txBody>
      </p:sp>
      <p:sp>
        <p:nvSpPr>
          <p:cNvPr id="40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42" name="テキスト ボックス 30"/>
          <p:cNvSpPr txBox="1"/>
          <p:nvPr/>
        </p:nvSpPr>
        <p:spPr>
          <a:xfrm>
            <a:off x="5484866" y="1715666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4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44" name="テキスト ボックス 16"/>
          <p:cNvSpPr txBox="1"/>
          <p:nvPr/>
        </p:nvSpPr>
        <p:spPr>
          <a:xfrm>
            <a:off x="6025704" y="4165679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45" name="直線矢印コネクタ 17"/>
          <p:cNvCxnSpPr/>
          <p:nvPr/>
        </p:nvCxnSpPr>
        <p:spPr>
          <a:xfrm flipH="1">
            <a:off x="3472830" y="3568824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503026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9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3.2.7 Legacy devices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19672" y="3451759"/>
            <a:ext cx="2520280" cy="161131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13211" y="425249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Existing </a:t>
            </a:r>
          </a:p>
          <a:p>
            <a:pPr algn="ctr"/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13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1722797" y="509075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4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0" y="3566575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80202" y="6110183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1599" y="5687226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68049" y="5677970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0" name="雲 21"/>
          <p:cNvSpPr/>
          <p:nvPr/>
        </p:nvSpPr>
        <p:spPr>
          <a:xfrm>
            <a:off x="4139952" y="1700808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7"/>
          <p:cNvSpPr/>
          <p:nvPr/>
        </p:nvSpPr>
        <p:spPr>
          <a:xfrm rot="19717306">
            <a:off x="4390967" y="2880291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17"/>
          <p:cNvCxnSpPr/>
          <p:nvPr/>
        </p:nvCxnSpPr>
        <p:spPr>
          <a:xfrm flipH="1" flipV="1">
            <a:off x="5940152" y="2939802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29" y="3182295"/>
            <a:ext cx="1193968" cy="477587"/>
          </a:xfrm>
          <a:prstGeom prst="rect">
            <a:avLst/>
          </a:prstGeom>
        </p:spPr>
      </p:pic>
      <p:sp>
        <p:nvSpPr>
          <p:cNvPr id="24" name="テキスト ボックス 25"/>
          <p:cNvSpPr txBox="1"/>
          <p:nvPr/>
        </p:nvSpPr>
        <p:spPr>
          <a:xfrm>
            <a:off x="3359811" y="2739579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25" name="角丸四角形 25"/>
          <p:cNvSpPr/>
          <p:nvPr/>
        </p:nvSpPr>
        <p:spPr>
          <a:xfrm>
            <a:off x="5127927" y="2276123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2423986"/>
            <a:ext cx="505426" cy="254518"/>
          </a:xfrm>
          <a:prstGeom prst="rect">
            <a:avLst/>
          </a:prstGeom>
        </p:spPr>
      </p:pic>
      <p:sp>
        <p:nvSpPr>
          <p:cNvPr id="27" name="テキスト ボックス 30"/>
          <p:cNvSpPr txBox="1"/>
          <p:nvPr/>
        </p:nvSpPr>
        <p:spPr>
          <a:xfrm>
            <a:off x="5196834" y="185968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8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51" y="3699817"/>
            <a:ext cx="413874" cy="603217"/>
          </a:xfrm>
          <a:prstGeom prst="rect">
            <a:avLst/>
          </a:prstGeom>
        </p:spPr>
      </p:pic>
      <p:sp>
        <p:nvSpPr>
          <p:cNvPr id="29" name="テキスト ボックス 16"/>
          <p:cNvSpPr txBox="1"/>
          <p:nvPr/>
        </p:nvSpPr>
        <p:spPr>
          <a:xfrm>
            <a:off x="5737672" y="4309695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3184798" y="3712840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3409495" y="4378680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3.2.8 Multiple Subsystems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20" y="2294381"/>
            <a:ext cx="413874" cy="60321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6559718" y="2057047"/>
            <a:ext cx="13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Remote controller</a:t>
            </a:r>
            <a:endParaRPr kumimoji="1" lang="ja-JP" altLang="en-US" dirty="0"/>
          </a:p>
        </p:txBody>
      </p:sp>
      <p:sp>
        <p:nvSpPr>
          <p:cNvPr id="23" name="雲 22"/>
          <p:cNvSpPr/>
          <p:nvPr/>
        </p:nvSpPr>
        <p:spPr>
          <a:xfrm>
            <a:off x="3290665" y="1916832"/>
            <a:ext cx="2292954" cy="147635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041939" y="2671375"/>
            <a:ext cx="911885" cy="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46579" y="214765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685213">
            <a:off x="2697982" y="3596003"/>
            <a:ext cx="1806979" cy="192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997699" y="437693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7" y="4578547"/>
            <a:ext cx="1010853" cy="50903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008011" y="5123905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Electronic appliance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43" y="4143538"/>
            <a:ext cx="1193968" cy="47758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085752" y="3460624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1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92050"/>
            <a:ext cx="1180213" cy="8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436927" y="5185190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Factory facilities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813191" y="437487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23503" y="5121845"/>
            <a:ext cx="162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Car sensors and facilities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 rot="3927837">
            <a:off x="4083430" y="3513522"/>
            <a:ext cx="1416531" cy="1694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39996">
            <a:off x="4645048" y="3513943"/>
            <a:ext cx="2918734" cy="190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115516" y="254568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9" y="2703378"/>
            <a:ext cx="505426" cy="25451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39" y="4145279"/>
            <a:ext cx="1193968" cy="477587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35" y="4141478"/>
            <a:ext cx="1193968" cy="47758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4805464" y="3469792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75537" y="3496427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3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8364" y="3367513"/>
            <a:ext cx="1296144" cy="1296144"/>
          </a:xfrm>
          <a:prstGeom prst="rect">
            <a:avLst/>
          </a:prstGeom>
          <a:noFill/>
        </p:spPr>
      </p:pic>
      <p:pic>
        <p:nvPicPr>
          <p:cNvPr id="37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11" y="3829635"/>
            <a:ext cx="962336" cy="6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69" y="4631065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9" y="4653374"/>
            <a:ext cx="858788" cy="3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/>
          <p:cNvGrpSpPr/>
          <p:nvPr/>
        </p:nvGrpSpPr>
        <p:grpSpPr>
          <a:xfrm>
            <a:off x="5552320" y="1772816"/>
            <a:ext cx="2968827" cy="2261984"/>
            <a:chOff x="5652583" y="404664"/>
            <a:chExt cx="2304256" cy="2271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8" name="Isosceles Triangle 7"/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7" name="Rectangle 6"/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2639579" y="4062049"/>
            <a:ext cx="5838484" cy="1959239"/>
          </a:xfrm>
          <a:prstGeom prst="roundRect">
            <a:avLst>
              <a:gd name="adj" fmla="val 593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9" name="角丸四角形 6"/>
          <p:cNvSpPr/>
          <p:nvPr/>
        </p:nvSpPr>
        <p:spPr bwMode="auto">
          <a:xfrm>
            <a:off x="5141778" y="3996016"/>
            <a:ext cx="1057933" cy="1455640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298" name="Textfeld 162"/>
          <p:cNvSpPr txBox="1"/>
          <p:nvPr/>
        </p:nvSpPr>
        <p:spPr>
          <a:xfrm>
            <a:off x="3945481" y="5222609"/>
            <a:ext cx="129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Direct</a:t>
            </a:r>
            <a:br>
              <a:rPr lang="en-US" sz="1200" b="1" dirty="0"/>
            </a:br>
            <a:r>
              <a:rPr lang="en-US" sz="1200" b="1" dirty="0"/>
              <a:t>Thing-to-Thing</a:t>
            </a:r>
          </a:p>
          <a:p>
            <a:pPr algn="ctr"/>
            <a:r>
              <a:rPr lang="en-US" sz="1200" b="1" dirty="0"/>
              <a:t>Interaction</a:t>
            </a:r>
          </a:p>
        </p:txBody>
      </p:sp>
      <p:sp>
        <p:nvSpPr>
          <p:cNvPr id="325" name="角丸四角形 6"/>
          <p:cNvSpPr/>
          <p:nvPr/>
        </p:nvSpPr>
        <p:spPr bwMode="auto">
          <a:xfrm>
            <a:off x="7241950" y="4510288"/>
            <a:ext cx="1014153" cy="892055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3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5270970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" name="Textfeld 126"/>
          <p:cNvSpPr txBox="1"/>
          <p:nvPr/>
        </p:nvSpPr>
        <p:spPr>
          <a:xfrm>
            <a:off x="6105125" y="536720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Complement</a:t>
            </a:r>
            <a:br>
              <a:rPr lang="en-US" sz="1200" b="1" dirty="0"/>
            </a:br>
            <a:r>
              <a:rPr lang="en-US" sz="1200" b="1" dirty="0"/>
              <a:t>Existing Devices</a:t>
            </a:r>
          </a:p>
        </p:txBody>
      </p:sp>
      <p:sp>
        <p:nvSpPr>
          <p:cNvPr id="359" name="角丸四角形 6"/>
          <p:cNvSpPr/>
          <p:nvPr/>
        </p:nvSpPr>
        <p:spPr bwMode="auto">
          <a:xfrm>
            <a:off x="2859013" y="4673431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9" y="5421586"/>
            <a:ext cx="1044226" cy="510331"/>
          </a:xfrm>
          <a:prstGeom prst="rect">
            <a:avLst/>
          </a:prstGeom>
        </p:spPr>
      </p:pic>
      <p:grpSp>
        <p:nvGrpSpPr>
          <p:cNvPr id="5" name="Group 1"/>
          <p:cNvGrpSpPr/>
          <p:nvPr/>
        </p:nvGrpSpPr>
        <p:grpSpPr>
          <a:xfrm>
            <a:off x="2341645" y="1900530"/>
            <a:ext cx="2850635" cy="1787230"/>
            <a:chOff x="683568" y="79792"/>
            <a:chExt cx="2491222" cy="17001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7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8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9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0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73" name="角丸四角形 6"/>
          <p:cNvSpPr/>
          <p:nvPr/>
        </p:nvSpPr>
        <p:spPr bwMode="auto">
          <a:xfrm>
            <a:off x="882785" y="4575387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374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" y="3958221"/>
            <a:ext cx="434794" cy="615015"/>
          </a:xfrm>
          <a:prstGeom prst="rect">
            <a:avLst/>
          </a:prstGeom>
        </p:spPr>
      </p:pic>
      <p:sp>
        <p:nvSpPr>
          <p:cNvPr id="375" name="Textfeld 163"/>
          <p:cNvSpPr txBox="1"/>
          <p:nvPr/>
        </p:nvSpPr>
        <p:spPr>
          <a:xfrm>
            <a:off x="827926" y="5528265"/>
            <a:ext cx="13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Web Integration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345467" y="4847675"/>
            <a:ext cx="853289" cy="393211"/>
          </a:xfrm>
          <a:prstGeom prst="round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0" name="角丸四角形 149"/>
          <p:cNvSpPr/>
          <p:nvPr/>
        </p:nvSpPr>
        <p:spPr>
          <a:xfrm>
            <a:off x="965467" y="4857450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54" name="角丸四角形 153"/>
          <p:cNvSpPr/>
          <p:nvPr/>
        </p:nvSpPr>
        <p:spPr>
          <a:xfrm>
            <a:off x="2935864" y="4942916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5" name="角丸四角形 154"/>
          <p:cNvSpPr/>
          <p:nvPr/>
        </p:nvSpPr>
        <p:spPr>
          <a:xfrm>
            <a:off x="5246634" y="4955305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sp>
        <p:nvSpPr>
          <p:cNvPr id="158" name="Textfeld 126"/>
          <p:cNvSpPr txBox="1"/>
          <p:nvPr/>
        </p:nvSpPr>
        <p:spPr>
          <a:xfrm>
            <a:off x="6790313" y="3793750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Integration and Orchestration</a:t>
            </a:r>
          </a:p>
        </p:txBody>
      </p:sp>
      <p:sp>
        <p:nvSpPr>
          <p:cNvPr id="159" name="Textfeld 126"/>
          <p:cNvSpPr txBox="1"/>
          <p:nvPr/>
        </p:nvSpPr>
        <p:spPr>
          <a:xfrm>
            <a:off x="4412475" y="3436048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Remote access and Synchronization</a:t>
            </a:r>
          </a:p>
        </p:txBody>
      </p:sp>
      <p:cxnSp>
        <p:nvCxnSpPr>
          <p:cNvPr id="72" name="直線コネクタ 71"/>
          <p:cNvCxnSpPr>
            <a:stCxn id="155" idx="1"/>
            <a:endCxn id="154" idx="3"/>
          </p:cNvCxnSpPr>
          <p:nvPr/>
        </p:nvCxnSpPr>
        <p:spPr>
          <a:xfrm flipH="1" flipV="1">
            <a:off x="3789154" y="5139522"/>
            <a:ext cx="1457480" cy="1238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50" idx="3"/>
            <a:endCxn id="154" idx="1"/>
          </p:cNvCxnSpPr>
          <p:nvPr/>
        </p:nvCxnSpPr>
        <p:spPr>
          <a:xfrm>
            <a:off x="1818756" y="5054056"/>
            <a:ext cx="1117108" cy="8546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5249221" y="4293096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58" name="角丸四角形 6"/>
          <p:cNvSpPr/>
          <p:nvPr/>
        </p:nvSpPr>
        <p:spPr bwMode="auto">
          <a:xfrm>
            <a:off x="6281915" y="2235704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kumimoji="0" lang="en-US" altLang="ja-JP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0" name="直線コネクタ 49"/>
          <p:cNvCxnSpPr>
            <a:stCxn id="49" idx="2"/>
            <a:endCxn id="155" idx="0"/>
          </p:cNvCxnSpPr>
          <p:nvPr/>
        </p:nvCxnSpPr>
        <p:spPr>
          <a:xfrm flipH="1">
            <a:off x="5673279" y="4686307"/>
            <a:ext cx="2587" cy="26899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角丸四角形 150"/>
          <p:cNvSpPr/>
          <p:nvPr/>
        </p:nvSpPr>
        <p:spPr>
          <a:xfrm>
            <a:off x="6367819" y="2517779"/>
            <a:ext cx="959886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52" name="角丸四角形 151"/>
          <p:cNvSpPr/>
          <p:nvPr/>
        </p:nvSpPr>
        <p:spPr>
          <a:xfrm>
            <a:off x="6381297" y="3221804"/>
            <a:ext cx="946407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Proxy/ gateway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>
            <a:stCxn id="151" idx="2"/>
            <a:endCxn id="152" idx="0"/>
          </p:cNvCxnSpPr>
          <p:nvPr/>
        </p:nvCxnSpPr>
        <p:spPr>
          <a:xfrm>
            <a:off x="6847762" y="2910990"/>
            <a:ext cx="6739" cy="31081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52" idx="2"/>
            <a:endCxn id="155" idx="3"/>
          </p:cNvCxnSpPr>
          <p:nvPr/>
        </p:nvCxnSpPr>
        <p:spPr>
          <a:xfrm flipH="1">
            <a:off x="6099923" y="3615015"/>
            <a:ext cx="754578" cy="153689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152" idx="2"/>
            <a:endCxn id="14" idx="1"/>
          </p:cNvCxnSpPr>
          <p:nvPr/>
        </p:nvCxnSpPr>
        <p:spPr>
          <a:xfrm>
            <a:off x="6854501" y="3615015"/>
            <a:ext cx="490966" cy="142926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02" y="2944202"/>
            <a:ext cx="1017495" cy="394992"/>
          </a:xfrm>
          <a:prstGeom prst="rect">
            <a:avLst/>
          </a:prstGeom>
        </p:spPr>
      </p:pic>
      <p:sp>
        <p:nvSpPr>
          <p:cNvPr id="59" name="角丸四角形 6"/>
          <p:cNvSpPr/>
          <p:nvPr/>
        </p:nvSpPr>
        <p:spPr bwMode="auto">
          <a:xfrm>
            <a:off x="3430641" y="2232096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en-US" altLang="ja-JP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3554738" y="2532941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client</a:t>
            </a:r>
            <a:endParaRPr kumimoji="1" lang="ja-JP" altLang="en-US" sz="1400" dirty="0"/>
          </a:p>
        </p:txBody>
      </p:sp>
      <p:sp>
        <p:nvSpPr>
          <p:cNvPr id="149" name="角丸四角形 148"/>
          <p:cNvSpPr/>
          <p:nvPr/>
        </p:nvSpPr>
        <p:spPr>
          <a:xfrm>
            <a:off x="3556585" y="3232023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proxy</a:t>
            </a:r>
            <a:endParaRPr kumimoji="1" lang="ja-JP" altLang="en-US" sz="1400" dirty="0"/>
          </a:p>
        </p:txBody>
      </p:sp>
      <p:cxnSp>
        <p:nvCxnSpPr>
          <p:cNvPr id="3" name="直線コネクタ 2"/>
          <p:cNvCxnSpPr>
            <a:stCxn id="149" idx="1"/>
          </p:cNvCxnSpPr>
          <p:nvPr/>
        </p:nvCxnSpPr>
        <p:spPr>
          <a:xfrm flipH="1">
            <a:off x="1827855" y="3428629"/>
            <a:ext cx="1728730" cy="147654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49" idx="2"/>
          </p:cNvCxnSpPr>
          <p:nvPr/>
        </p:nvCxnSpPr>
        <p:spPr>
          <a:xfrm>
            <a:off x="3501941" y="3625234"/>
            <a:ext cx="178171" cy="13300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45" idx="2"/>
            <a:endCxn id="149" idx="0"/>
          </p:cNvCxnSpPr>
          <p:nvPr/>
        </p:nvCxnSpPr>
        <p:spPr>
          <a:xfrm>
            <a:off x="3981383" y="2926152"/>
            <a:ext cx="1847" cy="3058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49" idx="3"/>
            <a:endCxn id="152" idx="1"/>
          </p:cNvCxnSpPr>
          <p:nvPr/>
        </p:nvCxnSpPr>
        <p:spPr>
          <a:xfrm flipV="1">
            <a:off x="4409874" y="3418410"/>
            <a:ext cx="1971423" cy="1021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80" descr="bl_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2" y="2304162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81" descr="it_0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0" y="2867052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5370407" y="5410931"/>
            <a:ext cx="613961" cy="529476"/>
            <a:chOff x="5485983" y="5948890"/>
            <a:chExt cx="932086" cy="868515"/>
          </a:xfrm>
        </p:grpSpPr>
        <p:sp>
          <p:nvSpPr>
            <p:cNvPr id="52" name="角丸四角形 30"/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6" descr="C:\Users\knimura\AppData\Local\Microsoft\Windows\Temporary Internet Files\Content.IE5\8TTJABOM\arduino-pir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Summary</a:t>
            </a:r>
          </a:p>
        </p:txBody>
      </p:sp>
      <p:pic>
        <p:nvPicPr>
          <p:cNvPr id="56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67417" cy="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角丸四角形 6"/>
          <p:cNvSpPr/>
          <p:nvPr/>
        </p:nvSpPr>
        <p:spPr bwMode="auto">
          <a:xfrm>
            <a:off x="933518" y="2805002"/>
            <a:ext cx="1014153" cy="842236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Connected Car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1035120" y="3087348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server</a:t>
            </a:r>
            <a:endParaRPr kumimoji="1" lang="ja-JP" altLang="en-US" sz="1400" dirty="0"/>
          </a:p>
        </p:txBody>
      </p:sp>
      <p:cxnSp>
        <p:nvCxnSpPr>
          <p:cNvPr id="66" name="直線コネクタ 65"/>
          <p:cNvCxnSpPr>
            <a:endCxn id="60" idx="3"/>
          </p:cNvCxnSpPr>
          <p:nvPr/>
        </p:nvCxnSpPr>
        <p:spPr>
          <a:xfrm flipH="1" flipV="1">
            <a:off x="1888409" y="3283954"/>
            <a:ext cx="1681490" cy="224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4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メイリオ＋Sei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375</Words>
  <Application>Microsoft Office PowerPoint</Application>
  <PresentationFormat>On-screen Show (4:3)</PresentationFormat>
  <Paragraphs>233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HG明朝E</vt:lpstr>
      <vt:lpstr>メイリオ</vt:lpstr>
      <vt:lpstr>Meiryo UI</vt:lpstr>
      <vt:lpstr>ＭＳ Ｐゴシック</vt:lpstr>
      <vt:lpstr>Arial</vt:lpstr>
      <vt:lpstr>Calibri</vt:lpstr>
      <vt:lpstr>Segoe UI</vt:lpstr>
      <vt:lpstr>Wingdings</vt:lpstr>
      <vt:lpstr>Wingdings 3</vt:lpstr>
      <vt:lpstr>アース</vt:lpstr>
      <vt:lpstr>3.2.1 Device controllers</vt:lpstr>
      <vt:lpstr>3.2.2 Thing-to-Thing</vt:lpstr>
      <vt:lpstr>3.2.3 Remote access</vt:lpstr>
      <vt:lpstr>3.2.4 Gateways</vt:lpstr>
      <vt:lpstr>3.2.5 Cloud-ready devices</vt:lpstr>
      <vt:lpstr>3.2.6 Cloud proxies</vt:lpstr>
      <vt:lpstr>3.2.7 Legacy devices</vt:lpstr>
      <vt:lpstr>3.2.8 Multiple Subsystems</vt:lpstr>
      <vt:lpstr>3.3 Summary</vt:lpstr>
      <vt:lpstr>6.5 Inter connection of application and device</vt:lpstr>
      <vt:lpstr>8.5 Devices in a Local Network Controlled from a Cloud</vt:lpstr>
      <vt:lpstr>8.6 service-to-service connections across multiple domains Cloud service with directory</vt:lpstr>
      <vt:lpstr>8.6 service-to-service connections across multiple domains multiple cloud connect through directory synchronization</vt:lpstr>
      <vt:lpstr>8.6 service-to-service connections across multiple domains multiple cloud connect through servient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2019-03-12T07:28:14Z</dcterms:created>
  <dcterms:modified xsi:type="dcterms:W3CDTF">2019-03-25T06:26:59Z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e4fc8e9e-f208-479b-bba7-c9c9d3962b11</vt:lpwstr>
  </property>
  <property fmtid="{D5CDD505-2E9C-101B-9397-08002B2CF9AE}" pid="3" name="CTP_TimeStamp">
    <vt:lpwstr>2019-03-25 06:26:59Z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