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58" r:id="rId3"/>
    <p:sldId id="281" r:id="rId4"/>
    <p:sldId id="256" r:id="rId5"/>
    <p:sldId id="266" r:id="rId6"/>
    <p:sldId id="282" r:id="rId7"/>
    <p:sldId id="271" r:id="rId8"/>
    <p:sldId id="283" r:id="rId9"/>
    <p:sldId id="272" r:id="rId10"/>
    <p:sldId id="284" r:id="rId11"/>
    <p:sldId id="273" r:id="rId12"/>
    <p:sldId id="285" r:id="rId13"/>
    <p:sldId id="274" r:id="rId14"/>
    <p:sldId id="275" r:id="rId15"/>
    <p:sldId id="286" r:id="rId16"/>
    <p:sldId id="278" r:id="rId17"/>
    <p:sldId id="287" r:id="rId18"/>
    <p:sldId id="276" r:id="rId19"/>
    <p:sldId id="289" r:id="rId20"/>
    <p:sldId id="265" r:id="rId21"/>
    <p:sldId id="263" r:id="rId22"/>
    <p:sldId id="264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5A9C"/>
    <a:srgbClr val="4A7B7C"/>
    <a:srgbClr val="FFFF99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79" d="100"/>
          <a:sy n="79" d="100"/>
        </p:scale>
        <p:origin x="-105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16.08.2017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microsoft.com/office/2007/relationships/hdphoto" Target="../../clipboard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gi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W3C WoT Architecture Patterns</a:t>
            </a:r>
            <a:endParaRPr lang="en-US" dirty="0"/>
          </a:p>
        </p:txBody>
      </p:sp>
      <p:sp>
        <p:nvSpPr>
          <p:cNvPr id="289" name="角丸四角形 6"/>
          <p:cNvSpPr/>
          <p:nvPr/>
        </p:nvSpPr>
        <p:spPr bwMode="auto">
          <a:xfrm>
            <a:off x="4823246" y="508833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4878269" y="4917194"/>
            <a:ext cx="324321" cy="324321"/>
            <a:chOff x="6235706" y="4922175"/>
            <a:chExt cx="268034" cy="268034"/>
          </a:xfrm>
        </p:grpSpPr>
        <p:sp>
          <p:nvSpPr>
            <p:cNvPr id="29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9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29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297" name="Left-Right Arrow 70"/>
          <p:cNvSpPr/>
          <p:nvPr/>
        </p:nvSpPr>
        <p:spPr>
          <a:xfrm>
            <a:off x="3346099" y="5319078"/>
            <a:ext cx="141428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/>
          </a:p>
        </p:txBody>
      </p:sp>
      <p:sp>
        <p:nvSpPr>
          <p:cNvPr id="298" name="Textfeld 162"/>
          <p:cNvSpPr txBox="1"/>
          <p:nvPr/>
        </p:nvSpPr>
        <p:spPr>
          <a:xfrm>
            <a:off x="3339134" y="4509120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smtClean="0"/>
              <a:t>Direct</a:t>
            </a:r>
            <a:br>
              <a:rPr lang="en-US" sz="1600" b="1" smtClean="0"/>
            </a:br>
            <a:r>
              <a:rPr lang="en-US" sz="1600" b="1" smtClean="0"/>
              <a:t>Thing-to-Thing</a:t>
            </a:r>
          </a:p>
          <a:p>
            <a:pPr algn="ctr"/>
            <a:r>
              <a:rPr lang="en-US" sz="1600" b="1" smtClean="0"/>
              <a:t>Interaction</a:t>
            </a:r>
            <a:endParaRPr lang="en-US" sz="1600" b="1"/>
          </a:p>
        </p:txBody>
      </p:sp>
      <p:sp>
        <p:nvSpPr>
          <p:cNvPr id="321" name="角丸四角形 24"/>
          <p:cNvSpPr/>
          <p:nvPr/>
        </p:nvSpPr>
        <p:spPr bwMode="auto">
          <a:xfrm>
            <a:off x="4878269" y="572034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2" name="角丸四角形 21"/>
          <p:cNvSpPr/>
          <p:nvPr/>
        </p:nvSpPr>
        <p:spPr bwMode="auto">
          <a:xfrm>
            <a:off x="4878269" y="533400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3" name="角丸四角形 24"/>
          <p:cNvSpPr/>
          <p:nvPr/>
        </p:nvSpPr>
        <p:spPr bwMode="auto">
          <a:xfrm>
            <a:off x="4878269" y="592196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" name="Gruppieren 323"/>
          <p:cNvGrpSpPr/>
          <p:nvPr/>
        </p:nvGrpSpPr>
        <p:grpSpPr>
          <a:xfrm>
            <a:off x="6051181" y="5069775"/>
            <a:ext cx="2997068" cy="1392272"/>
            <a:chOff x="6051181" y="5069775"/>
            <a:chExt cx="2997068" cy="1392272"/>
          </a:xfrm>
        </p:grpSpPr>
        <p:sp>
          <p:nvSpPr>
            <p:cNvPr id="325" name="角丸四角形 6"/>
            <p:cNvSpPr/>
            <p:nvPr/>
          </p:nvSpPr>
          <p:spPr bwMode="auto">
            <a:xfrm>
              <a:off x="7858203" y="5069775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pic>
          <p:nvPicPr>
            <p:cNvPr id="326" name="Picture 2" descr="http://www.wink.com/img/product/tcp-led-connected-lighting/variants/762148261636/hero_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5238" y="5395305"/>
              <a:ext cx="796666" cy="79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60"/>
            <p:cNvGrpSpPr/>
            <p:nvPr/>
          </p:nvGrpSpPr>
          <p:grpSpPr>
            <a:xfrm>
              <a:off x="8559442" y="5390976"/>
              <a:ext cx="391083" cy="391083"/>
              <a:chOff x="6235706" y="4922175"/>
              <a:chExt cx="268034" cy="268034"/>
            </a:xfrm>
          </p:grpSpPr>
          <p:sp>
            <p:nvSpPr>
              <p:cNvPr id="33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35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6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7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  <p:sp>
              <p:nvSpPr>
                <p:cNvPr id="338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400"/>
                </a:p>
              </p:txBody>
            </p:sp>
          </p:grpSp>
        </p:grpSp>
        <p:sp>
          <p:nvSpPr>
            <p:cNvPr id="328" name="Textfeld 126"/>
            <p:cNvSpPr txBox="1"/>
            <p:nvPr/>
          </p:nvSpPr>
          <p:spPr>
            <a:xfrm>
              <a:off x="6130454" y="587727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Complement</a:t>
              </a:r>
              <a:br>
                <a:rPr lang="en-US" sz="1600" b="1" smtClean="0"/>
              </a:br>
              <a:r>
                <a:rPr lang="en-US" sz="1600" b="1" smtClean="0"/>
                <a:t>Existing Devices</a:t>
              </a:r>
            </a:p>
          </p:txBody>
        </p:sp>
        <p:sp>
          <p:nvSpPr>
            <p:cNvPr id="329" name="Textfeld 126"/>
            <p:cNvSpPr txBox="1"/>
            <p:nvPr/>
          </p:nvSpPr>
          <p:spPr>
            <a:xfrm>
              <a:off x="8322421" y="544801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+</a:t>
              </a:r>
              <a:endParaRPr lang="en-US" sz="1200"/>
            </a:p>
          </p:txBody>
        </p:sp>
        <p:sp>
          <p:nvSpPr>
            <p:cNvPr id="330" name="Textfeld 126"/>
            <p:cNvSpPr txBox="1"/>
            <p:nvPr/>
          </p:nvSpPr>
          <p:spPr>
            <a:xfrm>
              <a:off x="8469706" y="5847802"/>
              <a:ext cx="5485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smtClean="0">
                  <a:latin typeface="Arial" panose="020B0604020202020204" pitchFamily="34" charset="0"/>
                  <a:cs typeface="Arial" panose="020B0604020202020204" pitchFamily="34" charset="0"/>
                </a:rPr>
                <a:t>Thing</a:t>
              </a:r>
              <a:endParaRPr lang="en-US" sz="1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Textfeld 330"/>
            <p:cNvSpPr txBox="1"/>
            <p:nvPr/>
          </p:nvSpPr>
          <p:spPr>
            <a:xfrm>
              <a:off x="8296019" y="5819141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sym typeface="Symbol"/>
                </a:rPr>
                <a:t></a:t>
              </a:r>
              <a:endParaRPr lang="en-US" sz="1200" b="1"/>
            </a:p>
          </p:txBody>
        </p:sp>
        <p:sp>
          <p:nvSpPr>
            <p:cNvPr id="332" name="Left-Right Arrow 70"/>
            <p:cNvSpPr/>
            <p:nvPr/>
          </p:nvSpPr>
          <p:spPr>
            <a:xfrm>
              <a:off x="6051181" y="5320058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sp>
        <p:nvSpPr>
          <p:cNvPr id="359" name="角丸四角形 6"/>
          <p:cNvSpPr/>
          <p:nvPr/>
        </p:nvSpPr>
        <p:spPr bwMode="auto">
          <a:xfrm>
            <a:off x="2093188" y="508719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7" name="Group 35"/>
          <p:cNvGrpSpPr/>
          <p:nvPr/>
        </p:nvGrpSpPr>
        <p:grpSpPr>
          <a:xfrm>
            <a:off x="2148211" y="4916057"/>
            <a:ext cx="324321" cy="324321"/>
            <a:chOff x="6235706" y="4922175"/>
            <a:chExt cx="268034" cy="268034"/>
          </a:xfrm>
        </p:grpSpPr>
        <p:sp>
          <p:nvSpPr>
            <p:cNvPr id="361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3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4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5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366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/>
              </a:p>
            </p:txBody>
          </p:sp>
        </p:grpSp>
      </p:grpSp>
      <p:sp>
        <p:nvSpPr>
          <p:cNvPr id="367" name="角丸四角形 24"/>
          <p:cNvSpPr/>
          <p:nvPr/>
        </p:nvSpPr>
        <p:spPr bwMode="auto">
          <a:xfrm>
            <a:off x="2148211" y="571921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8" name="角丸四角形 21"/>
          <p:cNvSpPr/>
          <p:nvPr/>
        </p:nvSpPr>
        <p:spPr bwMode="auto">
          <a:xfrm>
            <a:off x="2148211" y="551759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800" kern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9" name="縦巻き 49"/>
          <p:cNvSpPr/>
          <p:nvPr/>
        </p:nvSpPr>
        <p:spPr bwMode="auto">
          <a:xfrm>
            <a:off x="2148211" y="531597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App Script</a:t>
            </a:r>
            <a:endParaRPr lang="en-US" altLang="ja-JP" sz="800" kern="0" dirty="0"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70" name="角丸四角形 24"/>
          <p:cNvSpPr/>
          <p:nvPr/>
        </p:nvSpPr>
        <p:spPr bwMode="auto">
          <a:xfrm>
            <a:off x="2148211" y="592083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 smtClea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rPr>
              <a:t>Protocol</a:t>
            </a:r>
            <a:endParaRPr lang="en-US" altLang="ja-JP" sz="800" kern="0" dirty="0">
              <a:solidFill>
                <a:schemeClr val="bg1"/>
              </a:solidFill>
              <a:latin typeface="Arial" pitchFamily="34" charset="0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371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56088" y="6083543"/>
            <a:ext cx="1469410" cy="739953"/>
          </a:xfrm>
          <a:prstGeom prst="rect">
            <a:avLst/>
          </a:prstGeom>
        </p:spPr>
      </p:pic>
      <p:grpSp>
        <p:nvGrpSpPr>
          <p:cNvPr id="9" name="Gruppieren 145"/>
          <p:cNvGrpSpPr/>
          <p:nvPr/>
        </p:nvGrpSpPr>
        <p:grpSpPr>
          <a:xfrm>
            <a:off x="5369713" y="1424798"/>
            <a:ext cx="3096344" cy="4325126"/>
            <a:chOff x="5369713" y="1424798"/>
            <a:chExt cx="3096344" cy="4325126"/>
          </a:xfrm>
        </p:grpSpPr>
        <p:grpSp>
          <p:nvGrpSpPr>
            <p:cNvPr id="10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357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feld 181"/>
            <p:cNvSpPr txBox="1"/>
            <p:nvPr/>
          </p:nvSpPr>
          <p:spPr>
            <a:xfrm>
              <a:off x="6373284" y="1758913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Edge Hubs</a:t>
              </a:r>
              <a:endParaRPr lang="en-US" sz="1600" b="1"/>
            </a:p>
          </p:txBody>
        </p:sp>
        <p:sp>
          <p:nvSpPr>
            <p:cNvPr id="350" name="Left-Right Arrow 71"/>
            <p:cNvSpPr/>
            <p:nvPr/>
          </p:nvSpPr>
          <p:spPr>
            <a:xfrm rot="16200000">
              <a:off x="6117463" y="4664808"/>
              <a:ext cx="1600846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97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98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100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2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2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7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8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09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0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11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3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11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1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19" name="Gerade Verbindung mit Pfeil 118"/>
            <p:cNvCxnSpPr>
              <a:stCxn id="109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Gerade Verbindung mit Pfeil 119"/>
            <p:cNvCxnSpPr>
              <a:stCxn id="111" idx="1"/>
              <a:endCxn id="113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6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02472" y="2074895"/>
              <a:ext cx="1193968" cy="477587"/>
            </a:xfrm>
            <a:prstGeom prst="rect">
              <a:avLst/>
            </a:prstGeom>
          </p:spPr>
        </p:pic>
      </p:grpSp>
      <p:grpSp>
        <p:nvGrpSpPr>
          <p:cNvPr id="15" name="Gruppieren 146"/>
          <p:cNvGrpSpPr/>
          <p:nvPr/>
        </p:nvGrpSpPr>
        <p:grpSpPr>
          <a:xfrm>
            <a:off x="452037" y="1268760"/>
            <a:ext cx="5283841" cy="3744418"/>
            <a:chOff x="452037" y="1268760"/>
            <a:chExt cx="5283841" cy="3744418"/>
          </a:xfrm>
        </p:grpSpPr>
        <p:grpSp>
          <p:nvGrpSpPr>
            <p:cNvPr id="16" name="Group 1"/>
            <p:cNvGrpSpPr/>
            <p:nvPr/>
          </p:nvGrpSpPr>
          <p:grpSpPr>
            <a:xfrm>
              <a:off x="452037" y="1268760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317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Left-Right Arrow 71"/>
            <p:cNvSpPr/>
            <p:nvPr/>
          </p:nvSpPr>
          <p:spPr>
            <a:xfrm rot="16200000">
              <a:off x="1964885" y="4075490"/>
              <a:ext cx="1305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7" name="Left-Right Arrow 73"/>
            <p:cNvSpPr/>
            <p:nvPr/>
          </p:nvSpPr>
          <p:spPr>
            <a:xfrm>
              <a:off x="3563888" y="2852936"/>
              <a:ext cx="217199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08" name="Textfeld 181"/>
            <p:cNvSpPr txBox="1"/>
            <p:nvPr/>
          </p:nvSpPr>
          <p:spPr>
            <a:xfrm>
              <a:off x="1708071" y="150627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Cloud</a:t>
              </a:r>
              <a:endParaRPr lang="en-US" sz="1600" b="1" dirty="0"/>
            </a:p>
          </p:txBody>
        </p:sp>
        <p:sp>
          <p:nvSpPr>
            <p:cNvPr id="121" name="角丸四角形 6"/>
            <p:cNvSpPr/>
            <p:nvPr/>
          </p:nvSpPr>
          <p:spPr bwMode="auto">
            <a:xfrm>
              <a:off x="2027337" y="2007890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122" name="角丸四角形 24"/>
            <p:cNvSpPr/>
            <p:nvPr/>
          </p:nvSpPr>
          <p:spPr bwMode="auto">
            <a:xfrm>
              <a:off x="2086282" y="3142450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7" name="Group 42"/>
            <p:cNvGrpSpPr/>
            <p:nvPr/>
          </p:nvGrpSpPr>
          <p:grpSpPr>
            <a:xfrm>
              <a:off x="1670213" y="2727970"/>
              <a:ext cx="324321" cy="324321"/>
              <a:chOff x="6235706" y="4922175"/>
              <a:chExt cx="268034" cy="268034"/>
            </a:xfrm>
          </p:grpSpPr>
          <p:sp>
            <p:nvSpPr>
              <p:cNvPr id="12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8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26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0" name="角丸四角形 24"/>
            <p:cNvSpPr/>
            <p:nvPr/>
          </p:nvSpPr>
          <p:spPr bwMode="auto">
            <a:xfrm>
              <a:off x="2086281" y="3344069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1" name="角丸四角形 21"/>
            <p:cNvSpPr/>
            <p:nvPr/>
          </p:nvSpPr>
          <p:spPr bwMode="auto">
            <a:xfrm>
              <a:off x="2086282" y="2258375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2" name="角丸四角形 21"/>
            <p:cNvSpPr/>
            <p:nvPr/>
          </p:nvSpPr>
          <p:spPr bwMode="auto">
            <a:xfrm>
              <a:off x="2086282" y="2940831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3" name="縦巻き 49"/>
            <p:cNvSpPr/>
            <p:nvPr/>
          </p:nvSpPr>
          <p:spPr bwMode="auto">
            <a:xfrm>
              <a:off x="2148674" y="272797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800" kern="0" smtClean="0">
                  <a:solidFill>
                    <a:sysClr val="windowText" lastClr="000000"/>
                  </a:solidFill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lang="en-US" altLang="ja-JP" sz="800" kern="0">
                <a:solidFill>
                  <a:sysClr val="windowText" lastClr="000000"/>
                </a:solidFill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4" name="縦巻き 49"/>
            <p:cNvSpPr/>
            <p:nvPr/>
          </p:nvSpPr>
          <p:spPr bwMode="auto">
            <a:xfrm>
              <a:off x="2148674" y="2516457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Orchestr.</a:t>
              </a:r>
              <a:r>
                <a:rPr kumimoji="0" lang="en-US" altLang="ja-JP" sz="800" b="0" i="0" u="none" strike="noStrike" kern="0" cap="none" spc="0" normalizeH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 Client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135" name="縦巻き 49"/>
            <p:cNvSpPr/>
            <p:nvPr/>
          </p:nvSpPr>
          <p:spPr bwMode="auto">
            <a:xfrm>
              <a:off x="2148674" y="2304944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Digital Twiin</a:t>
              </a:r>
              <a:endPara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9" name="Group 42"/>
            <p:cNvGrpSpPr/>
            <p:nvPr/>
          </p:nvGrpSpPr>
          <p:grpSpPr>
            <a:xfrm>
              <a:off x="1660452" y="2182486"/>
              <a:ext cx="324321" cy="324321"/>
              <a:chOff x="6235706" y="4922175"/>
              <a:chExt cx="268034" cy="268034"/>
            </a:xfrm>
          </p:grpSpPr>
          <p:sp>
            <p:nvSpPr>
              <p:cNvPr id="137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39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43" name="Gerade Verbindung mit Pfeil 142"/>
            <p:cNvCxnSpPr>
              <a:stCxn id="133" idx="1"/>
            </p:cNvCxnSpPr>
            <p:nvPr/>
          </p:nvCxnSpPr>
          <p:spPr bwMode="auto">
            <a:xfrm flipH="1">
              <a:off x="1994534" y="281797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Gerade Verbindung mit Pfeil 143"/>
            <p:cNvCxnSpPr>
              <a:stCxn id="135" idx="1"/>
              <a:endCxn id="137" idx="3"/>
            </p:cNvCxnSpPr>
            <p:nvPr/>
          </p:nvCxnSpPr>
          <p:spPr bwMode="auto">
            <a:xfrm flipH="1" flipV="1">
              <a:off x="1984773" y="234464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uppieren 371"/>
          <p:cNvGrpSpPr/>
          <p:nvPr/>
        </p:nvGrpSpPr>
        <p:grpSpPr>
          <a:xfrm>
            <a:off x="43130" y="3884425"/>
            <a:ext cx="2344077" cy="2187385"/>
            <a:chOff x="43130" y="3884425"/>
            <a:chExt cx="2344077" cy="2187385"/>
          </a:xfrm>
        </p:grpSpPr>
        <p:sp>
          <p:nvSpPr>
            <p:cNvPr id="373" name="角丸四角形 6"/>
            <p:cNvSpPr/>
            <p:nvPr/>
          </p:nvSpPr>
          <p:spPr bwMode="auto">
            <a:xfrm>
              <a:off x="107504" y="4581128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Web Browser</a:t>
              </a:r>
            </a:p>
          </p:txBody>
        </p:sp>
        <p:pic>
          <p:nvPicPr>
            <p:cNvPr id="374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1990" y="3886926"/>
              <a:ext cx="510204" cy="743617"/>
            </a:xfrm>
            <a:prstGeom prst="rect">
              <a:avLst/>
            </a:prstGeom>
          </p:spPr>
        </p:pic>
        <p:sp>
          <p:nvSpPr>
            <p:cNvPr id="375" name="Textfeld 163"/>
            <p:cNvSpPr txBox="1"/>
            <p:nvPr/>
          </p:nvSpPr>
          <p:spPr>
            <a:xfrm>
              <a:off x="43130" y="5733256"/>
              <a:ext cx="15595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smtClean="0"/>
                <a:t>Web Integration</a:t>
              </a:r>
              <a:endParaRPr lang="en-US" sz="1600" b="1"/>
            </a:p>
          </p:txBody>
        </p:sp>
        <p:sp>
          <p:nvSpPr>
            <p:cNvPr id="376" name="角丸四角形 24"/>
            <p:cNvSpPr/>
            <p:nvPr/>
          </p:nvSpPr>
          <p:spPr bwMode="auto">
            <a:xfrm>
              <a:off x="162527" y="5222399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7" name="角丸四角形 21"/>
            <p:cNvSpPr/>
            <p:nvPr/>
          </p:nvSpPr>
          <p:spPr bwMode="auto">
            <a:xfrm>
              <a:off x="162527" y="5020780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Scripting API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8" name="縦巻き 49"/>
            <p:cNvSpPr/>
            <p:nvPr/>
          </p:nvSpPr>
          <p:spPr bwMode="auto">
            <a:xfrm>
              <a:off x="162527" y="4819161"/>
              <a:ext cx="1080000" cy="180000"/>
            </a:xfrm>
            <a:prstGeom prst="verticalScroll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dirty="0" smtClean="0"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App Script</a:t>
              </a:r>
              <a:endParaRPr lang="en-US" altLang="ja-JP" sz="800" kern="0" dirty="0"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79" name="角丸四角形 24"/>
            <p:cNvSpPr/>
            <p:nvPr/>
          </p:nvSpPr>
          <p:spPr bwMode="auto">
            <a:xfrm>
              <a:off x="162527" y="5424018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lang="en-US" altLang="ja-JP" sz="800" kern="0" smtClean="0">
                  <a:solidFill>
                    <a:schemeClr val="bg1"/>
                  </a:solidFill>
                  <a:latin typeface="Arial" pitchFamily="34" charset="0"/>
                  <a:ea typeface="HG明朝E" panose="02020909000000000000" pitchFamily="17" charset="-128"/>
                  <a:cs typeface="Arial" pitchFamily="34" charset="0"/>
                </a:rPr>
                <a:t>Binding Templates</a:t>
              </a:r>
              <a:endParaRPr lang="en-US" altLang="ja-JP" sz="800" kern="0">
                <a:solidFill>
                  <a:schemeClr val="bg1"/>
                </a:solidFill>
                <a:latin typeface="Arial" pitchFamily="34" charset="0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380" name="Left-Right Arrow 70"/>
            <p:cNvSpPr/>
            <p:nvPr/>
          </p:nvSpPr>
          <p:spPr>
            <a:xfrm rot="2700000">
              <a:off x="1259120" y="5171176"/>
              <a:ext cx="88640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  <p:sp>
          <p:nvSpPr>
            <p:cNvPr id="381" name="Left-Right Arrow 70"/>
            <p:cNvSpPr/>
            <p:nvPr/>
          </p:nvSpPr>
          <p:spPr>
            <a:xfrm rot="18900000">
              <a:off x="1180244" y="3884425"/>
              <a:ext cx="1206963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/>
            </a:p>
          </p:txBody>
        </p:sp>
      </p:grpSp>
      <p:pic>
        <p:nvPicPr>
          <p:cNvPr id="148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lc="http://schemas.openxmlformats.org/drawingml/2006/lockedCanvas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08" y="585266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Foliennummernplatzhalter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Device (Minimal WoT Servient)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</a:t>
            </a:r>
            <a:r>
              <a:rPr lang="en-US" altLang="ja-JP" sz="2000" kern="0" dirty="0" err="1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Impl</a:t>
            </a: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.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</a:t>
            </a:r>
            <a:r>
              <a:rPr lang="en-US" altLang="ja-JP" sz="20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Impl</a:t>
            </a: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.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Smartphone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32656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Smartphone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Smartphone (Browser</a:t>
            </a:r>
            <a:r>
              <a:rPr kumimoji="0" lang="en-US" altLang="ja-JP" sz="2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with WoT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Visualization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3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32656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Edge Hub (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3" name="Gerade Verbindung mit Pfeil 42"/>
          <p:cNvCxnSpPr>
            <a:endCxn id="36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sp>
        <p:nvSpPr>
          <p:cNvPr id="51" name="角丸四角形 6"/>
          <p:cNvSpPr/>
          <p:nvPr/>
        </p:nvSpPr>
        <p:spPr bwMode="auto">
          <a:xfrm>
            <a:off x="5508104" y="544522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4" name="Gerade Verbindung mit Pfeil 53"/>
          <p:cNvCxnSpPr>
            <a:endCxn id="51" idx="0"/>
          </p:cNvCxnSpPr>
          <p:nvPr/>
        </p:nvCxnSpPr>
        <p:spPr>
          <a:xfrm>
            <a:off x="6125219" y="5072445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角丸四角形 6"/>
          <p:cNvSpPr/>
          <p:nvPr/>
        </p:nvSpPr>
        <p:spPr bwMode="auto">
          <a:xfrm>
            <a:off x="4607538" y="59851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5225971" y="5076392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winkelte Verbindung 78"/>
          <p:cNvCxnSpPr/>
          <p:nvPr/>
        </p:nvCxnSpPr>
        <p:spPr>
          <a:xfrm rot="16200000" flipH="1">
            <a:off x="2555516" y="2719895"/>
            <a:ext cx="12700" cy="4680000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229200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図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548680"/>
            <a:ext cx="1914048" cy="765619"/>
          </a:xfrm>
          <a:prstGeom prst="rect">
            <a:avLst/>
          </a:prstGeom>
        </p:spPr>
      </p:pic>
      <p:pic>
        <p:nvPicPr>
          <p:cNvPr id="614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5661248"/>
            <a:ext cx="1512168" cy="850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435699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419484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419484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419484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419484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403295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406896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406896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2952784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2952784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332655" y="2716503"/>
            <a:ext cx="1065473" cy="828000"/>
            <a:chOff x="2670083" y="4186219"/>
            <a:chExt cx="1065473" cy="828000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73" name="Form 72"/>
          <p:cNvCxnSpPr>
            <a:stCxn id="57" idx="0"/>
          </p:cNvCxnSpPr>
          <p:nvPr/>
        </p:nvCxnSpPr>
        <p:spPr>
          <a:xfrm rot="16200000" flipV="1">
            <a:off x="-1905492" y="1610929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/>
          <p:nvPr/>
        </p:nvCxnSpPr>
        <p:spPr>
          <a:xfrm rot="16200000" flipH="1">
            <a:off x="-1023791" y="3043671"/>
            <a:ext cx="12700" cy="4032448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/>
          <p:nvPr/>
        </p:nvCxnSpPr>
        <p:spPr>
          <a:xfrm rot="16200000" flipH="1">
            <a:off x="3170411" y="3331895"/>
            <a:ext cx="12700" cy="3456000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548680"/>
            <a:ext cx="1914048" cy="765619"/>
          </a:xfrm>
          <a:prstGeom prst="rect">
            <a:avLst/>
          </a:prstGeom>
        </p:spPr>
      </p:pic>
      <p:sp>
        <p:nvSpPr>
          <p:cNvPr id="80" name="角丸四角形 6"/>
          <p:cNvSpPr/>
          <p:nvPr/>
        </p:nvSpPr>
        <p:spPr bwMode="auto">
          <a:xfrm>
            <a:off x="7909770" y="573885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1" name="Gerade Verbindung mit Pfeil 80"/>
          <p:cNvCxnSpPr>
            <a:endCxn id="80" idx="0"/>
          </p:cNvCxnSpPr>
          <p:nvPr/>
        </p:nvCxnSpPr>
        <p:spPr>
          <a:xfrm flipH="1">
            <a:off x="8526885" y="4941168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11679" y="5340807"/>
            <a:ext cx="1134393" cy="1328553"/>
          </a:xfrm>
          <a:prstGeom prst="rect">
            <a:avLst/>
          </a:prstGeom>
          <a:noFill/>
        </p:spPr>
      </p:pic>
      <p:sp>
        <p:nvSpPr>
          <p:cNvPr id="83" name="角丸四角形 6"/>
          <p:cNvSpPr/>
          <p:nvPr/>
        </p:nvSpPr>
        <p:spPr bwMode="auto">
          <a:xfrm>
            <a:off x="5508104" y="544522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Gerade Verbindung mit Pfeil 83"/>
          <p:cNvCxnSpPr>
            <a:endCxn id="83" idx="0"/>
          </p:cNvCxnSpPr>
          <p:nvPr/>
        </p:nvCxnSpPr>
        <p:spPr>
          <a:xfrm>
            <a:off x="6125219" y="5072445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6"/>
          <p:cNvSpPr/>
          <p:nvPr/>
        </p:nvSpPr>
        <p:spPr bwMode="auto">
          <a:xfrm>
            <a:off x="4607538" y="59851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225971" y="5076392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5229200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5661248"/>
            <a:ext cx="1512168" cy="850909"/>
          </a:xfrm>
          <a:prstGeom prst="rect">
            <a:avLst/>
          </a:prstGeom>
          <a:noFill/>
        </p:spPr>
      </p:pic>
      <p:sp>
        <p:nvSpPr>
          <p:cNvPr id="45" name="角丸四角形 6"/>
          <p:cNvSpPr/>
          <p:nvPr/>
        </p:nvSpPr>
        <p:spPr bwMode="auto">
          <a:xfrm>
            <a:off x="-108520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47" name="角丸四角形 21"/>
          <p:cNvSpPr/>
          <p:nvPr/>
        </p:nvSpPr>
        <p:spPr bwMode="auto">
          <a:xfrm>
            <a:off x="53628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角丸四角形 21"/>
          <p:cNvSpPr/>
          <p:nvPr/>
        </p:nvSpPr>
        <p:spPr bwMode="auto">
          <a:xfrm>
            <a:off x="53628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9" name="角丸四角形 21"/>
          <p:cNvSpPr/>
          <p:nvPr/>
        </p:nvSpPr>
        <p:spPr bwMode="auto">
          <a:xfrm>
            <a:off x="53628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1551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7951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7951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295688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295688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own Arrow 40"/>
          <p:cNvSpPr/>
          <p:nvPr/>
        </p:nvSpPr>
        <p:spPr>
          <a:xfrm rot="5400000">
            <a:off x="-356885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53628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IM</a:t>
            </a:r>
          </a:p>
        </p:txBody>
      </p:sp>
      <p:grpSp>
        <p:nvGrpSpPr>
          <p:cNvPr id="58" name="Group 38"/>
          <p:cNvGrpSpPr/>
          <p:nvPr/>
        </p:nvGrpSpPr>
        <p:grpSpPr>
          <a:xfrm>
            <a:off x="2915816" y="2708920"/>
            <a:ext cx="1065473" cy="828000"/>
            <a:chOff x="2670083" y="4186219"/>
            <a:chExt cx="1065473" cy="828000"/>
          </a:xfrm>
        </p:grpSpPr>
        <p:sp>
          <p:nvSpPr>
            <p:cNvPr id="74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76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7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91" name="Form 90"/>
          <p:cNvCxnSpPr>
            <a:stCxn id="74" idx="0"/>
          </p:cNvCxnSpPr>
          <p:nvPr/>
        </p:nvCxnSpPr>
        <p:spPr>
          <a:xfrm rot="16200000" flipV="1">
            <a:off x="2342979" y="1603346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Arrow 40"/>
          <p:cNvSpPr/>
          <p:nvPr/>
        </p:nvSpPr>
        <p:spPr>
          <a:xfrm rot="5400000">
            <a:off x="3891586" y="287769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Edge Hub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 smtClean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96752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94" name="角丸四角形 21"/>
          <p:cNvSpPr/>
          <p:nvPr/>
        </p:nvSpPr>
        <p:spPr bwMode="auto">
          <a:xfrm>
            <a:off x="-5635004" y="3143782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4" name="角丸四角形 21"/>
          <p:cNvSpPr/>
          <p:nvPr/>
        </p:nvSpPr>
        <p:spPr bwMode="auto">
          <a:xfrm>
            <a:off x="-1386532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-108520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2520032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79688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35496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35494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058239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179512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435699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419484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419484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419484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419484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403295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406896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406896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2952784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2952784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35496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951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7951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1295688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1295688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5" name="Group 38"/>
          <p:cNvGrpSpPr/>
          <p:nvPr/>
        </p:nvGrpSpPr>
        <p:grpSpPr>
          <a:xfrm>
            <a:off x="-1332655" y="2716503"/>
            <a:ext cx="1065473" cy="828000"/>
            <a:chOff x="2670083" y="4186219"/>
            <a:chExt cx="1065473" cy="828000"/>
          </a:xfrm>
        </p:grpSpPr>
        <p:sp>
          <p:nvSpPr>
            <p:cNvPr id="5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5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Down Arrow 40"/>
          <p:cNvSpPr/>
          <p:nvPr/>
        </p:nvSpPr>
        <p:spPr>
          <a:xfrm rot="5400000">
            <a:off x="-356885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73" name="Form 72"/>
          <p:cNvCxnSpPr>
            <a:stCxn id="57" idx="0"/>
          </p:cNvCxnSpPr>
          <p:nvPr/>
        </p:nvCxnSpPr>
        <p:spPr>
          <a:xfrm rot="16200000" flipV="1">
            <a:off x="-1905492" y="1610929"/>
            <a:ext cx="943686" cy="1267462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/>
          <p:nvPr/>
        </p:nvCxnSpPr>
        <p:spPr>
          <a:xfrm rot="16200000" flipH="1">
            <a:off x="-1023791" y="3043671"/>
            <a:ext cx="12700" cy="4032448"/>
          </a:xfrm>
          <a:prstGeom prst="bentConnector3">
            <a:avLst>
              <a:gd name="adj1" fmla="val 34941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winkelte Verbindung 77"/>
          <p:cNvCxnSpPr>
            <a:stCxn id="11" idx="2"/>
            <a:endCxn id="80" idx="2"/>
          </p:cNvCxnSpPr>
          <p:nvPr/>
        </p:nvCxnSpPr>
        <p:spPr>
          <a:xfrm rot="16200000" flipH="1">
            <a:off x="5062238" y="4100706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6"/>
          <p:cNvSpPr/>
          <p:nvPr/>
        </p:nvSpPr>
        <p:spPr bwMode="auto">
          <a:xfrm>
            <a:off x="5580112" y="4149080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35495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pic>
        <p:nvPicPr>
          <p:cNvPr id="92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6304" y="3717032"/>
            <a:ext cx="1554008" cy="621603"/>
          </a:xfrm>
          <a:prstGeom prst="rect">
            <a:avLst/>
          </a:prstGeom>
        </p:spPr>
      </p:pic>
      <p:sp>
        <p:nvSpPr>
          <p:cNvPr id="99" name="角丸四角形 6"/>
          <p:cNvSpPr/>
          <p:nvPr/>
        </p:nvSpPr>
        <p:spPr bwMode="auto">
          <a:xfrm>
            <a:off x="6588224" y="537321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00" name="Gerade Verbindung mit Pfeil 99"/>
          <p:cNvCxnSpPr>
            <a:endCxn id="99" idx="0"/>
          </p:cNvCxnSpPr>
          <p:nvPr/>
        </p:nvCxnSpPr>
        <p:spPr>
          <a:xfrm>
            <a:off x="7205339" y="5000437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6"/>
          <p:cNvSpPr/>
          <p:nvPr/>
        </p:nvSpPr>
        <p:spPr bwMode="auto">
          <a:xfrm>
            <a:off x="5687658" y="591310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6306091" y="5004384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6250" y="4860143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Cloud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9710" y="2724579"/>
            <a:ext cx="8281" cy="5256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</a:t>
            </a:r>
            <a:r>
              <a:rPr lang="en-US" altLang="ja-JP" sz="2000" b="1" kern="0" dirty="0" smtClean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Hub</a:t>
            </a:r>
            <a:endParaRPr lang="en-US" altLang="ja-JP" sz="2000" b="1" kern="0" dirty="0">
              <a:solidFill>
                <a:srgbClr val="000000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14096" y="1854458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114303" y="3542928"/>
            <a:ext cx="864000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</a:t>
            </a: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</a:t>
            </a:r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neM2M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Local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Sensor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Echonet</a:t>
            </a:r>
            <a:r>
              <a:rPr lang="de-DE" sz="1400" dirty="0" smtClean="0">
                <a:solidFill>
                  <a:schemeClr val="bg1"/>
                </a:solidFill>
              </a:rPr>
              <a:t/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Proxy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User Thing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Media 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b="1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A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B1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ExposedThing</a:t>
            </a:r>
            <a:r>
              <a:rPr lang="de-DE" sz="1400" dirty="0" smtClean="0">
                <a:solidFill>
                  <a:schemeClr val="bg1"/>
                </a:solidFill>
              </a:rPr>
              <a:t> B2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ConsumedThing</a:t>
            </a:r>
            <a:r>
              <a:rPr lang="de-DE" sz="1400" dirty="0" smtClean="0">
                <a:solidFill>
                  <a:schemeClr val="bg1"/>
                </a:solidFill>
              </a:rPr>
              <a:t> C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Discovery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Server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atin typeface="+mj-lt"/>
                <a:cs typeface="Arial" pitchFamily="34" charset="0"/>
              </a:rPr>
              <a:t>Client API</a:t>
            </a:r>
            <a:endParaRPr lang="de-DE" sz="1400" dirty="0">
              <a:latin typeface="+mj-lt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  <a:endParaRPr lang="en-US" altLang="ja-JP" sz="1400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440160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40"/>
          <p:cNvSpPr/>
          <p:nvPr/>
        </p:nvSpPr>
        <p:spPr>
          <a:xfrm rot="10800000">
            <a:off x="535823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>
            <a:off x="1774361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>
            <a:off x="3012899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>
            <a:off x="4251437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>
            <a:off x="5489974" y="270891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>
            <a:off x="6728511" y="270892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154862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 smtClea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“Standard Body” × “Media </a:t>
            </a:r>
            <a:r>
              <a:rPr lang="en-US" sz="2000" dirty="0">
                <a:solidFill>
                  <a:schemeClr val="bg1"/>
                </a:solidFill>
              </a:rPr>
              <a:t>Type” </a:t>
            </a:r>
            <a:r>
              <a:rPr lang="en-US" sz="2000" dirty="0" smtClean="0">
                <a:solidFill>
                  <a:schemeClr val="bg1"/>
                </a:solidFill>
              </a:rPr>
              <a:t>× </a:t>
            </a:r>
            <a:r>
              <a:rPr lang="en-US" sz="2000" dirty="0">
                <a:solidFill>
                  <a:schemeClr val="bg1"/>
                </a:solidFill>
              </a:rPr>
              <a:t>“Transfer Protocol” × </a:t>
            </a:r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>
                <a:solidFill>
                  <a:schemeClr val="bg1"/>
                </a:solidFill>
              </a:rPr>
              <a:t>Security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JSON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MQTT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3031251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/>
            </a:r>
            <a:b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3031252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  <a:endParaRPr lang="en-US" altLang="ja-JP" sz="14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3031252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2959244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3255440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Binding</a:t>
            </a:r>
            <a:br>
              <a:rPr lang="de-DE" sz="2000" dirty="0" smtClean="0"/>
            </a:br>
            <a:r>
              <a:rPr lang="de-DE" sz="2000" dirty="0" smtClean="0"/>
              <a:t>Templates</a:t>
            </a:r>
            <a:endParaRPr lang="de-DE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36952" y="4051792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34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 (WoT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角丸四角形 21"/>
          <p:cNvSpPr/>
          <p:nvPr/>
        </p:nvSpPr>
        <p:spPr bwMode="auto">
          <a:xfrm>
            <a:off x="4292760" y="1115953"/>
            <a:ext cx="4824536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5" name="角丸四角形 21"/>
          <p:cNvSpPr/>
          <p:nvPr/>
        </p:nvSpPr>
        <p:spPr bwMode="auto">
          <a:xfrm>
            <a:off x="4292758" y="2149943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315503" y="1572444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4436776" y="1558376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4292759" y="2844895"/>
            <a:ext cx="4824534" cy="574726"/>
          </a:xfrm>
          <a:prstGeom prst="roundRect">
            <a:avLst>
              <a:gd name="adj" fmla="val 18792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Interaction Model</a:t>
            </a: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4367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5552952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5552952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88640"/>
            <a:ext cx="1821802" cy="16561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952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2394150" y="3142230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96752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 (WoT Servient)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6"/>
          <p:cNvSpPr/>
          <p:nvPr/>
        </p:nvSpPr>
        <p:spPr bwMode="auto">
          <a:xfrm>
            <a:off x="4148744" y="611897"/>
            <a:ext cx="5112568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Device</a:t>
            </a:r>
            <a:r>
              <a:rPr kumimoji="0" lang="en-US" altLang="ja-JP" sz="20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(Minimal </a:t>
            </a: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Servient)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6777296" y="3547896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920952" y="4051953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/>
            </a:r>
            <a:b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角丸四角形 6"/>
          <p:cNvSpPr/>
          <p:nvPr/>
        </p:nvSpPr>
        <p:spPr bwMode="auto">
          <a:xfrm>
            <a:off x="-1116632" y="620688"/>
            <a:ext cx="2664296" cy="4608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Browser (Web Client)</a:t>
            </a:r>
          </a:p>
        </p:txBody>
      </p:sp>
      <p:sp>
        <p:nvSpPr>
          <p:cNvPr id="24" name="角丸四角形 21"/>
          <p:cNvSpPr/>
          <p:nvPr/>
        </p:nvSpPr>
        <p:spPr bwMode="auto">
          <a:xfrm>
            <a:off x="-954484" y="2853686"/>
            <a:ext cx="2340000" cy="574726"/>
          </a:xfrm>
          <a:prstGeom prst="roundRect">
            <a:avLst>
              <a:gd name="adj" fmla="val 1882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JS Library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954484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-954484" y="1124744"/>
            <a:ext cx="2340000" cy="1423832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 smtClea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with JS Library</a:t>
            </a: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-954484" y="2158734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792596" y="1567167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1922350" y="2716503"/>
            <a:ext cx="2060941" cy="828000"/>
            <a:chOff x="2670082" y="4186219"/>
            <a:chExt cx="2060941" cy="828000"/>
          </a:xfrm>
        </p:grpSpPr>
        <p:sp>
          <p:nvSpPr>
            <p:cNvPr id="3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1" name="Down Arrow 40"/>
          <p:cNvSpPr/>
          <p:nvPr/>
        </p:nvSpPr>
        <p:spPr>
          <a:xfrm rot="5400000">
            <a:off x="3891586" y="2885278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2" name="Form 41"/>
          <p:cNvCxnSpPr>
            <a:stCxn id="35" idx="0"/>
          </p:cNvCxnSpPr>
          <p:nvPr/>
        </p:nvCxnSpPr>
        <p:spPr>
          <a:xfrm rot="16200000" flipV="1">
            <a:off x="1598380" y="1362061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828600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-828600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875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87576" y="4556009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4292760" y="3547895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4436776" y="4053600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6" name="Gewinkelte Verbindung 55"/>
          <p:cNvCxnSpPr>
            <a:stCxn id="25" idx="2"/>
            <a:endCxn id="65" idx="2"/>
          </p:cNvCxnSpPr>
          <p:nvPr/>
        </p:nvCxnSpPr>
        <p:spPr>
          <a:xfrm rot="16200000" flipH="1">
            <a:off x="2839138" y="2436273"/>
            <a:ext cx="12700" cy="5247244"/>
          </a:xfrm>
          <a:prstGeom prst="bentConnector3">
            <a:avLst>
              <a:gd name="adj1" fmla="val 297692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21"/>
          <p:cNvSpPr/>
          <p:nvPr/>
        </p:nvSpPr>
        <p:spPr bwMode="auto">
          <a:xfrm>
            <a:off x="4292758" y="1124744"/>
            <a:ext cx="4824536" cy="2295464"/>
          </a:xfrm>
          <a:prstGeom prst="roundRect">
            <a:avLst>
              <a:gd name="adj" fmla="val 4705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32656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Bildschirmpräsentation (4:3)</PresentationFormat>
  <Paragraphs>566</Paragraphs>
  <Slides>22</Slides>
  <Notes>15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W3C WoT Architecture Patterns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</vt:vector>
  </TitlesOfParts>
  <Company>Siemens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lastModifiedBy>Matthias Kovatsch</cp:lastModifiedBy>
  <cp:revision>12</cp:revision>
  <cp:lastPrinted>2017-08-07T13:47:57Z</cp:lastPrinted>
  <dcterms:created xsi:type="dcterms:W3CDTF">2017-08-07T12:37:27Z</dcterms:created>
  <dcterms:modified xsi:type="dcterms:W3CDTF">2017-08-16T14:45:09Z</dcterms:modified>
</cp:coreProperties>
</file>