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  <p:sldMasterId id="2147483694" r:id="rId15"/>
    <p:sldMasterId id="2147483705" r:id="rId16"/>
    <p:sldMasterId id="2147483707" r:id="rId17"/>
    <p:sldMasterId id="2147483709" r:id="rId18"/>
    <p:sldMasterId id="2147483711" r:id="rId19"/>
    <p:sldMasterId id="2147483715" r:id="rId20"/>
    <p:sldMasterId id="2147483717" r:id="rId21"/>
    <p:sldMasterId id="2147483718" r:id="rId22"/>
    <p:sldMasterId id="2147483720" r:id="rId23"/>
  </p:sldMasterIdLst>
  <p:notesMasterIdLst>
    <p:notesMasterId r:id="rId31"/>
  </p:notesMasterIdLst>
  <p:sldIdLst>
    <p:sldId id="1449" r:id="rId24"/>
    <p:sldId id="1450" r:id="rId25"/>
    <p:sldId id="1454" r:id="rId26"/>
    <p:sldId id="1452" r:id="rId27"/>
    <p:sldId id="1455" r:id="rId28"/>
    <p:sldId id="1456" r:id="rId29"/>
    <p:sldId id="1457" r:id="rId30"/>
  </p:sldIdLst>
  <p:sldSz cx="12198350" cy="6858000"/>
  <p:notesSz cx="6858000" cy="9144000"/>
  <p:custDataLst>
    <p:tags r:id="rId32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4" autoAdjust="0"/>
    <p:restoredTop sz="82743" autoAdjust="0"/>
  </p:normalViewPr>
  <p:slideViewPr>
    <p:cSldViewPr>
      <p:cViewPr varScale="1">
        <p:scale>
          <a:sx n="112" d="100"/>
          <a:sy n="112" d="100"/>
        </p:scale>
        <p:origin x="784" y="192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5.xml"/><Relationship Id="rId26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8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4.xml"/><Relationship Id="rId25" Type="http://schemas.openxmlformats.org/officeDocument/2006/relationships/slide" Target="slides/slide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3.xml"/><Relationship Id="rId20" Type="http://schemas.openxmlformats.org/officeDocument/2006/relationships/slideMaster" Target="slideMasters/slideMaster7.xml"/><Relationship Id="rId29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32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Master" Target="slideMasters/slideMaster10.xml"/><Relationship Id="rId28" Type="http://schemas.openxmlformats.org/officeDocument/2006/relationships/slide" Target="slides/slide5.xml"/><Relationship Id="rId3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6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Master" Target="slideMasters/slideMaster9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3/16/20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3/16/20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3/16/20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3/16/20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3/16/20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3/16/20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3/16/20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3/16/20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3/16/20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3/16/20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3/16/20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3/16/20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3/16/20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984621028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7466097"/>
      </p:ext>
    </p:extLst>
  </p:cSld>
  <p:clrMap bg1="dk2" tx1="lt1" bg2="dk1" tx2="lt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56909885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08990526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73054582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3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8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7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60188352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08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08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78" indent="-228578" algn="l" defTabSz="121908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03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02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42" indent="-224345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46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5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435426051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33217889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42494171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Two-Phase Discovery Framework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2" y="5661248"/>
            <a:ext cx="10657184" cy="910538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Virtual F2F 16 March 2020</a:t>
            </a:r>
          </a:p>
          <a:p>
            <a:r>
              <a:rPr lang="en-US" sz="4000" dirty="0"/>
              <a:t>Michael McCool: Intel Principal Engineer / W3C WoT WG Co-chair</a:t>
            </a:r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45" r="28347" b="1695"/>
          <a:stretch/>
        </p:blipFill>
        <p:spPr bwMode="auto">
          <a:xfrm>
            <a:off x="4226967" y="286214"/>
            <a:ext cx="3528392" cy="4176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93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2AD7-6764-453A-9434-7D5147EC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9435-624A-46CA-9339-B32D0850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" y="1170300"/>
            <a:ext cx="10978515" cy="53285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Capabilities</a:t>
            </a:r>
          </a:p>
          <a:p>
            <a:pPr lvl="1"/>
            <a:r>
              <a:rPr lang="en-US" dirty="0"/>
              <a:t>Support both local and global/remote discovery (unconstrained by network domain)</a:t>
            </a:r>
          </a:p>
          <a:p>
            <a:pPr lvl="1"/>
            <a:r>
              <a:rPr lang="en-US" dirty="0"/>
              <a:t>Support “localizable” discovery (constrainable by location)</a:t>
            </a:r>
          </a:p>
          <a:p>
            <a:pPr lvl="1"/>
            <a:r>
              <a:rPr lang="en-US" dirty="0"/>
              <a:t>Support some form of “semantic query”</a:t>
            </a:r>
          </a:p>
          <a:p>
            <a:pPr lvl="1"/>
            <a:r>
              <a:rPr lang="en-US" dirty="0"/>
              <a:t>Support both</a:t>
            </a:r>
          </a:p>
          <a:p>
            <a:pPr lvl="2"/>
            <a:r>
              <a:rPr lang="en-US" dirty="0"/>
              <a:t>Directory services for searching large repositories of Things</a:t>
            </a:r>
          </a:p>
          <a:p>
            <a:pPr lvl="2"/>
            <a:r>
              <a:rPr lang="en-US" dirty="0"/>
              <a:t>Peer-to-peer (self-identifying) discovery</a:t>
            </a:r>
          </a:p>
          <a:p>
            <a:r>
              <a:rPr lang="en-US" dirty="0"/>
              <a:t>Privacy-Preserving Architecture</a:t>
            </a:r>
          </a:p>
          <a:p>
            <a:pPr lvl="1"/>
            <a:r>
              <a:rPr lang="en-US" dirty="0"/>
              <a:t>Respect device and information Lifecycle</a:t>
            </a:r>
          </a:p>
          <a:p>
            <a:pPr lvl="1"/>
            <a:r>
              <a:rPr lang="en-US" dirty="0"/>
              <a:t>Distribute TDs only to authenticated and authorized users</a:t>
            </a:r>
          </a:p>
          <a:p>
            <a:pPr lvl="1"/>
            <a:r>
              <a:rPr lang="en-US" dirty="0"/>
              <a:t>Don’t leak private data to </a:t>
            </a:r>
            <a:r>
              <a:rPr lang="en-US" dirty="0" err="1"/>
              <a:t>unauth</a:t>
            </a:r>
            <a:r>
              <a:rPr lang="en-US" dirty="0"/>
              <a:t>. users</a:t>
            </a:r>
          </a:p>
          <a:p>
            <a:pPr lvl="1"/>
            <a:r>
              <a:rPr lang="en-US" dirty="0"/>
              <a:t>Don’t leak information that can be used to INFER private information to </a:t>
            </a:r>
            <a:r>
              <a:rPr lang="en-US" dirty="0" err="1"/>
              <a:t>unauth</a:t>
            </a:r>
            <a:r>
              <a:rPr lang="en-US" dirty="0"/>
              <a:t>. users</a:t>
            </a:r>
          </a:p>
          <a:p>
            <a:r>
              <a:rPr lang="en-US" dirty="0"/>
              <a:t>Alignment with existing standards</a:t>
            </a:r>
          </a:p>
          <a:p>
            <a:pPr lvl="1"/>
            <a:r>
              <a:rPr lang="en-US" dirty="0"/>
              <a:t>E.g. IETF </a:t>
            </a:r>
            <a:r>
              <a:rPr lang="en-US" dirty="0" err="1"/>
              <a:t>CoRE</a:t>
            </a:r>
            <a:r>
              <a:rPr lang="en-US" dirty="0"/>
              <a:t> Resource Directories, </a:t>
            </a:r>
            <a:r>
              <a:rPr lang="en-US" dirty="0" err="1"/>
              <a:t>CoRE</a:t>
            </a:r>
            <a:r>
              <a:rPr lang="en-US" dirty="0"/>
              <a:t> Link Format, DID, …</a:t>
            </a:r>
          </a:p>
          <a:p>
            <a:pPr lvl="1"/>
            <a:r>
              <a:rPr lang="en-US" dirty="0"/>
              <a:t>Align with </a:t>
            </a:r>
            <a:r>
              <a:rPr lang="en-US" dirty="0" err="1"/>
              <a:t>WoT</a:t>
            </a:r>
            <a:r>
              <a:rPr lang="en-US" dirty="0"/>
              <a:t> Scripting API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ADE4-4BD5-480E-9FAD-FC2A1E70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Proposal: Two-Phase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43000"/>
            <a:ext cx="10978515" cy="545435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lvl="1"/>
            <a:r>
              <a:rPr lang="en-US" dirty="0"/>
              <a:t>“First Contact” Protocol</a:t>
            </a:r>
          </a:p>
          <a:p>
            <a:pPr lvl="2"/>
            <a:r>
              <a:rPr lang="en-US" dirty="0"/>
              <a:t>Answers the question: how to start?</a:t>
            </a:r>
          </a:p>
          <a:p>
            <a:pPr lvl="1"/>
            <a:r>
              <a:rPr lang="en-US" dirty="0"/>
              <a:t>Open</a:t>
            </a:r>
          </a:p>
          <a:p>
            <a:pPr lvl="2"/>
            <a:r>
              <a:rPr lang="en-US" dirty="0"/>
              <a:t>Can be accessed with no or limited access controls</a:t>
            </a:r>
          </a:p>
          <a:p>
            <a:pPr lvl="1"/>
            <a:r>
              <a:rPr lang="en-US" dirty="0"/>
              <a:t>Lightweight</a:t>
            </a:r>
          </a:p>
          <a:p>
            <a:pPr lvl="2"/>
            <a:r>
              <a:rPr lang="en-US" dirty="0"/>
              <a:t>Does not use significant resources on responder</a:t>
            </a:r>
          </a:p>
          <a:p>
            <a:pPr lvl="2"/>
            <a:r>
              <a:rPr lang="en-US" dirty="0"/>
              <a:t>resistant to Denial of Service attacks</a:t>
            </a:r>
          </a:p>
          <a:p>
            <a:pPr lvl="1"/>
            <a:r>
              <a:rPr lang="en-US" dirty="0"/>
              <a:t>Provides intentionally limited information</a:t>
            </a:r>
          </a:p>
          <a:p>
            <a:pPr lvl="2"/>
            <a:r>
              <a:rPr lang="en-US" dirty="0"/>
              <a:t>Avoid leaking any metadata that can be used to infer private data</a:t>
            </a:r>
          </a:p>
          <a:p>
            <a:pPr lvl="2"/>
            <a:r>
              <a:rPr lang="en-US" dirty="0"/>
              <a:t>This includes types of devices, device ids, owners, timestamps,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Exploration</a:t>
            </a:r>
          </a:p>
          <a:p>
            <a:pPr lvl="1"/>
            <a:r>
              <a:rPr lang="en-US" dirty="0"/>
              <a:t>Authentication and authorization required</a:t>
            </a:r>
          </a:p>
          <a:p>
            <a:pPr lvl="1"/>
            <a:r>
              <a:rPr lang="en-US" dirty="0"/>
              <a:t>Supports more complex search capabilities</a:t>
            </a:r>
          </a:p>
          <a:p>
            <a:pPr lvl="1"/>
            <a:r>
              <a:rPr lang="en-US" dirty="0"/>
              <a:t>Provides rich metadata</a:t>
            </a:r>
          </a:p>
          <a:p>
            <a:pPr lvl="1"/>
            <a:r>
              <a:rPr lang="en-US" dirty="0"/>
              <a:t>Access controls can limit data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0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43000"/>
            <a:ext cx="10978515" cy="54543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“First Contact” protocol</a:t>
            </a:r>
          </a:p>
          <a:p>
            <a:pPr lvl="1"/>
            <a:r>
              <a:rPr lang="en-US" dirty="0"/>
              <a:t>Output: Address of directory service</a:t>
            </a:r>
          </a:p>
          <a:p>
            <a:pPr lvl="1"/>
            <a:r>
              <a:rPr lang="en-US" dirty="0"/>
              <a:t>Need not be broadcast; could use well-known network services (</a:t>
            </a:r>
            <a:r>
              <a:rPr lang="en-US" dirty="0" err="1"/>
              <a:t>eg</a:t>
            </a:r>
            <a:r>
              <a:rPr lang="en-US" dirty="0"/>
              <a:t> DNS, DHCP,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Address should not leak any other metadata, </a:t>
            </a:r>
            <a:r>
              <a:rPr lang="en-US" dirty="0" err="1"/>
              <a:t>eg</a:t>
            </a:r>
            <a:r>
              <a:rPr lang="en-US" dirty="0"/>
              <a:t> type of devices</a:t>
            </a:r>
          </a:p>
          <a:p>
            <a:r>
              <a:rPr lang="en-US" dirty="0"/>
              <a:t>Can have multiple mechanisms for introduction</a:t>
            </a:r>
          </a:p>
          <a:p>
            <a:pPr lvl="1"/>
            <a:r>
              <a:rPr lang="en-US" dirty="0"/>
              <a:t>Local: QR code, </a:t>
            </a:r>
            <a:r>
              <a:rPr lang="en-US" dirty="0" err="1"/>
              <a:t>mDNS</a:t>
            </a:r>
            <a:r>
              <a:rPr lang="en-US" dirty="0"/>
              <a:t>, DNS-SD, DHCP, Bluetooth beacons (</a:t>
            </a:r>
            <a:r>
              <a:rPr lang="en-US" dirty="0" err="1"/>
              <a:t>Eddystone</a:t>
            </a:r>
            <a:r>
              <a:rPr lang="en-US" dirty="0"/>
              <a:t>), etc.</a:t>
            </a:r>
          </a:p>
          <a:p>
            <a:pPr lvl="1"/>
            <a:r>
              <a:rPr lang="en-US" dirty="0"/>
              <a:t>Global: Search engine, well-known global repositories, company repositories, cities, etc.</a:t>
            </a:r>
          </a:p>
          <a:p>
            <a:pPr lvl="1"/>
            <a:r>
              <a:rPr lang="en-US" dirty="0"/>
              <a:t>Self: Well-known addresses, </a:t>
            </a:r>
            <a:r>
              <a:rPr lang="en-US" dirty="0" err="1"/>
              <a:t>eg</a:t>
            </a:r>
            <a:r>
              <a:rPr lang="en-US" dirty="0"/>
              <a:t> “.well-known/td”</a:t>
            </a:r>
          </a:p>
          <a:p>
            <a:r>
              <a:rPr lang="en-US" dirty="0"/>
              <a:t>Existing mechanisms that have lists of typed links can also be used here: </a:t>
            </a:r>
          </a:p>
          <a:p>
            <a:pPr lvl="1"/>
            <a:r>
              <a:rPr lang="en-US" dirty="0" err="1"/>
              <a:t>CoRE</a:t>
            </a:r>
            <a:r>
              <a:rPr lang="en-US" dirty="0"/>
              <a:t> RD, DID Documents, DNS, etc.</a:t>
            </a:r>
          </a:p>
          <a:p>
            <a:pPr lvl="1"/>
            <a:r>
              <a:rPr lang="en-US" dirty="0"/>
              <a:t>Use these to find directories rather than to distribute metadata directly</a:t>
            </a:r>
          </a:p>
          <a:p>
            <a:r>
              <a:rPr lang="en-US" i="1" dirty="0"/>
              <a:t>May</a:t>
            </a:r>
            <a:r>
              <a:rPr lang="en-US" dirty="0"/>
              <a:t> in some cases point directly at a Thing Description</a:t>
            </a:r>
          </a:p>
          <a:p>
            <a:pPr lvl="1"/>
            <a:r>
              <a:rPr lang="en-US" dirty="0"/>
              <a:t>Degenerate case: like a “directory” has only one TD</a:t>
            </a:r>
          </a:p>
          <a:p>
            <a:pPr lvl="1"/>
            <a:r>
              <a:rPr lang="en-US" dirty="0"/>
              <a:t>Still requires authentication in principle to access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43000"/>
            <a:ext cx="10978515" cy="5454351"/>
          </a:xfrm>
        </p:spPr>
        <p:txBody>
          <a:bodyPr>
            <a:normAutofit/>
          </a:bodyPr>
          <a:lstStyle/>
          <a:p>
            <a:r>
              <a:rPr lang="en-US" dirty="0"/>
              <a:t>Authentication required, and then…</a:t>
            </a:r>
          </a:p>
          <a:p>
            <a:r>
              <a:rPr lang="en-US" dirty="0" err="1"/>
              <a:t>Queryable</a:t>
            </a:r>
            <a:r>
              <a:rPr lang="en-US" dirty="0"/>
              <a:t> Directory service</a:t>
            </a:r>
          </a:p>
          <a:p>
            <a:pPr lvl="1"/>
            <a:r>
              <a:rPr lang="en-US" dirty="0"/>
              <a:t>Lightweight: specific query parameters, </a:t>
            </a:r>
            <a:r>
              <a:rPr lang="en-US" dirty="0" err="1"/>
              <a:t>eg.</a:t>
            </a:r>
            <a:r>
              <a:rPr lang="en-US" dirty="0"/>
              <a:t> location, keywords</a:t>
            </a:r>
          </a:p>
          <a:p>
            <a:pPr lvl="1"/>
            <a:r>
              <a:rPr lang="en-US" dirty="0"/>
              <a:t>Full: (sub-)SPARQL semantic query AND/OR </a:t>
            </a:r>
            <a:r>
              <a:rPr lang="en-US" dirty="0" err="1"/>
              <a:t>GraphQL</a:t>
            </a:r>
            <a:r>
              <a:rPr lang="en-US" dirty="0"/>
              <a:t> AND/OR by-example</a:t>
            </a:r>
          </a:p>
          <a:p>
            <a:r>
              <a:rPr lang="en-US" dirty="0"/>
              <a:t>Gateway: registration sub-API, timeouts, etc.</a:t>
            </a:r>
          </a:p>
          <a:p>
            <a:r>
              <a:rPr lang="en-US" dirty="0"/>
              <a:t>Self: same query API, but no public registration API</a:t>
            </a:r>
          </a:p>
          <a:p>
            <a:r>
              <a:rPr lang="en-US" dirty="0"/>
              <a:t>Mutable IDs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need way to notify registered users of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B75B-CFAF-1044-9233-8309FBED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9BE-57FD-E94B-A65B-71E3594D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96753"/>
            <a:ext cx="10978515" cy="49294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Privacy</a:t>
            </a:r>
          </a:p>
          <a:p>
            <a:pPr lvl="1"/>
            <a:r>
              <a:rPr lang="en-US" dirty="0"/>
              <a:t>Two-phase approach </a:t>
            </a:r>
            <a:r>
              <a:rPr lang="en-US" b="1" dirty="0"/>
              <a:t>not sufficient </a:t>
            </a:r>
            <a:r>
              <a:rPr lang="en-US" dirty="0"/>
              <a:t>to preserve privacy in all contexts</a:t>
            </a:r>
          </a:p>
          <a:p>
            <a:pPr lvl="1"/>
            <a:r>
              <a:rPr lang="en-US" dirty="0"/>
              <a:t>Privacy preservation also depends on the design of API</a:t>
            </a:r>
          </a:p>
          <a:p>
            <a:pPr lvl="1"/>
            <a:r>
              <a:rPr lang="en-US" dirty="0"/>
              <a:t>API needs to hide data that can be used to infer private information, such as location of device doing the discovery</a:t>
            </a:r>
          </a:p>
          <a:p>
            <a:r>
              <a:rPr lang="en-US" dirty="0"/>
              <a:t>Third-party code context (</a:t>
            </a:r>
            <a:r>
              <a:rPr lang="en-US" dirty="0" err="1"/>
              <a:t>eg</a:t>
            </a:r>
            <a:r>
              <a:rPr lang="en-US" dirty="0"/>
              <a:t> browser):</a:t>
            </a:r>
          </a:p>
          <a:p>
            <a:pPr lvl="1"/>
            <a:r>
              <a:rPr lang="en-US" dirty="0"/>
              <a:t>If discovery API follows two-phase structure, where Introduction returns list of directories, then even without authenticating the list of directories visible can possibly be used to infer location</a:t>
            </a:r>
          </a:p>
          <a:p>
            <a:pPr lvl="1"/>
            <a:r>
              <a:rPr lang="en-US" dirty="0"/>
              <a:t>This is especially true if the discovery mechanism can be constrained to particular Introduction mechanisms.</a:t>
            </a:r>
          </a:p>
          <a:p>
            <a:pPr lvl="1"/>
            <a:r>
              <a:rPr lang="en-US" dirty="0"/>
              <a:t>May also be a problem in proposed non-browser contexts, </a:t>
            </a:r>
            <a:r>
              <a:rPr lang="en-US" dirty="0" err="1"/>
              <a:t>eg.</a:t>
            </a:r>
            <a:r>
              <a:rPr lang="en-US" dirty="0"/>
              <a:t> “Edge Workers”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F4E36-3B13-FB47-AEF6-BE61BD0E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487D-51EB-304A-A005-5FEE4A38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Scripting API – </a:t>
            </a:r>
            <a:r>
              <a:rPr lang="en-US"/>
              <a:t>Discussion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9F32-6A96-7047-BE64-0D9F4F4B9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340768"/>
            <a:ext cx="10978515" cy="50405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Allows discovery mechanism to be specified</a:t>
            </a:r>
          </a:p>
          <a:p>
            <a:r>
              <a:rPr lang="en-US" dirty="0"/>
              <a:t>Returns discovered TDs</a:t>
            </a:r>
          </a:p>
          <a:p>
            <a:r>
              <a:rPr lang="en-US" dirty="0"/>
              <a:t>Assumes authentication/authorization is handled out-of-band</a:t>
            </a:r>
          </a:p>
          <a:p>
            <a:pPr marL="0" indent="0">
              <a:buNone/>
            </a:pPr>
            <a:r>
              <a:rPr lang="en-US" dirty="0"/>
              <a:t>Discussion Points:</a:t>
            </a:r>
          </a:p>
          <a:p>
            <a:r>
              <a:rPr lang="en-US" dirty="0"/>
              <a:t>Not incompatible with two-phase approach</a:t>
            </a:r>
          </a:p>
          <a:p>
            <a:pPr lvl="1"/>
            <a:r>
              <a:rPr lang="en-US" dirty="0"/>
              <a:t>Authentication/authorization needs to be set up outside script</a:t>
            </a:r>
          </a:p>
          <a:p>
            <a:r>
              <a:rPr lang="en-US" dirty="0"/>
              <a:t>Query format needs to be better standardized</a:t>
            </a:r>
          </a:p>
          <a:p>
            <a:pPr lvl="1"/>
            <a:r>
              <a:rPr lang="en-US" dirty="0"/>
              <a:t>What query forms are supported?  What are the parameters?</a:t>
            </a:r>
          </a:p>
          <a:p>
            <a:pPr lvl="1"/>
            <a:r>
              <a:rPr lang="en-US" dirty="0"/>
              <a:t>How can I search for Things in a particular physical location (that I am not necessarily at?)</a:t>
            </a:r>
          </a:p>
          <a:p>
            <a:r>
              <a:rPr lang="en-US" dirty="0"/>
              <a:t>Options to select mechanisms may be a privacy risk</a:t>
            </a:r>
          </a:p>
          <a:p>
            <a:pPr lvl="1"/>
            <a:r>
              <a:rPr lang="en-US" dirty="0"/>
              <a:t>If I can discover a thing via Bluetooth, I know it is within a few meters</a:t>
            </a:r>
          </a:p>
          <a:p>
            <a:pPr lvl="1"/>
            <a:r>
              <a:rPr lang="en-US" dirty="0"/>
              <a:t>Perhaps the mechanisms and desired location should also be specified out of band</a:t>
            </a:r>
          </a:p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 “Discovery sub-API” could be factored out and run during setup, like security config</a:t>
            </a:r>
          </a:p>
          <a:p>
            <a:pPr lvl="1"/>
            <a:r>
              <a:rPr lang="en-US" dirty="0"/>
              <a:t> Things to be consumed by a script perhaps managed declaratively using dependences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C4C6-084D-104C-AEC5-B2C14B2F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19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1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9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6_Intel 20150715">
  <a:themeElements>
    <a:clrScheme name="Custom 6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2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0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3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columns</Name>
  <PpLayout>29</PpLayout>
  <Index>12</Index>
</p4ppTags>
</file>

<file path=customXml/item10.xml><?xml version="1.0" encoding="utf-8"?>
<p4ppTags>
  <Name>Three columns + Navigation</Name>
  <PpLayout>32</PpLayout>
  <Index>20</Index>
</p4ppTags>
</file>

<file path=customXml/item11.xml><?xml version="1.0" encoding="utf-8"?>
<p4ppTags>
  <Name>Free Content</Name>
  <PpLayout>11</PpLayout>
  <Index>9</Index>
</p4ppTags>
</file>

<file path=customXml/item12.xml><?xml version="1.0" encoding="utf-8"?>
<p4ppTags>
  <Name>Four objects</Name>
  <PpLayout>24</PpLayout>
  <Index>15</Index>
</p4ppTags>
</file>

<file path=customXml/item13.xml><?xml version="1.0" encoding="utf-8"?>
<p4ppTags>
  <Name>Two columns + Navigation</Name>
  <PpLayout>32</PpLayout>
  <Index>19</Index>
</p4ppTags>
</file>

<file path=customXml/item2.xml><?xml version="1.0" encoding="utf-8"?>
<p4ppTags>
  <Name>One object (small)</Name>
  <PpLayout>16</PpLayout>
  <Index>11</Index>
</p4ppTags>
</file>

<file path=customXml/item3.xml><?xml version="1.0" encoding="utf-8"?>
<p4ppTags>
  <Name>One object (large) + Navigation</Name>
  <PpLayout>32</PpLayout>
  <Index>17</Index>
</p4ppTags>
</file>

<file path=customXml/item4.xml><?xml version="1.0" encoding="utf-8"?>
<p4ppTags>
  <Name>One object (large)</Name>
  <PpLayout>16</PpLayout>
  <Index>10</Index>
</p4ppTags>
</file>

<file path=customXml/item5.xml><?xml version="1.0" encoding="utf-8"?>
<p4ppTags>
  <Name>Two rows</Name>
  <PpLayout>32</PpLayout>
  <Index>13</Index>
</p4ppTags>
</file>

<file path=customXml/item6.xml><?xml version="1.0" encoding="utf-8"?>
<p4ppTags>
  <Name>Free Content + Navigation</Name>
  <PpLayout>32</PpLayout>
  <Index>16</Index>
</p4ppTags>
</file>

<file path=customXml/item7.xml><?xml version="1.0" encoding="utf-8"?>
<p4ppTags>
  <Name>Three columns</Name>
  <PpLayout>32</PpLayout>
  <Index>14</Index>
</p4ppTags>
</file>

<file path=customXml/item8.xml><?xml version="1.0" encoding="utf-8"?>
<p4ppTags>
  <Name>One object (small) + Navigation</Name>
  <PpLayout>32</PpLayout>
  <Index>18</Index>
</p4ppTags>
</file>

<file path=customXml/item9.xml><?xml version="1.0" encoding="utf-8"?>
<p4ppTags>
  <Name>Text + Index</Name>
  <PpLayout>32</PpLayout>
  <Index>8</Index>
</p4ppTags>
</file>

<file path=customXml/itemProps1.xml><?xml version="1.0" encoding="utf-8"?>
<ds:datastoreItem xmlns:ds="http://schemas.openxmlformats.org/officeDocument/2006/customXml" ds:itemID="{9299034F-B9D7-46FC-B241-DC94BF0E67F6}">
  <ds:schemaRefs/>
</ds:datastoreItem>
</file>

<file path=customXml/itemProps10.xml><?xml version="1.0" encoding="utf-8"?>
<ds:datastoreItem xmlns:ds="http://schemas.openxmlformats.org/officeDocument/2006/customXml" ds:itemID="{69E3DA23-9724-4848-A6F6-2F0F36B1F914}">
  <ds:schemaRefs/>
</ds:datastoreItem>
</file>

<file path=customXml/itemProps11.xml><?xml version="1.0" encoding="utf-8"?>
<ds:datastoreItem xmlns:ds="http://schemas.openxmlformats.org/officeDocument/2006/customXml" ds:itemID="{B5096DD8-53C8-4E83-8664-FC4F8BE8B725}">
  <ds:schemaRefs/>
</ds:datastoreItem>
</file>

<file path=customXml/itemProps12.xml><?xml version="1.0" encoding="utf-8"?>
<ds:datastoreItem xmlns:ds="http://schemas.openxmlformats.org/officeDocument/2006/customXml" ds:itemID="{4E8C063E-54DF-40B8-B6B7-24C91B170904}">
  <ds:schemaRefs/>
</ds:datastoreItem>
</file>

<file path=customXml/itemProps13.xml><?xml version="1.0" encoding="utf-8"?>
<ds:datastoreItem xmlns:ds="http://schemas.openxmlformats.org/officeDocument/2006/customXml" ds:itemID="{A27DC4FC-F9FA-4AC8-AAAA-729E607CE7E5}">
  <ds:schemaRefs/>
</ds:datastoreItem>
</file>

<file path=customXml/itemProps2.xml><?xml version="1.0" encoding="utf-8"?>
<ds:datastoreItem xmlns:ds="http://schemas.openxmlformats.org/officeDocument/2006/customXml" ds:itemID="{B19D05D1-AE0E-4B0D-AA6A-E4DC4507B75E}">
  <ds:schemaRefs/>
</ds:datastoreItem>
</file>

<file path=customXml/itemProps3.xml><?xml version="1.0" encoding="utf-8"?>
<ds:datastoreItem xmlns:ds="http://schemas.openxmlformats.org/officeDocument/2006/customXml" ds:itemID="{F718F79D-2091-4AD7-864E-B9B95B323394}">
  <ds:schemaRefs/>
</ds:datastoreItem>
</file>

<file path=customXml/itemProps4.xml><?xml version="1.0" encoding="utf-8"?>
<ds:datastoreItem xmlns:ds="http://schemas.openxmlformats.org/officeDocument/2006/customXml" ds:itemID="{864B6C15-1FF1-4ADA-8DBE-CD1DAF35B070}">
  <ds:schemaRefs/>
</ds:datastoreItem>
</file>

<file path=customXml/itemProps5.xml><?xml version="1.0" encoding="utf-8"?>
<ds:datastoreItem xmlns:ds="http://schemas.openxmlformats.org/officeDocument/2006/customXml" ds:itemID="{F14BB4E7-BF22-46E2-AA3C-1ABA12A0B021}">
  <ds:schemaRefs/>
</ds:datastoreItem>
</file>

<file path=customXml/itemProps6.xml><?xml version="1.0" encoding="utf-8"?>
<ds:datastoreItem xmlns:ds="http://schemas.openxmlformats.org/officeDocument/2006/customXml" ds:itemID="{3C206999-0CDF-47B3-B85E-D5652B9D7810}">
  <ds:schemaRefs/>
</ds:datastoreItem>
</file>

<file path=customXml/itemProps7.xml><?xml version="1.0" encoding="utf-8"?>
<ds:datastoreItem xmlns:ds="http://schemas.openxmlformats.org/officeDocument/2006/customXml" ds:itemID="{8699A006-2152-4093-B4FC-C6BF20D5E592}">
  <ds:schemaRefs/>
</ds:datastoreItem>
</file>

<file path=customXml/itemProps8.xml><?xml version="1.0" encoding="utf-8"?>
<ds:datastoreItem xmlns:ds="http://schemas.openxmlformats.org/officeDocument/2006/customXml" ds:itemID="{0091252C-F36F-40C9-984C-22582B3E6FB3}">
  <ds:schemaRefs/>
</ds:datastoreItem>
</file>

<file path=customXml/itemProps9.xml><?xml version="1.0" encoding="utf-8"?>
<ds:datastoreItem xmlns:ds="http://schemas.openxmlformats.org/officeDocument/2006/customXml" ds:itemID="{0D9599B2-641B-429C-8C85-C591ECF8C99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2145</TotalTime>
  <Words>717</Words>
  <Application>Microsoft Macintosh PowerPoint</Application>
  <PresentationFormat>Custom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7</vt:i4>
      </vt:variant>
    </vt:vector>
  </HeadingPairs>
  <TitlesOfParts>
    <vt:vector size="25" baseType="lpstr">
      <vt:lpstr>Neo Sans Intel</vt:lpstr>
      <vt:lpstr>Neo Sans Intel Medium</vt:lpstr>
      <vt:lpstr>Arial</vt:lpstr>
      <vt:lpstr>Calibri</vt:lpstr>
      <vt:lpstr>Courier New</vt:lpstr>
      <vt:lpstr>Intel Clear</vt:lpstr>
      <vt:lpstr>Intel Clear Pro</vt:lpstr>
      <vt:lpstr>Wingdings</vt:lpstr>
      <vt:lpstr>Larissa</vt:lpstr>
      <vt:lpstr>4_intel16x9</vt:lpstr>
      <vt:lpstr>1_Intel 20150715</vt:lpstr>
      <vt:lpstr>9_Intel 20150715</vt:lpstr>
      <vt:lpstr>5_Intel 20150715</vt:lpstr>
      <vt:lpstr>6_Intel 20150715</vt:lpstr>
      <vt:lpstr>2_Intel 20150715</vt:lpstr>
      <vt:lpstr>10_Intel 20150715</vt:lpstr>
      <vt:lpstr>3_Intel 20150715</vt:lpstr>
      <vt:lpstr>11_Intel 20150715</vt:lpstr>
      <vt:lpstr>Two-Phase Discovery Framework</vt:lpstr>
      <vt:lpstr>Discovery Requirements</vt:lpstr>
      <vt:lpstr>Proposal: Two-Phase Discovery</vt:lpstr>
      <vt:lpstr>Introduction</vt:lpstr>
      <vt:lpstr>Exploration</vt:lpstr>
      <vt:lpstr>Privacy Issue</vt:lpstr>
      <vt:lpstr>Current Scripting API – Discussion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349</cp:revision>
  <dcterms:created xsi:type="dcterms:W3CDTF">2018-05-15T12:31:41Z</dcterms:created>
  <dcterms:modified xsi:type="dcterms:W3CDTF">2020-03-16T17:26:44Z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aeff39f7-349d-4b9d-923b-ec311ed38df5</vt:lpwstr>
  </property>
  <property fmtid="{D5CDD505-2E9C-101B-9397-08002B2CF9AE}" pid="3" name="CTP_TimeStamp">
    <vt:lpwstr>2019-09-19 09:37:47Z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1563866936</vt:lpwstr>
  </property>
</Properties>
</file>