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42"/>
  </p:notesMasterIdLst>
  <p:sldIdLst>
    <p:sldId id="1449" r:id="rId24"/>
    <p:sldId id="1897" r:id="rId25"/>
    <p:sldId id="1469" r:id="rId26"/>
    <p:sldId id="259" r:id="rId27"/>
    <p:sldId id="1219" r:id="rId28"/>
    <p:sldId id="1315" r:id="rId29"/>
    <p:sldId id="1892" r:id="rId30"/>
    <p:sldId id="1900" r:id="rId31"/>
    <p:sldId id="1470" r:id="rId32"/>
    <p:sldId id="1471" r:id="rId33"/>
    <p:sldId id="1472" r:id="rId34"/>
    <p:sldId id="1473" r:id="rId35"/>
    <p:sldId id="1901" r:id="rId36"/>
    <p:sldId id="1894" r:id="rId37"/>
    <p:sldId id="1898" r:id="rId38"/>
    <p:sldId id="1895" r:id="rId39"/>
    <p:sldId id="1468" r:id="rId40"/>
    <p:sldId id="1308" r:id="rId41"/>
  </p:sldIdLst>
  <p:sldSz cx="12198350" cy="6858000"/>
  <p:notesSz cx="6858000" cy="9144000"/>
  <p:custDataLst>
    <p:tags r:id="rId43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5982" autoAdjust="0"/>
  </p:normalViewPr>
  <p:slideViewPr>
    <p:cSldViewPr>
      <p:cViewPr varScale="1">
        <p:scale>
          <a:sx n="112" d="100"/>
          <a:sy n="112" d="100"/>
        </p:scale>
        <p:origin x="704" y="184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8.xml"/><Relationship Id="rId34" Type="http://schemas.openxmlformats.org/officeDocument/2006/relationships/slide" Target="slides/slide1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slide" Target="slides/slide8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7.xml"/><Relationship Id="rId41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74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04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-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3/18/20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3/18/20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3/18/20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w3.org/Archives/Member/w3c-ac-members/2019JulSep/0036.html" TargetMode="External"/><Relationship Id="rId2" Type="http://schemas.openxmlformats.org/officeDocument/2006/relationships/hyperlink" Target="https://www.nacsshow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dgexfoundry.org/" TargetMode="External"/><Relationship Id="rId2" Type="http://schemas.openxmlformats.org/officeDocument/2006/relationships/hyperlink" Target="https://www.edgexfoundr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exxus.org/" TargetMode="External"/><Relationship Id="rId5" Type="http://schemas.openxmlformats.org/officeDocument/2006/relationships/hyperlink" Target="https://www.intel.com/content/www/us/en/retail/open-retail-initiative.html" TargetMode="External"/><Relationship Id="rId4" Type="http://schemas.openxmlformats.org/officeDocument/2006/relationships/hyperlink" Target="https://wiki.edgexfoundry.org/display/FA/Commerce+Projec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gexfoundry.org/about/members/join/" TargetMode="External"/><Relationship Id="rId3" Type="http://schemas.openxmlformats.org/officeDocument/2006/relationships/hyperlink" Target="https://docs.edgexfoundry.org/" TargetMode="External"/><Relationship Id="rId7" Type="http://schemas.openxmlformats.org/officeDocument/2006/relationships/hyperlink" Target="https://slack.edgexfoundry.org/" TargetMode="External"/><Relationship Id="rId2" Type="http://schemas.openxmlformats.org/officeDocument/2006/relationships/hyperlink" Target="https://github.com/edgexfoundr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sts.edgexfoundry.org/mailman/listinfo" TargetMode="External"/><Relationship Id="rId11" Type="http://schemas.openxmlformats.org/officeDocument/2006/relationships/hyperlink" Target="https://www.youtube.com/edgexfoundry" TargetMode="External"/><Relationship Id="rId5" Type="http://schemas.openxmlformats.org/officeDocument/2006/relationships/hyperlink" Target="https://www.edgexfoundry.org/news/blog/" TargetMode="External"/><Relationship Id="rId10" Type="http://schemas.openxmlformats.org/officeDocument/2006/relationships/hyperlink" Target="https://twitter.com/EdgeXFoundry" TargetMode="External"/><Relationship Id="rId4" Type="http://schemas.openxmlformats.org/officeDocument/2006/relationships/hyperlink" Target="https://wiki.edgexfoundry.org/display/FA/EdgeX+Tech+Talks" TargetMode="External"/><Relationship Id="rId9" Type="http://schemas.openxmlformats.org/officeDocument/2006/relationships/hyperlink" Target="https://www.linkedin.com/company/edgexfound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 err="1"/>
              <a:t>EdgeX</a:t>
            </a:r>
            <a:r>
              <a:rPr lang="en-US" sz="5400" b="1" dirty="0"/>
              <a:t>/</a:t>
            </a:r>
            <a:r>
              <a:rPr lang="en-US" sz="5400" b="1" dirty="0" err="1"/>
              <a:t>Conexxus</a:t>
            </a:r>
            <a:r>
              <a:rPr lang="en-US" sz="5400" b="1" dirty="0"/>
              <a:t> Retail </a:t>
            </a:r>
            <a:r>
              <a:rPr lang="en-US" sz="5400" b="1" dirty="0" err="1"/>
              <a:t>PoC</a:t>
            </a:r>
            <a:endParaRPr lang="en-US" sz="5400" b="1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/>
          </a:bodyPr>
          <a:lstStyle/>
          <a:p>
            <a:r>
              <a:rPr lang="en-US" sz="4000"/>
              <a:t>18 March </a:t>
            </a:r>
            <a:r>
              <a:rPr lang="en-US" sz="4000" dirty="0"/>
              <a:t>2020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178" y="188640"/>
            <a:ext cx="7981475" cy="4248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904-A90F-DF47-9F9E-5375F559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 Goals: Consolidation and Integration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3317184-E791-A94C-83CF-79805703F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" t="19723" r="8236" b="13454"/>
          <a:stretch/>
        </p:blipFill>
        <p:spPr>
          <a:xfrm>
            <a:off x="1086048" y="1143000"/>
            <a:ext cx="10026253" cy="48965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455B4-3DC4-7E4B-98B1-A5A13146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135E-9005-2C40-B52E-CA388EB7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ORI: Computer Vision Example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D6415A-E4EA-1843-9692-E39ED23D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16417" r="3264" b="7090"/>
          <a:stretch/>
        </p:blipFill>
        <p:spPr>
          <a:xfrm>
            <a:off x="894263" y="1052736"/>
            <a:ext cx="10409824" cy="54401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34CB7-4CC6-2A4F-B655-580F11C2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DB311-3B7E-2741-AE88-F75E37D20F4B}"/>
              </a:ext>
            </a:extLst>
          </p:cNvPr>
          <p:cNvSpPr/>
          <p:nvPr/>
        </p:nvSpPr>
        <p:spPr>
          <a:xfrm>
            <a:off x="626567" y="1196752"/>
            <a:ext cx="561662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6A6C-4A69-364F-854B-E5A0B8B8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ORI: Data Fusion Example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7E31581-8C8F-8C43-A4CA-178B9BFC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" t="16542" r="9231" b="7090"/>
          <a:stretch/>
        </p:blipFill>
        <p:spPr>
          <a:xfrm>
            <a:off x="986607" y="850854"/>
            <a:ext cx="9984286" cy="56381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F4B95-503C-4540-B4B8-9D043CAC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82D13-67C5-E94B-8470-246DD77B36F1}"/>
              </a:ext>
            </a:extLst>
          </p:cNvPr>
          <p:cNvSpPr/>
          <p:nvPr/>
        </p:nvSpPr>
        <p:spPr>
          <a:xfrm>
            <a:off x="509390" y="874339"/>
            <a:ext cx="561662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3EF9-27D1-A04C-92A9-67990042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EdgeX</a:t>
            </a:r>
            <a:r>
              <a:rPr lang="en-US" dirty="0"/>
              <a:t> APIs and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9574-5143-5746-B87C-AE537627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EdgeX</a:t>
            </a:r>
            <a:r>
              <a:rPr lang="en-US" dirty="0"/>
              <a:t> includes a “metadata service” </a:t>
            </a:r>
          </a:p>
          <a:p>
            <a:r>
              <a:rPr lang="en-US" dirty="0"/>
              <a:t>APIs for device access translate protocols into a common protocol</a:t>
            </a:r>
          </a:p>
          <a:p>
            <a:pPr lvl="1"/>
            <a:r>
              <a:rPr lang="en-US" dirty="0"/>
              <a:t>Based on HTTP</a:t>
            </a:r>
          </a:p>
          <a:p>
            <a:pPr lvl="1"/>
            <a:r>
              <a:rPr lang="en-US" dirty="0"/>
              <a:t>Payloads use JSON or CBOR</a:t>
            </a:r>
          </a:p>
          <a:p>
            <a:pPr lvl="1"/>
            <a:r>
              <a:rPr lang="en-US" dirty="0"/>
              <a:t>Events use </a:t>
            </a:r>
            <a:r>
              <a:rPr lang="en-US" dirty="0" err="1"/>
              <a:t>ZeroMQ</a:t>
            </a:r>
            <a:endParaRPr lang="en-US" dirty="0"/>
          </a:p>
          <a:p>
            <a:r>
              <a:rPr lang="en-US" dirty="0"/>
              <a:t>Service APIs have </a:t>
            </a:r>
            <a:r>
              <a:rPr lang="en-US" dirty="0" err="1"/>
              <a:t>OpenAPI</a:t>
            </a:r>
            <a:r>
              <a:rPr lang="en-US" dirty="0"/>
              <a:t> descriptions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DB85D-2861-5F4D-8A5B-79501A7E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739-E148-AC44-9FDD-4D458AB5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err="1"/>
              <a:t>WoT</a:t>
            </a:r>
            <a:r>
              <a:rPr lang="en-US" dirty="0"/>
              <a:t>/</a:t>
            </a:r>
            <a:r>
              <a:rPr lang="en-US" dirty="0" err="1"/>
              <a:t>EdgeX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8237-201E-5240-9827-86EA1236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WoT</a:t>
            </a:r>
            <a:r>
              <a:rPr lang="en-US" dirty="0"/>
              <a:t> Thing Description metadata for all Device services</a:t>
            </a:r>
          </a:p>
          <a:p>
            <a:pPr lvl="1"/>
            <a:r>
              <a:rPr lang="en-US" dirty="0"/>
              <a:t>Including semantic tagging using ODM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WoT</a:t>
            </a:r>
            <a:r>
              <a:rPr lang="en-US" dirty="0"/>
              <a:t> Thing Description metadata for select Analytics services</a:t>
            </a:r>
          </a:p>
          <a:p>
            <a:pPr lvl="1"/>
            <a:r>
              <a:rPr lang="en-US" dirty="0"/>
              <a:t>Computer vision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Prototype a Thing Directory service supporting semantic search</a:t>
            </a:r>
          </a:p>
          <a:p>
            <a:pPr lvl="1"/>
            <a:r>
              <a:rPr lang="en-US" dirty="0"/>
              <a:t>To run in parallel with existing </a:t>
            </a:r>
            <a:r>
              <a:rPr lang="en-US" dirty="0" err="1"/>
              <a:t>EdgeX</a:t>
            </a:r>
            <a:r>
              <a:rPr lang="en-US" dirty="0"/>
              <a:t> metadata service</a:t>
            </a:r>
          </a:p>
          <a:p>
            <a:pPr lvl="1"/>
            <a:r>
              <a:rPr lang="en-US" dirty="0"/>
              <a:t>Existing </a:t>
            </a:r>
            <a:r>
              <a:rPr lang="en-US" dirty="0" err="1"/>
              <a:t>EdgeX</a:t>
            </a:r>
            <a:r>
              <a:rPr lang="en-US" dirty="0"/>
              <a:t> discovery process would act as “Introduction”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a template for a “Orchestration Service” 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WoT</a:t>
            </a:r>
            <a:r>
              <a:rPr lang="en-US" dirty="0"/>
              <a:t> Scripting API and node-wot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 up retail use case examples that integrates IoT and Analytics, ex:</a:t>
            </a:r>
          </a:p>
          <a:p>
            <a:pPr lvl="1"/>
            <a:r>
              <a:rPr lang="en-US" dirty="0"/>
              <a:t>Loss detection video analytics triggered by an IoT door sensor</a:t>
            </a:r>
          </a:p>
          <a:p>
            <a:pPr lvl="1"/>
            <a:r>
              <a:rPr lang="en-US" dirty="0"/>
              <a:t>Digital shelf signage/RFID and weight-based inventory control/item identification</a:t>
            </a:r>
          </a:p>
          <a:p>
            <a:pPr lvl="1"/>
            <a:r>
              <a:rPr lang="en-US" dirty="0"/>
              <a:t>Customized marketing content based on video analytics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8111D-AB22-8C43-8930-5130DD1E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86BE-BED3-B54E-8189-B1E4ECFE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77C5-2037-D44A-A728-2365D95E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980728"/>
            <a:ext cx="5201225" cy="5400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to showcase </a:t>
            </a:r>
            <a:r>
              <a:rPr lang="en-US" dirty="0" err="1"/>
              <a:t>WoT</a:t>
            </a:r>
            <a:r>
              <a:rPr lang="en-US" dirty="0"/>
              <a:t>, not really a specific application</a:t>
            </a:r>
          </a:p>
          <a:p>
            <a:pPr lvl="1"/>
            <a:r>
              <a:rPr lang="en-US" dirty="0"/>
              <a:t>Have a set of devices from different manufacturers</a:t>
            </a:r>
          </a:p>
          <a:p>
            <a:pPr lvl="1"/>
            <a:r>
              <a:rPr lang="en-US" dirty="0"/>
              <a:t>Show how easy they are to orchestrate with </a:t>
            </a:r>
            <a:r>
              <a:rPr lang="en-US" dirty="0" err="1"/>
              <a:t>WoT</a:t>
            </a:r>
            <a:r>
              <a:rPr lang="en-US" dirty="0"/>
              <a:t> support</a:t>
            </a:r>
          </a:p>
          <a:p>
            <a:r>
              <a:rPr lang="en-US" dirty="0"/>
              <a:t>Audience is “store owners”, so should be as easy as possible…</a:t>
            </a:r>
          </a:p>
          <a:p>
            <a:pPr lvl="1"/>
            <a:r>
              <a:rPr lang="en-US" dirty="0"/>
              <a:t>Suggest using Node-RED</a:t>
            </a:r>
          </a:p>
          <a:p>
            <a:pPr lvl="1"/>
            <a:r>
              <a:rPr lang="en-US" dirty="0"/>
              <a:t>Using nodes autogenerated from TDs </a:t>
            </a:r>
          </a:p>
          <a:p>
            <a:pPr lvl="1"/>
            <a:r>
              <a:rPr lang="en-US" dirty="0"/>
              <a:t>Do want some “pre-baking”…</a:t>
            </a:r>
          </a:p>
          <a:p>
            <a:r>
              <a:rPr lang="en-US" dirty="0"/>
              <a:t>Show attendees how to write rules for specific scenarios</a:t>
            </a:r>
          </a:p>
          <a:p>
            <a:pPr lvl="1"/>
            <a:r>
              <a:rPr lang="en-US" dirty="0"/>
              <a:t>Script in advance, but point is fast development of orchestration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1CB9-26A6-7544-AF37-2049A21B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46824-9617-3E4C-8629-B7E0F6FAD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2419" y="1143000"/>
            <a:ext cx="5904656" cy="46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FC97-B237-2E43-958D-A0F4AD1F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/</a:t>
            </a:r>
            <a:r>
              <a:rPr lang="en-US" dirty="0" err="1"/>
              <a:t>EdgeX</a:t>
            </a:r>
            <a:r>
              <a:rPr lang="en-US" dirty="0"/>
              <a:t>/ORI/</a:t>
            </a:r>
            <a:r>
              <a:rPr lang="en-US" dirty="0" err="1"/>
              <a:t>Conexxus</a:t>
            </a:r>
            <a:r>
              <a:rPr lang="en-US" dirty="0"/>
              <a:t> </a:t>
            </a:r>
            <a:r>
              <a:rPr lang="en-US" dirty="0" err="1"/>
              <a:t>PoC</a:t>
            </a:r>
            <a:r>
              <a:rPr lang="en-US" dirty="0"/>
              <a:t>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7D4-07FD-1245-B7ED-085E234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268761"/>
            <a:ext cx="10978515" cy="5224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March: </a:t>
            </a:r>
            <a:r>
              <a:rPr lang="en-US" dirty="0"/>
              <a:t>Definition and planning</a:t>
            </a:r>
          </a:p>
          <a:p>
            <a:pPr marL="0" indent="0">
              <a:buNone/>
            </a:pPr>
            <a:r>
              <a:rPr lang="en-US" b="1" dirty="0"/>
              <a:t>May:</a:t>
            </a:r>
            <a:r>
              <a:rPr lang="en-US" dirty="0"/>
              <a:t> Development</a:t>
            </a:r>
          </a:p>
          <a:p>
            <a:pPr marL="0" indent="0">
              <a:buNone/>
            </a:pPr>
            <a:r>
              <a:rPr lang="en-US" b="1" dirty="0"/>
              <a:t>April:</a:t>
            </a:r>
            <a:r>
              <a:rPr lang="en-US" dirty="0"/>
              <a:t> First prototype</a:t>
            </a:r>
          </a:p>
          <a:p>
            <a:pPr marL="0" indent="0">
              <a:buNone/>
            </a:pPr>
            <a:r>
              <a:rPr lang="en-US" b="1" dirty="0"/>
              <a:t>June: </a:t>
            </a:r>
            <a:r>
              <a:rPr lang="en-US" dirty="0"/>
              <a:t>Refinement</a:t>
            </a:r>
          </a:p>
          <a:p>
            <a:pPr marL="0" indent="0">
              <a:buNone/>
            </a:pPr>
            <a:r>
              <a:rPr lang="en-US" b="1" dirty="0"/>
              <a:t>July: </a:t>
            </a:r>
            <a:r>
              <a:rPr lang="en-US" dirty="0"/>
              <a:t>Release candidate</a:t>
            </a:r>
          </a:p>
          <a:p>
            <a:pPr marL="0" indent="0">
              <a:buNone/>
            </a:pPr>
            <a:r>
              <a:rPr lang="en-US" b="1" dirty="0"/>
              <a:t>August: </a:t>
            </a:r>
            <a:r>
              <a:rPr lang="en-US" dirty="0"/>
              <a:t>Testing and integration</a:t>
            </a:r>
          </a:p>
          <a:p>
            <a:pPr marL="0" indent="0">
              <a:buNone/>
            </a:pPr>
            <a:r>
              <a:rPr lang="en-US" b="1" dirty="0"/>
              <a:t>September: </a:t>
            </a:r>
            <a:r>
              <a:rPr lang="en-US" dirty="0"/>
              <a:t>Demo Finalization</a:t>
            </a:r>
          </a:p>
          <a:p>
            <a:pPr marL="0" indent="0">
              <a:buNone/>
            </a:pPr>
            <a:r>
              <a:rPr lang="en-US" b="1" dirty="0"/>
              <a:t>October: </a:t>
            </a:r>
            <a:r>
              <a:rPr lang="en-US" dirty="0"/>
              <a:t>Show</a:t>
            </a:r>
          </a:p>
          <a:p>
            <a:pPr lvl="1"/>
            <a:r>
              <a:rPr lang="en-US" dirty="0">
                <a:hlinkClick r:id="rId2"/>
              </a:rPr>
              <a:t>NACS 2020 show</a:t>
            </a:r>
            <a:r>
              <a:rPr lang="en-US" dirty="0"/>
              <a:t> (in </a:t>
            </a:r>
            <a:r>
              <a:rPr lang="en-US" dirty="0" err="1"/>
              <a:t>Conexxus</a:t>
            </a:r>
            <a:r>
              <a:rPr lang="en-US" dirty="0"/>
              <a:t> booth): 11-14 October, Las Vegas </a:t>
            </a:r>
          </a:p>
          <a:p>
            <a:pPr lvl="1"/>
            <a:r>
              <a:rPr lang="en-US" dirty="0">
                <a:hlinkClick r:id="rId3"/>
              </a:rPr>
              <a:t>TPAC 2020 meeting</a:t>
            </a:r>
            <a:r>
              <a:rPr lang="en-US" dirty="0"/>
              <a:t> (+ Edge Workers…): 26-30 October,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804E-12C1-3543-B083-48A69027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5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CAF8-621F-0045-8FDC-E8BCEB12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E6BD-9E08-3441-BC09-BA7E384D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052737"/>
            <a:ext cx="10978515" cy="5073428"/>
          </a:xfrm>
        </p:spPr>
        <p:txBody>
          <a:bodyPr/>
          <a:lstStyle/>
          <a:p>
            <a:r>
              <a:rPr lang="en-US" dirty="0" err="1"/>
              <a:t>EdgeX</a:t>
            </a:r>
            <a:r>
              <a:rPr lang="en-US" dirty="0"/>
              <a:t> Foundry:</a:t>
            </a:r>
          </a:p>
          <a:p>
            <a:pPr lvl="1"/>
            <a:r>
              <a:rPr lang="en-CA" dirty="0">
                <a:hlinkClick r:id="rId2"/>
              </a:rPr>
              <a:t>https://www.edgexfoundry.org/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https://wiki.edgexfoundry.org/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https://wiki.edgexfoundry.org/display/FA/Commerce+Project</a:t>
            </a:r>
            <a:endParaRPr lang="en-US" dirty="0"/>
          </a:p>
          <a:p>
            <a:r>
              <a:rPr lang="en-US" dirty="0"/>
              <a:t>Intel Open Retail Initiative</a:t>
            </a:r>
          </a:p>
          <a:p>
            <a:pPr lvl="1"/>
            <a:r>
              <a:rPr lang="en-CA" dirty="0">
                <a:hlinkClick r:id="rId5"/>
              </a:rPr>
              <a:t>https://www.intel.com/content/www/us/en/retail/open-retail-initiative.html</a:t>
            </a:r>
            <a:endParaRPr lang="en-US" dirty="0"/>
          </a:p>
          <a:p>
            <a:r>
              <a:rPr lang="en-US" dirty="0" err="1"/>
              <a:t>Conexxus</a:t>
            </a:r>
            <a:endParaRPr lang="en-US" dirty="0"/>
          </a:p>
          <a:p>
            <a:pPr lvl="1"/>
            <a:r>
              <a:rPr lang="en-CA" dirty="0">
                <a:hlinkClick r:id="rId6"/>
              </a:rPr>
              <a:t>https://www.conexxus.org/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86F9-2612-9444-93AB-766C75E1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EdgeX</a:t>
            </a:r>
            <a:r>
              <a:rPr lang="en-US" dirty="0"/>
              <a:t> Foundry Project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Access the code:</a:t>
            </a:r>
          </a:p>
          <a:p>
            <a:pPr marL="457052" lvl="1" indent="0">
              <a:buNone/>
            </a:pPr>
            <a:r>
              <a:rPr lang="en-US" sz="1800" dirty="0">
                <a:hlinkClick r:id="rId2"/>
              </a:rPr>
              <a:t>https://github.com/edgexfoundry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Access the technical documentation:</a:t>
            </a:r>
          </a:p>
          <a:p>
            <a:pPr marL="457052" lvl="1" indent="0">
              <a:buNone/>
            </a:pPr>
            <a:r>
              <a:rPr lang="en-US" sz="1800" dirty="0">
                <a:hlinkClick r:id="rId3"/>
              </a:rPr>
              <a:t>https://docs.edgexfoundry.org/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Access technical video tutorials:</a:t>
            </a:r>
          </a:p>
          <a:p>
            <a:pPr marL="457052" lvl="1" indent="0">
              <a:buNone/>
            </a:pPr>
            <a:r>
              <a:rPr lang="en-US" sz="1800" dirty="0">
                <a:hlinkClick r:id="rId4"/>
              </a:rPr>
              <a:t>https://wiki.edgexfoundry.org/display/FA/EdgeX+Tech+Talks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EdgeX Blog: </a:t>
            </a:r>
          </a:p>
          <a:p>
            <a:pPr marL="457052" lvl="1" indent="0">
              <a:buNone/>
            </a:pPr>
            <a:r>
              <a:rPr lang="en-US" sz="1800" dirty="0">
                <a:hlinkClick r:id="rId5"/>
              </a:rPr>
              <a:t>https://www.edgexfoundry.org/news/blog/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Join an email distribution:</a:t>
            </a:r>
          </a:p>
          <a:p>
            <a:pPr marL="457052" lvl="1" indent="0">
              <a:buNone/>
            </a:pPr>
            <a:r>
              <a:rPr lang="en-US" sz="1800" dirty="0">
                <a:hlinkClick r:id="rId6"/>
              </a:rPr>
              <a:t>https://lists.edgexfoundry.org/mailman/listinfo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Join the Slack Channels: </a:t>
            </a:r>
          </a:p>
          <a:p>
            <a:pPr marL="457052" lvl="1" indent="0">
              <a:buNone/>
            </a:pPr>
            <a:r>
              <a:rPr lang="en-US" sz="1800" dirty="0">
                <a:hlinkClick r:id="rId7"/>
              </a:rPr>
              <a:t>https://slack.edgexfoundry.org/</a:t>
            </a:r>
            <a:endParaRPr lang="en-US" sz="1800" dirty="0"/>
          </a:p>
          <a:p>
            <a:pPr marL="457052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358" y="1825627"/>
            <a:ext cx="5881363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Become a project member:</a:t>
            </a:r>
          </a:p>
          <a:p>
            <a:pPr marL="457052" lvl="1" indent="0">
              <a:buNone/>
            </a:pPr>
            <a:r>
              <a:rPr lang="en-US" sz="1800" dirty="0">
                <a:hlinkClick r:id="rId8"/>
              </a:rPr>
              <a:t>https://www.edgexfoundry.org/about/members/join/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LinkedIn:</a:t>
            </a:r>
          </a:p>
          <a:p>
            <a:pPr marL="457052" lvl="1" indent="0">
              <a:buNone/>
            </a:pPr>
            <a:r>
              <a:rPr lang="en-US" sz="1800" dirty="0">
                <a:hlinkClick r:id="rId9"/>
              </a:rPr>
              <a:t>https://www.linkedin.com/company/edgexfoundry/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Twitter: </a:t>
            </a:r>
          </a:p>
          <a:p>
            <a:pPr marL="457052" lvl="1" indent="0">
              <a:buNone/>
            </a:pPr>
            <a:r>
              <a:rPr lang="en-US" sz="1800" dirty="0">
                <a:hlinkClick r:id="rId10"/>
              </a:rPr>
              <a:t>https://twitter.com/EdgeXFoundry</a:t>
            </a:r>
            <a:endParaRPr lang="en-US" sz="1800" dirty="0"/>
          </a:p>
          <a:p>
            <a:pPr marL="0" indent="0">
              <a:buNone/>
            </a:pPr>
            <a:r>
              <a:rPr lang="en-US" sz="2000" dirty="0" err="1"/>
              <a:t>Youtube</a:t>
            </a:r>
            <a:r>
              <a:rPr lang="en-US" sz="2000" dirty="0"/>
              <a:t>: </a:t>
            </a:r>
          </a:p>
          <a:p>
            <a:pPr marL="457052" lvl="1" indent="0">
              <a:buNone/>
            </a:pPr>
            <a:r>
              <a:rPr lang="en-US" sz="1800" dirty="0">
                <a:hlinkClick r:id="rId11"/>
              </a:rPr>
              <a:t>https://www.youtube.com/edgexfoundry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33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0804-C040-8746-B1EC-5C43D5A8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6BF7-6B7C-9F49-8225-22A592CE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 Retail Modernization</a:t>
            </a:r>
          </a:p>
          <a:p>
            <a:r>
              <a:rPr lang="en-US" dirty="0" err="1"/>
              <a:t>EdgeX</a:t>
            </a:r>
            <a:r>
              <a:rPr lang="en-US" dirty="0"/>
              <a:t> Foundry</a:t>
            </a:r>
          </a:p>
          <a:p>
            <a:r>
              <a:rPr lang="en-US" dirty="0"/>
              <a:t>Intel’s Open Retail Initiative (ORI)</a:t>
            </a:r>
          </a:p>
          <a:p>
            <a:r>
              <a:rPr lang="en-US" dirty="0" err="1"/>
              <a:t>WoT</a:t>
            </a:r>
            <a:r>
              <a:rPr lang="en-US" dirty="0"/>
              <a:t>/</a:t>
            </a:r>
            <a:r>
              <a:rPr lang="en-US" dirty="0" err="1"/>
              <a:t>EdgeX</a:t>
            </a:r>
            <a:r>
              <a:rPr lang="en-US" dirty="0"/>
              <a:t>/ORI/</a:t>
            </a:r>
            <a:r>
              <a:rPr lang="en-US" dirty="0" err="1"/>
              <a:t>Conexxus</a:t>
            </a:r>
            <a:r>
              <a:rPr lang="en-US" dirty="0"/>
              <a:t>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75D5-D4B8-6648-8590-5FE46C03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BC4E-9362-A54B-8C1C-8E2A62BD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Modernization via AI/IoT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FF1C4-FA34-754A-919C-D4AF0334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AB2225-9679-3649-9332-4D42FC6C0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28600" r="4518" b="18012"/>
          <a:stretch/>
        </p:blipFill>
        <p:spPr>
          <a:xfrm>
            <a:off x="119939" y="1484784"/>
            <a:ext cx="11958471" cy="4320480"/>
          </a:xfrm>
        </p:spPr>
      </p:pic>
    </p:spTree>
    <p:extLst>
      <p:ext uri="{BB962C8B-B14F-4D97-AF65-F5344CB8AC3E}">
        <p14:creationId xmlns:p14="http://schemas.microsoft.com/office/powerpoint/2010/main" val="4913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312EB1-4C09-4DD5-8751-2D2E1DF0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EdgeX Foundry?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D646968-2FAA-44EF-8CFF-8382A2D2A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t="21319" r="26569" b="22127"/>
          <a:stretch/>
        </p:blipFill>
        <p:spPr>
          <a:xfrm>
            <a:off x="1006836" y="1825626"/>
            <a:ext cx="4371093" cy="40972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A9C34-8AE4-4183-82F5-6D35C241F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open source, vendor neutral project (and ecosystem) </a:t>
            </a:r>
          </a:p>
          <a:p>
            <a:r>
              <a:rPr lang="en-US" dirty="0"/>
              <a:t>A micro service, loosely coupled software framework for IoT edge computing</a:t>
            </a:r>
          </a:p>
          <a:p>
            <a:r>
              <a:rPr lang="en-US" dirty="0"/>
              <a:t>Hardware and OS agnostic</a:t>
            </a:r>
          </a:p>
          <a:p>
            <a:r>
              <a:rPr lang="en-US" dirty="0"/>
              <a:t>Linux Foundation, Apache 2 project</a:t>
            </a:r>
          </a:p>
          <a:p>
            <a:pPr lvl="1"/>
            <a:r>
              <a:rPr lang="en-US" dirty="0"/>
              <a:t>Started April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2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EdgeX</a:t>
            </a:r>
            <a:r>
              <a:rPr lang="en-US" dirty="0"/>
              <a:t>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collection of a dozen+ micro services</a:t>
            </a:r>
          </a:p>
          <a:p>
            <a:pPr lvl="1"/>
            <a:r>
              <a:rPr lang="en-US" sz="1800" dirty="0"/>
              <a:t>Written in multiple languages (Go, C, Java, … we are polyglot believers!!)</a:t>
            </a:r>
          </a:p>
          <a:p>
            <a:r>
              <a:rPr lang="en-US" sz="2000" dirty="0"/>
              <a:t>EdgeX data flow:</a:t>
            </a:r>
          </a:p>
          <a:p>
            <a:pPr lvl="1"/>
            <a:r>
              <a:rPr lang="en-US" sz="1800" dirty="0"/>
              <a:t>Sensor data is collected by a </a:t>
            </a:r>
            <a:r>
              <a:rPr lang="en-US" sz="1800" b="1" dirty="0">
                <a:solidFill>
                  <a:srgbClr val="7030A0"/>
                </a:solidFill>
              </a:rPr>
              <a:t>Device Service </a:t>
            </a:r>
            <a:r>
              <a:rPr lang="en-US" sz="1800" dirty="0"/>
              <a:t>from a thing</a:t>
            </a:r>
          </a:p>
          <a:p>
            <a:pPr lvl="1"/>
            <a:r>
              <a:rPr lang="en-US" sz="1800" dirty="0"/>
              <a:t>Data is passed to the </a:t>
            </a:r>
            <a:r>
              <a:rPr lang="en-US" sz="1800" b="1" dirty="0">
                <a:solidFill>
                  <a:srgbClr val="7030A0"/>
                </a:solidFill>
              </a:rPr>
              <a:t>Core Services </a:t>
            </a:r>
            <a:r>
              <a:rPr lang="en-US" sz="1800" dirty="0"/>
              <a:t>for local persistence</a:t>
            </a:r>
          </a:p>
          <a:p>
            <a:pPr lvl="1"/>
            <a:r>
              <a:rPr lang="en-US" sz="1800" dirty="0"/>
              <a:t>Data is then passed to </a:t>
            </a:r>
            <a:r>
              <a:rPr lang="en-US" sz="1800" b="1" dirty="0">
                <a:solidFill>
                  <a:srgbClr val="7030A0"/>
                </a:solidFill>
              </a:rPr>
              <a:t>Application Services</a:t>
            </a:r>
            <a:r>
              <a:rPr lang="en-US" sz="1800" dirty="0"/>
              <a:t> for transformation, formatting, filtering and can then be sent “north” to enterprise/cloud systems</a:t>
            </a:r>
            <a:endParaRPr lang="en-US" sz="1400" dirty="0"/>
          </a:p>
          <a:p>
            <a:pPr lvl="1"/>
            <a:r>
              <a:rPr lang="en-US" sz="1800" dirty="0"/>
              <a:t>Data is then available for edge analysis and can trigger device actuation through Command service</a:t>
            </a:r>
          </a:p>
          <a:p>
            <a:pPr lvl="1"/>
            <a:r>
              <a:rPr lang="en-US" sz="1800" dirty="0"/>
              <a:t>Many others services provide the supporting capability that drives this flow</a:t>
            </a:r>
          </a:p>
          <a:p>
            <a:r>
              <a:rPr lang="en-US" sz="2000" dirty="0"/>
              <a:t>REST communications between the service</a:t>
            </a:r>
          </a:p>
          <a:p>
            <a:pPr lvl="1"/>
            <a:r>
              <a:rPr lang="en-US" sz="1800" dirty="0"/>
              <a:t>Some services exchange data via message bus (core data to export services and rules engine)</a:t>
            </a:r>
          </a:p>
          <a:p>
            <a:r>
              <a:rPr lang="en-US" sz="2000" dirty="0"/>
              <a:t>Micro services are deployed via Docker and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57072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23EBFB-17DD-4B49-80F3-9F9AEE43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" y="85749"/>
            <a:ext cx="10826455" cy="6813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6074" y="5586125"/>
            <a:ext cx="10892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B9BD5"/>
                </a:solidFill>
                <a:latin typeface="Calibri" panose="020F0502020204030204"/>
              </a:rPr>
              <a:t>It’s 102</a:t>
            </a:r>
            <a:r>
              <a:rPr lang="en-US" sz="2000" b="1" baseline="30000" dirty="0">
                <a:solidFill>
                  <a:srgbClr val="5B9BD5"/>
                </a:solidFill>
                <a:latin typeface="Calibri" panose="020F0502020204030204"/>
              </a:rPr>
              <a:t>◦F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007189" y="5485865"/>
            <a:ext cx="2381" cy="517786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491131" y="4396260"/>
            <a:ext cx="147296" cy="4605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3638429" y="4031530"/>
            <a:ext cx="406561" cy="3647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513207" y="2310358"/>
            <a:ext cx="2034264" cy="1636321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511746" y="937719"/>
            <a:ext cx="1302" cy="1029904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/>
          <p:cNvSpPr/>
          <p:nvPr/>
        </p:nvSpPr>
        <p:spPr>
          <a:xfrm>
            <a:off x="4391614" y="181971"/>
            <a:ext cx="3032294" cy="8415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prstClr val="white"/>
                </a:solidFill>
                <a:latin typeface="Calibri" panose="020F0502020204030204"/>
              </a:rPr>
              <a:t>Cloud, Enterprise, On-Prem…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513209" y="2225504"/>
            <a:ext cx="1537385" cy="337246"/>
          </a:xfrm>
          <a:prstGeom prst="line">
            <a:avLst/>
          </a:prstGeom>
          <a:ln w="7620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38428" y="3330883"/>
            <a:ext cx="891913" cy="700644"/>
          </a:xfrm>
          <a:prstGeom prst="line">
            <a:avLst/>
          </a:prstGeom>
          <a:ln w="76200">
            <a:solidFill>
              <a:srgbClr val="FFC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12260" y="4396257"/>
            <a:ext cx="1538438" cy="841978"/>
          </a:xfrm>
          <a:prstGeom prst="line">
            <a:avLst/>
          </a:prstGeom>
          <a:ln w="76200">
            <a:solidFill>
              <a:srgbClr val="FFC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71846" y="5485865"/>
            <a:ext cx="20496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alibri" panose="020F0502020204030204"/>
              </a:rPr>
              <a:t>Stop the machine</a:t>
            </a:r>
            <a:endParaRPr lang="en-US" sz="2000" b="1" baseline="30000" dirty="0">
              <a:solidFill>
                <a:srgbClr val="FFC000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143857" y="5539053"/>
            <a:ext cx="31674" cy="444416"/>
          </a:xfrm>
          <a:prstGeom prst="line">
            <a:avLst/>
          </a:prstGeom>
          <a:ln w="76200">
            <a:solidFill>
              <a:srgbClr val="FFC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638428" y="4817248"/>
            <a:ext cx="1095007" cy="420989"/>
          </a:xfrm>
          <a:prstGeom prst="line">
            <a:avLst/>
          </a:prstGeom>
          <a:ln w="7620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426400" y="2534669"/>
            <a:ext cx="129469" cy="467171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67470" y="2965479"/>
            <a:ext cx="1245737" cy="307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Local Analytics</a:t>
            </a:r>
          </a:p>
        </p:txBody>
      </p:sp>
    </p:spTree>
    <p:extLst>
      <p:ext uri="{BB962C8B-B14F-4D97-AF65-F5344CB8AC3E}">
        <p14:creationId xmlns:p14="http://schemas.microsoft.com/office/powerpoint/2010/main" val="40692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7" grpId="0" animBg="1"/>
      <p:bldP spid="61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Transformation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6F277-87FD-4E44-B003-FC8016D7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90573"/>
            <a:ext cx="10978515" cy="4935591"/>
          </a:xfrm>
        </p:spPr>
        <p:txBody>
          <a:bodyPr>
            <a:normAutofit/>
          </a:bodyPr>
          <a:lstStyle/>
          <a:p>
            <a:r>
              <a:rPr lang="en-US" sz="2000" dirty="0"/>
              <a:t>The layers (and services) of EdgeX constitute </a:t>
            </a:r>
            <a:r>
              <a:rPr lang="en-US" sz="2000" b="1" dirty="0">
                <a:solidFill>
                  <a:srgbClr val="7030A0"/>
                </a:solidFill>
              </a:rPr>
              <a:t>a dual transformation engine</a:t>
            </a:r>
          </a:p>
          <a:p>
            <a:pPr lvl="1"/>
            <a:r>
              <a:rPr lang="en-US" sz="1800" dirty="0"/>
              <a:t>1x - Translating information coming from sensors and devices via hundreds of protocols and thousands of formats into EdgeX</a:t>
            </a:r>
          </a:p>
          <a:p>
            <a:pPr lvl="1"/>
            <a:r>
              <a:rPr lang="en-US" sz="1800" dirty="0"/>
              <a:t>2x - Delivering data to applications, enterprises and cloud systems over TCP/IP based protocols in formats and structures of customer choice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FDB0C9-528C-4625-9501-01485F07DDBE}"/>
              </a:ext>
            </a:extLst>
          </p:cNvPr>
          <p:cNvGrpSpPr/>
          <p:nvPr/>
        </p:nvGrpSpPr>
        <p:grpSpPr>
          <a:xfrm>
            <a:off x="1697752" y="3246539"/>
            <a:ext cx="8967830" cy="3390776"/>
            <a:chOff x="2050943" y="1009444"/>
            <a:chExt cx="8066529" cy="43359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F62D33-0562-4FB3-95C1-A6DAB16AEF35}"/>
                </a:ext>
              </a:extLst>
            </p:cNvPr>
            <p:cNvGrpSpPr/>
            <p:nvPr/>
          </p:nvGrpSpPr>
          <p:grpSpPr>
            <a:xfrm>
              <a:off x="5067907" y="1009444"/>
              <a:ext cx="2012789" cy="871648"/>
              <a:chOff x="4715730" y="859971"/>
              <a:chExt cx="2012789" cy="871648"/>
            </a:xfrm>
          </p:grpSpPr>
          <p:sp>
            <p:nvSpPr>
              <p:cNvPr id="9" name="Triangle 90">
                <a:extLst>
                  <a:ext uri="{FF2B5EF4-FFF2-40B4-BE49-F238E27FC236}">
                    <a16:creationId xmlns:a16="http://schemas.microsoft.com/office/drawing/2014/main" id="{473BE806-57ED-4ACA-B68D-B7839F9E7143}"/>
                  </a:ext>
                </a:extLst>
              </p:cNvPr>
              <p:cNvSpPr/>
              <p:nvPr/>
            </p:nvSpPr>
            <p:spPr>
              <a:xfrm>
                <a:off x="4715730" y="859971"/>
                <a:ext cx="2012789" cy="52235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riangle 37">
                <a:extLst>
                  <a:ext uri="{FF2B5EF4-FFF2-40B4-BE49-F238E27FC236}">
                    <a16:creationId xmlns:a16="http://schemas.microsoft.com/office/drawing/2014/main" id="{EA7A66CF-86E7-4AFC-8B29-794F17A4C6D7}"/>
                  </a:ext>
                </a:extLst>
              </p:cNvPr>
              <p:cNvSpPr/>
              <p:nvPr/>
            </p:nvSpPr>
            <p:spPr>
              <a:xfrm>
                <a:off x="4986610" y="932450"/>
                <a:ext cx="1467254" cy="4782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66F5FA-B790-4112-85C9-0091728C9B1E}"/>
                  </a:ext>
                </a:extLst>
              </p:cNvPr>
              <p:cNvSpPr/>
              <p:nvPr/>
            </p:nvSpPr>
            <p:spPr>
              <a:xfrm>
                <a:off x="5258264" y="1276498"/>
                <a:ext cx="933332" cy="4551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93596-E154-402B-AC71-A10B6E5BAD9E}"/>
                </a:ext>
              </a:extLst>
            </p:cNvPr>
            <p:cNvSpPr/>
            <p:nvPr/>
          </p:nvSpPr>
          <p:spPr>
            <a:xfrm>
              <a:off x="2050943" y="4441603"/>
              <a:ext cx="8046720" cy="903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Calibri" charset="0"/>
                  <a:cs typeface="Arial" panose="020B0604020202020204" pitchFamily="34" charset="0"/>
                </a:rPr>
                <a:t>DEVICE SERVICES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CAC8A0-1A26-4CD9-AE90-1F781577BA1F}"/>
                </a:ext>
              </a:extLst>
            </p:cNvPr>
            <p:cNvSpPr/>
            <p:nvPr/>
          </p:nvSpPr>
          <p:spPr>
            <a:xfrm>
              <a:off x="2050943" y="1547678"/>
              <a:ext cx="8046720" cy="903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SERVICES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4FE8A7-BE76-4B32-B472-FF3B6CFEBACE}"/>
                </a:ext>
              </a:extLst>
            </p:cNvPr>
            <p:cNvSpPr/>
            <p:nvPr/>
          </p:nvSpPr>
          <p:spPr>
            <a:xfrm>
              <a:off x="2070752" y="3476961"/>
              <a:ext cx="8046720" cy="903807"/>
            </a:xfrm>
            <a:prstGeom prst="rect">
              <a:avLst/>
            </a:prstGeom>
            <a:solidFill>
              <a:srgbClr val="3C0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 SERVICES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94A978-A7D4-4BCF-AFBE-9A7A2B5D3816}"/>
                </a:ext>
              </a:extLst>
            </p:cNvPr>
            <p:cNvSpPr/>
            <p:nvPr/>
          </p:nvSpPr>
          <p:spPr>
            <a:xfrm>
              <a:off x="2050943" y="2512320"/>
              <a:ext cx="8046720" cy="903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Calibri" charset="0"/>
                  <a:cs typeface="Arial" panose="020B0604020202020204" pitchFamily="34" charset="0"/>
                </a:rPr>
                <a:t>SUPPORTING SERVICES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10E28A-E7C0-4C8E-AB8B-11B39066DCDE}"/>
                </a:ext>
              </a:extLst>
            </p:cNvPr>
            <p:cNvSpPr/>
            <p:nvPr/>
          </p:nvSpPr>
          <p:spPr>
            <a:xfrm>
              <a:off x="2159198" y="3586043"/>
              <a:ext cx="7830209" cy="692315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600" dirty="0">
                <a:solidFill>
                  <a:prstClr val="white"/>
                </a:solidFill>
              </a:endParaRPr>
            </a:p>
          </p:txBody>
        </p:sp>
        <p:pic>
          <p:nvPicPr>
            <p:cNvPr id="17" name="Picture 2" descr="Image result for transformation icon">
              <a:extLst>
                <a:ext uri="{FF2B5EF4-FFF2-40B4-BE49-F238E27FC236}">
                  <a16:creationId xmlns:a16="http://schemas.microsoft.com/office/drawing/2014/main" id="{DCBB7666-2D24-4F35-BE04-AF5B32262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3361" y="4518374"/>
              <a:ext cx="750262" cy="75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transformation icon">
              <a:extLst>
                <a:ext uri="{FF2B5EF4-FFF2-40B4-BE49-F238E27FC236}">
                  <a16:creationId xmlns:a16="http://schemas.microsoft.com/office/drawing/2014/main" id="{B89C18EB-5F66-429A-A4DE-376CD027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430" y="1626251"/>
              <a:ext cx="526424" cy="75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6DEE-AD57-46B1-89A4-1DAAFC3884FC}"/>
                </a:ext>
              </a:extLst>
            </p:cNvPr>
            <p:cNvSpPr txBox="1"/>
            <p:nvPr/>
          </p:nvSpPr>
          <p:spPr>
            <a:xfrm>
              <a:off x="2159198" y="4662736"/>
              <a:ext cx="2225589" cy="59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88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7030A0"/>
                  </a:solidFill>
                  <a:latin typeface="Arial" charset="0"/>
                </a:rPr>
                <a:t>“South side”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CF352A-2EFD-4F4B-9B4A-B86AEF136374}"/>
                </a:ext>
              </a:extLst>
            </p:cNvPr>
            <p:cNvSpPr txBox="1"/>
            <p:nvPr/>
          </p:nvSpPr>
          <p:spPr>
            <a:xfrm>
              <a:off x="7832666" y="1781629"/>
              <a:ext cx="2176620" cy="59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88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7030A0"/>
                  </a:solidFill>
                  <a:latin typeface="Arial" charset="0"/>
                </a:rPr>
                <a:t>“North side”</a:t>
              </a:r>
            </a:p>
          </p:txBody>
        </p:sp>
      </p:grpSp>
      <p:sp>
        <p:nvSpPr>
          <p:cNvPr id="36" name="Arrow: U-Turn 35">
            <a:extLst>
              <a:ext uri="{FF2B5EF4-FFF2-40B4-BE49-F238E27FC236}">
                <a16:creationId xmlns:a16="http://schemas.microsoft.com/office/drawing/2014/main" id="{C8010BB5-1F58-4B92-90DE-92EFAFC07788}"/>
              </a:ext>
            </a:extLst>
          </p:cNvPr>
          <p:cNvSpPr/>
          <p:nvPr/>
        </p:nvSpPr>
        <p:spPr>
          <a:xfrm rot="5400000" flipV="1">
            <a:off x="-1128266" y="3910440"/>
            <a:ext cx="4080178" cy="1200415"/>
          </a:xfrm>
          <a:prstGeom prst="uturnArrow">
            <a:avLst>
              <a:gd name="adj1" fmla="val 962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U-Turn 36">
            <a:extLst>
              <a:ext uri="{FF2B5EF4-FFF2-40B4-BE49-F238E27FC236}">
                <a16:creationId xmlns:a16="http://schemas.microsoft.com/office/drawing/2014/main" id="{E9764080-165E-4B5B-9F9E-E25B6C20E4AA}"/>
              </a:ext>
            </a:extLst>
          </p:cNvPr>
          <p:cNvSpPr/>
          <p:nvPr/>
        </p:nvSpPr>
        <p:spPr>
          <a:xfrm rot="5400000">
            <a:off x="10515410" y="3070152"/>
            <a:ext cx="1456604" cy="998449"/>
          </a:xfrm>
          <a:prstGeom prst="uturnArrow">
            <a:avLst>
              <a:gd name="adj1" fmla="val 962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2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AFAD-004D-6E48-92F1-827E368C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Retail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FE91-7B82-7641-96E7-9541BBA7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marketing initiative to </a:t>
            </a:r>
          </a:p>
          <a:p>
            <a:pPr lvl="1"/>
            <a:r>
              <a:rPr lang="en-US" dirty="0"/>
              <a:t>Promote open source collaboration at the edge</a:t>
            </a:r>
          </a:p>
          <a:p>
            <a:pPr lvl="1"/>
            <a:r>
              <a:rPr lang="en-US" dirty="0"/>
              <a:t>Encourage participation in the </a:t>
            </a:r>
            <a:r>
              <a:rPr lang="en-US" dirty="0" err="1"/>
              <a:t>EdgeX</a:t>
            </a:r>
            <a:r>
              <a:rPr lang="en-US" dirty="0"/>
              <a:t> Vertical Solutions WG “Commerce Project”</a:t>
            </a:r>
          </a:p>
          <a:p>
            <a:r>
              <a:rPr lang="en-US" dirty="0"/>
              <a:t>Supports retail applications</a:t>
            </a:r>
          </a:p>
          <a:p>
            <a:r>
              <a:rPr lang="en-US" dirty="0"/>
              <a:t>Sponsors a number of recipes and reference frameworks </a:t>
            </a:r>
          </a:p>
          <a:p>
            <a:r>
              <a:rPr lang="en-US" dirty="0"/>
              <a:t>For retail edge computing applications built around </a:t>
            </a:r>
            <a:r>
              <a:rPr lang="en-US" dirty="0" err="1"/>
              <a:t>EdgeX</a:t>
            </a:r>
            <a:endParaRPr lang="en-US" dirty="0"/>
          </a:p>
          <a:p>
            <a:r>
              <a:rPr lang="en-US" dirty="0"/>
              <a:t>Sponsored by Intel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36194-1557-7145-8A0C-789EDD3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46E3-0357-D844-B65F-7D86D0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Situation: Multiple Silos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155E9A-BAF1-5142-B0DF-79CDD9E1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" t="21315" r="37073" b="11863"/>
          <a:stretch/>
        </p:blipFill>
        <p:spPr>
          <a:xfrm>
            <a:off x="2462771" y="1038267"/>
            <a:ext cx="7272808" cy="54546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9B231-4AC0-A140-8215-B1D5EA3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7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 + Navigation</Name>
  <PpLayout>32</PpLayout>
  <Index>17</Index>
</p4ppTags>
</file>

<file path=customXml/item10.xml><?xml version="1.0" encoding="utf-8"?>
<p4ppTags>
  <Name>Text + Index</Name>
  <PpLayout>32</PpLayout>
  <Index>8</Index>
</p4ppTags>
</file>

<file path=customXml/item11.xml><?xml version="1.0" encoding="utf-8"?>
<p4ppTags>
  <Name>One object (small) + Navigation</Name>
  <PpLayout>32</PpLayout>
  <Index>18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Free Content</Name>
  <PpLayout>11</PpLayout>
  <Index>9</Index>
</p4ppTags>
</file>

<file path=customXml/item2.xml><?xml version="1.0" encoding="utf-8"?>
<p4ppTags>
  <Name>Two rows</Name>
  <PpLayout>32</PpLayout>
  <Index>13</Index>
</p4ppTags>
</file>

<file path=customXml/item3.xml><?xml version="1.0" encoding="utf-8"?>
<p4ppTags>
  <Name>Two columns</Name>
  <PpLayout>29</PpLayout>
  <Index>12</Index>
</p4ppTags>
</file>

<file path=customXml/item4.xml><?xml version="1.0" encoding="utf-8"?>
<p4ppTags>
  <Name>Three columns</Name>
  <PpLayout>32</PpLayout>
  <Index>14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p4ppTags>
  <Name>Free Content + Navigation</Name>
  <PpLayout>32</PpLayout>
  <Index>16</Index>
</p4ppTags>
</file>

<file path=customXml/item7.xml><?xml version="1.0" encoding="utf-8"?>
<p4ppTags>
  <Name>Two columns + Navigation</Name>
  <PpLayout>32</PpLayout>
  <Index>19</Index>
</p4ppTags>
</file>

<file path=customXml/item8.xml><?xml version="1.0" encoding="utf-8"?>
<p4ppTags>
  <Name>Three columns + Navigation</Name>
  <PpLayout>32</PpLayout>
  <Index>20</Index>
</p4ppTags>
</file>

<file path=customXml/item9.xml><?xml version="1.0" encoding="utf-8"?>
<p4ppTags>
  <Name>Four objects</Name>
  <PpLayout>24</PpLayout>
  <Index>15</Index>
</p4ppTags>
</file>

<file path=customXml/itemProps1.xml><?xml version="1.0" encoding="utf-8"?>
<ds:datastoreItem xmlns:ds="http://schemas.openxmlformats.org/officeDocument/2006/customXml" ds:itemID="{F718F79D-2091-4AD7-864E-B9B95B323394}">
  <ds:schemaRefs/>
</ds:datastoreItem>
</file>

<file path=customXml/itemProps10.xml><?xml version="1.0" encoding="utf-8"?>
<ds:datastoreItem xmlns:ds="http://schemas.openxmlformats.org/officeDocument/2006/customXml" ds:itemID="{0D9599B2-641B-429C-8C85-C591ECF8C990}">
  <ds:schemaRefs/>
</ds:datastoreItem>
</file>

<file path=customXml/itemProps11.xml><?xml version="1.0" encoding="utf-8"?>
<ds:datastoreItem xmlns:ds="http://schemas.openxmlformats.org/officeDocument/2006/customXml" ds:itemID="{0091252C-F36F-40C9-984C-22582B3E6FB3}">
  <ds:schemaRefs/>
</ds:datastoreItem>
</file>

<file path=customXml/itemProps12.xml><?xml version="1.0" encoding="utf-8"?>
<ds:datastoreItem xmlns:ds="http://schemas.openxmlformats.org/officeDocument/2006/customXml" ds:itemID="{B19D05D1-AE0E-4B0D-AA6A-E4DC4507B75E}">
  <ds:schemaRefs/>
</ds:datastoreItem>
</file>

<file path=customXml/itemProps13.xml><?xml version="1.0" encoding="utf-8"?>
<ds:datastoreItem xmlns:ds="http://schemas.openxmlformats.org/officeDocument/2006/customXml" ds:itemID="{B5096DD8-53C8-4E83-8664-FC4F8BE8B725}">
  <ds:schemaRefs/>
</ds:datastoreItem>
</file>

<file path=customXml/itemProps2.xml><?xml version="1.0" encoding="utf-8"?>
<ds:datastoreItem xmlns:ds="http://schemas.openxmlformats.org/officeDocument/2006/customXml" ds:itemID="{F14BB4E7-BF22-46E2-AA3C-1ABA12A0B021}">
  <ds:schemaRefs/>
</ds:datastoreItem>
</file>

<file path=customXml/itemProps3.xml><?xml version="1.0" encoding="utf-8"?>
<ds:datastoreItem xmlns:ds="http://schemas.openxmlformats.org/officeDocument/2006/customXml" ds:itemID="{9299034F-B9D7-46FC-B241-DC94BF0E67F6}">
  <ds:schemaRefs/>
</ds:datastoreItem>
</file>

<file path=customXml/itemProps4.xml><?xml version="1.0" encoding="utf-8"?>
<ds:datastoreItem xmlns:ds="http://schemas.openxmlformats.org/officeDocument/2006/customXml" ds:itemID="{8699A006-2152-4093-B4FC-C6BF20D5E592}">
  <ds:schemaRefs/>
</ds:datastoreItem>
</file>

<file path=customXml/itemProps5.xml><?xml version="1.0" encoding="utf-8"?>
<ds:datastoreItem xmlns:ds="http://schemas.openxmlformats.org/officeDocument/2006/customXml" ds:itemID="{864B6C15-1FF1-4ADA-8DBE-CD1DAF35B070}">
  <ds:schemaRefs/>
</ds:datastoreItem>
</file>

<file path=customXml/itemProps6.xml><?xml version="1.0" encoding="utf-8"?>
<ds:datastoreItem xmlns:ds="http://schemas.openxmlformats.org/officeDocument/2006/customXml" ds:itemID="{3C206999-0CDF-47B3-B85E-D5652B9D7810}">
  <ds:schemaRefs/>
</ds:datastoreItem>
</file>

<file path=customXml/itemProps7.xml><?xml version="1.0" encoding="utf-8"?>
<ds:datastoreItem xmlns:ds="http://schemas.openxmlformats.org/officeDocument/2006/customXml" ds:itemID="{A27DC4FC-F9FA-4AC8-AAAA-729E607CE7E5}">
  <ds:schemaRefs/>
</ds:datastoreItem>
</file>

<file path=customXml/itemProps8.xml><?xml version="1.0" encoding="utf-8"?>
<ds:datastoreItem xmlns:ds="http://schemas.openxmlformats.org/officeDocument/2006/customXml" ds:itemID="{69E3DA23-9724-4848-A6F6-2F0F36B1F914}">
  <ds:schemaRefs/>
</ds:datastoreItem>
</file>

<file path=customXml/itemProps9.xml><?xml version="1.0" encoding="utf-8"?>
<ds:datastoreItem xmlns:ds="http://schemas.openxmlformats.org/officeDocument/2006/customXml" ds:itemID="{4E8C063E-54DF-40B8-B6B7-24C91B1709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904</Words>
  <Application>Microsoft Macintosh PowerPoint</Application>
  <PresentationFormat>Custom</PresentationFormat>
  <Paragraphs>144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Metropolis</vt:lpstr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EdgeX/Conexxus Retail PoC</vt:lpstr>
      <vt:lpstr>Outline</vt:lpstr>
      <vt:lpstr>Retail Modernization via AI/IoT</vt:lpstr>
      <vt:lpstr>What is EdgeX Foundry?</vt:lpstr>
      <vt:lpstr>EdgeX Primer</vt:lpstr>
      <vt:lpstr>PowerPoint Presentation</vt:lpstr>
      <vt:lpstr>Dual Transformation Engine</vt:lpstr>
      <vt:lpstr>Open Retail Initiative</vt:lpstr>
      <vt:lpstr>Current Situation: Multiple Silos</vt:lpstr>
      <vt:lpstr>ORI Goals: Consolidation and Integration</vt:lpstr>
      <vt:lpstr>ORI: Computer Vision Example</vt:lpstr>
      <vt:lpstr>ORI: Data Fusion Example</vt:lpstr>
      <vt:lpstr>EdgeX APIs and Metadata</vt:lpstr>
      <vt:lpstr>Proposed WoT/EdgeX Integration</vt:lpstr>
      <vt:lpstr>PoC Definition</vt:lpstr>
      <vt:lpstr>WoT/EdgeX/ORI/Conexxus PoC Timeline</vt:lpstr>
      <vt:lpstr>References</vt:lpstr>
      <vt:lpstr>Additional EdgeX Foundry Project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327</cp:revision>
  <dcterms:created xsi:type="dcterms:W3CDTF">2018-05-15T12:31:41Z</dcterms:created>
  <dcterms:modified xsi:type="dcterms:W3CDTF">2020-03-18T11:27:46Z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e2a4d6ce-cd2a-43aa-acfc-f42f7448afd3</vt:lpwstr>
  </property>
  <property fmtid="{D5CDD505-2E9C-101B-9397-08002B2CF9AE}" pid="3" name="CTP_TimeStamp">
    <vt:lpwstr>2019-09-19 00:56:14Z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