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3" r:id="rId7"/>
    <p:sldId id="266" r:id="rId8"/>
    <p:sldId id="264" r:id="rId9"/>
    <p:sldId id="265" r:id="rId10"/>
    <p:sldId id="26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B7D"/>
    <a:srgbClr val="CFCCCE"/>
    <a:srgbClr val="E4E5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46C40-E046-8842-9191-1284F786C5D1}" type="datetimeFigureOut">
              <a:rPr lang="en-US" smtClean="0"/>
              <a:t>2/6/20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EEAF6-9EE3-DC4B-8734-4AC710FE6D2C}" type="slidenum">
              <a:rPr lang="en-US" smtClean="0"/>
              <a:t>‹Nr.›</a:t>
            </a:fld>
            <a:endParaRPr lang="en-US"/>
          </a:p>
        </p:txBody>
      </p:sp>
    </p:spTree>
    <p:extLst>
      <p:ext uri="{BB962C8B-B14F-4D97-AF65-F5344CB8AC3E}">
        <p14:creationId xmlns:p14="http://schemas.microsoft.com/office/powerpoint/2010/main" val="8985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de/photos/frau-sch%C3%B6ne-m%C3%A4dchen-liegen-bl%C3%A4tter-200364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ixabay.com/de/photos/frau-sch%C3%B6ne-m%C3%A4dchen-liegen-bl%C3%A4tter-200364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 </a:t>
            </a:r>
            <a:r>
              <a:rPr lang="en-US" sz="1200" dirty="0">
                <a:hlinkClick r:id="rId3"/>
              </a:rPr>
              <a:t>https://pixabay.com/de/photos/frau-sch%C3%B6ne-m%C3%A4dchen-liegen-bl%C3%A4tter-2003647/</a:t>
            </a:r>
            <a:r>
              <a:rPr lang="en-US" sz="1200" dirty="0"/>
              <a:t> </a:t>
            </a:r>
          </a:p>
          <a:p>
            <a:endParaRPr lang="en-US" dirty="0"/>
          </a:p>
        </p:txBody>
      </p:sp>
      <p:sp>
        <p:nvSpPr>
          <p:cNvPr id="4" name="Foliennummernplatzhalter 3"/>
          <p:cNvSpPr>
            <a:spLocks noGrp="1"/>
          </p:cNvSpPr>
          <p:nvPr>
            <p:ph type="sldNum" sz="quarter" idx="5"/>
          </p:nvPr>
        </p:nvSpPr>
        <p:spPr/>
        <p:txBody>
          <a:bodyPr/>
          <a:lstStyle/>
          <a:p>
            <a:fld id="{F3BEEAF6-9EE3-DC4B-8734-4AC710FE6D2C}" type="slidenum">
              <a:rPr lang="en-US" smtClean="0"/>
              <a:t>2</a:t>
            </a:fld>
            <a:endParaRPr lang="en-US"/>
          </a:p>
        </p:txBody>
      </p:sp>
    </p:spTree>
    <p:extLst>
      <p:ext uri="{BB962C8B-B14F-4D97-AF65-F5344CB8AC3E}">
        <p14:creationId xmlns:p14="http://schemas.microsoft.com/office/powerpoint/2010/main" val="206424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t>
            </a:r>
            <a:r>
              <a:rPr lang="en-US" dirty="0" err="1"/>
              <a:t>dribbble.com</a:t>
            </a:r>
            <a:r>
              <a:rPr lang="en-US" dirty="0"/>
              <a:t>/shots/1447073-Super-Tablet-Dashboard-Ui</a:t>
            </a:r>
          </a:p>
        </p:txBody>
      </p:sp>
      <p:sp>
        <p:nvSpPr>
          <p:cNvPr id="4" name="Foliennummernplatzhalter 3"/>
          <p:cNvSpPr>
            <a:spLocks noGrp="1"/>
          </p:cNvSpPr>
          <p:nvPr>
            <p:ph type="sldNum" sz="quarter" idx="5"/>
          </p:nvPr>
        </p:nvSpPr>
        <p:spPr/>
        <p:txBody>
          <a:bodyPr/>
          <a:lstStyle/>
          <a:p>
            <a:fld id="{F3BEEAF6-9EE3-DC4B-8734-4AC710FE6D2C}" type="slidenum">
              <a:rPr lang="en-US" smtClean="0"/>
              <a:t>3</a:t>
            </a:fld>
            <a:endParaRPr lang="en-US"/>
          </a:p>
        </p:txBody>
      </p:sp>
    </p:spTree>
    <p:extLst>
      <p:ext uri="{BB962C8B-B14F-4D97-AF65-F5344CB8AC3E}">
        <p14:creationId xmlns:p14="http://schemas.microsoft.com/office/powerpoint/2010/main" val="244278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t>
            </a:r>
            <a:r>
              <a:rPr lang="en-US" dirty="0" err="1"/>
              <a:t>github.com</a:t>
            </a:r>
            <a:r>
              <a:rPr lang="en-US" dirty="0"/>
              <a:t>/w3c/wot/tree/master/testing/tests/2019-05/inputs/SmartThings</a:t>
            </a:r>
          </a:p>
        </p:txBody>
      </p:sp>
      <p:sp>
        <p:nvSpPr>
          <p:cNvPr id="4" name="Foliennummernplatzhalter 3"/>
          <p:cNvSpPr>
            <a:spLocks noGrp="1"/>
          </p:cNvSpPr>
          <p:nvPr>
            <p:ph type="sldNum" sz="quarter" idx="5"/>
          </p:nvPr>
        </p:nvSpPr>
        <p:spPr/>
        <p:txBody>
          <a:bodyPr/>
          <a:lstStyle/>
          <a:p>
            <a:fld id="{F3BEEAF6-9EE3-DC4B-8734-4AC710FE6D2C}" type="slidenum">
              <a:rPr lang="en-US" smtClean="0"/>
              <a:t>5</a:t>
            </a:fld>
            <a:endParaRPr lang="en-US"/>
          </a:p>
        </p:txBody>
      </p:sp>
    </p:spTree>
    <p:extLst>
      <p:ext uri="{BB962C8B-B14F-4D97-AF65-F5344CB8AC3E}">
        <p14:creationId xmlns:p14="http://schemas.microsoft.com/office/powerpoint/2010/main" val="116351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=lt_P2BU8e3I</a:t>
            </a:r>
          </a:p>
          <a:p>
            <a:endParaRPr lang="en-US" dirty="0"/>
          </a:p>
        </p:txBody>
      </p:sp>
      <p:sp>
        <p:nvSpPr>
          <p:cNvPr id="4" name="Foliennummernplatzhalter 3"/>
          <p:cNvSpPr>
            <a:spLocks noGrp="1"/>
          </p:cNvSpPr>
          <p:nvPr>
            <p:ph type="sldNum" sz="quarter" idx="5"/>
          </p:nvPr>
        </p:nvSpPr>
        <p:spPr/>
        <p:txBody>
          <a:bodyPr/>
          <a:lstStyle/>
          <a:p>
            <a:fld id="{F3BEEAF6-9EE3-DC4B-8734-4AC710FE6D2C}" type="slidenum">
              <a:rPr lang="en-US" smtClean="0"/>
              <a:t>8</a:t>
            </a:fld>
            <a:endParaRPr lang="en-US"/>
          </a:p>
        </p:txBody>
      </p:sp>
    </p:spTree>
    <p:extLst>
      <p:ext uri="{BB962C8B-B14F-4D97-AF65-F5344CB8AC3E}">
        <p14:creationId xmlns:p14="http://schemas.microsoft.com/office/powerpoint/2010/main" val="256728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t>
            </a:r>
            <a:r>
              <a:rPr lang="en-US" dirty="0" err="1"/>
              <a:t>www.svgrepo.com</a:t>
            </a:r>
            <a:r>
              <a:rPr lang="en-US" dirty="0"/>
              <a:t>/</a:t>
            </a:r>
            <a:r>
              <a:rPr lang="en-US" dirty="0" err="1"/>
              <a:t>svg</a:t>
            </a:r>
            <a:r>
              <a:rPr lang="en-US" dirty="0"/>
              <a:t>/73814/industrial-robot</a:t>
            </a:r>
          </a:p>
        </p:txBody>
      </p:sp>
      <p:sp>
        <p:nvSpPr>
          <p:cNvPr id="4" name="Foliennummernplatzhalter 3"/>
          <p:cNvSpPr>
            <a:spLocks noGrp="1"/>
          </p:cNvSpPr>
          <p:nvPr>
            <p:ph type="sldNum" sz="quarter" idx="5"/>
          </p:nvPr>
        </p:nvSpPr>
        <p:spPr/>
        <p:txBody>
          <a:bodyPr/>
          <a:lstStyle/>
          <a:p>
            <a:fld id="{F3BEEAF6-9EE3-DC4B-8734-4AC710FE6D2C}" type="slidenum">
              <a:rPr lang="en-US" smtClean="0"/>
              <a:t>9</a:t>
            </a:fld>
            <a:endParaRPr lang="en-US"/>
          </a:p>
        </p:txBody>
      </p:sp>
    </p:spTree>
    <p:extLst>
      <p:ext uri="{BB962C8B-B14F-4D97-AF65-F5344CB8AC3E}">
        <p14:creationId xmlns:p14="http://schemas.microsoft.com/office/powerpoint/2010/main" val="425323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 </a:t>
            </a:r>
            <a:r>
              <a:rPr lang="en-US" sz="1200" dirty="0">
                <a:hlinkClick r:id="rId3"/>
              </a:rPr>
              <a:t>https://pixabay.com/de/photos/frau-sch%C3%B6ne-m%C3%A4dchen-liegen-bl%C3%A4tter-2003647/</a:t>
            </a:r>
            <a:r>
              <a:rPr lang="en-US" sz="1200" dirty="0"/>
              <a:t> </a:t>
            </a:r>
          </a:p>
          <a:p>
            <a:endParaRPr lang="en-US" dirty="0"/>
          </a:p>
        </p:txBody>
      </p:sp>
      <p:sp>
        <p:nvSpPr>
          <p:cNvPr id="4" name="Foliennummernplatzhalter 3"/>
          <p:cNvSpPr>
            <a:spLocks noGrp="1"/>
          </p:cNvSpPr>
          <p:nvPr>
            <p:ph type="sldNum" sz="quarter" idx="5"/>
          </p:nvPr>
        </p:nvSpPr>
        <p:spPr/>
        <p:txBody>
          <a:bodyPr/>
          <a:lstStyle/>
          <a:p>
            <a:fld id="{F3BEEAF6-9EE3-DC4B-8734-4AC710FE6D2C}" type="slidenum">
              <a:rPr lang="en-US" smtClean="0"/>
              <a:t>10</a:t>
            </a:fld>
            <a:endParaRPr lang="en-US"/>
          </a:p>
        </p:txBody>
      </p:sp>
    </p:spTree>
    <p:extLst>
      <p:ext uri="{BB962C8B-B14F-4D97-AF65-F5344CB8AC3E}">
        <p14:creationId xmlns:p14="http://schemas.microsoft.com/office/powerpoint/2010/main" val="20452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79FD15-F609-8B4C-B1F4-25505EED34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3ED6BE9A-6525-1C4B-A6C5-799C5F1D3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4455D25D-1FF3-CD41-BACE-A82930825001}"/>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61872674-8085-B046-AA66-B7088AF1CE6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CB53795-2C08-E647-9A08-C39924DC00F8}"/>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269711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084F5-0B8F-FF48-BD07-47C86EBF19EA}"/>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3CBDC2C5-C8C0-1344-B62B-D90D381D545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5D14F2-CC79-6941-AB3F-AA61875E7782}"/>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FC4B9C5A-ADE4-244C-8C3F-209A32B9AC6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B827AB6-EF51-6B40-AE2C-AFD7E5A35EF0}"/>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213323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0796D61-EE24-E141-9C06-EE6D76BB18B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4CE55F63-8F71-9F4E-8C37-253C57624C5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4E4EE2-1066-1C43-A9A3-BFEFA35DCFDD}"/>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9CBC415E-1B6C-8847-8772-EA8589150F6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7478BDC-71BA-6E4F-B1F1-4875A15E1E30}"/>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39949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81B1F4-73C7-7246-B6EE-A4271604125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716E70E7-EE18-8C47-84EE-EEB690CB26F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B31ACC-9A39-864E-B829-2FB3571AB234}"/>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9F4C7F81-463E-3C49-B767-DDD302087E8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6A3C2C7-6FE2-A84D-8927-2A14C64FC8E6}"/>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42531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C6AEF6-2591-6A4A-83F6-9ADFDA192FC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0DF3E1E3-EE04-104F-9AB9-0CC6B6E0B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7A8809B-22F3-8242-B378-74D17A10132B}"/>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7A366781-911E-A141-84D4-6A570E3A053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7B71BD2-E27E-EC49-BF25-702E20C86531}"/>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356781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4BEE8F-D3B4-C74F-A246-0B03AF2ECDE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461C17C-992C-1548-80D0-C291CAA742F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B9C93780-0E93-FC48-A796-4AEB3E06673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9362621F-779C-9B46-A4DF-376A47191FBF}"/>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6" name="Fußzeilenplatzhalter 5">
            <a:extLst>
              <a:ext uri="{FF2B5EF4-FFF2-40B4-BE49-F238E27FC236}">
                <a16:creationId xmlns:a16="http://schemas.microsoft.com/office/drawing/2014/main" id="{8CE3C80F-4C0B-D840-A3A7-C3EF0BB50B7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648BA92-EA92-9C45-897F-798899314107}"/>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363227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DE9EF8-654A-A944-B58A-15591D3980BE}"/>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8B4BB17B-8A79-204B-901D-2DE3C2867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7629B22-2F58-FE47-9A2C-7C013A0DA87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7C34C76C-42A5-5A4E-AAD3-B9F45FF0E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E84366D-36BB-8F43-B140-A1B64E9B2ED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C86E74A-4FC3-C34B-9C2F-F4A897954C46}"/>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8" name="Fußzeilenplatzhalter 7">
            <a:extLst>
              <a:ext uri="{FF2B5EF4-FFF2-40B4-BE49-F238E27FC236}">
                <a16:creationId xmlns:a16="http://schemas.microsoft.com/office/drawing/2014/main" id="{42D3D339-ABA1-D34A-A839-44376D571347}"/>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0969CC93-6B05-E944-8DF6-B9FBF69C3D67}"/>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156059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34CB6-D66B-5049-8B54-243911C5046C}"/>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2B57050C-201A-3042-82C8-0BDCB4E8743B}"/>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4" name="Fußzeilenplatzhalter 3">
            <a:extLst>
              <a:ext uri="{FF2B5EF4-FFF2-40B4-BE49-F238E27FC236}">
                <a16:creationId xmlns:a16="http://schemas.microsoft.com/office/drawing/2014/main" id="{3ABCD8FE-ABF6-EB4C-A53F-067A0BFEEEB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F3075B7-BB08-2C4C-B175-D49E5AED6808}"/>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8255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897560-C88A-1A41-AEF6-C19AAA911FBB}"/>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3" name="Fußzeilenplatzhalter 2">
            <a:extLst>
              <a:ext uri="{FF2B5EF4-FFF2-40B4-BE49-F238E27FC236}">
                <a16:creationId xmlns:a16="http://schemas.microsoft.com/office/drawing/2014/main" id="{5E49DBCA-E3AD-414E-8E79-C42CEF5376A4}"/>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4975065-C129-DF4F-B7CB-712E4E191A5B}"/>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404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75019-CC86-A94E-9F1E-FC0A9A2BEEA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C81714B-4B90-5F4F-B379-2893CE3FE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197695D8-4CC7-1940-9D82-F5F9406C7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390E0F-231D-D34C-BCEB-BB951F451A74}"/>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6" name="Fußzeilenplatzhalter 5">
            <a:extLst>
              <a:ext uri="{FF2B5EF4-FFF2-40B4-BE49-F238E27FC236}">
                <a16:creationId xmlns:a16="http://schemas.microsoft.com/office/drawing/2014/main" id="{AD53A6EE-DE53-9B48-88E5-8B0F64D8EFB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C613AEE-64B3-8243-84AC-4C9E79B0D257}"/>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363058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5D633F-1B1A-6C48-87DE-D32F7F1C4F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39376450-CAB2-1641-8DA3-E5BA2E9FF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EC26DA47-52D5-FE4D-81CF-A358E4726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671168-85DE-3943-9472-943C5BFACD9E}"/>
              </a:ext>
            </a:extLst>
          </p:cNvPr>
          <p:cNvSpPr>
            <a:spLocks noGrp="1"/>
          </p:cNvSpPr>
          <p:nvPr>
            <p:ph type="dt" sz="half" idx="10"/>
          </p:nvPr>
        </p:nvSpPr>
        <p:spPr/>
        <p:txBody>
          <a:bodyPr/>
          <a:lstStyle/>
          <a:p>
            <a:fld id="{A238E045-9E3E-B24B-BF18-F063EF27B40E}" type="datetimeFigureOut">
              <a:rPr lang="en-US" smtClean="0"/>
              <a:t>2/6/20</a:t>
            </a:fld>
            <a:endParaRPr lang="en-US"/>
          </a:p>
        </p:txBody>
      </p:sp>
      <p:sp>
        <p:nvSpPr>
          <p:cNvPr id="6" name="Fußzeilenplatzhalter 5">
            <a:extLst>
              <a:ext uri="{FF2B5EF4-FFF2-40B4-BE49-F238E27FC236}">
                <a16:creationId xmlns:a16="http://schemas.microsoft.com/office/drawing/2014/main" id="{42095664-9F5D-784A-A7FD-9392A54A900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3979C7F-A273-E241-BF6A-52799ADE00C9}"/>
              </a:ext>
            </a:extLst>
          </p:cNvPr>
          <p:cNvSpPr>
            <a:spLocks noGrp="1"/>
          </p:cNvSpPr>
          <p:nvPr>
            <p:ph type="sldNum" sz="quarter" idx="12"/>
          </p:nvPr>
        </p:nvSpPr>
        <p:spPr/>
        <p:txBody>
          <a:bodyPr/>
          <a:lstStyle/>
          <a:p>
            <a:fld id="{A4A800A0-513C-6D45-80D1-1C5320F48D66}" type="slidenum">
              <a:rPr lang="en-US" smtClean="0"/>
              <a:t>‹Nr.›</a:t>
            </a:fld>
            <a:endParaRPr lang="en-US"/>
          </a:p>
        </p:txBody>
      </p:sp>
    </p:spTree>
    <p:extLst>
      <p:ext uri="{BB962C8B-B14F-4D97-AF65-F5344CB8AC3E}">
        <p14:creationId xmlns:p14="http://schemas.microsoft.com/office/powerpoint/2010/main" val="258971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9BDA6B-D565-8D4C-A498-52F92CF69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94ADAC93-AA9D-9248-B607-26DE50096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C9A34D5-D7CC-A64A-AB7B-9883B87C2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8E045-9E3E-B24B-BF18-F063EF27B40E}" type="datetimeFigureOut">
              <a:rPr lang="en-US" smtClean="0"/>
              <a:t>2/6/20</a:t>
            </a:fld>
            <a:endParaRPr lang="en-US"/>
          </a:p>
        </p:txBody>
      </p:sp>
      <p:sp>
        <p:nvSpPr>
          <p:cNvPr id="5" name="Fußzeilenplatzhalter 4">
            <a:extLst>
              <a:ext uri="{FF2B5EF4-FFF2-40B4-BE49-F238E27FC236}">
                <a16:creationId xmlns:a16="http://schemas.microsoft.com/office/drawing/2014/main" id="{2068FAF6-F8B5-004B-B009-23A445CFD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B5AA480C-C1AF-EB40-A320-383F3D87F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800A0-513C-6D45-80D1-1C5320F48D66}" type="slidenum">
              <a:rPr lang="en-US" smtClean="0"/>
              <a:t>‹Nr.›</a:t>
            </a:fld>
            <a:endParaRPr lang="en-US"/>
          </a:p>
        </p:txBody>
      </p:sp>
    </p:spTree>
    <p:extLst>
      <p:ext uri="{BB962C8B-B14F-4D97-AF65-F5344CB8AC3E}">
        <p14:creationId xmlns:p14="http://schemas.microsoft.com/office/powerpoint/2010/main" val="865421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hyperlink" Target="https://www.youtube.com/watch?v=lt_P2BU8e3I" TargetMode="External"/><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hyperlink" Target="http://www.thingweb.io/hands-on-intro-raspberry.html" TargetMode="External"/><Relationship Id="rId5" Type="http://schemas.openxmlformats.org/officeDocument/2006/relationships/image" Target="../media/image3.jpeg"/><Relationship Id="rId10" Type="http://schemas.openxmlformats.org/officeDocument/2006/relationships/hyperlink" Target="https://github.com/eclipse/thingweb.node-wot/" TargetMode="External"/><Relationship Id="rId4" Type="http://schemas.openxmlformats.org/officeDocument/2006/relationships/image" Target="../media/image2.png"/><Relationship Id="rId9" Type="http://schemas.openxmlformats.org/officeDocument/2006/relationships/hyperlink" Target="http://plugfest.thingweb.io/playground/"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1.pn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74639-C94C-D043-8982-4A7ABCCDAC77}"/>
              </a:ext>
            </a:extLst>
          </p:cNvPr>
          <p:cNvSpPr>
            <a:spLocks noGrp="1"/>
          </p:cNvSpPr>
          <p:nvPr>
            <p:ph type="ctrTitle"/>
          </p:nvPr>
        </p:nvSpPr>
        <p:spPr/>
        <p:txBody>
          <a:bodyPr/>
          <a:lstStyle/>
          <a:p>
            <a:r>
              <a:rPr lang="en-US" dirty="0" err="1"/>
              <a:t>WoT</a:t>
            </a:r>
            <a:r>
              <a:rPr lang="en-US" dirty="0"/>
              <a:t> for Beginners</a:t>
            </a:r>
          </a:p>
        </p:txBody>
      </p:sp>
    </p:spTree>
    <p:extLst>
      <p:ext uri="{BB962C8B-B14F-4D97-AF65-F5344CB8AC3E}">
        <p14:creationId xmlns:p14="http://schemas.microsoft.com/office/powerpoint/2010/main" val="3996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28528-5DFB-6D43-9CC4-CF957886DE0E}"/>
              </a:ext>
            </a:extLst>
          </p:cNvPr>
          <p:cNvSpPr>
            <a:spLocks noGrp="1"/>
          </p:cNvSpPr>
          <p:nvPr>
            <p:ph type="title"/>
          </p:nvPr>
        </p:nvSpPr>
        <p:spPr/>
        <p:txBody>
          <a:bodyPr/>
          <a:lstStyle/>
          <a:p>
            <a:r>
              <a:rPr lang="en-US" dirty="0"/>
              <a:t>Luisa is happy </a:t>
            </a:r>
            <a:r>
              <a:rPr lang="en-US" dirty="0">
                <a:sym typeface="Wingdings" pitchFamily="2" charset="2"/>
              </a:rPr>
              <a:t></a:t>
            </a:r>
            <a:endParaRPr lang="en-US" dirty="0"/>
          </a:p>
        </p:txBody>
      </p:sp>
      <p:pic>
        <p:nvPicPr>
          <p:cNvPr id="1026" name="Picture 2" descr="Frau, Schöne, Mädchen, Liegen, Blätter, Herbst, Porträt">
            <a:extLst>
              <a:ext uri="{FF2B5EF4-FFF2-40B4-BE49-F238E27FC236}">
                <a16:creationId xmlns:a16="http://schemas.microsoft.com/office/drawing/2014/main" id="{625F0799-103C-9840-89AA-D4034DA7A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649" y="1690688"/>
            <a:ext cx="6988776" cy="4659184"/>
          </a:xfrm>
          <a:prstGeom prst="rect">
            <a:avLst/>
          </a:prstGeom>
          <a:noFill/>
          <a:extLst>
            <a:ext uri="{909E8E84-426E-40DD-AFC4-6F175D3DCCD1}">
              <a14:hiddenFill xmlns:a14="http://schemas.microsoft.com/office/drawing/2010/main">
                <a:solidFill>
                  <a:srgbClr val="FFFFFF"/>
                </a:solidFill>
              </a14:hiddenFill>
            </a:ext>
          </a:extLst>
        </p:spPr>
      </p:pic>
      <p:sp>
        <p:nvSpPr>
          <p:cNvPr id="3" name="Wolkenförmige Legende 2">
            <a:extLst>
              <a:ext uri="{FF2B5EF4-FFF2-40B4-BE49-F238E27FC236}">
                <a16:creationId xmlns:a16="http://schemas.microsoft.com/office/drawing/2014/main" id="{DA0248C1-895C-FA4C-9EEC-1A0780BAA9DF}"/>
              </a:ext>
            </a:extLst>
          </p:cNvPr>
          <p:cNvSpPr/>
          <p:nvPr/>
        </p:nvSpPr>
        <p:spPr>
          <a:xfrm>
            <a:off x="1112108" y="1595224"/>
            <a:ext cx="2187146" cy="1421027"/>
          </a:xfrm>
          <a:prstGeom prst="cloudCallout">
            <a:avLst>
              <a:gd name="adj1" fmla="val 108545"/>
              <a:gd name="adj2" fmla="val 83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WoT</a:t>
            </a:r>
            <a:r>
              <a:rPr lang="en-US" dirty="0"/>
              <a:t> is so cool!</a:t>
            </a:r>
          </a:p>
        </p:txBody>
      </p:sp>
    </p:spTree>
    <p:extLst>
      <p:ext uri="{BB962C8B-B14F-4D97-AF65-F5344CB8AC3E}">
        <p14:creationId xmlns:p14="http://schemas.microsoft.com/office/powerpoint/2010/main" val="104774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28528-5DFB-6D43-9CC4-CF957886DE0E}"/>
              </a:ext>
            </a:extLst>
          </p:cNvPr>
          <p:cNvSpPr>
            <a:spLocks noGrp="1"/>
          </p:cNvSpPr>
          <p:nvPr>
            <p:ph type="title"/>
          </p:nvPr>
        </p:nvSpPr>
        <p:spPr/>
        <p:txBody>
          <a:bodyPr/>
          <a:lstStyle/>
          <a:p>
            <a:r>
              <a:rPr lang="en-US" dirty="0"/>
              <a:t>This is Luisa, a software engineer, loves IoT  </a:t>
            </a:r>
          </a:p>
        </p:txBody>
      </p:sp>
      <p:pic>
        <p:nvPicPr>
          <p:cNvPr id="1026" name="Picture 2" descr="Frau, Schöne, Mädchen, Liegen, Blätter, Herbst, Porträt">
            <a:extLst>
              <a:ext uri="{FF2B5EF4-FFF2-40B4-BE49-F238E27FC236}">
                <a16:creationId xmlns:a16="http://schemas.microsoft.com/office/drawing/2014/main" id="{625F0799-103C-9840-89AA-D4034DA7A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649" y="1690688"/>
            <a:ext cx="6988776" cy="4659184"/>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a:extLst>
              <a:ext uri="{FF2B5EF4-FFF2-40B4-BE49-F238E27FC236}">
                <a16:creationId xmlns:a16="http://schemas.microsoft.com/office/drawing/2014/main" id="{78D45FEE-308E-CC48-B98D-1FD70278D856}"/>
              </a:ext>
            </a:extLst>
          </p:cNvPr>
          <p:cNvSpPr/>
          <p:nvPr/>
        </p:nvSpPr>
        <p:spPr>
          <a:xfrm>
            <a:off x="1112108" y="1595224"/>
            <a:ext cx="2187146" cy="1421027"/>
          </a:xfrm>
          <a:prstGeom prst="cloudCallout">
            <a:avLst>
              <a:gd name="adj1" fmla="val 108545"/>
              <a:gd name="adj2" fmla="val 83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is so cool!</a:t>
            </a:r>
          </a:p>
        </p:txBody>
      </p:sp>
    </p:spTree>
    <p:extLst>
      <p:ext uri="{BB962C8B-B14F-4D97-AF65-F5344CB8AC3E}">
        <p14:creationId xmlns:p14="http://schemas.microsoft.com/office/powerpoint/2010/main" val="283631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13F634-4B81-E04A-8E7C-9C37438A7457}"/>
              </a:ext>
            </a:extLst>
          </p:cNvPr>
          <p:cNvSpPr>
            <a:spLocks noGrp="1"/>
          </p:cNvSpPr>
          <p:nvPr>
            <p:ph type="title"/>
          </p:nvPr>
        </p:nvSpPr>
        <p:spPr>
          <a:xfrm>
            <a:off x="838200" y="365125"/>
            <a:ext cx="10653584" cy="1325563"/>
          </a:xfrm>
        </p:spPr>
        <p:txBody>
          <a:bodyPr>
            <a:normAutofit fontScale="90000"/>
          </a:bodyPr>
          <a:lstStyle/>
          <a:p>
            <a:r>
              <a:rPr lang="en-US" dirty="0"/>
              <a:t>Luisa bought IoT lamp and wants to integrate and control it in here existing smart home application  </a:t>
            </a:r>
          </a:p>
        </p:txBody>
      </p:sp>
      <p:pic>
        <p:nvPicPr>
          <p:cNvPr id="4" name="Grafik 3">
            <a:extLst>
              <a:ext uri="{FF2B5EF4-FFF2-40B4-BE49-F238E27FC236}">
                <a16:creationId xmlns:a16="http://schemas.microsoft.com/office/drawing/2014/main" id="{19C84015-3A8D-6E45-BF2F-52DBE65B115A}"/>
              </a:ext>
            </a:extLst>
          </p:cNvPr>
          <p:cNvPicPr>
            <a:picLocks noChangeAspect="1"/>
          </p:cNvPicPr>
          <p:nvPr/>
        </p:nvPicPr>
        <p:blipFill>
          <a:blip r:embed="rId3"/>
          <a:stretch>
            <a:fillRect/>
          </a:stretch>
        </p:blipFill>
        <p:spPr>
          <a:xfrm flipH="1">
            <a:off x="2360140" y="2829697"/>
            <a:ext cx="1353527" cy="2371880"/>
          </a:xfrm>
          <a:prstGeom prst="rect">
            <a:avLst/>
          </a:prstGeom>
        </p:spPr>
      </p:pic>
      <p:pic>
        <p:nvPicPr>
          <p:cNvPr id="3074" name="Picture 2" descr="Super Tablet Dashboard Ui tablet admin panel graph chart calender tablet dashboard hd flat ui figures volumes profile">
            <a:extLst>
              <a:ext uri="{FF2B5EF4-FFF2-40B4-BE49-F238E27FC236}">
                <a16:creationId xmlns:a16="http://schemas.microsoft.com/office/drawing/2014/main" id="{2565FB77-CE81-EA45-8F85-99E523533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1720" y="2829697"/>
            <a:ext cx="2685534" cy="2014151"/>
          </a:xfrm>
          <a:prstGeom prst="rect">
            <a:avLst/>
          </a:prstGeom>
          <a:noFill/>
          <a:extLst>
            <a:ext uri="{909E8E84-426E-40DD-AFC4-6F175D3DCCD1}">
              <a14:hiddenFill xmlns:a14="http://schemas.microsoft.com/office/drawing/2010/main">
                <a:solidFill>
                  <a:srgbClr val="FFFFFF"/>
                </a:solidFill>
              </a14:hiddenFill>
            </a:ext>
          </a:extLst>
        </p:spPr>
      </p:pic>
      <p:sp>
        <p:nvSpPr>
          <p:cNvPr id="5" name="Pfeil nach links und rechts 4">
            <a:extLst>
              <a:ext uri="{FF2B5EF4-FFF2-40B4-BE49-F238E27FC236}">
                <a16:creationId xmlns:a16="http://schemas.microsoft.com/office/drawing/2014/main" id="{A67DA604-E802-4942-8B0D-7459454C5297}"/>
              </a:ext>
            </a:extLst>
          </p:cNvPr>
          <p:cNvSpPr/>
          <p:nvPr/>
        </p:nvSpPr>
        <p:spPr>
          <a:xfrm>
            <a:off x="4928895" y="3830595"/>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30146FDF-66C9-5B4A-913F-BCCD9E9FFB97}"/>
              </a:ext>
            </a:extLst>
          </p:cNvPr>
          <p:cNvSpPr txBox="1"/>
          <p:nvPr/>
        </p:nvSpPr>
        <p:spPr>
          <a:xfrm>
            <a:off x="2360140" y="5578641"/>
            <a:ext cx="1024255" cy="369332"/>
          </a:xfrm>
          <a:prstGeom prst="rect">
            <a:avLst/>
          </a:prstGeom>
          <a:noFill/>
        </p:spPr>
        <p:txBody>
          <a:bodyPr wrap="none" rtlCol="0">
            <a:spAutoFit/>
          </a:bodyPr>
          <a:lstStyle/>
          <a:p>
            <a:r>
              <a:rPr lang="en-US" dirty="0"/>
              <a:t>System X</a:t>
            </a:r>
          </a:p>
        </p:txBody>
      </p:sp>
      <p:sp>
        <p:nvSpPr>
          <p:cNvPr id="7" name="Textfeld 6">
            <a:extLst>
              <a:ext uri="{FF2B5EF4-FFF2-40B4-BE49-F238E27FC236}">
                <a16:creationId xmlns:a16="http://schemas.microsoft.com/office/drawing/2014/main" id="{B6F34F03-030F-244D-A3C0-4F32C2FEB0D4}"/>
              </a:ext>
            </a:extLst>
          </p:cNvPr>
          <p:cNvSpPr txBox="1"/>
          <p:nvPr/>
        </p:nvSpPr>
        <p:spPr>
          <a:xfrm>
            <a:off x="8299487" y="5613525"/>
            <a:ext cx="1016240" cy="369332"/>
          </a:xfrm>
          <a:prstGeom prst="rect">
            <a:avLst/>
          </a:prstGeom>
          <a:noFill/>
        </p:spPr>
        <p:txBody>
          <a:bodyPr wrap="none" rtlCol="0">
            <a:spAutoFit/>
          </a:bodyPr>
          <a:lstStyle/>
          <a:p>
            <a:r>
              <a:rPr lang="en-US" dirty="0"/>
              <a:t>System Y</a:t>
            </a:r>
          </a:p>
        </p:txBody>
      </p:sp>
    </p:spTree>
    <p:extLst>
      <p:ext uri="{BB962C8B-B14F-4D97-AF65-F5344CB8AC3E}">
        <p14:creationId xmlns:p14="http://schemas.microsoft.com/office/powerpoint/2010/main" val="147527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9F301-4AD9-1F4F-A05A-75BCAC04F216}"/>
              </a:ext>
            </a:extLst>
          </p:cNvPr>
          <p:cNvSpPr>
            <a:spLocks noGrp="1"/>
          </p:cNvSpPr>
          <p:nvPr>
            <p:ph type="title"/>
          </p:nvPr>
        </p:nvSpPr>
        <p:spPr>
          <a:xfrm>
            <a:off x="838200" y="365125"/>
            <a:ext cx="10515600" cy="1325563"/>
          </a:xfrm>
        </p:spPr>
        <p:txBody>
          <a:bodyPr>
            <a:noAutofit/>
          </a:bodyPr>
          <a:lstStyle/>
          <a:p>
            <a:r>
              <a:rPr lang="en-US" sz="3600" dirty="0"/>
              <a:t>After googling, she finds some non-well documented APIs, code snippet, or cryptic protocol usage to control the lamp </a:t>
            </a:r>
          </a:p>
        </p:txBody>
      </p:sp>
      <p:pic>
        <p:nvPicPr>
          <p:cNvPr id="4" name="Grafik 3">
            <a:extLst>
              <a:ext uri="{FF2B5EF4-FFF2-40B4-BE49-F238E27FC236}">
                <a16:creationId xmlns:a16="http://schemas.microsoft.com/office/drawing/2014/main" id="{B3666C43-E961-F049-9944-503538E816D2}"/>
              </a:ext>
            </a:extLst>
          </p:cNvPr>
          <p:cNvPicPr>
            <a:picLocks noChangeAspect="1"/>
          </p:cNvPicPr>
          <p:nvPr/>
        </p:nvPicPr>
        <p:blipFill>
          <a:blip r:embed="rId2"/>
          <a:stretch>
            <a:fillRect/>
          </a:stretch>
        </p:blipFill>
        <p:spPr>
          <a:xfrm>
            <a:off x="261720" y="2596844"/>
            <a:ext cx="4707925" cy="1350335"/>
          </a:xfrm>
          <a:prstGeom prst="rect">
            <a:avLst/>
          </a:prstGeom>
        </p:spPr>
      </p:pic>
      <p:pic>
        <p:nvPicPr>
          <p:cNvPr id="5" name="Grafik 4">
            <a:extLst>
              <a:ext uri="{FF2B5EF4-FFF2-40B4-BE49-F238E27FC236}">
                <a16:creationId xmlns:a16="http://schemas.microsoft.com/office/drawing/2014/main" id="{DF9A57FC-F2DA-0B4B-9313-16558A124D8C}"/>
              </a:ext>
            </a:extLst>
          </p:cNvPr>
          <p:cNvPicPr>
            <a:picLocks noChangeAspect="1"/>
          </p:cNvPicPr>
          <p:nvPr/>
        </p:nvPicPr>
        <p:blipFill>
          <a:blip r:embed="rId3"/>
          <a:stretch>
            <a:fillRect/>
          </a:stretch>
        </p:blipFill>
        <p:spPr>
          <a:xfrm>
            <a:off x="951470" y="4161328"/>
            <a:ext cx="9403492" cy="159540"/>
          </a:xfrm>
          <a:prstGeom prst="rect">
            <a:avLst/>
          </a:prstGeom>
        </p:spPr>
      </p:pic>
      <p:pic>
        <p:nvPicPr>
          <p:cNvPr id="6" name="Grafik 5">
            <a:extLst>
              <a:ext uri="{FF2B5EF4-FFF2-40B4-BE49-F238E27FC236}">
                <a16:creationId xmlns:a16="http://schemas.microsoft.com/office/drawing/2014/main" id="{02F039A0-23AE-7841-BB72-307017FB33D7}"/>
              </a:ext>
            </a:extLst>
          </p:cNvPr>
          <p:cNvPicPr>
            <a:picLocks noChangeAspect="1"/>
          </p:cNvPicPr>
          <p:nvPr/>
        </p:nvPicPr>
        <p:blipFill>
          <a:blip r:embed="rId4"/>
          <a:stretch>
            <a:fillRect/>
          </a:stretch>
        </p:blipFill>
        <p:spPr>
          <a:xfrm>
            <a:off x="5925064" y="1997473"/>
            <a:ext cx="2561797" cy="1175057"/>
          </a:xfrm>
          <a:prstGeom prst="rect">
            <a:avLst/>
          </a:prstGeom>
        </p:spPr>
      </p:pic>
      <p:pic>
        <p:nvPicPr>
          <p:cNvPr id="7" name="Grafik 6">
            <a:extLst>
              <a:ext uri="{FF2B5EF4-FFF2-40B4-BE49-F238E27FC236}">
                <a16:creationId xmlns:a16="http://schemas.microsoft.com/office/drawing/2014/main" id="{0D5217C7-23D5-D841-9965-2808D48852B3}"/>
              </a:ext>
            </a:extLst>
          </p:cNvPr>
          <p:cNvPicPr>
            <a:picLocks noChangeAspect="1"/>
          </p:cNvPicPr>
          <p:nvPr/>
        </p:nvPicPr>
        <p:blipFill>
          <a:blip r:embed="rId5"/>
          <a:stretch>
            <a:fillRect/>
          </a:stretch>
        </p:blipFill>
        <p:spPr>
          <a:xfrm>
            <a:off x="3441700" y="4665660"/>
            <a:ext cx="1624570" cy="1951039"/>
          </a:xfrm>
          <a:prstGeom prst="rect">
            <a:avLst/>
          </a:prstGeom>
        </p:spPr>
      </p:pic>
      <p:pic>
        <p:nvPicPr>
          <p:cNvPr id="8" name="Picture 2" descr="http://cliparts.co/cliparts/gce/ooe/gceooeR9i.gif">
            <a:extLst>
              <a:ext uri="{FF2B5EF4-FFF2-40B4-BE49-F238E27FC236}">
                <a16:creationId xmlns:a16="http://schemas.microsoft.com/office/drawing/2014/main" id="{F368D1D0-5F88-9240-A411-4CABF59F8AF9}"/>
              </a:ext>
            </a:extLst>
          </p:cNvPr>
          <p:cNvPicPr>
            <a:picLocks noChangeAspect="1" noChangeArrowheads="1"/>
          </p:cNvPicPr>
          <p:nvPr/>
        </p:nvPicPr>
        <p:blipFill>
          <a:blip r:embed="rId6" cstate="print"/>
          <a:srcRect/>
          <a:stretch>
            <a:fillRect/>
          </a:stretch>
        </p:blipFill>
        <p:spPr bwMode="auto">
          <a:xfrm>
            <a:off x="10526600" y="4665660"/>
            <a:ext cx="827200" cy="1507283"/>
          </a:xfrm>
          <a:prstGeom prst="rect">
            <a:avLst/>
          </a:prstGeom>
          <a:solidFill>
            <a:schemeClr val="bg1"/>
          </a:solidFill>
        </p:spPr>
      </p:pic>
      <p:pic>
        <p:nvPicPr>
          <p:cNvPr id="9" name="Grafik 8">
            <a:extLst>
              <a:ext uri="{FF2B5EF4-FFF2-40B4-BE49-F238E27FC236}">
                <a16:creationId xmlns:a16="http://schemas.microsoft.com/office/drawing/2014/main" id="{28FC2C95-B9D5-F94A-AE3F-7DCB89573973}"/>
              </a:ext>
            </a:extLst>
          </p:cNvPr>
          <p:cNvPicPr>
            <a:picLocks noChangeAspect="1"/>
          </p:cNvPicPr>
          <p:nvPr/>
        </p:nvPicPr>
        <p:blipFill>
          <a:blip r:embed="rId7"/>
          <a:stretch>
            <a:fillRect/>
          </a:stretch>
        </p:blipFill>
        <p:spPr>
          <a:xfrm flipH="1">
            <a:off x="6390351" y="5603446"/>
            <a:ext cx="578219" cy="1013253"/>
          </a:xfrm>
          <a:prstGeom prst="rect">
            <a:avLst/>
          </a:prstGeom>
        </p:spPr>
      </p:pic>
      <p:pic>
        <p:nvPicPr>
          <p:cNvPr id="10" name="Picture 2" descr="Super Tablet Dashboard Ui tablet admin panel graph chart calender tablet dashboard hd flat ui figures volumes profile">
            <a:extLst>
              <a:ext uri="{FF2B5EF4-FFF2-40B4-BE49-F238E27FC236}">
                <a16:creationId xmlns:a16="http://schemas.microsoft.com/office/drawing/2014/main" id="{947AD8EA-9691-B742-A7D0-6570C5B9E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4986" y="5589922"/>
            <a:ext cx="1351004" cy="1013253"/>
          </a:xfrm>
          <a:prstGeom prst="rect">
            <a:avLst/>
          </a:prstGeom>
          <a:noFill/>
          <a:extLst>
            <a:ext uri="{909E8E84-426E-40DD-AFC4-6F175D3DCCD1}">
              <a14:hiddenFill xmlns:a14="http://schemas.microsoft.com/office/drawing/2010/main">
                <a:solidFill>
                  <a:srgbClr val="FFFFFF"/>
                </a:solidFill>
              </a14:hiddenFill>
            </a:ext>
          </a:extLst>
        </p:spPr>
      </p:pic>
      <p:sp>
        <p:nvSpPr>
          <p:cNvPr id="11" name="Pfeil nach links und rechts 10">
            <a:extLst>
              <a:ext uri="{FF2B5EF4-FFF2-40B4-BE49-F238E27FC236}">
                <a16:creationId xmlns:a16="http://schemas.microsoft.com/office/drawing/2014/main" id="{523F02BE-C093-1747-B8D2-BFC487724FD8}"/>
              </a:ext>
            </a:extLst>
          </p:cNvPr>
          <p:cNvSpPr/>
          <p:nvPr/>
        </p:nvSpPr>
        <p:spPr>
          <a:xfrm>
            <a:off x="7270709" y="593062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ewitterblitz 11">
            <a:extLst>
              <a:ext uri="{FF2B5EF4-FFF2-40B4-BE49-F238E27FC236}">
                <a16:creationId xmlns:a16="http://schemas.microsoft.com/office/drawing/2014/main" id="{B961B7BD-46D4-074F-BABD-8824FAB2B87B}"/>
              </a:ext>
            </a:extLst>
          </p:cNvPr>
          <p:cNvSpPr/>
          <p:nvPr/>
        </p:nvSpPr>
        <p:spPr bwMode="auto">
          <a:xfrm flipH="1">
            <a:off x="7878785" y="5276330"/>
            <a:ext cx="327449" cy="696604"/>
          </a:xfrm>
          <a:prstGeom prst="lightningBolt">
            <a:avLst/>
          </a:prstGeom>
          <a:solidFill>
            <a:srgbClr val="FF0000"/>
          </a:solidFill>
          <a:ln>
            <a:noFill/>
          </a:ln>
          <a:effec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dirty="0">
              <a:solidFill>
                <a:schemeClr val="tx1"/>
              </a:solidFill>
              <a:latin typeface="+mn-lt"/>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8253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AF28E-DAFF-9A4A-AEA3-69BF0C17622E}"/>
              </a:ext>
            </a:extLst>
          </p:cNvPr>
          <p:cNvSpPr>
            <a:spLocks noGrp="1"/>
          </p:cNvSpPr>
          <p:nvPr>
            <p:ph type="title"/>
          </p:nvPr>
        </p:nvSpPr>
        <p:spPr/>
        <p:txBody>
          <a:bodyPr>
            <a:noAutofit/>
          </a:bodyPr>
          <a:lstStyle/>
          <a:p>
            <a:r>
              <a:rPr lang="en-US" sz="3600" dirty="0"/>
              <a:t>Luisa was thinking about giving up, however, during her search she also stumbled upon an interesting file that was called as </a:t>
            </a:r>
            <a:r>
              <a:rPr lang="en-US" sz="3600" b="1" dirty="0" err="1"/>
              <a:t>WoT</a:t>
            </a:r>
            <a:r>
              <a:rPr lang="en-US" sz="3600" b="1" dirty="0"/>
              <a:t> Thing Description (TD)</a:t>
            </a:r>
          </a:p>
        </p:txBody>
      </p:sp>
      <p:pic>
        <p:nvPicPr>
          <p:cNvPr id="4" name="Grafik 3">
            <a:extLst>
              <a:ext uri="{FF2B5EF4-FFF2-40B4-BE49-F238E27FC236}">
                <a16:creationId xmlns:a16="http://schemas.microsoft.com/office/drawing/2014/main" id="{1414AD5F-D7A3-6743-B094-68DA11B7CCC5}"/>
              </a:ext>
            </a:extLst>
          </p:cNvPr>
          <p:cNvPicPr>
            <a:picLocks noChangeAspect="1"/>
          </p:cNvPicPr>
          <p:nvPr/>
        </p:nvPicPr>
        <p:blipFill>
          <a:blip r:embed="rId3"/>
          <a:stretch>
            <a:fillRect/>
          </a:stretch>
        </p:blipFill>
        <p:spPr>
          <a:xfrm>
            <a:off x="425547" y="3437238"/>
            <a:ext cx="10388600" cy="1066800"/>
          </a:xfrm>
          <a:prstGeom prst="rect">
            <a:avLst/>
          </a:prstGeom>
        </p:spPr>
      </p:pic>
      <p:pic>
        <p:nvPicPr>
          <p:cNvPr id="5" name="Picture 2" descr="ThingDescription">
            <a:extLst>
              <a:ext uri="{FF2B5EF4-FFF2-40B4-BE49-F238E27FC236}">
                <a16:creationId xmlns:a16="http://schemas.microsoft.com/office/drawing/2014/main" id="{CC0FF6FC-B564-C54C-BB29-A7CC51D57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547" y="3546390"/>
            <a:ext cx="387306" cy="49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5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E183-39EF-5241-B761-6A08FFCD4216}"/>
              </a:ext>
            </a:extLst>
          </p:cNvPr>
          <p:cNvSpPr>
            <a:spLocks noGrp="1"/>
          </p:cNvSpPr>
          <p:nvPr>
            <p:ph type="title"/>
          </p:nvPr>
        </p:nvSpPr>
        <p:spPr/>
        <p:txBody>
          <a:bodyPr>
            <a:noAutofit/>
          </a:bodyPr>
          <a:lstStyle/>
          <a:p>
            <a:r>
              <a:rPr lang="en-US" sz="2600" dirty="0"/>
              <a:t>She found out that </a:t>
            </a:r>
            <a:r>
              <a:rPr lang="en-US" sz="2600" dirty="0" err="1"/>
              <a:t>WoT</a:t>
            </a:r>
            <a:r>
              <a:rPr lang="en-US" sz="2600" dirty="0"/>
              <a:t> is a new W3C standard designed to simplify the integration of IoT devices and simplify the development of IoT applications. </a:t>
            </a:r>
          </a:p>
        </p:txBody>
      </p:sp>
      <p:pic>
        <p:nvPicPr>
          <p:cNvPr id="4" name="Picture 4" descr="C:\Users\z0010w1v\Pictures\wot-logo.png">
            <a:extLst>
              <a:ext uri="{FF2B5EF4-FFF2-40B4-BE49-F238E27FC236}">
                <a16:creationId xmlns:a16="http://schemas.microsoft.com/office/drawing/2014/main" id="{4ACA40A9-1A71-2B4B-BC2A-EC882B4E25A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3045" y="2607275"/>
            <a:ext cx="6616067" cy="3521676"/>
          </a:xfrm>
          <a:prstGeom prst="rect">
            <a:avLst/>
          </a:prstGeom>
          <a:noFill/>
        </p:spPr>
      </p:pic>
      <p:pic>
        <p:nvPicPr>
          <p:cNvPr id="3" name="Grafik 2">
            <a:extLst>
              <a:ext uri="{FF2B5EF4-FFF2-40B4-BE49-F238E27FC236}">
                <a16:creationId xmlns:a16="http://schemas.microsoft.com/office/drawing/2014/main" id="{4FBF29B8-4E9E-A546-87D6-B099E92FDA85}"/>
              </a:ext>
            </a:extLst>
          </p:cNvPr>
          <p:cNvPicPr>
            <a:picLocks noChangeAspect="1"/>
          </p:cNvPicPr>
          <p:nvPr/>
        </p:nvPicPr>
        <p:blipFill>
          <a:blip r:embed="rId3"/>
          <a:stretch>
            <a:fillRect/>
          </a:stretch>
        </p:blipFill>
        <p:spPr>
          <a:xfrm>
            <a:off x="6230381" y="3429000"/>
            <a:ext cx="4026078" cy="2048696"/>
          </a:xfrm>
          <a:prstGeom prst="rect">
            <a:avLst/>
          </a:prstGeom>
        </p:spPr>
      </p:pic>
    </p:spTree>
    <p:extLst>
      <p:ext uri="{BB962C8B-B14F-4D97-AF65-F5344CB8AC3E}">
        <p14:creationId xmlns:p14="http://schemas.microsoft.com/office/powerpoint/2010/main" val="227807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EF7EE-30DB-DB4B-8B66-C8A435C82CBE}"/>
              </a:ext>
            </a:extLst>
          </p:cNvPr>
          <p:cNvSpPr>
            <a:spLocks noGrp="1"/>
          </p:cNvSpPr>
          <p:nvPr>
            <p:ph type="title"/>
          </p:nvPr>
        </p:nvSpPr>
        <p:spPr>
          <a:xfrm>
            <a:off x="620110" y="365125"/>
            <a:ext cx="10733690" cy="1325563"/>
          </a:xfrm>
        </p:spPr>
        <p:txBody>
          <a:bodyPr>
            <a:normAutofit/>
          </a:bodyPr>
          <a:lstStyle/>
          <a:p>
            <a:r>
              <a:rPr lang="en-US" sz="2400" dirty="0"/>
              <a:t>The found Thing Description is comparable to a </a:t>
            </a:r>
            <a:r>
              <a:rPr lang="en-US" sz="2400" i="1" dirty="0" err="1"/>
              <a:t>index.html</a:t>
            </a:r>
            <a:r>
              <a:rPr lang="en-US" sz="2400" i="1" dirty="0"/>
              <a:t> </a:t>
            </a:r>
            <a:r>
              <a:rPr lang="en-US" sz="2400" dirty="0"/>
              <a:t>for Things, a standardized common language to describe Thing’s capabilities like the served data and operations as well as the required protocol &amp; security setup to interact with the Thing.</a:t>
            </a:r>
          </a:p>
        </p:txBody>
      </p:sp>
      <p:pic>
        <p:nvPicPr>
          <p:cNvPr id="1026" name="Picture 2" descr="ThingDescription">
            <a:extLst>
              <a:ext uri="{FF2B5EF4-FFF2-40B4-BE49-F238E27FC236}">
                <a16:creationId xmlns:a16="http://schemas.microsoft.com/office/drawing/2014/main" id="{6D1D0029-2493-6B4E-9A16-7E40011E7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571330"/>
            <a:ext cx="1905000"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5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FC465-9D4C-1A43-93AF-8A743CC9CCA6}"/>
              </a:ext>
            </a:extLst>
          </p:cNvPr>
          <p:cNvSpPr>
            <a:spLocks noGrp="1"/>
          </p:cNvSpPr>
          <p:nvPr>
            <p:ph type="title"/>
          </p:nvPr>
        </p:nvSpPr>
        <p:spPr/>
        <p:txBody>
          <a:bodyPr>
            <a:noAutofit/>
          </a:bodyPr>
          <a:lstStyle/>
          <a:p>
            <a:r>
              <a:rPr lang="en-US" sz="3200" dirty="0"/>
              <a:t>Luisa is happy that there are already some (video) tutorials, tools, and implementations which she can simple use to realize here IoT application similar writing a Web page</a:t>
            </a:r>
          </a:p>
        </p:txBody>
      </p:sp>
      <p:pic>
        <p:nvPicPr>
          <p:cNvPr id="4" name="Grafik 3">
            <a:extLst>
              <a:ext uri="{FF2B5EF4-FFF2-40B4-BE49-F238E27FC236}">
                <a16:creationId xmlns:a16="http://schemas.microsoft.com/office/drawing/2014/main" id="{2BA03860-4C41-3447-824A-30770EB9766F}"/>
              </a:ext>
            </a:extLst>
          </p:cNvPr>
          <p:cNvPicPr>
            <a:picLocks noChangeAspect="1"/>
          </p:cNvPicPr>
          <p:nvPr/>
        </p:nvPicPr>
        <p:blipFill>
          <a:blip r:embed="rId3"/>
          <a:stretch>
            <a:fillRect/>
          </a:stretch>
        </p:blipFill>
        <p:spPr>
          <a:xfrm>
            <a:off x="652735" y="2625335"/>
            <a:ext cx="3206036" cy="1826331"/>
          </a:xfrm>
          <a:prstGeom prst="rect">
            <a:avLst/>
          </a:prstGeom>
        </p:spPr>
      </p:pic>
      <p:pic>
        <p:nvPicPr>
          <p:cNvPr id="5" name="Grafik 4">
            <a:extLst>
              <a:ext uri="{FF2B5EF4-FFF2-40B4-BE49-F238E27FC236}">
                <a16:creationId xmlns:a16="http://schemas.microsoft.com/office/drawing/2014/main" id="{EF818A25-6EA3-3C47-A0FC-2B9B7F258756}"/>
              </a:ext>
            </a:extLst>
          </p:cNvPr>
          <p:cNvPicPr>
            <a:picLocks noChangeAspect="1"/>
          </p:cNvPicPr>
          <p:nvPr/>
        </p:nvPicPr>
        <p:blipFill>
          <a:blip r:embed="rId4"/>
          <a:stretch>
            <a:fillRect/>
          </a:stretch>
        </p:blipFill>
        <p:spPr>
          <a:xfrm flipH="1">
            <a:off x="6896978" y="5493146"/>
            <a:ext cx="578219" cy="1013253"/>
          </a:xfrm>
          <a:prstGeom prst="rect">
            <a:avLst/>
          </a:prstGeom>
        </p:spPr>
      </p:pic>
      <p:pic>
        <p:nvPicPr>
          <p:cNvPr id="6" name="Picture 2" descr="Super Tablet Dashboard Ui tablet admin panel graph chart calender tablet dashboard hd flat ui figures volumes profile">
            <a:extLst>
              <a:ext uri="{FF2B5EF4-FFF2-40B4-BE49-F238E27FC236}">
                <a16:creationId xmlns:a16="http://schemas.microsoft.com/office/drawing/2014/main" id="{9E24BDCA-9D8E-2B4F-9134-F214E87E5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1613" y="5479622"/>
            <a:ext cx="1351004" cy="1013253"/>
          </a:xfrm>
          <a:prstGeom prst="rect">
            <a:avLst/>
          </a:prstGeom>
          <a:noFill/>
          <a:extLst>
            <a:ext uri="{909E8E84-426E-40DD-AFC4-6F175D3DCCD1}">
              <a14:hiddenFill xmlns:a14="http://schemas.microsoft.com/office/drawing/2010/main">
                <a:solidFill>
                  <a:srgbClr val="FFFFFF"/>
                </a:solidFill>
              </a14:hiddenFill>
            </a:ext>
          </a:extLst>
        </p:spPr>
      </p:pic>
      <p:sp>
        <p:nvSpPr>
          <p:cNvPr id="7" name="Pfeil nach links und rechts 6">
            <a:extLst>
              <a:ext uri="{FF2B5EF4-FFF2-40B4-BE49-F238E27FC236}">
                <a16:creationId xmlns:a16="http://schemas.microsoft.com/office/drawing/2014/main" id="{78007FD3-7592-AA43-8819-21C1FDE83D08}"/>
              </a:ext>
            </a:extLst>
          </p:cNvPr>
          <p:cNvSpPr/>
          <p:nvPr/>
        </p:nvSpPr>
        <p:spPr>
          <a:xfrm>
            <a:off x="7777336" y="582032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6DBCF074-F5EF-3048-8698-825B487B7780}"/>
              </a:ext>
            </a:extLst>
          </p:cNvPr>
          <p:cNvPicPr>
            <a:picLocks noChangeAspect="1"/>
          </p:cNvPicPr>
          <p:nvPr/>
        </p:nvPicPr>
        <p:blipFill>
          <a:blip r:embed="rId6"/>
          <a:stretch>
            <a:fillRect/>
          </a:stretch>
        </p:blipFill>
        <p:spPr>
          <a:xfrm>
            <a:off x="6521670" y="2038864"/>
            <a:ext cx="3612285" cy="2150076"/>
          </a:xfrm>
          <a:prstGeom prst="rect">
            <a:avLst/>
          </a:prstGeom>
        </p:spPr>
      </p:pic>
      <p:sp>
        <p:nvSpPr>
          <p:cNvPr id="12" name="Rechteck 11">
            <a:extLst>
              <a:ext uri="{FF2B5EF4-FFF2-40B4-BE49-F238E27FC236}">
                <a16:creationId xmlns:a16="http://schemas.microsoft.com/office/drawing/2014/main" id="{158C7598-C496-4942-9C40-949E031544AC}"/>
              </a:ext>
            </a:extLst>
          </p:cNvPr>
          <p:cNvSpPr/>
          <p:nvPr/>
        </p:nvSpPr>
        <p:spPr>
          <a:xfrm>
            <a:off x="6568400" y="4174667"/>
            <a:ext cx="3275577" cy="276999"/>
          </a:xfrm>
          <a:prstGeom prst="rect">
            <a:avLst/>
          </a:prstGeom>
        </p:spPr>
        <p:txBody>
          <a:bodyPr wrap="none">
            <a:spAutoFit/>
          </a:bodyPr>
          <a:lstStyle/>
          <a:p>
            <a:r>
              <a:rPr lang="en-US" sz="1200" dirty="0">
                <a:hlinkClick r:id="rId7"/>
              </a:rPr>
              <a:t>https://www.youtube.com/watch?v=lt_P2BU8e3I</a:t>
            </a:r>
            <a:endParaRPr lang="en-US" sz="1200" dirty="0"/>
          </a:p>
        </p:txBody>
      </p:sp>
      <p:pic>
        <p:nvPicPr>
          <p:cNvPr id="13" name="Picture 2" descr="http://www.thingweb.io/img/logo.png">
            <a:extLst>
              <a:ext uri="{FF2B5EF4-FFF2-40B4-BE49-F238E27FC236}">
                <a16:creationId xmlns:a16="http://schemas.microsoft.com/office/drawing/2014/main" id="{45385A31-719E-4742-95DB-D58A40E280DA}"/>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428380" y="5312597"/>
            <a:ext cx="2340260" cy="757878"/>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81F6EF54-49EF-CA43-8E93-9DCD4B274DB1}"/>
              </a:ext>
            </a:extLst>
          </p:cNvPr>
          <p:cNvSpPr/>
          <p:nvPr/>
        </p:nvSpPr>
        <p:spPr>
          <a:xfrm>
            <a:off x="652735" y="4498422"/>
            <a:ext cx="2694648" cy="276999"/>
          </a:xfrm>
          <a:prstGeom prst="rect">
            <a:avLst/>
          </a:prstGeom>
        </p:spPr>
        <p:txBody>
          <a:bodyPr wrap="none">
            <a:spAutoFit/>
          </a:bodyPr>
          <a:lstStyle/>
          <a:p>
            <a:r>
              <a:rPr lang="en-US" sz="1200" dirty="0">
                <a:hlinkClick r:id="rId9"/>
              </a:rPr>
              <a:t>http://plugfest.thingweb.io/playground/</a:t>
            </a:r>
            <a:endParaRPr lang="en-US" sz="1200" dirty="0"/>
          </a:p>
        </p:txBody>
      </p:sp>
      <p:sp>
        <p:nvSpPr>
          <p:cNvPr id="15" name="Rechteck 14">
            <a:extLst>
              <a:ext uri="{FF2B5EF4-FFF2-40B4-BE49-F238E27FC236}">
                <a16:creationId xmlns:a16="http://schemas.microsoft.com/office/drawing/2014/main" id="{407A3645-3BB9-524E-92D2-C4DFB02C4C67}"/>
              </a:ext>
            </a:extLst>
          </p:cNvPr>
          <p:cNvSpPr/>
          <p:nvPr/>
        </p:nvSpPr>
        <p:spPr>
          <a:xfrm>
            <a:off x="2428380" y="6184470"/>
            <a:ext cx="3650808" cy="646331"/>
          </a:xfrm>
          <a:prstGeom prst="rect">
            <a:avLst/>
          </a:prstGeom>
        </p:spPr>
        <p:txBody>
          <a:bodyPr wrap="none">
            <a:spAutoFit/>
          </a:bodyPr>
          <a:lstStyle/>
          <a:p>
            <a:r>
              <a:rPr lang="en-US" sz="1200" dirty="0">
                <a:hlinkClick r:id="rId10"/>
              </a:rPr>
              <a:t>https://github.com/eclipse/thingweb.node-wot/</a:t>
            </a:r>
            <a:endParaRPr lang="en-US" sz="1200" dirty="0"/>
          </a:p>
          <a:p>
            <a:r>
              <a:rPr lang="en-US" sz="1200" dirty="0">
                <a:hlinkClick r:id="rId11"/>
              </a:rPr>
              <a:t>http://www.thingweb.io/hands-on-intro-raspberry.html</a:t>
            </a:r>
            <a:endParaRPr lang="en-US" sz="1200" dirty="0"/>
          </a:p>
          <a:p>
            <a:endParaRPr lang="en-US" sz="1200" dirty="0"/>
          </a:p>
        </p:txBody>
      </p:sp>
      <p:pic>
        <p:nvPicPr>
          <p:cNvPr id="16" name="Grafik 15">
            <a:extLst>
              <a:ext uri="{FF2B5EF4-FFF2-40B4-BE49-F238E27FC236}">
                <a16:creationId xmlns:a16="http://schemas.microsoft.com/office/drawing/2014/main" id="{8E970D24-E215-9E48-8093-6CB009BF413A}"/>
              </a:ext>
            </a:extLst>
          </p:cNvPr>
          <p:cNvPicPr>
            <a:picLocks noChangeAspect="1"/>
          </p:cNvPicPr>
          <p:nvPr/>
        </p:nvPicPr>
        <p:blipFill>
          <a:blip r:embed="rId12"/>
          <a:stretch>
            <a:fillRect/>
          </a:stretch>
        </p:blipFill>
        <p:spPr>
          <a:xfrm>
            <a:off x="8230833" y="5215914"/>
            <a:ext cx="666031" cy="622483"/>
          </a:xfrm>
          <a:prstGeom prst="rect">
            <a:avLst/>
          </a:prstGeom>
        </p:spPr>
      </p:pic>
      <p:pic>
        <p:nvPicPr>
          <p:cNvPr id="17" name="Picture 2" descr="ThingDescription">
            <a:extLst>
              <a:ext uri="{FF2B5EF4-FFF2-40B4-BE49-F238E27FC236}">
                <a16:creationId xmlns:a16="http://schemas.microsoft.com/office/drawing/2014/main" id="{24CEDD98-4E86-3E44-B04E-B63E8BF7E6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0242" y="6184470"/>
            <a:ext cx="464017" cy="58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14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A3B86-03EE-254D-901E-51990209F248}"/>
              </a:ext>
            </a:extLst>
          </p:cNvPr>
          <p:cNvSpPr>
            <a:spLocks noGrp="1"/>
          </p:cNvSpPr>
          <p:nvPr>
            <p:ph type="title"/>
          </p:nvPr>
        </p:nvSpPr>
        <p:spPr>
          <a:xfrm>
            <a:off x="567559" y="365125"/>
            <a:ext cx="10941269" cy="1325563"/>
          </a:xfrm>
        </p:spPr>
        <p:txBody>
          <a:bodyPr>
            <a:noAutofit/>
          </a:bodyPr>
          <a:lstStyle/>
          <a:p>
            <a:r>
              <a:rPr lang="en-US" sz="2800" dirty="0"/>
              <a:t>Finally, Luisa has also found out that </a:t>
            </a:r>
            <a:r>
              <a:rPr lang="en-US" sz="2800" dirty="0" err="1"/>
              <a:t>WoT</a:t>
            </a:r>
            <a:r>
              <a:rPr lang="en-US" sz="2800" dirty="0"/>
              <a:t> is not only applicable for the smart home domain, but can also be used in industry, in smart cities, cloud scenarios, etc.. She immediately needs to share the new </a:t>
            </a:r>
            <a:r>
              <a:rPr lang="en-US" sz="2800" dirty="0" err="1"/>
              <a:t>WoT</a:t>
            </a:r>
            <a:r>
              <a:rPr lang="en-US" sz="2800" dirty="0"/>
              <a:t> standard with her friends who work as engineers in different domains. </a:t>
            </a:r>
          </a:p>
        </p:txBody>
      </p:sp>
      <p:pic>
        <p:nvPicPr>
          <p:cNvPr id="4" name="Picture 4" descr="C:\Users\z0010w1v\Pictures\wot-logo.png">
            <a:extLst>
              <a:ext uri="{FF2B5EF4-FFF2-40B4-BE49-F238E27FC236}">
                <a16:creationId xmlns:a16="http://schemas.microsoft.com/office/drawing/2014/main" id="{8297AEB8-0866-B740-B3CE-EA3827AD187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38600" y="3331992"/>
            <a:ext cx="3714283" cy="1977081"/>
          </a:xfrm>
          <a:prstGeom prst="rect">
            <a:avLst/>
          </a:prstGeom>
          <a:noFill/>
        </p:spPr>
      </p:pic>
      <p:pic>
        <p:nvPicPr>
          <p:cNvPr id="9" name="Grafik 8">
            <a:extLst>
              <a:ext uri="{FF2B5EF4-FFF2-40B4-BE49-F238E27FC236}">
                <a16:creationId xmlns:a16="http://schemas.microsoft.com/office/drawing/2014/main" id="{3BD7B629-6C63-6D44-A33B-B8F1FE9FB8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8111" y="2659439"/>
            <a:ext cx="1000726" cy="1000726"/>
          </a:xfrm>
          <a:prstGeom prst="rect">
            <a:avLst/>
          </a:prstGeom>
        </p:spPr>
      </p:pic>
      <p:pic>
        <p:nvPicPr>
          <p:cNvPr id="11" name="Grafik 10">
            <a:extLst>
              <a:ext uri="{FF2B5EF4-FFF2-40B4-BE49-F238E27FC236}">
                <a16:creationId xmlns:a16="http://schemas.microsoft.com/office/drawing/2014/main" id="{92076701-3815-5A4F-A41E-B6C042310D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35254" y="5309073"/>
            <a:ext cx="1000726" cy="1000726"/>
          </a:xfrm>
          <a:prstGeom prst="rect">
            <a:avLst/>
          </a:prstGeom>
        </p:spPr>
      </p:pic>
      <p:sp>
        <p:nvSpPr>
          <p:cNvPr id="12" name="Textfeld 11">
            <a:extLst>
              <a:ext uri="{FF2B5EF4-FFF2-40B4-BE49-F238E27FC236}">
                <a16:creationId xmlns:a16="http://schemas.microsoft.com/office/drawing/2014/main" id="{7F8F33B9-C508-7647-A0E6-572D98862A6E}"/>
              </a:ext>
            </a:extLst>
          </p:cNvPr>
          <p:cNvSpPr txBox="1"/>
          <p:nvPr/>
        </p:nvSpPr>
        <p:spPr>
          <a:xfrm>
            <a:off x="3034854" y="6642556"/>
            <a:ext cx="2034531" cy="215444"/>
          </a:xfrm>
          <a:prstGeom prst="rect">
            <a:avLst/>
          </a:prstGeom>
          <a:noFill/>
        </p:spPr>
        <p:txBody>
          <a:bodyPr wrap="none" rtlCol="0">
            <a:spAutoFit/>
          </a:bodyPr>
          <a:lstStyle/>
          <a:p>
            <a:r>
              <a:rPr lang="en-US" sz="800" dirty="0" err="1"/>
              <a:t>Img</a:t>
            </a:r>
            <a:r>
              <a:rPr lang="en-US" sz="800" dirty="0"/>
              <a:t> sources: https://</a:t>
            </a:r>
            <a:r>
              <a:rPr lang="en-US" sz="800" dirty="0" err="1"/>
              <a:t>www.svgrepo.com</a:t>
            </a:r>
            <a:r>
              <a:rPr lang="en-US" sz="800" dirty="0"/>
              <a:t>/</a:t>
            </a:r>
            <a:r>
              <a:rPr lang="en-US" sz="800" dirty="0" err="1"/>
              <a:t>svg</a:t>
            </a:r>
            <a:r>
              <a:rPr lang="en-US" sz="800" dirty="0"/>
              <a:t> </a:t>
            </a:r>
          </a:p>
        </p:txBody>
      </p:sp>
      <p:pic>
        <p:nvPicPr>
          <p:cNvPr id="14" name="Grafik 13">
            <a:extLst>
              <a:ext uri="{FF2B5EF4-FFF2-40B4-BE49-F238E27FC236}">
                <a16:creationId xmlns:a16="http://schemas.microsoft.com/office/drawing/2014/main" id="{D78417C1-816A-6540-8E0C-FD8844F19F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4617" y="5470377"/>
            <a:ext cx="1022498" cy="1022498"/>
          </a:xfrm>
          <a:prstGeom prst="rect">
            <a:avLst/>
          </a:prstGeom>
        </p:spPr>
      </p:pic>
      <p:pic>
        <p:nvPicPr>
          <p:cNvPr id="16" name="Grafik 15">
            <a:extLst>
              <a:ext uri="{FF2B5EF4-FFF2-40B4-BE49-F238E27FC236}">
                <a16:creationId xmlns:a16="http://schemas.microsoft.com/office/drawing/2014/main" id="{8AEBCB5D-0969-0A4B-B91B-C9D4B9EF79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12292" y="3987719"/>
            <a:ext cx="852616" cy="852616"/>
          </a:xfrm>
          <a:prstGeom prst="rect">
            <a:avLst/>
          </a:prstGeom>
        </p:spPr>
      </p:pic>
      <p:pic>
        <p:nvPicPr>
          <p:cNvPr id="18" name="Grafik 17">
            <a:extLst>
              <a:ext uri="{FF2B5EF4-FFF2-40B4-BE49-F238E27FC236}">
                <a16:creationId xmlns:a16="http://schemas.microsoft.com/office/drawing/2014/main" id="{E3CF3D1B-D100-D749-81F1-7145AEAE34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35756" y="2681941"/>
            <a:ext cx="1000726" cy="852616"/>
          </a:xfrm>
          <a:prstGeom prst="rect">
            <a:avLst/>
          </a:prstGeom>
        </p:spPr>
      </p:pic>
      <p:pic>
        <p:nvPicPr>
          <p:cNvPr id="20" name="Grafik 19">
            <a:extLst>
              <a:ext uri="{FF2B5EF4-FFF2-40B4-BE49-F238E27FC236}">
                <a16:creationId xmlns:a16="http://schemas.microsoft.com/office/drawing/2014/main" id="{D52101DD-3645-5A4A-B4DC-6E840CF9C17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178105" y="2077696"/>
            <a:ext cx="918020" cy="918020"/>
          </a:xfrm>
          <a:prstGeom prst="rect">
            <a:avLst/>
          </a:prstGeom>
        </p:spPr>
      </p:pic>
      <p:pic>
        <p:nvPicPr>
          <p:cNvPr id="22" name="Grafik 21">
            <a:extLst>
              <a:ext uri="{FF2B5EF4-FFF2-40B4-BE49-F238E27FC236}">
                <a16:creationId xmlns:a16="http://schemas.microsoft.com/office/drawing/2014/main" id="{BC730926-B898-5945-A1DB-0976DE7F4CF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61364" y="4164884"/>
            <a:ext cx="1000726" cy="1000726"/>
          </a:xfrm>
          <a:prstGeom prst="rect">
            <a:avLst/>
          </a:prstGeom>
        </p:spPr>
      </p:pic>
      <p:sp>
        <p:nvSpPr>
          <p:cNvPr id="23" name="Textfeld 22">
            <a:extLst>
              <a:ext uri="{FF2B5EF4-FFF2-40B4-BE49-F238E27FC236}">
                <a16:creationId xmlns:a16="http://schemas.microsoft.com/office/drawing/2014/main" id="{190188B7-023A-D64F-B89D-B0F89210979D}"/>
              </a:ext>
            </a:extLst>
          </p:cNvPr>
          <p:cNvSpPr txBox="1"/>
          <p:nvPr/>
        </p:nvSpPr>
        <p:spPr>
          <a:xfrm>
            <a:off x="3792001" y="5096313"/>
            <a:ext cx="609462" cy="830997"/>
          </a:xfrm>
          <a:prstGeom prst="rect">
            <a:avLst/>
          </a:prstGeom>
          <a:noFill/>
        </p:spPr>
        <p:txBody>
          <a:bodyPr wrap="none" rtlCol="0">
            <a:spAutoFit/>
          </a:bodyPr>
          <a:lstStyle/>
          <a:p>
            <a:r>
              <a:rPr lang="en-US" sz="4800" dirty="0">
                <a:solidFill>
                  <a:srgbClr val="497B7D"/>
                </a:solidFill>
              </a:rPr>
              <a:t>…</a:t>
            </a:r>
          </a:p>
        </p:txBody>
      </p:sp>
    </p:spTree>
    <p:extLst>
      <p:ext uri="{BB962C8B-B14F-4D97-AF65-F5344CB8AC3E}">
        <p14:creationId xmlns:p14="http://schemas.microsoft.com/office/powerpoint/2010/main" val="34052165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Words>
  <Application>Microsoft Macintosh PowerPoint</Application>
  <PresentationFormat>Breitbild</PresentationFormat>
  <Paragraphs>32</Paragraphs>
  <Slides>10</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Wingdings</vt:lpstr>
      <vt:lpstr>Office</vt:lpstr>
      <vt:lpstr>WoT for Beginners</vt:lpstr>
      <vt:lpstr>This is Luisa, a software engineer, loves IoT  </vt:lpstr>
      <vt:lpstr>Luisa bought IoT lamp and wants to integrate and control it in here existing smart home application  </vt:lpstr>
      <vt:lpstr>After googling, she finds some non-well documented APIs, code snippet, or cryptic protocol usage to control the lamp </vt:lpstr>
      <vt:lpstr>Luisa was thinking about giving up, however, during her search she also stumbled upon an interesting file that was called as WoT Thing Description (TD)</vt:lpstr>
      <vt:lpstr>She found out that WoT is a new W3C standard designed to simplify the integration of IoT devices and simplify the development of IoT applications. </vt:lpstr>
      <vt:lpstr>The found Thing Description is comparable to a index.html for Things, a standardized common language to describe Thing’s capabilities like the served data and operations as well as the required protocol &amp; security setup to interact with the Thing.</vt:lpstr>
      <vt:lpstr>Luisa is happy that there are already some (video) tutorials, tools, and implementations which she can simple use to realize here IoT application similar writing a Web page</vt:lpstr>
      <vt:lpstr>Finally, Luisa has also found out that WoT is not only applicable for the smart home domain, but can also be used in industry, in smart cities, cloud scenarios, etc.. She immediately needs to share the new WoT standard with her friends who work as engineers in different domains. </vt:lpstr>
      <vt:lpstr>Luisa is happy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WoT for Beginners</dc:title>
  <dc:creator>Kaebisch, Sebastian (CT RDA IOT EWT-DE)</dc:creator>
  <cp:lastModifiedBy>Kaebisch, Sebastian (CT RDA IOT EWT-DE)</cp:lastModifiedBy>
  <cp:revision>59</cp:revision>
  <dcterms:created xsi:type="dcterms:W3CDTF">2020-01-31T11:47:00Z</dcterms:created>
  <dcterms:modified xsi:type="dcterms:W3CDTF">2020-02-06T16:08:21Z</dcterms:modified>
</cp:coreProperties>
</file>