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</p:sldIdLst>
  <p:sldSz cx="12198350" cy="6858000"/>
  <p:notesSz cx="6858000" cy="9144000"/>
  <p:custDataLst>
    <p:tags r:id="rId13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2DEDF"/>
    <a:srgbClr val="3B3BFF"/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spec-releases/milestones/" TargetMode="External"/><Relationship Id="rId2" Type="http://schemas.openxmlformats.org/officeDocument/2006/relationships/hyperlink" Target="https://www.w3.org/2016/12/wot-wg-201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ster/testing/plan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18/Process-20180201/#implementation-exper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Test Planning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25 October 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96753"/>
            <a:ext cx="10978515" cy="4929412"/>
          </a:xfrm>
        </p:spPr>
        <p:txBody>
          <a:bodyPr/>
          <a:lstStyle/>
          <a:p>
            <a:r>
              <a:rPr lang="en-US" dirty="0" smtClean="0"/>
              <a:t>Complete test plan: for CR Start</a:t>
            </a:r>
          </a:p>
          <a:p>
            <a:pPr lvl="1"/>
            <a:r>
              <a:rPr lang="en-US" dirty="0" smtClean="0"/>
              <a:t>Assertion inventory</a:t>
            </a:r>
          </a:p>
          <a:p>
            <a:pPr lvl="2"/>
            <a:r>
              <a:rPr lang="en-US" b="1" dirty="0" smtClean="0"/>
              <a:t>Hard to add assertions post-CR, so we need to ensure assertions are "complete"</a:t>
            </a:r>
          </a:p>
          <a:p>
            <a:pPr lvl="1"/>
            <a:r>
              <a:rPr lang="en-US" dirty="0" smtClean="0"/>
              <a:t>Tooling needed to test each assertion</a:t>
            </a:r>
          </a:p>
          <a:p>
            <a:pPr lvl="1"/>
            <a:r>
              <a:rPr lang="en-US" dirty="0" smtClean="0"/>
              <a:t>Partial tests in each category (to test tooling)</a:t>
            </a:r>
          </a:p>
          <a:p>
            <a:r>
              <a:rPr lang="en-US" dirty="0" smtClean="0"/>
              <a:t>Complete test coverages: for CR Exit/PR Start</a:t>
            </a:r>
          </a:p>
          <a:p>
            <a:pPr lvl="1"/>
            <a:r>
              <a:rPr lang="en-US" dirty="0" smtClean="0"/>
              <a:t>Tests for each assertion</a:t>
            </a:r>
          </a:p>
          <a:p>
            <a:pPr lvl="1"/>
            <a:r>
              <a:rPr lang="en-US" dirty="0" smtClean="0"/>
              <a:t>May be multiple tests for complex assertions</a:t>
            </a:r>
          </a:p>
          <a:p>
            <a:pPr lvl="1"/>
            <a:r>
              <a:rPr lang="en-US" dirty="0" smtClean="0"/>
              <a:t>Examples and counter-examples for each test</a:t>
            </a:r>
          </a:p>
          <a:p>
            <a:pPr lvl="1"/>
            <a:r>
              <a:rPr lang="en-US" dirty="0" smtClean="0"/>
              <a:t>Multiple implementations for point features</a:t>
            </a:r>
          </a:p>
          <a:p>
            <a:pPr lvl="1"/>
            <a:r>
              <a:rPr lang="en-US" dirty="0" smtClean="0"/>
              <a:t>Multiple pairs for interoperation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7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 smtClean="0"/>
          </a:p>
          <a:p>
            <a:r>
              <a:rPr lang="en-US" dirty="0" smtClean="0"/>
              <a:t>Test Categories</a:t>
            </a:r>
            <a:endParaRPr lang="en-US" dirty="0" smtClean="0"/>
          </a:p>
          <a:p>
            <a:r>
              <a:rPr lang="en-US" dirty="0" smtClean="0"/>
              <a:t>Test Coverage</a:t>
            </a:r>
            <a:endParaRPr lang="en-US" dirty="0" smtClean="0"/>
          </a:p>
          <a:p>
            <a:r>
              <a:rPr lang="en-US" dirty="0" smtClean="0"/>
              <a:t>Tooling</a:t>
            </a:r>
            <a:endParaRPr lang="en-US" dirty="0" smtClean="0"/>
          </a:p>
          <a:p>
            <a:r>
              <a:rPr lang="en-US" dirty="0" smtClean="0"/>
              <a:t>To 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01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268761"/>
            <a:ext cx="10978515" cy="4857404"/>
          </a:xfrm>
        </p:spPr>
        <p:txBody>
          <a:bodyPr/>
          <a:lstStyle/>
          <a:p>
            <a:r>
              <a:rPr lang="en-US" dirty="0" smtClean="0"/>
              <a:t>6-Month Extension has been requested</a:t>
            </a:r>
            <a:endParaRPr lang="en-US" dirty="0" smtClean="0"/>
          </a:p>
          <a:p>
            <a:pPr lvl="1"/>
            <a:r>
              <a:rPr lang="en-US" dirty="0" smtClean="0"/>
              <a:t>Director still needs to be approved, but is expected</a:t>
            </a:r>
            <a:endParaRPr lang="en-US" dirty="0" smtClean="0"/>
          </a:p>
          <a:p>
            <a:pPr lvl="1"/>
            <a:r>
              <a:rPr lang="en-US" dirty="0" smtClean="0"/>
              <a:t>Existing </a:t>
            </a:r>
            <a:r>
              <a:rPr lang="en-US" dirty="0">
                <a:hlinkClick r:id="rId2"/>
              </a:rPr>
              <a:t>charter</a:t>
            </a:r>
            <a:r>
              <a:rPr lang="en-US" dirty="0"/>
              <a:t> deadline is 31 December </a:t>
            </a:r>
            <a:r>
              <a:rPr lang="en-US" dirty="0" smtClean="0"/>
              <a:t>2018</a:t>
            </a:r>
          </a:p>
          <a:p>
            <a:pPr lvl="1"/>
            <a:r>
              <a:rPr lang="en-US" dirty="0" smtClean="0"/>
              <a:t>Six-month extension goes to 30 June 2019</a:t>
            </a:r>
          </a:p>
          <a:p>
            <a:pPr lvl="1"/>
            <a:r>
              <a:rPr lang="en-US" dirty="0" smtClean="0"/>
              <a:t>But we need to get to REC by then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W3C REC Milestone Calculator </a:t>
            </a:r>
            <a:r>
              <a:rPr lang="en-US" dirty="0" smtClean="0"/>
              <a:t>gives worst-case deadlines of</a:t>
            </a:r>
          </a:p>
          <a:p>
            <a:pPr lvl="1"/>
            <a:r>
              <a:rPr lang="en-US" dirty="0" smtClean="0"/>
              <a:t>REC: 27 June 2019</a:t>
            </a:r>
          </a:p>
          <a:p>
            <a:pPr lvl="1"/>
            <a:r>
              <a:rPr lang="en-US" dirty="0" smtClean="0"/>
              <a:t>PR: 28 May 2019</a:t>
            </a:r>
          </a:p>
          <a:p>
            <a:pPr lvl="1"/>
            <a:r>
              <a:rPr lang="en-US" dirty="0" smtClean="0"/>
              <a:t>CR: 16 April 2019 (planned: 22 Jan 2019)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CR Start: Test plan and tooling in place.  Partial test coverage (may be) acceptable.</a:t>
            </a:r>
          </a:p>
          <a:p>
            <a:pPr lvl="1"/>
            <a:r>
              <a:rPr lang="en-US" dirty="0" smtClean="0"/>
              <a:t>CR Exit/PR Start: Completed all testing.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53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75" y="1142596"/>
            <a:ext cx="1097851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github.com/w3c/wot/blob/master/testing/plan.md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Testing:</a:t>
            </a:r>
          </a:p>
          <a:p>
            <a:r>
              <a:rPr lang="en-US" b="1" dirty="0" smtClean="0"/>
              <a:t>Thing Description Validation</a:t>
            </a:r>
          </a:p>
          <a:p>
            <a:r>
              <a:rPr lang="en-US" b="1" dirty="0"/>
              <a:t>Thing Network Interface </a:t>
            </a:r>
            <a:r>
              <a:rPr lang="en-US" b="1" dirty="0" smtClean="0"/>
              <a:t>Testing</a:t>
            </a:r>
          </a:p>
          <a:p>
            <a:pPr lvl="1"/>
            <a:r>
              <a:rPr lang="en-US" dirty="0" smtClean="0"/>
              <a:t>Does a Thing satisfy the contract given by a specific TD</a:t>
            </a:r>
          </a:p>
          <a:p>
            <a:pPr lvl="1"/>
            <a:r>
              <a:rPr lang="en-US" dirty="0" smtClean="0"/>
              <a:t>Including </a:t>
            </a:r>
            <a:r>
              <a:rPr lang="en-US" i="1" dirty="0" smtClean="0"/>
              <a:t>functional</a:t>
            </a:r>
            <a:r>
              <a:rPr lang="en-US" dirty="0" smtClean="0"/>
              <a:t> security testing</a:t>
            </a:r>
          </a:p>
          <a:p>
            <a:r>
              <a:rPr lang="en-US" b="1" dirty="0" smtClean="0"/>
              <a:t>Scripting API Testing</a:t>
            </a:r>
          </a:p>
          <a:p>
            <a:pPr marL="0" indent="0">
              <a:buNone/>
            </a:pPr>
            <a:r>
              <a:rPr lang="en-US" dirty="0" smtClean="0"/>
              <a:t>Non-Functional Testing</a:t>
            </a:r>
          </a:p>
          <a:p>
            <a:r>
              <a:rPr lang="en-US" b="1" dirty="0" smtClean="0"/>
              <a:t>Fuzz Testing (robustness testing)</a:t>
            </a:r>
          </a:p>
          <a:p>
            <a:r>
              <a:rPr lang="en-US" b="1" dirty="0" smtClean="0"/>
              <a:t>Adversarial Security Testing (required by charter…)</a:t>
            </a:r>
          </a:p>
          <a:p>
            <a:r>
              <a:rPr lang="en-US" b="1" dirty="0" smtClean="0"/>
              <a:t>Adequate Representation of Appropriate Target Ecosystem Standards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9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Technically, we need "</a:t>
            </a:r>
            <a:r>
              <a:rPr lang="en-US" dirty="0" smtClean="0">
                <a:hlinkClick r:id="rId2"/>
              </a:rPr>
              <a:t>evidence of implementation experience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In practice we want to…</a:t>
            </a:r>
          </a:p>
          <a:p>
            <a:r>
              <a:rPr lang="en-US" dirty="0" smtClean="0"/>
              <a:t>Have a test case for each normative assertion</a:t>
            </a:r>
          </a:p>
          <a:p>
            <a:r>
              <a:rPr lang="en-US" dirty="0" smtClean="0"/>
              <a:t>Have at least one example that passes the test and one that fails it</a:t>
            </a:r>
          </a:p>
          <a:p>
            <a:r>
              <a:rPr lang="en-US" dirty="0" smtClean="0"/>
              <a:t>Evidence that our set of normative assertions sufficiently constrains implementations so they can interoperate</a:t>
            </a:r>
          </a:p>
          <a:p>
            <a:pPr marL="0" indent="0">
              <a:buNone/>
            </a:pPr>
            <a:r>
              <a:rPr lang="en-US" dirty="0" smtClean="0"/>
              <a:t>Some normative assertions in our spec need many tests to cover them adequately, and/or specific tooling (</a:t>
            </a:r>
            <a:r>
              <a:rPr lang="en-US" dirty="0" err="1" smtClean="0"/>
              <a:t>eg</a:t>
            </a:r>
            <a:r>
              <a:rPr lang="en-US" dirty="0" smtClean="0"/>
              <a:t> conformance with JSON-LD specification, tests for set of all security schemas).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24" r="1595" b="9048"/>
          <a:stretch/>
        </p:blipFill>
        <p:spPr>
          <a:xfrm>
            <a:off x="197693" y="980728"/>
            <a:ext cx="1200065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(Probably) Want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07508"/>
              </p:ext>
            </p:extLst>
          </p:nvPr>
        </p:nvGraphicFramePr>
        <p:xfrm>
          <a:off x="842591" y="1645920"/>
          <a:ext cx="10979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02"/>
                <a:gridCol w="1495202"/>
                <a:gridCol w="1584176"/>
                <a:gridCol w="2376264"/>
                <a:gridCol w="2482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td-vocabulary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E1-1, E1-2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td-</a:t>
                      </a:r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-keywords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E3-1, E3-2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I1/I4, I2/I4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E4-1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CE4-1, CE4-2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td-unique-identifiers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E6-1, E6-2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I3, I4, I5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918" y="5085183"/>
            <a:ext cx="10978515" cy="1040981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least two tests that work on two different implementations for each assertion.  For interop tests, need two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6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4525963"/>
          </a:xfrm>
        </p:spPr>
        <p:txBody>
          <a:bodyPr/>
          <a:lstStyle/>
          <a:p>
            <a:r>
              <a:rPr lang="en-US" dirty="0" smtClean="0"/>
              <a:t>JSON Schema Validator</a:t>
            </a:r>
          </a:p>
          <a:p>
            <a:r>
              <a:rPr lang="en-US" dirty="0" smtClean="0"/>
              <a:t>JSON-LD(1.1) Validator</a:t>
            </a:r>
          </a:p>
          <a:p>
            <a:r>
              <a:rPr lang="en-US" dirty="0" smtClean="0"/>
              <a:t>SHACL</a:t>
            </a:r>
          </a:p>
          <a:p>
            <a:r>
              <a:rPr lang="en-US" dirty="0" smtClean="0"/>
              <a:t>SHEX - Also able to test sub-schemas for included vocabularies</a:t>
            </a:r>
          </a:p>
          <a:p>
            <a:r>
              <a:rPr lang="en-US" dirty="0" smtClean="0"/>
              <a:t>Special Case Tests</a:t>
            </a:r>
          </a:p>
          <a:p>
            <a:r>
              <a:rPr lang="en-US" dirty="0" smtClean="0"/>
              <a:t>Postman (Elena)</a:t>
            </a:r>
          </a:p>
          <a:p>
            <a:r>
              <a:rPr lang="en-US" dirty="0" smtClean="0"/>
              <a:t>Burp Suite (Elena)</a:t>
            </a:r>
          </a:p>
          <a:p>
            <a:r>
              <a:rPr lang="en-US" dirty="0" err="1" smtClean="0"/>
              <a:t>CoAP</a:t>
            </a:r>
            <a:r>
              <a:rPr lang="en-US" dirty="0" smtClean="0"/>
              <a:t> testing scripts (Elena)</a:t>
            </a:r>
          </a:p>
          <a:p>
            <a:r>
              <a:rPr lang="en-US" dirty="0" smtClean="0"/>
              <a:t>Thing Network Tester (Ege Korkan)</a:t>
            </a:r>
          </a:p>
          <a:p>
            <a:r>
              <a:rPr lang="en-US" dirty="0" smtClean="0"/>
              <a:t>Playground (TD Validation)</a:t>
            </a:r>
          </a:p>
          <a:p>
            <a:r>
              <a:rPr lang="en-US" dirty="0" smtClean="0"/>
              <a:t>Arena Interop (Dave Raggett)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7" y="1166018"/>
            <a:ext cx="10978515" cy="4525963"/>
          </a:xfrm>
        </p:spPr>
        <p:txBody>
          <a:bodyPr/>
          <a:lstStyle/>
          <a:p>
            <a:r>
              <a:rPr lang="en-US" dirty="0" smtClean="0"/>
              <a:t>No convenient tools for </a:t>
            </a:r>
            <a:r>
              <a:rPr lang="en-US" dirty="0" err="1" smtClean="0"/>
              <a:t>CoAP</a:t>
            </a:r>
            <a:r>
              <a:rPr lang="en-US" dirty="0" smtClean="0"/>
              <a:t> adversarial security testing</a:t>
            </a:r>
          </a:p>
          <a:p>
            <a:r>
              <a:rPr lang="en-US" dirty="0"/>
              <a:t>No convenient tools for </a:t>
            </a:r>
            <a:r>
              <a:rPr lang="en-US" dirty="0" smtClean="0"/>
              <a:t>MQTT </a:t>
            </a:r>
            <a:r>
              <a:rPr lang="en-US" dirty="0"/>
              <a:t>adversarial security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We can, however, do fuzz testing of these</a:t>
            </a:r>
          </a:p>
          <a:p>
            <a:r>
              <a:rPr lang="en-US" dirty="0" smtClean="0"/>
              <a:t>"Mass" Assertions</a:t>
            </a:r>
          </a:p>
          <a:p>
            <a:pPr lvl="1"/>
            <a:r>
              <a:rPr lang="en-US" dirty="0" smtClean="0"/>
              <a:t>There are several assertions that are very broad and depend on information in tables, etc.</a:t>
            </a:r>
          </a:p>
          <a:p>
            <a:pPr lvl="1"/>
            <a:r>
              <a:rPr lang="en-US" dirty="0" smtClean="0"/>
              <a:t>Will require many tests and/or tools (e.g. Schema validators)</a:t>
            </a:r>
          </a:p>
          <a:p>
            <a:r>
              <a:rPr lang="en-US" dirty="0" smtClean="0"/>
              <a:t>How to test "expressiveness"?</a:t>
            </a:r>
          </a:p>
          <a:p>
            <a:pPr lvl="1"/>
            <a:r>
              <a:rPr lang="en-US" dirty="0" smtClean="0"/>
              <a:t>"Works with existing ecosystems" - not necessarily all features, but the "important" ones, and ones used in practice, and of business value.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REST APIs.   What are good (aka "convincing") test targets </a:t>
            </a:r>
            <a:r>
              <a:rPr lang="en-US" smtClean="0"/>
              <a:t>or examples?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7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590</Words>
  <Application>Microsoft Office PowerPoint</Application>
  <PresentationFormat>Custom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Larissa</vt:lpstr>
      <vt:lpstr>W3C Web of Things Test Planning</vt:lpstr>
      <vt:lpstr>Agenda</vt:lpstr>
      <vt:lpstr>Timeline</vt:lpstr>
      <vt:lpstr>Test Categories</vt:lpstr>
      <vt:lpstr>Test Coverage</vt:lpstr>
      <vt:lpstr>Assertion Collector</vt:lpstr>
      <vt:lpstr>What We (Probably) Want</vt:lpstr>
      <vt:lpstr>Tooling</vt:lpstr>
      <vt:lpstr>Gaps and Issues</vt:lpstr>
      <vt:lpstr>To Do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153</cp:revision>
  <dcterms:created xsi:type="dcterms:W3CDTF">2018-05-15T12:31:41Z</dcterms:created>
  <dcterms:modified xsi:type="dcterms:W3CDTF">2018-10-26T07:25:41Z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2018-10-26 07:25:41Z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