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3" r:id="rId2"/>
    <p:sldId id="317" r:id="rId3"/>
    <p:sldId id="319" r:id="rId4"/>
    <p:sldId id="318" r:id="rId5"/>
    <p:sldId id="320" r:id="rId6"/>
    <p:sldId id="321" r:id="rId7"/>
    <p:sldId id="322" r:id="rId8"/>
    <p:sldId id="323" r:id="rId9"/>
    <p:sldId id="324" r:id="rId10"/>
    <p:sldId id="310" r:id="rId11"/>
    <p:sldId id="312" r:id="rId1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>
        <p:scale>
          <a:sx n="110" d="100"/>
          <a:sy n="110" d="100"/>
        </p:scale>
        <p:origin x="64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95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5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86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96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421687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498730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575773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652816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09235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205692" y="4549558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82735" y="4598092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59778" y="4646626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854"/>
          </a:xfrm>
        </p:spPr>
        <p:txBody>
          <a:bodyPr anchor="t">
            <a:normAutofit/>
          </a:bodyPr>
          <a:lstStyle/>
          <a:p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from participants on TPAC2017 </a:t>
            </a:r>
            <a:r>
              <a:rPr lang="en-US" altLang="ja-JP" sz="2000" dirty="0" err="1" smtClean="0"/>
              <a:t>PlugFest</a:t>
            </a:r>
            <a:r>
              <a:rPr lang="en-US" altLang="ja-JP" sz="2000" dirty="0" smtClean="0"/>
              <a:t> (original)</a:t>
            </a:r>
            <a:endParaRPr kumimoji="1" lang="en-US" altLang="ja-JP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1836236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565515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269703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36821" y="4695160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072814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273670" y="3340821"/>
            <a:ext cx="645117" cy="580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282790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153680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153680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153680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695368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318817" y="1046955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8128085" y="1051144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00196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736556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596229" y="3921504"/>
            <a:ext cx="9120" cy="76285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02007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596229" y="2812785"/>
            <a:ext cx="421698" cy="52803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8017927" y="2812785"/>
            <a:ext cx="484080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641376" y="1616581"/>
            <a:ext cx="376551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8017927" y="1620770"/>
            <a:ext cx="432717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477637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00196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51690" y="1613987"/>
            <a:ext cx="403729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832860" y="1044361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124295" y="1043717"/>
            <a:ext cx="645117" cy="577053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446854" y="1620770"/>
            <a:ext cx="304836" cy="30743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875518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673153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1846379" y="1046955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551888" y="103098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481089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16836" y="2104659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247749" y="589272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7425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01806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Kanazawa, 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485782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52109" y="3157297"/>
            <a:ext cx="9004803" cy="2603974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7876074"/>
              <a:gd name="connsiteY0" fmla="*/ 1982928 h 1982928"/>
              <a:gd name="connsiteX1" fmla="*/ 1030181 w 7876074"/>
              <a:gd name="connsiteY1" fmla="*/ 1982541 h 1982928"/>
              <a:gd name="connsiteX2" fmla="*/ 1042338 w 7876074"/>
              <a:gd name="connsiteY2" fmla="*/ 11359 h 1982928"/>
              <a:gd name="connsiteX3" fmla="*/ 7799559 w 7876074"/>
              <a:gd name="connsiteY3" fmla="*/ 10018 h 1982928"/>
              <a:gd name="connsiteX4" fmla="*/ 7799559 w 7876074"/>
              <a:gd name="connsiteY4" fmla="*/ 10018 h 1982928"/>
              <a:gd name="connsiteX5" fmla="*/ 7799559 w 7876074"/>
              <a:gd name="connsiteY5" fmla="*/ 10018 h 1982928"/>
              <a:gd name="connsiteX6" fmla="*/ 7876074 w 7876074"/>
              <a:gd name="connsiteY6" fmla="*/ 0 h 198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6074" h="1982928">
                <a:moveTo>
                  <a:pt x="0" y="1982928"/>
                </a:moveTo>
                <a:lnTo>
                  <a:pt x="1030181" y="1982541"/>
                </a:lnTo>
                <a:cubicBezTo>
                  <a:pt x="1033862" y="1329267"/>
                  <a:pt x="1038657" y="664633"/>
                  <a:pt x="1042338" y="11359"/>
                </a:cubicBezTo>
                <a:lnTo>
                  <a:pt x="7799559" y="10018"/>
                </a:lnTo>
                <a:lnTo>
                  <a:pt x="7799559" y="10018"/>
                </a:lnTo>
                <a:lnTo>
                  <a:pt x="7799559" y="10018"/>
                </a:lnTo>
                <a:lnTo>
                  <a:pt x="7876074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22927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98985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082328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673420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71" name="角丸四角形 66"/>
          <p:cNvSpPr/>
          <p:nvPr/>
        </p:nvSpPr>
        <p:spPr>
          <a:xfrm>
            <a:off x="1297050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00196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00196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182538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127" name="Textfeld 126"/>
          <p:cNvSpPr txBox="1"/>
          <p:nvPr/>
        </p:nvSpPr>
        <p:spPr>
          <a:xfrm rot="1967899">
            <a:off x="2212811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135" idx="0"/>
            <a:endCxn id="79" idx="2"/>
          </p:cNvCxnSpPr>
          <p:nvPr/>
        </p:nvCxnSpPr>
        <p:spPr>
          <a:xfrm flipH="1" flipV="1">
            <a:off x="2158795" y="2802110"/>
            <a:ext cx="810122" cy="549768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2580331" y="2086696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4875518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5700047" y="3339932"/>
            <a:ext cx="652919" cy="581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cxnSp>
        <p:nvCxnSpPr>
          <p:cNvPr id="116" name="直線コネクタ 115"/>
          <p:cNvCxnSpPr>
            <a:stCxn id="126" idx="0"/>
            <a:endCxn id="103" idx="2"/>
          </p:cNvCxnSpPr>
          <p:nvPr/>
        </p:nvCxnSpPr>
        <p:spPr>
          <a:xfrm flipV="1">
            <a:off x="6013060" y="3921504"/>
            <a:ext cx="13447" cy="76374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0" name="直線コネクタ 119"/>
          <p:cNvCxnSpPr>
            <a:stCxn id="123" idx="0"/>
            <a:endCxn id="91" idx="2"/>
          </p:cNvCxnSpPr>
          <p:nvPr/>
        </p:nvCxnSpPr>
        <p:spPr>
          <a:xfrm flipV="1">
            <a:off x="5197984" y="3921505"/>
            <a:ext cx="93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正方形/長方形 120"/>
          <p:cNvSpPr/>
          <p:nvPr/>
        </p:nvSpPr>
        <p:spPr>
          <a:xfrm>
            <a:off x="4870597" y="1032413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5700874" y="1043717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25" name="正方形/長方形 124"/>
          <p:cNvSpPr/>
          <p:nvPr/>
        </p:nvSpPr>
        <p:spPr>
          <a:xfrm>
            <a:off x="6417705" y="3241646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4056145" y="3359486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11" name="正方形/長方形 110"/>
          <p:cNvSpPr/>
          <p:nvPr/>
        </p:nvSpPr>
        <p:spPr>
          <a:xfrm>
            <a:off x="4870597" y="2214818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(Intel)</a:t>
            </a:r>
            <a:endParaRPr kumimoji="1" lang="en-US" altLang="ja-JP" sz="8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700874" y="2196726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smartthings</a:t>
            </a:r>
            <a:r>
              <a:rPr kumimoji="1" lang="en-US" altLang="ja-JP" sz="800" dirty="0" smtClean="0"/>
              <a:t>)</a:t>
            </a:r>
            <a:endParaRPr kumimoji="1" lang="en-US" altLang="ja-JP" sz="8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4150020" y="2486081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6417705" y="2447308"/>
            <a:ext cx="679814" cy="57416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2646358" y="3351878"/>
            <a:ext cx="645117" cy="569626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err="1" smtClean="0"/>
              <a:t>WebUI</a:t>
            </a:r>
            <a:r>
              <a:rPr lang="en-US" altLang="ja-JP" sz="800" dirty="0" smtClean="0"/>
              <a:t> WoT Client (Siemens)</a:t>
            </a:r>
          </a:p>
        </p:txBody>
      </p:sp>
      <p:sp>
        <p:nvSpPr>
          <p:cNvPr id="137" name="正方形/長方形 97"/>
          <p:cNvSpPr/>
          <p:nvPr/>
        </p:nvSpPr>
        <p:spPr>
          <a:xfrm>
            <a:off x="8407468" y="2069340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07827" y="2694388"/>
            <a:ext cx="8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Implemented inside Remote proxy</a:t>
            </a:r>
            <a:endParaRPr kumimoji="1" lang="ja-JP" altLang="en-US" sz="800" dirty="0"/>
          </a:p>
        </p:txBody>
      </p:sp>
      <p:cxnSp>
        <p:nvCxnSpPr>
          <p:cNvPr id="138" name="直線コネクタ 137"/>
          <p:cNvCxnSpPr>
            <a:stCxn id="92" idx="0"/>
            <a:endCxn id="89" idx="2"/>
          </p:cNvCxnSpPr>
          <p:nvPr/>
        </p:nvCxnSpPr>
        <p:spPr>
          <a:xfrm flipH="1" flipV="1">
            <a:off x="4378704" y="3929112"/>
            <a:ext cx="16576" cy="75353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9" name="直線コネクタ 138"/>
          <p:cNvCxnSpPr>
            <a:stCxn id="87" idx="0"/>
            <a:endCxn id="135" idx="2"/>
          </p:cNvCxnSpPr>
          <p:nvPr/>
        </p:nvCxnSpPr>
        <p:spPr>
          <a:xfrm flipH="1" flipV="1">
            <a:off x="2968917" y="3921504"/>
            <a:ext cx="616266" cy="76613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0" name="直線コネクタ 139"/>
          <p:cNvCxnSpPr>
            <a:stCxn id="86" idx="0"/>
            <a:endCxn id="135" idx="2"/>
          </p:cNvCxnSpPr>
          <p:nvPr/>
        </p:nvCxnSpPr>
        <p:spPr>
          <a:xfrm flipV="1">
            <a:off x="2880995" y="3921504"/>
            <a:ext cx="87922" cy="76114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1" name="直線コネクタ 140"/>
          <p:cNvCxnSpPr>
            <a:stCxn id="79" idx="0"/>
          </p:cNvCxnSpPr>
          <p:nvPr/>
        </p:nvCxnSpPr>
        <p:spPr>
          <a:xfrm flipV="1">
            <a:off x="2158795" y="1620770"/>
            <a:ext cx="0" cy="6117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2" name="直線コネクタ 141"/>
          <p:cNvCxnSpPr>
            <a:stCxn id="111" idx="0"/>
            <a:endCxn id="121" idx="2"/>
          </p:cNvCxnSpPr>
          <p:nvPr/>
        </p:nvCxnSpPr>
        <p:spPr>
          <a:xfrm flipV="1">
            <a:off x="5193156" y="1602039"/>
            <a:ext cx="0" cy="61277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直線コネクタ 142"/>
          <p:cNvCxnSpPr>
            <a:stCxn id="131" idx="0"/>
            <a:endCxn id="122" idx="2"/>
          </p:cNvCxnSpPr>
          <p:nvPr/>
        </p:nvCxnSpPr>
        <p:spPr>
          <a:xfrm flipV="1">
            <a:off x="6023433" y="1613343"/>
            <a:ext cx="0" cy="5833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4" name="直線コネクタ 143"/>
          <p:cNvCxnSpPr>
            <a:stCxn id="103" idx="0"/>
            <a:endCxn id="131" idx="2"/>
          </p:cNvCxnSpPr>
          <p:nvPr/>
        </p:nvCxnSpPr>
        <p:spPr>
          <a:xfrm flipH="1" flipV="1">
            <a:off x="6023433" y="2766352"/>
            <a:ext cx="3074" cy="57358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5" name="直線コネクタ 144"/>
          <p:cNvCxnSpPr>
            <a:stCxn id="91" idx="0"/>
            <a:endCxn id="111" idx="2"/>
          </p:cNvCxnSpPr>
          <p:nvPr/>
        </p:nvCxnSpPr>
        <p:spPr>
          <a:xfrm flipH="1" flipV="1">
            <a:off x="5193156" y="2784444"/>
            <a:ext cx="4921" cy="56743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66244"/>
              </p:ext>
            </p:extLst>
          </p:nvPr>
        </p:nvGraphicFramePr>
        <p:xfrm>
          <a:off x="165101" y="1825625"/>
          <a:ext cx="8769353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730780"/>
                <a:gridCol w="730780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Scripting/</a:t>
                      </a:r>
                      <a:endParaRPr kumimoji="1" lang="ja-JP" altLang="en-US" sz="1200" dirty="0"/>
                    </a:p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LED light, Air conditioner, Robot Cleaner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Human Detection Sensor, Amazon Echo, Google Home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Sensors(Luminance</a:t>
                      </a:r>
                      <a:r>
                        <a:rPr kumimoji="1" lang="en-US" altLang="ja-JP" sz="1200" baseline="0" dirty="0" smtClean="0"/>
                        <a:t> sensor</a:t>
                      </a:r>
                    </a:p>
                    <a:p>
                      <a:r>
                        <a:rPr kumimoji="1" lang="en-US" altLang="ja-JP" sz="1200" baseline="0" dirty="0" smtClean="0"/>
                        <a:t>Humidity sensor</a:t>
                      </a:r>
                    </a:p>
                    <a:p>
                      <a:r>
                        <a:rPr kumimoji="1" lang="en-US" altLang="ja-JP" sz="1200" baseline="0" dirty="0" smtClean="0"/>
                        <a:t>Temperature sensor)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Binary actuator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3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52641"/>
              </p:ext>
            </p:extLst>
          </p:nvPr>
        </p:nvGraphicFramePr>
        <p:xfrm>
          <a:off x="177802" y="1825625"/>
          <a:ext cx="8737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774902"/>
                <a:gridCol w="681363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EURECOM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AVS </a:t>
                      </a:r>
                      <a:r>
                        <a:rPr lang="en-US" altLang="ja-JP" sz="1200" dirty="0" err="1" smtClean="0"/>
                        <a:t>WoT</a:t>
                      </a:r>
                      <a:r>
                        <a:rPr lang="en-US" altLang="ja-JP" sz="1200" baseline="0" dirty="0" smtClean="0"/>
                        <a:t> Skill</a:t>
                      </a:r>
                      <a:endParaRPr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err="1" smtClean="0"/>
                        <a:t>AlexNet</a:t>
                      </a:r>
                      <a:r>
                        <a:rPr lang="en-US" altLang="ja-JP" sz="1200" dirty="0" smtClean="0"/>
                        <a:t> </a:t>
                      </a:r>
                      <a:r>
                        <a:rPr lang="en-US" altLang="ja-JP" sz="1200" dirty="0" err="1" smtClean="0"/>
                        <a:t>Recog</a:t>
                      </a:r>
                      <a:r>
                        <a:rPr lang="en-US" altLang="ja-JP" sz="1200" dirty="0" smtClean="0"/>
                        <a:t> Service</a:t>
                      </a:r>
                      <a:endParaRPr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Node</a:t>
                      </a:r>
                      <a:r>
                        <a:rPr kumimoji="1" lang="en-US" altLang="ja-JP" sz="1200" baseline="0" dirty="0" smtClean="0"/>
                        <a:t>-RED Local application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Node-RED Remote application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HTTPS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Cloud proxy shadow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</a:t>
                      </a:r>
                      <a:r>
                        <a:rPr kumimoji="1" lang="en-US" altLang="ja-JP" sz="1200" baseline="0" dirty="0" smtClean="0"/>
                        <a:t> Gateway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HTTPS/</a:t>
                      </a:r>
                      <a:r>
                        <a:rPr lang="en-US" altLang="ja-JP" sz="1200" dirty="0" err="1" smtClean="0"/>
                        <a:t>CoAP</a:t>
                      </a:r>
                      <a:r>
                        <a:rPr lang="en-US" altLang="ja-JP" sz="1200" dirty="0" smtClean="0"/>
                        <a:t>(s)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Multi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Local</a:t>
                      </a:r>
                      <a:r>
                        <a:rPr lang="en-US" altLang="ja-JP" sz="1200" baseline="0" dirty="0" smtClean="0"/>
                        <a:t> proxy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Gateway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err="1" smtClean="0"/>
                        <a:t>CoAP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Multi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???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OCF RGB</a:t>
                      </a:r>
                      <a:r>
                        <a:rPr lang="en-US" altLang="ja-JP" sz="1200" baseline="0" dirty="0" smtClean="0"/>
                        <a:t> light</a:t>
                      </a:r>
                    </a:p>
                    <a:p>
                      <a:r>
                        <a:rPr lang="en-US" altLang="ja-JP" sz="1200" baseline="0" dirty="0" smtClean="0"/>
                        <a:t>OCF Light</a:t>
                      </a:r>
                    </a:p>
                    <a:p>
                      <a:r>
                        <a:rPr lang="en-US" altLang="ja-JP" sz="1200" baseline="0" dirty="0" smtClean="0"/>
                        <a:t>OCF Buzzer</a:t>
                      </a:r>
                    </a:p>
                    <a:p>
                      <a:r>
                        <a:rPr lang="en-US" altLang="ja-JP" sz="1200" baseline="0" dirty="0" smtClean="0"/>
                        <a:t>OCF </a:t>
                      </a:r>
                      <a:r>
                        <a:rPr lang="en-US" altLang="ja-JP" sz="1200" baseline="0" dirty="0" err="1" smtClean="0"/>
                        <a:t>temperture</a:t>
                      </a:r>
                      <a:endParaRPr lang="en-US" altLang="ja-JP" sz="1200" baseline="0" dirty="0" smtClean="0"/>
                    </a:p>
                    <a:p>
                      <a:r>
                        <a:rPr lang="en-US" altLang="ja-JP" sz="1200" baseline="0" dirty="0" smtClean="0"/>
                        <a:t>OCF Button</a:t>
                      </a:r>
                    </a:p>
                    <a:p>
                      <a:r>
                        <a:rPr lang="en-US" altLang="ja-JP" sz="1200" baseline="0" dirty="0" smtClean="0"/>
                        <a:t>OCF Proximity</a:t>
                      </a:r>
                    </a:p>
                    <a:p>
                      <a:r>
                        <a:rPr lang="en-US" altLang="ja-JP" sz="1200" baseline="0" dirty="0" smtClean="0"/>
                        <a:t>OCF Slider</a:t>
                      </a:r>
                    </a:p>
                    <a:p>
                      <a:r>
                        <a:rPr lang="en-US" altLang="ja-JP" sz="1200" dirty="0" smtClean="0"/>
                        <a:t>Still camera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Dimmable Light(</a:t>
                      </a:r>
                      <a:r>
                        <a:rPr kumimoji="1" lang="en-US" altLang="ja-JP" sz="1200" dirty="0" err="1" smtClean="0"/>
                        <a:t>ocf</a:t>
                      </a:r>
                      <a:r>
                        <a:rPr kumimoji="1" lang="en-US" altLang="ja-JP" sz="1200" dirty="0" smtClean="0"/>
                        <a:t>)</a:t>
                      </a:r>
                    </a:p>
                    <a:p>
                      <a:r>
                        <a:rPr kumimoji="1" lang="en-US" altLang="ja-JP" sz="1200" dirty="0" smtClean="0"/>
                        <a:t>Motion</a:t>
                      </a:r>
                      <a:r>
                        <a:rPr kumimoji="1" lang="en-US" altLang="ja-JP" sz="1200" baseline="0" dirty="0" smtClean="0"/>
                        <a:t> Sensor(</a:t>
                      </a:r>
                      <a:r>
                        <a:rPr kumimoji="1" lang="en-US" altLang="ja-JP" sz="1200" baseline="0" dirty="0" err="1" smtClean="0"/>
                        <a:t>ocf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Dimmable Light(</a:t>
                      </a:r>
                      <a:r>
                        <a:rPr kumimoji="1" lang="en-US" altLang="ja-JP" sz="1200" baseline="0" dirty="0" err="1" smtClean="0"/>
                        <a:t>st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Motion Sensor(</a:t>
                      </a:r>
                      <a:r>
                        <a:rPr kumimoji="1" lang="en-US" altLang="ja-JP" sz="1200" baseline="0" dirty="0" err="1" smtClean="0"/>
                        <a:t>st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Gas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PM2.5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Temperature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Humidity Sensor(IPSO)</a:t>
                      </a:r>
                    </a:p>
                    <a:p>
                      <a:endParaRPr kumimoji="1" lang="en-US" altLang="ja-JP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Loudness</a:t>
                      </a:r>
                      <a:r>
                        <a:rPr kumimoji="1" lang="en-US" altLang="ja-JP" sz="1200" baseline="0" dirty="0" smtClean="0"/>
                        <a:t>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Illuminance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PIR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Barometer Sensor(IPSO)</a:t>
                      </a:r>
                      <a:endParaRPr kumimoji="1" lang="en-US" altLang="ja-JP" sz="1200" baseline="0" dirty="0"/>
                    </a:p>
                    <a:p>
                      <a:r>
                        <a:rPr kumimoji="1" lang="en-US" altLang="ja-JP" sz="1200" baseline="0" dirty="0" smtClean="0"/>
                        <a:t>OCF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Sensors</a:t>
                      </a:r>
                      <a:r>
                        <a:rPr kumimoji="1" lang="en-US" altLang="ja-JP" sz="1200" baseline="0" dirty="0" smtClean="0"/>
                        <a:t> and actuators in </a:t>
                      </a:r>
                      <a:r>
                        <a:rPr kumimoji="1" lang="en-US" altLang="ja-JP" sz="1200" dirty="0" smtClean="0"/>
                        <a:t>BMW</a:t>
                      </a:r>
                      <a:r>
                        <a:rPr kumimoji="1" lang="en-US" altLang="ja-JP" sz="1200" baseline="0" dirty="0" smtClean="0"/>
                        <a:t> X5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>
          <a:xfrm>
            <a:off x="8128033" y="5367025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72" name="正方形/長方形 57"/>
          <p:cNvSpPr/>
          <p:nvPr/>
        </p:nvSpPr>
        <p:spPr>
          <a:xfrm>
            <a:off x="1421687" y="5295477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498730" y="5344011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575773" y="5392545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652816" y="5441079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09235" y="533875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205692" y="5277547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82735" y="5326081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59778" y="5374615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854"/>
          </a:xfrm>
        </p:spPr>
        <p:txBody>
          <a:bodyPr anchor="t">
            <a:normAutofit/>
          </a:bodyPr>
          <a:lstStyle/>
          <a:p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from participants on TPAC2017 </a:t>
            </a:r>
            <a:r>
              <a:rPr lang="en-US" altLang="ja-JP" sz="2000" dirty="0" err="1" smtClean="0"/>
              <a:t>PlugFest</a:t>
            </a:r>
            <a:r>
              <a:rPr lang="en-US" altLang="ja-JP" sz="2000" dirty="0" smtClean="0"/>
              <a:t> (revised)</a:t>
            </a:r>
            <a:endParaRPr kumimoji="1" lang="en-US" altLang="ja-JP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1836236" y="2274241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565515" y="5410635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269703" y="5415631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36821" y="5423149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072814" y="541063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273670" y="4561186"/>
            <a:ext cx="645117" cy="580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282790" y="5412347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180976" y="4572244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180976" y="5412347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695368" y="2284916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318817" y="140402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8128085" y="1408209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00196" y="5141870"/>
            <a:ext cx="167489" cy="29920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736556" y="5141870"/>
            <a:ext cx="63640" cy="15360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596229" y="5141869"/>
            <a:ext cx="9120" cy="2704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29303" y="5141870"/>
            <a:ext cx="0" cy="2704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596229" y="2854542"/>
            <a:ext cx="421698" cy="170664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8017927" y="2854542"/>
            <a:ext cx="511376" cy="171770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641376" y="1973646"/>
            <a:ext cx="376551" cy="31127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8017927" y="1977835"/>
            <a:ext cx="432717" cy="30708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477637" y="4572244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00196" y="2843867"/>
            <a:ext cx="358599" cy="17283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51690" y="1971052"/>
            <a:ext cx="403729" cy="345209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832860" y="1401426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124295" y="1400782"/>
            <a:ext cx="645117" cy="577053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446854" y="1977835"/>
            <a:ext cx="304836" cy="34453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875518" y="5412347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673153" y="5413237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1846379" y="140402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551888" y="1388045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481089" y="541542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7347" y="2687701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216845" y="627737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7425" y="6148942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18787" y="6144847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en-US" altLang="ja-JP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485782" y="3701243"/>
            <a:ext cx="5506750" cy="2378246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52109" y="3608943"/>
            <a:ext cx="9004803" cy="2542591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7876074"/>
              <a:gd name="connsiteY0" fmla="*/ 1982928 h 1982928"/>
              <a:gd name="connsiteX1" fmla="*/ 1030181 w 7876074"/>
              <a:gd name="connsiteY1" fmla="*/ 1982541 h 1982928"/>
              <a:gd name="connsiteX2" fmla="*/ 1042338 w 7876074"/>
              <a:gd name="connsiteY2" fmla="*/ 11359 h 1982928"/>
              <a:gd name="connsiteX3" fmla="*/ 7799559 w 7876074"/>
              <a:gd name="connsiteY3" fmla="*/ 10018 h 1982928"/>
              <a:gd name="connsiteX4" fmla="*/ 7799559 w 7876074"/>
              <a:gd name="connsiteY4" fmla="*/ 10018 h 1982928"/>
              <a:gd name="connsiteX5" fmla="*/ 7799559 w 7876074"/>
              <a:gd name="connsiteY5" fmla="*/ 10018 h 1982928"/>
              <a:gd name="connsiteX6" fmla="*/ 7876074 w 7876074"/>
              <a:gd name="connsiteY6" fmla="*/ 0 h 198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6074" h="1982928">
                <a:moveTo>
                  <a:pt x="0" y="1982928"/>
                </a:moveTo>
                <a:lnTo>
                  <a:pt x="1030181" y="1982541"/>
                </a:lnTo>
                <a:cubicBezTo>
                  <a:pt x="1033862" y="1329267"/>
                  <a:pt x="1038657" y="664633"/>
                  <a:pt x="1042338" y="11359"/>
                </a:cubicBezTo>
                <a:lnTo>
                  <a:pt x="7799559" y="10018"/>
                </a:lnTo>
                <a:lnTo>
                  <a:pt x="7799559" y="10018"/>
                </a:lnTo>
                <a:lnTo>
                  <a:pt x="7799559" y="10018"/>
                </a:lnTo>
                <a:lnTo>
                  <a:pt x="7876074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22927" y="3324422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 dirty="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98985" y="5091836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082327" y="3701244"/>
            <a:ext cx="861849" cy="2378245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673419" y="614573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71" name="角丸四角形 66"/>
          <p:cNvSpPr/>
          <p:nvPr/>
        </p:nvSpPr>
        <p:spPr>
          <a:xfrm>
            <a:off x="1297050" y="3701128"/>
            <a:ext cx="1073252" cy="2379187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00196" y="5141870"/>
            <a:ext cx="90446" cy="25067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00196" y="5141870"/>
            <a:ext cx="13403" cy="20214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182538" y="6148941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127" name="Textfeld 126"/>
          <p:cNvSpPr txBox="1"/>
          <p:nvPr/>
        </p:nvSpPr>
        <p:spPr>
          <a:xfrm rot="2678737">
            <a:off x="2168267" y="3245077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rgbClr val="C00000"/>
                </a:solidFill>
              </a:rPr>
              <a:t>(Client Requests)</a:t>
            </a:r>
            <a:endParaRPr lang="en-US" sz="600" dirty="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135" idx="0"/>
            <a:endCxn id="79" idx="2"/>
          </p:cNvCxnSpPr>
          <p:nvPr/>
        </p:nvCxnSpPr>
        <p:spPr>
          <a:xfrm flipH="1" flipV="1">
            <a:off x="2158795" y="2843867"/>
            <a:ext cx="905727" cy="94345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2580331" y="222333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4875518" y="4572244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5700047" y="4560297"/>
            <a:ext cx="652919" cy="581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cxnSp>
        <p:nvCxnSpPr>
          <p:cNvPr id="116" name="直線コネクタ 115"/>
          <p:cNvCxnSpPr>
            <a:stCxn id="126" idx="0"/>
            <a:endCxn id="103" idx="2"/>
          </p:cNvCxnSpPr>
          <p:nvPr/>
        </p:nvCxnSpPr>
        <p:spPr>
          <a:xfrm flipV="1">
            <a:off x="6013060" y="5141869"/>
            <a:ext cx="13447" cy="27136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0" name="直線コネクタ 119"/>
          <p:cNvCxnSpPr>
            <a:stCxn id="123" idx="0"/>
            <a:endCxn id="91" idx="2"/>
          </p:cNvCxnSpPr>
          <p:nvPr/>
        </p:nvCxnSpPr>
        <p:spPr>
          <a:xfrm flipV="1">
            <a:off x="5197984" y="5141870"/>
            <a:ext cx="93" cy="2704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正方形/長方形 120"/>
          <p:cNvSpPr/>
          <p:nvPr/>
        </p:nvSpPr>
        <p:spPr>
          <a:xfrm>
            <a:off x="4870597" y="1389478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5700874" y="1400782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25" name="正方形/長方形 124"/>
          <p:cNvSpPr/>
          <p:nvPr/>
        </p:nvSpPr>
        <p:spPr>
          <a:xfrm>
            <a:off x="6417705" y="3788542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4056145" y="457985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11" name="正方形/長方形 110"/>
          <p:cNvSpPr/>
          <p:nvPr/>
        </p:nvSpPr>
        <p:spPr>
          <a:xfrm>
            <a:off x="4870597" y="2256575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(Intel)</a:t>
            </a:r>
            <a:endParaRPr kumimoji="1" lang="en-US" altLang="ja-JP" sz="8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700874" y="223848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smartthings</a:t>
            </a:r>
            <a:r>
              <a:rPr kumimoji="1" lang="en-US" altLang="ja-JP" sz="800" dirty="0" smtClean="0"/>
              <a:t>)</a:t>
            </a:r>
            <a:endParaRPr kumimoji="1" lang="en-US" altLang="ja-JP" sz="8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4150020" y="2955284"/>
            <a:ext cx="644931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6417705" y="2916511"/>
            <a:ext cx="679814" cy="57416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2741963" y="3787319"/>
            <a:ext cx="645117" cy="569626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err="1" smtClean="0"/>
              <a:t>WebUI</a:t>
            </a:r>
            <a:r>
              <a:rPr lang="en-US" altLang="ja-JP" sz="800" dirty="0" smtClean="0"/>
              <a:t> WoT Client (Siemens)</a:t>
            </a:r>
          </a:p>
        </p:txBody>
      </p:sp>
      <p:sp>
        <p:nvSpPr>
          <p:cNvPr id="137" name="正方形/長方形 97"/>
          <p:cNvSpPr/>
          <p:nvPr/>
        </p:nvSpPr>
        <p:spPr>
          <a:xfrm>
            <a:off x="8407468" y="220598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58692" y="2741930"/>
            <a:ext cx="8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Implemented inside Remote proxy</a:t>
            </a:r>
            <a:endParaRPr kumimoji="1" lang="ja-JP" altLang="en-US" sz="800" dirty="0"/>
          </a:p>
        </p:txBody>
      </p:sp>
      <p:cxnSp>
        <p:nvCxnSpPr>
          <p:cNvPr id="138" name="直線コネクタ 137"/>
          <p:cNvCxnSpPr>
            <a:stCxn id="92" idx="0"/>
            <a:endCxn id="89" idx="2"/>
          </p:cNvCxnSpPr>
          <p:nvPr/>
        </p:nvCxnSpPr>
        <p:spPr>
          <a:xfrm flipH="1" flipV="1">
            <a:off x="4378704" y="5149477"/>
            <a:ext cx="16576" cy="26115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9" name="直線コネクタ 138"/>
          <p:cNvCxnSpPr>
            <a:stCxn id="87" idx="0"/>
            <a:endCxn id="135" idx="2"/>
          </p:cNvCxnSpPr>
          <p:nvPr/>
        </p:nvCxnSpPr>
        <p:spPr>
          <a:xfrm flipH="1" flipV="1">
            <a:off x="3064522" y="4356945"/>
            <a:ext cx="520661" cy="105868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0" name="直線コネクタ 139"/>
          <p:cNvCxnSpPr>
            <a:stCxn id="86" idx="0"/>
            <a:endCxn id="135" idx="2"/>
          </p:cNvCxnSpPr>
          <p:nvPr/>
        </p:nvCxnSpPr>
        <p:spPr>
          <a:xfrm flipV="1">
            <a:off x="2880995" y="4356945"/>
            <a:ext cx="183527" cy="10536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1" name="直線コネクタ 140"/>
          <p:cNvCxnSpPr>
            <a:stCxn id="79" idx="0"/>
          </p:cNvCxnSpPr>
          <p:nvPr/>
        </p:nvCxnSpPr>
        <p:spPr>
          <a:xfrm flipV="1">
            <a:off x="2158795" y="1662527"/>
            <a:ext cx="0" cy="6117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2" name="直線コネクタ 141"/>
          <p:cNvCxnSpPr>
            <a:stCxn id="111" idx="0"/>
            <a:endCxn id="121" idx="2"/>
          </p:cNvCxnSpPr>
          <p:nvPr/>
        </p:nvCxnSpPr>
        <p:spPr>
          <a:xfrm flipV="1">
            <a:off x="5193156" y="1959104"/>
            <a:ext cx="0" cy="29747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直線コネクタ 142"/>
          <p:cNvCxnSpPr>
            <a:stCxn id="131" idx="0"/>
            <a:endCxn id="122" idx="2"/>
          </p:cNvCxnSpPr>
          <p:nvPr/>
        </p:nvCxnSpPr>
        <p:spPr>
          <a:xfrm flipV="1">
            <a:off x="6023433" y="1970408"/>
            <a:ext cx="0" cy="26807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4" name="直線コネクタ 143"/>
          <p:cNvCxnSpPr>
            <a:stCxn id="103" idx="0"/>
            <a:endCxn id="131" idx="2"/>
          </p:cNvCxnSpPr>
          <p:nvPr/>
        </p:nvCxnSpPr>
        <p:spPr>
          <a:xfrm flipH="1" flipV="1">
            <a:off x="6023433" y="2808109"/>
            <a:ext cx="3074" cy="175218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5" name="直線コネクタ 144"/>
          <p:cNvCxnSpPr>
            <a:stCxn id="91" idx="0"/>
            <a:endCxn id="111" idx="2"/>
          </p:cNvCxnSpPr>
          <p:nvPr/>
        </p:nvCxnSpPr>
        <p:spPr>
          <a:xfrm flipH="1" flipV="1">
            <a:off x="5193156" y="2826201"/>
            <a:ext cx="4921" cy="17460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>
          <a:xfrm>
            <a:off x="8128033" y="541055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72" name="正方形/長方形 57"/>
          <p:cNvSpPr/>
          <p:nvPr/>
        </p:nvSpPr>
        <p:spPr>
          <a:xfrm>
            <a:off x="1421687" y="5339005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498730" y="5387539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575773" y="5436073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652816" y="5484607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09235" y="5382283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205692" y="5321075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82735" y="5369609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59778" y="5418143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672"/>
          </a:xfrm>
        </p:spPr>
        <p:txBody>
          <a:bodyPr anchor="t">
            <a:normAutofit fontScale="90000"/>
          </a:bodyPr>
          <a:lstStyle/>
          <a:p>
            <a:r>
              <a:rPr lang="en-US" altLang="ja-JP" sz="2000" dirty="0" smtClean="0"/>
              <a:t>Scenario</a:t>
            </a:r>
            <a:r>
              <a:rPr lang="en-US" altLang="ja-JP" sz="2000" dirty="0" smtClean="0"/>
              <a:t> 1.</a:t>
            </a:r>
            <a:br>
              <a:rPr lang="en-US" altLang="ja-JP" sz="2000" dirty="0" smtClean="0"/>
            </a:br>
            <a:r>
              <a:rPr lang="en-US" altLang="ja-JP" sz="2000" dirty="0" smtClean="0"/>
              <a:t>Remote a</a:t>
            </a:r>
            <a:r>
              <a:rPr lang="en-US" altLang="ja-JP" sz="2000" dirty="0" smtClean="0"/>
              <a:t>pplication </a:t>
            </a:r>
            <a:r>
              <a:rPr lang="en-US" altLang="ja-JP" sz="2000" dirty="0" err="1" smtClean="0"/>
              <a:t>servients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connect to each Remote proxy and device servient. </a:t>
            </a:r>
            <a:br>
              <a:rPr lang="en-US" altLang="ja-JP" sz="2000" dirty="0" smtClean="0"/>
            </a:br>
            <a:r>
              <a:rPr lang="en-US" altLang="ja-JP" sz="2000" dirty="0" smtClean="0"/>
              <a:t>Each participant setup and check the behavior before the connections. </a:t>
            </a:r>
            <a:endParaRPr kumimoji="1" lang="en-US" altLang="ja-JP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1836236" y="231776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565515" y="5454163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269703" y="5459159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36821" y="5466677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072814" y="5454163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273670" y="4604714"/>
            <a:ext cx="645117" cy="580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282790" y="5455875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180976" y="4615772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180976" y="5455875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695368" y="232844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318817" y="1447548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8128085" y="1451737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00196" y="5185398"/>
            <a:ext cx="167489" cy="29920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736556" y="5185398"/>
            <a:ext cx="63640" cy="15360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596229" y="5185397"/>
            <a:ext cx="9120" cy="2704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29303" y="5185398"/>
            <a:ext cx="0" cy="2704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596229" y="2898070"/>
            <a:ext cx="421698" cy="170664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8017927" y="2898070"/>
            <a:ext cx="511376" cy="171770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641376" y="2017174"/>
            <a:ext cx="376551" cy="31127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8017927" y="2021363"/>
            <a:ext cx="432717" cy="30708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477637" y="4615772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00196" y="2887395"/>
            <a:ext cx="358599" cy="17283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51690" y="2014580"/>
            <a:ext cx="403729" cy="345209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832860" y="1444954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124295" y="1444310"/>
            <a:ext cx="645117" cy="577053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446854" y="2021363"/>
            <a:ext cx="304836" cy="34453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875518" y="545587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673153" y="5456765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1846379" y="1447548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551888" y="1431573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481089" y="545895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7347" y="2731229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62" name="角丸四角形 61"/>
          <p:cNvSpPr/>
          <p:nvPr/>
        </p:nvSpPr>
        <p:spPr>
          <a:xfrm>
            <a:off x="2485782" y="3744771"/>
            <a:ext cx="5506750" cy="2378246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52109" y="3652472"/>
            <a:ext cx="9004803" cy="2509392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7876074"/>
              <a:gd name="connsiteY0" fmla="*/ 1982928 h 1982928"/>
              <a:gd name="connsiteX1" fmla="*/ 1030181 w 7876074"/>
              <a:gd name="connsiteY1" fmla="*/ 1982541 h 1982928"/>
              <a:gd name="connsiteX2" fmla="*/ 1042338 w 7876074"/>
              <a:gd name="connsiteY2" fmla="*/ 11359 h 1982928"/>
              <a:gd name="connsiteX3" fmla="*/ 7799559 w 7876074"/>
              <a:gd name="connsiteY3" fmla="*/ 10018 h 1982928"/>
              <a:gd name="connsiteX4" fmla="*/ 7799559 w 7876074"/>
              <a:gd name="connsiteY4" fmla="*/ 10018 h 1982928"/>
              <a:gd name="connsiteX5" fmla="*/ 7799559 w 7876074"/>
              <a:gd name="connsiteY5" fmla="*/ 10018 h 1982928"/>
              <a:gd name="connsiteX6" fmla="*/ 7876074 w 7876074"/>
              <a:gd name="connsiteY6" fmla="*/ 0 h 198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6074" h="1982928">
                <a:moveTo>
                  <a:pt x="0" y="1982928"/>
                </a:moveTo>
                <a:lnTo>
                  <a:pt x="1030181" y="1982541"/>
                </a:lnTo>
                <a:cubicBezTo>
                  <a:pt x="1033862" y="1329267"/>
                  <a:pt x="1038657" y="664633"/>
                  <a:pt x="1042338" y="11359"/>
                </a:cubicBezTo>
                <a:lnTo>
                  <a:pt x="7799559" y="10018"/>
                </a:lnTo>
                <a:lnTo>
                  <a:pt x="7799559" y="10018"/>
                </a:lnTo>
                <a:lnTo>
                  <a:pt x="7799559" y="10018"/>
                </a:lnTo>
                <a:lnTo>
                  <a:pt x="7876074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22927" y="3367950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 dirty="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98985" y="5135364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082327" y="3744772"/>
            <a:ext cx="861849" cy="2378245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297050" y="3744656"/>
            <a:ext cx="1073252" cy="2379187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00196" y="5185398"/>
            <a:ext cx="90446" cy="25067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00196" y="5185398"/>
            <a:ext cx="13403" cy="20214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Textfeld 126"/>
          <p:cNvSpPr txBox="1"/>
          <p:nvPr/>
        </p:nvSpPr>
        <p:spPr>
          <a:xfrm rot="2662085">
            <a:off x="2143039" y="3296061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135" idx="0"/>
            <a:endCxn id="79" idx="2"/>
          </p:cNvCxnSpPr>
          <p:nvPr/>
        </p:nvCxnSpPr>
        <p:spPr>
          <a:xfrm flipH="1" flipV="1">
            <a:off x="2158795" y="2887395"/>
            <a:ext cx="905727" cy="94345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2580331" y="2266867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4875518" y="4615772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5700047" y="4603825"/>
            <a:ext cx="652919" cy="581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cxnSp>
        <p:nvCxnSpPr>
          <p:cNvPr id="116" name="直線コネクタ 115"/>
          <p:cNvCxnSpPr>
            <a:stCxn id="126" idx="0"/>
            <a:endCxn id="103" idx="2"/>
          </p:cNvCxnSpPr>
          <p:nvPr/>
        </p:nvCxnSpPr>
        <p:spPr>
          <a:xfrm flipV="1">
            <a:off x="6013060" y="5185397"/>
            <a:ext cx="13447" cy="27136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0" name="直線コネクタ 119"/>
          <p:cNvCxnSpPr>
            <a:stCxn id="123" idx="0"/>
            <a:endCxn id="91" idx="2"/>
          </p:cNvCxnSpPr>
          <p:nvPr/>
        </p:nvCxnSpPr>
        <p:spPr>
          <a:xfrm flipV="1">
            <a:off x="5197984" y="5185398"/>
            <a:ext cx="93" cy="2704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正方形/長方形 120"/>
          <p:cNvSpPr/>
          <p:nvPr/>
        </p:nvSpPr>
        <p:spPr>
          <a:xfrm>
            <a:off x="4870597" y="1433006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5700874" y="1444310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25" name="正方形/長方形 124"/>
          <p:cNvSpPr/>
          <p:nvPr/>
        </p:nvSpPr>
        <p:spPr>
          <a:xfrm>
            <a:off x="6417705" y="383207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4056145" y="46233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11" name="正方形/長方形 110"/>
          <p:cNvSpPr/>
          <p:nvPr/>
        </p:nvSpPr>
        <p:spPr>
          <a:xfrm>
            <a:off x="4870597" y="230010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(Intel)</a:t>
            </a:r>
            <a:endParaRPr kumimoji="1" lang="en-US" altLang="ja-JP" sz="8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700874" y="229791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smartthings</a:t>
            </a:r>
            <a:r>
              <a:rPr kumimoji="1" lang="en-US" altLang="ja-JP" sz="800" dirty="0" smtClean="0"/>
              <a:t>)</a:t>
            </a:r>
            <a:endParaRPr kumimoji="1" lang="en-US" altLang="ja-JP" sz="8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4150020" y="2998812"/>
            <a:ext cx="644931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6417705" y="2960039"/>
            <a:ext cx="679814" cy="57416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2741963" y="3830847"/>
            <a:ext cx="645117" cy="569626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err="1" smtClean="0"/>
              <a:t>WebUI</a:t>
            </a:r>
            <a:r>
              <a:rPr lang="en-US" altLang="ja-JP" sz="800" dirty="0" smtClean="0"/>
              <a:t> WoT Client (Siemens)</a:t>
            </a:r>
          </a:p>
        </p:txBody>
      </p:sp>
      <p:sp>
        <p:nvSpPr>
          <p:cNvPr id="137" name="正方形/長方形 97"/>
          <p:cNvSpPr/>
          <p:nvPr/>
        </p:nvSpPr>
        <p:spPr>
          <a:xfrm>
            <a:off x="8407468" y="2249511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58692" y="2785458"/>
            <a:ext cx="8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Implemented inside Remote proxy</a:t>
            </a:r>
            <a:endParaRPr kumimoji="1" lang="ja-JP" altLang="en-US" sz="800" dirty="0"/>
          </a:p>
        </p:txBody>
      </p:sp>
      <p:cxnSp>
        <p:nvCxnSpPr>
          <p:cNvPr id="138" name="直線コネクタ 137"/>
          <p:cNvCxnSpPr>
            <a:stCxn id="92" idx="0"/>
            <a:endCxn id="89" idx="2"/>
          </p:cNvCxnSpPr>
          <p:nvPr/>
        </p:nvCxnSpPr>
        <p:spPr>
          <a:xfrm flipH="1" flipV="1">
            <a:off x="4378704" y="5193005"/>
            <a:ext cx="16576" cy="26115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9" name="直線コネクタ 138"/>
          <p:cNvCxnSpPr>
            <a:stCxn id="87" idx="0"/>
            <a:endCxn id="135" idx="2"/>
          </p:cNvCxnSpPr>
          <p:nvPr/>
        </p:nvCxnSpPr>
        <p:spPr>
          <a:xfrm flipH="1" flipV="1">
            <a:off x="3064522" y="4400473"/>
            <a:ext cx="520661" cy="105868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0" name="直線コネクタ 139"/>
          <p:cNvCxnSpPr>
            <a:stCxn id="86" idx="0"/>
            <a:endCxn id="135" idx="2"/>
          </p:cNvCxnSpPr>
          <p:nvPr/>
        </p:nvCxnSpPr>
        <p:spPr>
          <a:xfrm flipV="1">
            <a:off x="2880995" y="4400473"/>
            <a:ext cx="183527" cy="10536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1" name="直線コネクタ 140"/>
          <p:cNvCxnSpPr>
            <a:stCxn id="79" idx="0"/>
            <a:endCxn id="130" idx="2"/>
          </p:cNvCxnSpPr>
          <p:nvPr/>
        </p:nvCxnSpPr>
        <p:spPr>
          <a:xfrm flipV="1">
            <a:off x="2158795" y="2017174"/>
            <a:ext cx="10143" cy="30059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2" name="直線コネクタ 141"/>
          <p:cNvCxnSpPr>
            <a:stCxn id="111" idx="0"/>
            <a:endCxn id="121" idx="2"/>
          </p:cNvCxnSpPr>
          <p:nvPr/>
        </p:nvCxnSpPr>
        <p:spPr>
          <a:xfrm flipV="1">
            <a:off x="5193156" y="2002632"/>
            <a:ext cx="0" cy="29747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直線コネクタ 142"/>
          <p:cNvCxnSpPr>
            <a:stCxn id="131" idx="0"/>
            <a:endCxn id="122" idx="2"/>
          </p:cNvCxnSpPr>
          <p:nvPr/>
        </p:nvCxnSpPr>
        <p:spPr>
          <a:xfrm flipV="1">
            <a:off x="6023433" y="2013936"/>
            <a:ext cx="0" cy="28397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4" name="直線コネクタ 143"/>
          <p:cNvCxnSpPr>
            <a:stCxn id="103" idx="0"/>
            <a:endCxn id="131" idx="2"/>
          </p:cNvCxnSpPr>
          <p:nvPr/>
        </p:nvCxnSpPr>
        <p:spPr>
          <a:xfrm flipH="1" flipV="1">
            <a:off x="6023433" y="2867539"/>
            <a:ext cx="3074" cy="173628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5" name="直線コネクタ 144"/>
          <p:cNvCxnSpPr>
            <a:stCxn id="91" idx="0"/>
            <a:endCxn id="111" idx="2"/>
          </p:cNvCxnSpPr>
          <p:nvPr/>
        </p:nvCxnSpPr>
        <p:spPr>
          <a:xfrm flipH="1" flipV="1">
            <a:off x="5193156" y="2869729"/>
            <a:ext cx="4921" cy="17460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カギ線コネクタ 83"/>
          <p:cNvCxnSpPr>
            <a:stCxn id="98" idx="0"/>
            <a:endCxn id="100" idx="2"/>
          </p:cNvCxnSpPr>
          <p:nvPr/>
        </p:nvCxnSpPr>
        <p:spPr>
          <a:xfrm rot="5400000" flipH="1" flipV="1">
            <a:off x="8080745" y="1958546"/>
            <a:ext cx="307081" cy="43271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カギ線コネクタ 103"/>
          <p:cNvCxnSpPr>
            <a:stCxn id="131" idx="0"/>
            <a:endCxn id="100" idx="2"/>
          </p:cNvCxnSpPr>
          <p:nvPr/>
        </p:nvCxnSpPr>
        <p:spPr>
          <a:xfrm rot="5400000" flipH="1" flipV="1">
            <a:off x="7098763" y="946033"/>
            <a:ext cx="276550" cy="24272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111" idx="0"/>
            <a:endCxn id="100" idx="2"/>
          </p:cNvCxnSpPr>
          <p:nvPr/>
        </p:nvCxnSpPr>
        <p:spPr>
          <a:xfrm rot="5400000" flipH="1" flipV="1">
            <a:off x="6682530" y="531989"/>
            <a:ext cx="278740" cy="325748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79" idx="0"/>
            <a:endCxn id="100" idx="2"/>
          </p:cNvCxnSpPr>
          <p:nvPr/>
        </p:nvCxnSpPr>
        <p:spPr>
          <a:xfrm rot="5400000" flipH="1" flipV="1">
            <a:off x="5156516" y="-976358"/>
            <a:ext cx="296406" cy="6291849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88" idx="0"/>
            <a:endCxn id="100" idx="2"/>
          </p:cNvCxnSpPr>
          <p:nvPr/>
        </p:nvCxnSpPr>
        <p:spPr>
          <a:xfrm rot="5400000" flipH="1" flipV="1">
            <a:off x="2878510" y="-105457"/>
            <a:ext cx="3445314" cy="7698954"/>
          </a:xfrm>
          <a:prstGeom prst="bentConnector3">
            <a:avLst>
              <a:gd name="adj1" fmla="val 95696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カギ線コネクタ 145"/>
          <p:cNvCxnSpPr>
            <a:stCxn id="132" idx="0"/>
            <a:endCxn id="100" idx="2"/>
          </p:cNvCxnSpPr>
          <p:nvPr/>
        </p:nvCxnSpPr>
        <p:spPr>
          <a:xfrm rot="5400000" flipH="1" flipV="1">
            <a:off x="5972841" y="521009"/>
            <a:ext cx="977449" cy="3978158"/>
          </a:xfrm>
          <a:prstGeom prst="bentConnector3">
            <a:avLst>
              <a:gd name="adj1" fmla="val 84166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カギ線コネクタ 146"/>
          <p:cNvCxnSpPr>
            <a:stCxn id="133" idx="0"/>
            <a:endCxn id="100" idx="2"/>
          </p:cNvCxnSpPr>
          <p:nvPr/>
        </p:nvCxnSpPr>
        <p:spPr>
          <a:xfrm rot="5400000" flipH="1" flipV="1">
            <a:off x="7134790" y="1644185"/>
            <a:ext cx="938676" cy="1693032"/>
          </a:xfrm>
          <a:prstGeom prst="bentConnector3">
            <a:avLst>
              <a:gd name="adj1" fmla="val 85577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テキスト ボックス 147"/>
          <p:cNvSpPr txBox="1"/>
          <p:nvPr/>
        </p:nvSpPr>
        <p:spPr>
          <a:xfrm>
            <a:off x="3216845" y="627737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17425" y="6148942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7918787" y="6144847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en-US" altLang="ja-JP" sz="1200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673419" y="614573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152" name="テキスト ボックス 59"/>
          <p:cNvSpPr txBox="1"/>
          <p:nvPr/>
        </p:nvSpPr>
        <p:spPr>
          <a:xfrm>
            <a:off x="1182538" y="6148941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18376" y="137872"/>
            <a:ext cx="5079147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/>
              <a:t>Applications: Panasonic, Siemens, IRI, Intel, SmartThings and Fujitsu</a:t>
            </a:r>
            <a:endParaRPr kumimoji="1" lang="ja-JP" altLang="en-US" sz="1400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6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>
          <a:xfrm>
            <a:off x="8128033" y="540185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72" name="正方形/長方形 57"/>
          <p:cNvSpPr/>
          <p:nvPr/>
        </p:nvSpPr>
        <p:spPr>
          <a:xfrm>
            <a:off x="1421687" y="5330305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498730" y="5378839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575773" y="5427373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652816" y="5475907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09235" y="5373583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205692" y="5312375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82735" y="5360909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59778" y="5409443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1232"/>
          </a:xfrm>
        </p:spPr>
        <p:txBody>
          <a:bodyPr anchor="t">
            <a:normAutofit fontScale="90000"/>
          </a:bodyPr>
          <a:lstStyle/>
          <a:p>
            <a:r>
              <a:rPr lang="en-US" altLang="ja-JP" sz="2000" dirty="0" smtClean="0"/>
              <a:t>Scenario 2. </a:t>
            </a:r>
            <a:br>
              <a:rPr lang="en-US" altLang="ja-JP" sz="2000" dirty="0" smtClean="0"/>
            </a:br>
            <a:r>
              <a:rPr lang="en-US" altLang="ja-JP" sz="2000" dirty="0" smtClean="0"/>
              <a:t>A remote proxy servient can accept request from an application and operate local devices via a local proxy servient. The remote proxy has a Thing directory that keeps the TDs corresponding to all devices. The application can get the TD from it.</a:t>
            </a:r>
            <a:endParaRPr kumimoji="1" lang="en-US" altLang="ja-JP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1836236" y="230906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565515" y="5445463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269703" y="5450459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36821" y="5457977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072814" y="5445463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273670" y="4552469"/>
            <a:ext cx="645117" cy="580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282790" y="5447175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180976" y="4563527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180976" y="5447175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695368" y="231974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318817" y="1438848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8128085" y="1443037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00196" y="5133153"/>
            <a:ext cx="167489" cy="34275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736556" y="5133153"/>
            <a:ext cx="63640" cy="19715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596229" y="5133152"/>
            <a:ext cx="9120" cy="31402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29303" y="5133153"/>
            <a:ext cx="0" cy="31402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596229" y="2889370"/>
            <a:ext cx="421698" cy="1663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8017927" y="2889370"/>
            <a:ext cx="511376" cy="167415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641376" y="2008474"/>
            <a:ext cx="376551" cy="31127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8017927" y="2012663"/>
            <a:ext cx="432717" cy="30708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477637" y="4563527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00196" y="2878695"/>
            <a:ext cx="358599" cy="168483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51690" y="2005880"/>
            <a:ext cx="403729" cy="345209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832860" y="1436254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124295" y="1435610"/>
            <a:ext cx="645117" cy="577053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446854" y="2012663"/>
            <a:ext cx="304836" cy="34453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875518" y="544717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673153" y="5448065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1846379" y="1438848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551888" y="1422873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481089" y="545025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7347" y="2722529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62" name="角丸四角形 61"/>
          <p:cNvSpPr/>
          <p:nvPr/>
        </p:nvSpPr>
        <p:spPr>
          <a:xfrm>
            <a:off x="2485782" y="3736071"/>
            <a:ext cx="5506750" cy="2378246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52109" y="3643772"/>
            <a:ext cx="9004803" cy="2509392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7876074"/>
              <a:gd name="connsiteY0" fmla="*/ 1982928 h 1982928"/>
              <a:gd name="connsiteX1" fmla="*/ 1030181 w 7876074"/>
              <a:gd name="connsiteY1" fmla="*/ 1982541 h 1982928"/>
              <a:gd name="connsiteX2" fmla="*/ 1042338 w 7876074"/>
              <a:gd name="connsiteY2" fmla="*/ 11359 h 1982928"/>
              <a:gd name="connsiteX3" fmla="*/ 7799559 w 7876074"/>
              <a:gd name="connsiteY3" fmla="*/ 10018 h 1982928"/>
              <a:gd name="connsiteX4" fmla="*/ 7799559 w 7876074"/>
              <a:gd name="connsiteY4" fmla="*/ 10018 h 1982928"/>
              <a:gd name="connsiteX5" fmla="*/ 7799559 w 7876074"/>
              <a:gd name="connsiteY5" fmla="*/ 10018 h 1982928"/>
              <a:gd name="connsiteX6" fmla="*/ 7876074 w 7876074"/>
              <a:gd name="connsiteY6" fmla="*/ 0 h 198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6074" h="1982928">
                <a:moveTo>
                  <a:pt x="0" y="1982928"/>
                </a:moveTo>
                <a:lnTo>
                  <a:pt x="1030181" y="1982541"/>
                </a:lnTo>
                <a:cubicBezTo>
                  <a:pt x="1033862" y="1329267"/>
                  <a:pt x="1038657" y="664633"/>
                  <a:pt x="1042338" y="11359"/>
                </a:cubicBezTo>
                <a:lnTo>
                  <a:pt x="7799559" y="10018"/>
                </a:lnTo>
                <a:lnTo>
                  <a:pt x="7799559" y="10018"/>
                </a:lnTo>
                <a:lnTo>
                  <a:pt x="7799559" y="10018"/>
                </a:lnTo>
                <a:lnTo>
                  <a:pt x="7876074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22927" y="3359250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 dirty="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98985" y="5126664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082327" y="3736072"/>
            <a:ext cx="861849" cy="2378245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297050" y="3735956"/>
            <a:ext cx="1073252" cy="2379187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00196" y="5133153"/>
            <a:ext cx="90446" cy="29422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00196" y="5133153"/>
            <a:ext cx="13403" cy="24568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Textfeld 126"/>
          <p:cNvSpPr txBox="1"/>
          <p:nvPr/>
        </p:nvSpPr>
        <p:spPr>
          <a:xfrm rot="2616772">
            <a:off x="2212811" y="3289285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135" idx="0"/>
            <a:endCxn id="79" idx="2"/>
          </p:cNvCxnSpPr>
          <p:nvPr/>
        </p:nvCxnSpPr>
        <p:spPr>
          <a:xfrm flipH="1" flipV="1">
            <a:off x="2158795" y="2878695"/>
            <a:ext cx="905727" cy="94345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2580331" y="2258167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4875518" y="4563527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5700047" y="4551580"/>
            <a:ext cx="652919" cy="581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cxnSp>
        <p:nvCxnSpPr>
          <p:cNvPr id="116" name="直線コネクタ 115"/>
          <p:cNvCxnSpPr>
            <a:stCxn id="126" idx="0"/>
            <a:endCxn id="103" idx="2"/>
          </p:cNvCxnSpPr>
          <p:nvPr/>
        </p:nvCxnSpPr>
        <p:spPr>
          <a:xfrm flipV="1">
            <a:off x="6013060" y="5133152"/>
            <a:ext cx="13447" cy="31491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0" name="直線コネクタ 119"/>
          <p:cNvCxnSpPr>
            <a:stCxn id="123" idx="0"/>
            <a:endCxn id="91" idx="2"/>
          </p:cNvCxnSpPr>
          <p:nvPr/>
        </p:nvCxnSpPr>
        <p:spPr>
          <a:xfrm flipV="1">
            <a:off x="5197984" y="5133153"/>
            <a:ext cx="93" cy="31402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正方形/長方形 120"/>
          <p:cNvSpPr/>
          <p:nvPr/>
        </p:nvSpPr>
        <p:spPr>
          <a:xfrm>
            <a:off x="4870597" y="1424306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5700874" y="1435610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25" name="正方形/長方形 124"/>
          <p:cNvSpPr/>
          <p:nvPr/>
        </p:nvSpPr>
        <p:spPr>
          <a:xfrm>
            <a:off x="6417705" y="382337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4056145" y="4571134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11" name="正方形/長方形 110"/>
          <p:cNvSpPr/>
          <p:nvPr/>
        </p:nvSpPr>
        <p:spPr>
          <a:xfrm>
            <a:off x="4870597" y="229140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(Intel)</a:t>
            </a:r>
            <a:endParaRPr kumimoji="1" lang="en-US" altLang="ja-JP" sz="8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700874" y="2299438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smartthings</a:t>
            </a:r>
            <a:r>
              <a:rPr kumimoji="1" lang="en-US" altLang="ja-JP" sz="800" dirty="0" smtClean="0"/>
              <a:t>)</a:t>
            </a:r>
            <a:endParaRPr kumimoji="1" lang="en-US" altLang="ja-JP" sz="8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4150020" y="2990112"/>
            <a:ext cx="644931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6417705" y="2951339"/>
            <a:ext cx="679814" cy="57416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2741963" y="3822147"/>
            <a:ext cx="645117" cy="569626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err="1" smtClean="0"/>
              <a:t>WebUI</a:t>
            </a:r>
            <a:r>
              <a:rPr lang="en-US" altLang="ja-JP" sz="800" dirty="0" smtClean="0"/>
              <a:t> WoT Client (Siemens)</a:t>
            </a:r>
          </a:p>
        </p:txBody>
      </p:sp>
      <p:sp>
        <p:nvSpPr>
          <p:cNvPr id="137" name="正方形/長方形 97"/>
          <p:cNvSpPr/>
          <p:nvPr/>
        </p:nvSpPr>
        <p:spPr>
          <a:xfrm>
            <a:off x="8407468" y="2240811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58692" y="2776758"/>
            <a:ext cx="8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Implemented inside Remote proxy</a:t>
            </a:r>
            <a:endParaRPr kumimoji="1" lang="ja-JP" altLang="en-US" sz="800" dirty="0"/>
          </a:p>
        </p:txBody>
      </p:sp>
      <p:cxnSp>
        <p:nvCxnSpPr>
          <p:cNvPr id="138" name="直線コネクタ 137"/>
          <p:cNvCxnSpPr>
            <a:stCxn id="92" idx="0"/>
            <a:endCxn id="89" idx="2"/>
          </p:cNvCxnSpPr>
          <p:nvPr/>
        </p:nvCxnSpPr>
        <p:spPr>
          <a:xfrm flipH="1" flipV="1">
            <a:off x="4378704" y="5140760"/>
            <a:ext cx="16576" cy="30470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9" name="直線コネクタ 138"/>
          <p:cNvCxnSpPr>
            <a:stCxn id="87" idx="0"/>
            <a:endCxn id="135" idx="2"/>
          </p:cNvCxnSpPr>
          <p:nvPr/>
        </p:nvCxnSpPr>
        <p:spPr>
          <a:xfrm flipH="1" flipV="1">
            <a:off x="3064522" y="4391773"/>
            <a:ext cx="520661" cy="105868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0" name="直線コネクタ 139"/>
          <p:cNvCxnSpPr>
            <a:stCxn id="86" idx="0"/>
            <a:endCxn id="135" idx="2"/>
          </p:cNvCxnSpPr>
          <p:nvPr/>
        </p:nvCxnSpPr>
        <p:spPr>
          <a:xfrm flipV="1">
            <a:off x="2880995" y="4391773"/>
            <a:ext cx="183527" cy="10536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1" name="直線コネクタ 140"/>
          <p:cNvCxnSpPr>
            <a:stCxn id="79" idx="0"/>
            <a:endCxn id="130" idx="2"/>
          </p:cNvCxnSpPr>
          <p:nvPr/>
        </p:nvCxnSpPr>
        <p:spPr>
          <a:xfrm flipV="1">
            <a:off x="2158795" y="2008474"/>
            <a:ext cx="10143" cy="30059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2" name="直線コネクタ 141"/>
          <p:cNvCxnSpPr>
            <a:stCxn id="111" idx="0"/>
            <a:endCxn id="121" idx="2"/>
          </p:cNvCxnSpPr>
          <p:nvPr/>
        </p:nvCxnSpPr>
        <p:spPr>
          <a:xfrm flipV="1">
            <a:off x="5193156" y="1993932"/>
            <a:ext cx="0" cy="29747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直線コネクタ 142"/>
          <p:cNvCxnSpPr>
            <a:stCxn id="131" idx="0"/>
            <a:endCxn id="122" idx="2"/>
          </p:cNvCxnSpPr>
          <p:nvPr/>
        </p:nvCxnSpPr>
        <p:spPr>
          <a:xfrm flipV="1">
            <a:off x="6023433" y="2005236"/>
            <a:ext cx="0" cy="29420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4" name="直線コネクタ 143"/>
          <p:cNvCxnSpPr>
            <a:stCxn id="103" idx="0"/>
            <a:endCxn id="131" idx="2"/>
          </p:cNvCxnSpPr>
          <p:nvPr/>
        </p:nvCxnSpPr>
        <p:spPr>
          <a:xfrm flipH="1" flipV="1">
            <a:off x="6023433" y="2869064"/>
            <a:ext cx="3074" cy="168251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5" name="直線コネクタ 144"/>
          <p:cNvCxnSpPr>
            <a:stCxn id="91" idx="0"/>
            <a:endCxn id="111" idx="2"/>
          </p:cNvCxnSpPr>
          <p:nvPr/>
        </p:nvCxnSpPr>
        <p:spPr>
          <a:xfrm flipH="1" flipV="1">
            <a:off x="5193156" y="2861029"/>
            <a:ext cx="4921" cy="170249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カギ線コネクタ 83"/>
          <p:cNvCxnSpPr>
            <a:stCxn id="98" idx="0"/>
            <a:endCxn id="100" idx="2"/>
          </p:cNvCxnSpPr>
          <p:nvPr/>
        </p:nvCxnSpPr>
        <p:spPr>
          <a:xfrm rot="5400000" flipH="1" flipV="1">
            <a:off x="8080745" y="1949846"/>
            <a:ext cx="307081" cy="43271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カギ線コネクタ 103"/>
          <p:cNvCxnSpPr>
            <a:stCxn id="98" idx="0"/>
            <a:endCxn id="99" idx="2"/>
          </p:cNvCxnSpPr>
          <p:nvPr/>
        </p:nvCxnSpPr>
        <p:spPr>
          <a:xfrm rot="16200000" flipV="1">
            <a:off x="7674017" y="1975833"/>
            <a:ext cx="311270" cy="37655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8" idx="0"/>
            <a:endCxn id="122" idx="2"/>
          </p:cNvCxnSpPr>
          <p:nvPr/>
        </p:nvCxnSpPr>
        <p:spPr>
          <a:xfrm rot="16200000" flipV="1">
            <a:off x="6863426" y="1165243"/>
            <a:ext cx="314508" cy="199449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98" idx="0"/>
            <a:endCxn id="121" idx="2"/>
          </p:cNvCxnSpPr>
          <p:nvPr/>
        </p:nvCxnSpPr>
        <p:spPr>
          <a:xfrm rot="16200000" flipV="1">
            <a:off x="6442636" y="744452"/>
            <a:ext cx="325812" cy="282477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98" idx="0"/>
            <a:endCxn id="134" idx="2"/>
          </p:cNvCxnSpPr>
          <p:nvPr/>
        </p:nvCxnSpPr>
        <p:spPr>
          <a:xfrm rot="16200000" flipV="1">
            <a:off x="5782565" y="84382"/>
            <a:ext cx="327245" cy="414348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カギ線コネクタ 145"/>
          <p:cNvCxnSpPr>
            <a:stCxn id="98" idx="0"/>
            <a:endCxn id="130" idx="2"/>
          </p:cNvCxnSpPr>
          <p:nvPr/>
        </p:nvCxnSpPr>
        <p:spPr>
          <a:xfrm rot="16200000" flipV="1">
            <a:off x="4937798" y="-760386"/>
            <a:ext cx="311270" cy="5848989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カギ線コネクタ 146"/>
          <p:cNvCxnSpPr>
            <a:stCxn id="98" idx="0"/>
            <a:endCxn id="118" idx="2"/>
          </p:cNvCxnSpPr>
          <p:nvPr/>
        </p:nvCxnSpPr>
        <p:spPr>
          <a:xfrm rot="16200000" flipV="1">
            <a:off x="4078851" y="-1619333"/>
            <a:ext cx="307081" cy="757107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カギ線コネクタ 147"/>
          <p:cNvCxnSpPr>
            <a:stCxn id="93" idx="2"/>
            <a:endCxn id="94" idx="0"/>
          </p:cNvCxnSpPr>
          <p:nvPr/>
        </p:nvCxnSpPr>
        <p:spPr>
          <a:xfrm rot="16200000" flipH="1">
            <a:off x="7443778" y="5285603"/>
            <a:ext cx="314023" cy="9120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93" idx="2"/>
            <a:endCxn id="136" idx="0"/>
          </p:cNvCxnSpPr>
          <p:nvPr/>
        </p:nvCxnSpPr>
        <p:spPr>
          <a:xfrm rot="5400000">
            <a:off x="7041340" y="4895367"/>
            <a:ext cx="317104" cy="792674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カギ線コネクタ 149"/>
          <p:cNvCxnSpPr>
            <a:stCxn id="93" idx="2"/>
            <a:endCxn id="103" idx="0"/>
          </p:cNvCxnSpPr>
          <p:nvPr/>
        </p:nvCxnSpPr>
        <p:spPr>
          <a:xfrm rot="5400000" flipH="1">
            <a:off x="6520582" y="4057505"/>
            <a:ext cx="581572" cy="1569722"/>
          </a:xfrm>
          <a:prstGeom prst="bentConnector5">
            <a:avLst>
              <a:gd name="adj1" fmla="val -29737"/>
              <a:gd name="adj2" fmla="val 71657"/>
              <a:gd name="adj3" fmla="val 139307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カギ線コネクタ 150"/>
          <p:cNvCxnSpPr>
            <a:stCxn id="93" idx="2"/>
            <a:endCxn id="89" idx="0"/>
          </p:cNvCxnSpPr>
          <p:nvPr/>
        </p:nvCxnSpPr>
        <p:spPr>
          <a:xfrm rot="5400000" flipH="1">
            <a:off x="5706458" y="3243381"/>
            <a:ext cx="562018" cy="3217525"/>
          </a:xfrm>
          <a:prstGeom prst="bentConnector5">
            <a:avLst>
              <a:gd name="adj1" fmla="val -30772"/>
              <a:gd name="adj2" fmla="val 87810"/>
              <a:gd name="adj3" fmla="val 140675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カギ線コネクタ 152"/>
          <p:cNvCxnSpPr>
            <a:stCxn id="93" idx="2"/>
            <a:endCxn id="135" idx="0"/>
          </p:cNvCxnSpPr>
          <p:nvPr/>
        </p:nvCxnSpPr>
        <p:spPr>
          <a:xfrm rot="5400000" flipH="1">
            <a:off x="4674873" y="2211797"/>
            <a:ext cx="1311005" cy="4531707"/>
          </a:xfrm>
          <a:prstGeom prst="bentConnector5">
            <a:avLst>
              <a:gd name="adj1" fmla="val -12123"/>
              <a:gd name="adj2" fmla="val 86897"/>
              <a:gd name="adj3" fmla="val 108137"/>
            </a:avLst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カギ線コネクタ 153"/>
          <p:cNvCxnSpPr>
            <a:stCxn id="93" idx="2"/>
            <a:endCxn id="88" idx="0"/>
          </p:cNvCxnSpPr>
          <p:nvPr/>
        </p:nvCxnSpPr>
        <p:spPr>
          <a:xfrm rot="5400000">
            <a:off x="4011548" y="1873295"/>
            <a:ext cx="324825" cy="6844539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3216845" y="627737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17425" y="6148942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918787" y="6144847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en-US" altLang="ja-JP" sz="1200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673419" y="614573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158" name="テキスト ボックス 59"/>
          <p:cNvSpPr txBox="1"/>
          <p:nvPr/>
        </p:nvSpPr>
        <p:spPr>
          <a:xfrm>
            <a:off x="1182538" y="6148941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3239314" y="83211"/>
            <a:ext cx="578331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Applicatons</a:t>
            </a:r>
            <a:r>
              <a:rPr lang="en-US" altLang="ja-JP" sz="1400" dirty="0" smtClean="0"/>
              <a:t>: Panasonic, Siemens, IRI, Intel, SmartThings and Fujitsu</a:t>
            </a:r>
          </a:p>
          <a:p>
            <a:r>
              <a:rPr kumimoji="1" lang="en-US" altLang="ja-JP" sz="1400" dirty="0" smtClean="0"/>
              <a:t>Devices: Panasonic, Siemens, </a:t>
            </a:r>
            <a:r>
              <a:rPr kumimoji="1" lang="en-US" altLang="ja-JP" sz="1400" dirty="0" err="1" smtClean="0"/>
              <a:t>Lemonbeat</a:t>
            </a:r>
            <a:r>
              <a:rPr kumimoji="1" lang="en-US" altLang="ja-JP" sz="1400" dirty="0" smtClean="0"/>
              <a:t>, SmartThings, </a:t>
            </a:r>
            <a:r>
              <a:rPr kumimoji="1" lang="en-US" altLang="ja-JP" sz="1400" dirty="0" err="1" smtClean="0"/>
              <a:t>Eurecom</a:t>
            </a:r>
            <a:r>
              <a:rPr lang="en-US" altLang="ja-JP" sz="1400" dirty="0" smtClean="0"/>
              <a:t>, and Fujitsu</a:t>
            </a:r>
            <a:endParaRPr kumimoji="1" lang="ja-JP" altLang="en-US" sz="1400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0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>
          <a:xfrm>
            <a:off x="8128033" y="5401865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72" name="正方形/長方形 57"/>
          <p:cNvSpPr/>
          <p:nvPr/>
        </p:nvSpPr>
        <p:spPr>
          <a:xfrm>
            <a:off x="1421687" y="5330317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498730" y="5378851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575773" y="5427385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652816" y="5475919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09235" y="537359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205692" y="5312387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82735" y="5360921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59778" y="5409455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854"/>
          </a:xfrm>
        </p:spPr>
        <p:txBody>
          <a:bodyPr anchor="t">
            <a:normAutofit/>
          </a:bodyPr>
          <a:lstStyle/>
          <a:p>
            <a:r>
              <a:rPr lang="en-US" altLang="ja-JP" sz="2000" dirty="0" smtClean="0"/>
              <a:t>Scenario 3. </a:t>
            </a:r>
            <a:br>
              <a:rPr lang="en-US" altLang="ja-JP" sz="2000" dirty="0" smtClean="0"/>
            </a:br>
            <a:r>
              <a:rPr lang="en-US" altLang="ja-JP" sz="2000" dirty="0" smtClean="0"/>
              <a:t>Local application </a:t>
            </a:r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connect to each local proxy and device servient.</a:t>
            </a:r>
            <a:endParaRPr kumimoji="1" lang="en-US" altLang="ja-JP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1836236" y="2309081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565515" y="5445475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269703" y="5450471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36821" y="5457989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072814" y="5445475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273670" y="4597913"/>
            <a:ext cx="645117" cy="580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282790" y="5447187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180976" y="4608971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180976" y="5447187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695368" y="2319756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318817" y="143886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8128085" y="1443049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00196" y="5178597"/>
            <a:ext cx="167489" cy="297322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736556" y="5178597"/>
            <a:ext cx="63640" cy="15172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596229" y="5178596"/>
            <a:ext cx="9120" cy="26859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29303" y="5178597"/>
            <a:ext cx="0" cy="2685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596229" y="2889382"/>
            <a:ext cx="421698" cy="170853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8017927" y="2889382"/>
            <a:ext cx="511376" cy="17195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641376" y="2008486"/>
            <a:ext cx="376551" cy="31127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8017927" y="2012675"/>
            <a:ext cx="432717" cy="30708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477637" y="460897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00196" y="2878707"/>
            <a:ext cx="358599" cy="173026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51690" y="2005892"/>
            <a:ext cx="403729" cy="345209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832860" y="1436266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124295" y="1435622"/>
            <a:ext cx="645117" cy="577053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446854" y="2012675"/>
            <a:ext cx="304836" cy="34453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875518" y="5447187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673153" y="5448077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1846379" y="143886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551888" y="1422885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481089" y="545026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7347" y="2722541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62" name="角丸四角形 61"/>
          <p:cNvSpPr/>
          <p:nvPr/>
        </p:nvSpPr>
        <p:spPr>
          <a:xfrm>
            <a:off x="2485782" y="3736083"/>
            <a:ext cx="5506750" cy="2378246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52109" y="3643784"/>
            <a:ext cx="9004803" cy="2509392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7876074"/>
              <a:gd name="connsiteY0" fmla="*/ 1982928 h 1982928"/>
              <a:gd name="connsiteX1" fmla="*/ 1030181 w 7876074"/>
              <a:gd name="connsiteY1" fmla="*/ 1982541 h 1982928"/>
              <a:gd name="connsiteX2" fmla="*/ 1042338 w 7876074"/>
              <a:gd name="connsiteY2" fmla="*/ 11359 h 1982928"/>
              <a:gd name="connsiteX3" fmla="*/ 7799559 w 7876074"/>
              <a:gd name="connsiteY3" fmla="*/ 10018 h 1982928"/>
              <a:gd name="connsiteX4" fmla="*/ 7799559 w 7876074"/>
              <a:gd name="connsiteY4" fmla="*/ 10018 h 1982928"/>
              <a:gd name="connsiteX5" fmla="*/ 7799559 w 7876074"/>
              <a:gd name="connsiteY5" fmla="*/ 10018 h 1982928"/>
              <a:gd name="connsiteX6" fmla="*/ 7876074 w 7876074"/>
              <a:gd name="connsiteY6" fmla="*/ 0 h 198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6074" h="1982928">
                <a:moveTo>
                  <a:pt x="0" y="1982928"/>
                </a:moveTo>
                <a:lnTo>
                  <a:pt x="1030181" y="1982541"/>
                </a:lnTo>
                <a:cubicBezTo>
                  <a:pt x="1033862" y="1329267"/>
                  <a:pt x="1038657" y="664633"/>
                  <a:pt x="1042338" y="11359"/>
                </a:cubicBezTo>
                <a:lnTo>
                  <a:pt x="7799559" y="10018"/>
                </a:lnTo>
                <a:lnTo>
                  <a:pt x="7799559" y="10018"/>
                </a:lnTo>
                <a:lnTo>
                  <a:pt x="7799559" y="10018"/>
                </a:lnTo>
                <a:lnTo>
                  <a:pt x="7876074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22927" y="3359262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 dirty="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98985" y="5126676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082327" y="3736084"/>
            <a:ext cx="861849" cy="2378245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297050" y="3735968"/>
            <a:ext cx="1073252" cy="2379187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00196" y="5178597"/>
            <a:ext cx="90446" cy="24878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00196" y="5178597"/>
            <a:ext cx="13403" cy="20025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Textfeld 126"/>
          <p:cNvSpPr txBox="1"/>
          <p:nvPr/>
        </p:nvSpPr>
        <p:spPr>
          <a:xfrm rot="2638293">
            <a:off x="2147824" y="3313633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135" idx="0"/>
            <a:endCxn id="79" idx="2"/>
          </p:cNvCxnSpPr>
          <p:nvPr/>
        </p:nvCxnSpPr>
        <p:spPr>
          <a:xfrm flipH="1" flipV="1">
            <a:off x="2158795" y="2878707"/>
            <a:ext cx="905727" cy="94345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2580331" y="225817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4875518" y="460897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5700047" y="4604975"/>
            <a:ext cx="652919" cy="581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cxnSp>
        <p:nvCxnSpPr>
          <p:cNvPr id="116" name="直線コネクタ 115"/>
          <p:cNvCxnSpPr>
            <a:stCxn id="126" idx="0"/>
            <a:endCxn id="103" idx="2"/>
          </p:cNvCxnSpPr>
          <p:nvPr/>
        </p:nvCxnSpPr>
        <p:spPr>
          <a:xfrm flipV="1">
            <a:off x="6013060" y="5186547"/>
            <a:ext cx="13447" cy="26153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0" name="直線コネクタ 119"/>
          <p:cNvCxnSpPr>
            <a:stCxn id="123" idx="0"/>
            <a:endCxn id="91" idx="2"/>
          </p:cNvCxnSpPr>
          <p:nvPr/>
        </p:nvCxnSpPr>
        <p:spPr>
          <a:xfrm flipV="1">
            <a:off x="5197984" y="5178597"/>
            <a:ext cx="93" cy="2685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正方形/長方形 120"/>
          <p:cNvSpPr/>
          <p:nvPr/>
        </p:nvSpPr>
        <p:spPr>
          <a:xfrm>
            <a:off x="4870597" y="1424318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5700874" y="1435622"/>
            <a:ext cx="645118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25" name="正方形/長方形 124"/>
          <p:cNvSpPr/>
          <p:nvPr/>
        </p:nvSpPr>
        <p:spPr>
          <a:xfrm>
            <a:off x="6417705" y="3823382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4056145" y="4616578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11" name="正方形/長方形 110"/>
          <p:cNvSpPr/>
          <p:nvPr/>
        </p:nvSpPr>
        <p:spPr>
          <a:xfrm>
            <a:off x="4870597" y="2291415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(Intel)</a:t>
            </a:r>
            <a:endParaRPr kumimoji="1" lang="en-US" altLang="ja-JP" sz="8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700874" y="227332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smartthings</a:t>
            </a:r>
            <a:r>
              <a:rPr kumimoji="1" lang="en-US" altLang="ja-JP" sz="800" dirty="0" smtClean="0"/>
              <a:t>)</a:t>
            </a:r>
            <a:endParaRPr kumimoji="1" lang="en-US" altLang="ja-JP" sz="8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4150020" y="2990124"/>
            <a:ext cx="644931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6417705" y="2951351"/>
            <a:ext cx="679814" cy="57416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2741963" y="3822159"/>
            <a:ext cx="645117" cy="569626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err="1" smtClean="0"/>
              <a:t>WebUI</a:t>
            </a:r>
            <a:r>
              <a:rPr lang="en-US" altLang="ja-JP" sz="800" dirty="0" smtClean="0"/>
              <a:t> WoT Client (Siemens)</a:t>
            </a:r>
          </a:p>
        </p:txBody>
      </p:sp>
      <p:sp>
        <p:nvSpPr>
          <p:cNvPr id="137" name="正方形/長方形 97"/>
          <p:cNvSpPr/>
          <p:nvPr/>
        </p:nvSpPr>
        <p:spPr>
          <a:xfrm>
            <a:off x="8407468" y="2240823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(Fujitsu)</a:t>
            </a:r>
            <a:endParaRPr kumimoji="1" lang="en-US" altLang="ja-JP" sz="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58692" y="2776770"/>
            <a:ext cx="8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Implemented inside Remote proxy</a:t>
            </a:r>
            <a:endParaRPr kumimoji="1" lang="ja-JP" altLang="en-US" sz="800" dirty="0"/>
          </a:p>
        </p:txBody>
      </p:sp>
      <p:cxnSp>
        <p:nvCxnSpPr>
          <p:cNvPr id="138" name="直線コネクタ 137"/>
          <p:cNvCxnSpPr>
            <a:stCxn id="92" idx="0"/>
            <a:endCxn id="89" idx="2"/>
          </p:cNvCxnSpPr>
          <p:nvPr/>
        </p:nvCxnSpPr>
        <p:spPr>
          <a:xfrm flipH="1" flipV="1">
            <a:off x="4378704" y="5186204"/>
            <a:ext cx="16576" cy="25927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9" name="直線コネクタ 138"/>
          <p:cNvCxnSpPr>
            <a:stCxn id="87" idx="0"/>
            <a:endCxn id="135" idx="2"/>
          </p:cNvCxnSpPr>
          <p:nvPr/>
        </p:nvCxnSpPr>
        <p:spPr>
          <a:xfrm flipH="1" flipV="1">
            <a:off x="3064522" y="4391785"/>
            <a:ext cx="520661" cy="105868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0" name="直線コネクタ 139"/>
          <p:cNvCxnSpPr>
            <a:stCxn id="86" idx="0"/>
            <a:endCxn id="135" idx="2"/>
          </p:cNvCxnSpPr>
          <p:nvPr/>
        </p:nvCxnSpPr>
        <p:spPr>
          <a:xfrm flipV="1">
            <a:off x="2880995" y="4391785"/>
            <a:ext cx="183527" cy="10536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1" name="直線コネクタ 140"/>
          <p:cNvCxnSpPr>
            <a:stCxn id="79" idx="0"/>
          </p:cNvCxnSpPr>
          <p:nvPr/>
        </p:nvCxnSpPr>
        <p:spPr>
          <a:xfrm flipV="1">
            <a:off x="2158795" y="1697367"/>
            <a:ext cx="0" cy="61171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2" name="直線コネクタ 141"/>
          <p:cNvCxnSpPr>
            <a:stCxn id="111" idx="0"/>
            <a:endCxn id="121" idx="2"/>
          </p:cNvCxnSpPr>
          <p:nvPr/>
        </p:nvCxnSpPr>
        <p:spPr>
          <a:xfrm flipV="1">
            <a:off x="5193156" y="1993944"/>
            <a:ext cx="0" cy="29747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直線コネクタ 142"/>
          <p:cNvCxnSpPr>
            <a:stCxn id="131" idx="0"/>
            <a:endCxn id="122" idx="2"/>
          </p:cNvCxnSpPr>
          <p:nvPr/>
        </p:nvCxnSpPr>
        <p:spPr>
          <a:xfrm flipV="1">
            <a:off x="6023433" y="2005248"/>
            <a:ext cx="0" cy="26807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4" name="直線コネクタ 143"/>
          <p:cNvCxnSpPr>
            <a:stCxn id="103" idx="0"/>
            <a:endCxn id="131" idx="2"/>
          </p:cNvCxnSpPr>
          <p:nvPr/>
        </p:nvCxnSpPr>
        <p:spPr>
          <a:xfrm flipH="1" flipV="1">
            <a:off x="6023433" y="2842949"/>
            <a:ext cx="3074" cy="176202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5" name="直線コネクタ 144"/>
          <p:cNvCxnSpPr>
            <a:stCxn id="91" idx="0"/>
            <a:endCxn id="111" idx="2"/>
          </p:cNvCxnSpPr>
          <p:nvPr/>
        </p:nvCxnSpPr>
        <p:spPr>
          <a:xfrm flipH="1" flipV="1">
            <a:off x="5193156" y="2861041"/>
            <a:ext cx="4921" cy="174793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正方形/長方形 83"/>
          <p:cNvSpPr/>
          <p:nvPr/>
        </p:nvSpPr>
        <p:spPr>
          <a:xfrm>
            <a:off x="7269770" y="3810415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4" name="カギ線コネクタ 103"/>
          <p:cNvCxnSpPr>
            <a:stCxn id="93" idx="0"/>
            <a:endCxn id="84" idx="2"/>
          </p:cNvCxnSpPr>
          <p:nvPr/>
        </p:nvCxnSpPr>
        <p:spPr>
          <a:xfrm rot="16200000" flipV="1">
            <a:off x="7485343" y="4487027"/>
            <a:ext cx="217872" cy="39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103" idx="0"/>
            <a:endCxn id="84" idx="2"/>
          </p:cNvCxnSpPr>
          <p:nvPr/>
        </p:nvCxnSpPr>
        <p:spPr>
          <a:xfrm rot="5400000" flipH="1" flipV="1">
            <a:off x="6696951" y="3709597"/>
            <a:ext cx="224934" cy="156582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89" idx="0"/>
            <a:endCxn id="84" idx="2"/>
          </p:cNvCxnSpPr>
          <p:nvPr/>
        </p:nvCxnSpPr>
        <p:spPr>
          <a:xfrm rot="5400000" flipH="1" flipV="1">
            <a:off x="5867248" y="2891498"/>
            <a:ext cx="236537" cy="321362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カギ線コネクタ 145"/>
          <p:cNvCxnSpPr>
            <a:stCxn id="88" idx="0"/>
            <a:endCxn id="84" idx="2"/>
          </p:cNvCxnSpPr>
          <p:nvPr/>
        </p:nvCxnSpPr>
        <p:spPr>
          <a:xfrm rot="5400000" flipH="1" flipV="1">
            <a:off x="3633035" y="1498696"/>
            <a:ext cx="1077948" cy="6840639"/>
          </a:xfrm>
          <a:prstGeom prst="bentConnector3">
            <a:avLst>
              <a:gd name="adj1" fmla="val 89832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カギ線コネクタ 146"/>
          <p:cNvCxnSpPr>
            <a:stCxn id="135" idx="0"/>
            <a:endCxn id="84" idx="2"/>
          </p:cNvCxnSpPr>
          <p:nvPr/>
        </p:nvCxnSpPr>
        <p:spPr>
          <a:xfrm rot="16200000" flipH="1">
            <a:off x="5049484" y="1837197"/>
            <a:ext cx="557882" cy="4527807"/>
          </a:xfrm>
          <a:prstGeom prst="bentConnector5">
            <a:avLst>
              <a:gd name="adj1" fmla="val -22448"/>
              <a:gd name="adj2" fmla="val 15756"/>
              <a:gd name="adj3" fmla="val 121023"/>
            </a:avLst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カギ線コネクタ 147"/>
          <p:cNvCxnSpPr>
            <a:stCxn id="136" idx="0"/>
            <a:endCxn id="84" idx="2"/>
          </p:cNvCxnSpPr>
          <p:nvPr/>
        </p:nvCxnSpPr>
        <p:spPr>
          <a:xfrm rot="5400000" flipH="1" flipV="1">
            <a:off x="6662829" y="4520768"/>
            <a:ext cx="1070227" cy="788774"/>
          </a:xfrm>
          <a:prstGeom prst="bentConnector3">
            <a:avLst>
              <a:gd name="adj1" fmla="val 89239"/>
            </a:avLst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テキスト ボックス 148"/>
          <p:cNvSpPr txBox="1"/>
          <p:nvPr/>
        </p:nvSpPr>
        <p:spPr>
          <a:xfrm>
            <a:off x="3216845" y="627737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17425" y="6148942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7918787" y="6144847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en-US" altLang="ja-JP" sz="1200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4673419" y="614573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153" name="テキスト ボックス 59"/>
          <p:cNvSpPr txBox="1"/>
          <p:nvPr/>
        </p:nvSpPr>
        <p:spPr>
          <a:xfrm>
            <a:off x="1182538" y="6148941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3239314" y="83211"/>
            <a:ext cx="578331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Applicatons</a:t>
            </a:r>
            <a:r>
              <a:rPr lang="en-US" altLang="ja-JP" sz="1400" dirty="0" smtClean="0"/>
              <a:t>: Siemens, </a:t>
            </a:r>
            <a:r>
              <a:rPr lang="en-US" altLang="ja-JP" sz="1400" dirty="0" err="1" smtClean="0"/>
              <a:t>IRl</a:t>
            </a:r>
            <a:r>
              <a:rPr lang="en-US" altLang="ja-JP" sz="1400" dirty="0" smtClean="0"/>
              <a:t>, SmartThings and Fujitsu</a:t>
            </a:r>
          </a:p>
          <a:p>
            <a:r>
              <a:rPr kumimoji="1" lang="en-US" altLang="ja-JP" sz="1400" dirty="0" smtClean="0"/>
              <a:t>Devices: Panasonic, Siemens, </a:t>
            </a:r>
            <a:r>
              <a:rPr kumimoji="1" lang="en-US" altLang="ja-JP" sz="1400" dirty="0" err="1" smtClean="0"/>
              <a:t>Lemonbeat</a:t>
            </a:r>
            <a:r>
              <a:rPr kumimoji="1" lang="en-US" altLang="ja-JP" sz="1400" dirty="0" smtClean="0"/>
              <a:t>, SmartThings, </a:t>
            </a:r>
            <a:r>
              <a:rPr kumimoji="1" lang="en-US" altLang="ja-JP" sz="1400" dirty="0" err="1" smtClean="0"/>
              <a:t>Eurecom</a:t>
            </a:r>
            <a:r>
              <a:rPr lang="en-US" altLang="ja-JP" sz="1400" dirty="0" smtClean="0"/>
              <a:t>, and Fujitsu</a:t>
            </a:r>
            <a:endParaRPr kumimoji="1" lang="ja-JP" altLang="en-US" sz="1400" dirty="0"/>
          </a:p>
        </p:txBody>
      </p:sp>
      <p:sp>
        <p:nvSpPr>
          <p:cNvPr id="155" name="正方形/長方形 154"/>
          <p:cNvSpPr/>
          <p:nvPr/>
        </p:nvSpPr>
        <p:spPr>
          <a:xfrm>
            <a:off x="4042679" y="3816287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5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Schedule on Nov. 4 and 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Nov. 4</a:t>
            </a:r>
          </a:p>
          <a:p>
            <a:pPr lvl="1"/>
            <a:r>
              <a:rPr lang="en-US" altLang="ja-JP" dirty="0" smtClean="0"/>
              <a:t>9am: open and </a:t>
            </a:r>
            <a:r>
              <a:rPr lang="en-US" altLang="ja-JP" dirty="0" smtClean="0"/>
              <a:t>setup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10am-2pm: </a:t>
            </a:r>
            <a:r>
              <a:rPr lang="en-US" altLang="ja-JP" dirty="0" smtClean="0"/>
              <a:t>scenario 1 and scenario 2 (local </a:t>
            </a:r>
            <a:r>
              <a:rPr lang="en-US" altLang="ja-JP" dirty="0" smtClean="0"/>
              <a:t>proxies and </a:t>
            </a:r>
            <a:r>
              <a:rPr lang="en-US" altLang="ja-JP" dirty="0" smtClean="0"/>
              <a:t>devices)</a:t>
            </a:r>
          </a:p>
          <a:p>
            <a:pPr lvl="1"/>
            <a:r>
              <a:rPr lang="en-US" altLang="ja-JP" dirty="0" smtClean="0"/>
              <a:t>(12am-1pm) lunch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2pm-5pm: </a:t>
            </a:r>
            <a:r>
              <a:rPr lang="en-US" altLang="ja-JP" dirty="0" smtClean="0"/>
              <a:t>scenario 2 (full) and scenario 3</a:t>
            </a:r>
            <a:endParaRPr lang="en-US" altLang="ja-JP" dirty="0" smtClean="0"/>
          </a:p>
          <a:p>
            <a:r>
              <a:rPr lang="en-US" altLang="ja-JP" dirty="0" smtClean="0"/>
              <a:t>Nov. 5</a:t>
            </a:r>
          </a:p>
          <a:p>
            <a:pPr lvl="1"/>
            <a:r>
              <a:rPr lang="en-US" altLang="ja-JP" dirty="0" smtClean="0"/>
              <a:t>9am-12am: application </a:t>
            </a:r>
            <a:r>
              <a:rPr lang="en-US" altLang="ja-JP" dirty="0" smtClean="0"/>
              <a:t>development</a:t>
            </a:r>
          </a:p>
          <a:p>
            <a:pPr lvl="1"/>
            <a:r>
              <a:rPr lang="en-US" altLang="ja-JP" dirty="0" smtClean="0"/>
              <a:t>12am-1pm: lunch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1pm-5pm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/>
              <a:t>demonstrations </a:t>
            </a:r>
            <a:r>
              <a:rPr kumimoji="1" lang="en-US" altLang="ja-JP" dirty="0" smtClean="0"/>
              <a:t>and discussion for TPAC breakout on 8</a:t>
            </a:r>
            <a:r>
              <a:rPr kumimoji="1" lang="en-US" altLang="ja-JP" baseline="30000" dirty="0" smtClean="0"/>
              <a:t>th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9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Points </a:t>
            </a:r>
            <a:r>
              <a:rPr lang="en-US" altLang="ja-JP" dirty="0" smtClean="0"/>
              <a:t>of</a:t>
            </a:r>
            <a:r>
              <a:rPr lang="en-US" altLang="ja-JP" dirty="0" smtClean="0"/>
              <a:t> this </a:t>
            </a:r>
            <a:r>
              <a:rPr lang="en-US" altLang="ja-JP" dirty="0" err="1" smtClean="0"/>
              <a:t>plugfest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Introduce proxy servient to set up a larger scale system</a:t>
            </a:r>
          </a:p>
          <a:p>
            <a:pPr lvl="1"/>
            <a:r>
              <a:rPr kumimoji="1" lang="en-US" altLang="ja-JP" dirty="0" smtClean="0"/>
              <a:t>Proxy servient aggrega</a:t>
            </a:r>
            <a:r>
              <a:rPr lang="en-US" altLang="ja-JP" dirty="0" smtClean="0"/>
              <a:t>te applications and devices to easily manage the entire system</a:t>
            </a:r>
          </a:p>
          <a:p>
            <a:pPr lvl="1"/>
            <a:r>
              <a:rPr kumimoji="1" lang="en-US" altLang="ja-JP" dirty="0" smtClean="0"/>
              <a:t>3 and </a:t>
            </a:r>
            <a:r>
              <a:rPr kumimoji="1" lang="en-US" altLang="ja-JP" dirty="0" smtClean="0"/>
              <a:t>4 </a:t>
            </a:r>
            <a:r>
              <a:rPr kumimoji="1" lang="en-US" altLang="ja-JP" dirty="0" smtClean="0"/>
              <a:t>layered model</a:t>
            </a:r>
            <a:endParaRPr kumimoji="1" lang="en-US" altLang="ja-JP" dirty="0" smtClean="0"/>
          </a:p>
          <a:p>
            <a:r>
              <a:rPr lang="en-US" altLang="ja-JP" dirty="0" err="1" smtClean="0"/>
              <a:t>WoT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servients</a:t>
            </a:r>
            <a:r>
              <a:rPr lang="en-US" altLang="ja-JP" dirty="0" smtClean="0"/>
              <a:t> support protocol binding with various device interfaces</a:t>
            </a:r>
          </a:p>
          <a:p>
            <a:pPr lvl="1"/>
            <a:r>
              <a:rPr lang="en-US" altLang="ja-JP" dirty="0" err="1" smtClean="0"/>
              <a:t>BACnet</a:t>
            </a:r>
            <a:r>
              <a:rPr lang="en-US" altLang="ja-JP" dirty="0" smtClean="0"/>
              <a:t>, ECHONET, </a:t>
            </a:r>
            <a:r>
              <a:rPr lang="en-US" altLang="ja-JP" dirty="0" err="1" smtClean="0"/>
              <a:t>Lemonbeat</a:t>
            </a:r>
            <a:r>
              <a:rPr lang="en-US" altLang="ja-JP" dirty="0" smtClean="0"/>
              <a:t>, Modbus, OCF, SmartThings and some propriety interfaces can be controlled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 </a:t>
            </a:r>
            <a:r>
              <a:rPr lang="en-US" altLang="ja-JP" dirty="0" smtClean="0"/>
              <a:t>button all actions</a:t>
            </a:r>
          </a:p>
          <a:p>
            <a:r>
              <a:rPr lang="en-US" altLang="ja-JP" dirty="0" smtClean="0"/>
              <a:t>Some new features</a:t>
            </a:r>
            <a:endParaRPr lang="en-US" altLang="ja-JP" dirty="0"/>
          </a:p>
          <a:p>
            <a:pPr lvl="1"/>
            <a:r>
              <a:rPr lang="en-US" altLang="ja-JP" dirty="0" smtClean="0"/>
              <a:t>Thing directory</a:t>
            </a:r>
          </a:p>
          <a:p>
            <a:pPr lvl="1"/>
            <a:r>
              <a:rPr lang="en-US" altLang="ja-JP" dirty="0" smtClean="0"/>
              <a:t>Event </a:t>
            </a:r>
            <a:r>
              <a:rPr lang="en-US" altLang="ja-JP" dirty="0" smtClean="0"/>
              <a:t>operation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 smtClean="0"/>
              <a:t>onnectivity </a:t>
            </a:r>
            <a:r>
              <a:rPr lang="en-US" altLang="ja-JP" dirty="0" smtClean="0"/>
              <a:t>between local and </a:t>
            </a:r>
            <a:r>
              <a:rPr lang="en-US" altLang="ja-JP" dirty="0" smtClean="0"/>
              <a:t>internet, NAT traversal</a:t>
            </a:r>
          </a:p>
          <a:p>
            <a:r>
              <a:rPr lang="en-US" altLang="ja-JP" dirty="0" err="1" smtClean="0"/>
              <a:t>Plugfest</a:t>
            </a:r>
            <a:r>
              <a:rPr lang="en-US" altLang="ja-JP" dirty="0" smtClean="0"/>
              <a:t> with 8 implementations</a:t>
            </a:r>
            <a:endParaRPr lang="en-US" altLang="ja-JP" dirty="0" smtClean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9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 for breakout on 8</a:t>
            </a:r>
            <a:r>
              <a:rPr lang="en-US" altLang="ja-JP" baseline="30000" dirty="0" smtClean="0"/>
              <a:t>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Main </a:t>
            </a:r>
            <a:r>
              <a:rPr lang="en-US" altLang="ja-JP" sz="2000" dirty="0" smtClean="0"/>
              <a:t>demonstration is to show the interoperability with 8 members.</a:t>
            </a:r>
          </a:p>
          <a:p>
            <a:pPr lvl="1"/>
            <a:r>
              <a:rPr lang="en-US" altLang="ja-JP" sz="1600" dirty="0" smtClean="0"/>
              <a:t>Explain the purpose and the points of this </a:t>
            </a:r>
            <a:r>
              <a:rPr lang="en-US" altLang="ja-JP" sz="1600" dirty="0" err="1" smtClean="0"/>
              <a:t>plugfest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Some applications will be shown in the main table</a:t>
            </a:r>
          </a:p>
          <a:p>
            <a:pPr lvl="1"/>
            <a:r>
              <a:rPr lang="en-US" altLang="ja-JP" sz="1600" dirty="0" smtClean="0"/>
              <a:t>Q &amp; A</a:t>
            </a:r>
          </a:p>
          <a:p>
            <a:r>
              <a:rPr kumimoji="1" lang="en-US" altLang="ja-JP" sz="2000" dirty="0" smtClean="0"/>
              <a:t>Other demonstrations from members if required.</a:t>
            </a:r>
          </a:p>
          <a:p>
            <a:pPr lvl="1"/>
            <a:r>
              <a:rPr lang="en-US" altLang="ja-JP" sz="1600" dirty="0" smtClean="0"/>
              <a:t>If some members prepare own demonstrations, we have a session for them after main session.</a:t>
            </a:r>
            <a:endParaRPr kumimoji="1" lang="en-US" altLang="ja-JP" sz="1600" dirty="0" smtClean="0"/>
          </a:p>
          <a:p>
            <a:pPr lvl="1"/>
            <a:r>
              <a:rPr lang="en-US" altLang="ja-JP" sz="1600" dirty="0" smtClean="0"/>
              <a:t>Who want to show in this session?</a:t>
            </a:r>
          </a:p>
          <a:p>
            <a:r>
              <a:rPr lang="en-US" altLang="ja-JP" sz="2000" dirty="0" smtClean="0"/>
              <a:t>Totally 30 – 40 minutes demonstration will be shown 2 or 3 times in the breakout session in the afternoon of 8</a:t>
            </a:r>
            <a:r>
              <a:rPr lang="en-US" altLang="ja-JP" sz="2000" baseline="30000" dirty="0" smtClean="0"/>
              <a:t>th</a:t>
            </a:r>
            <a:r>
              <a:rPr lang="en-US" altLang="ja-JP" sz="2000" dirty="0" smtClean="0"/>
              <a:t>.</a:t>
            </a:r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Attention!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Please share your TDs for checked from other members ASAP. </a:t>
            </a:r>
          </a:p>
          <a:p>
            <a:pPr lvl="1"/>
            <a:r>
              <a:rPr lang="en-US" altLang="ja-JP" sz="2000" dirty="0" smtClean="0"/>
              <a:t>Some members have to check a lot of TDs to connect during the </a:t>
            </a:r>
            <a:r>
              <a:rPr lang="en-US" altLang="ja-JP" sz="2000" dirty="0" err="1" smtClean="0"/>
              <a:t>plugfest</a:t>
            </a:r>
            <a:r>
              <a:rPr lang="en-US" altLang="ja-JP" sz="2000" dirty="0" smtClean="0"/>
              <a:t>. They want to do before it.</a:t>
            </a:r>
          </a:p>
          <a:p>
            <a:pPr lvl="1"/>
            <a:r>
              <a:rPr lang="en-US" altLang="ja-JP" sz="2000" dirty="0" smtClean="0"/>
              <a:t>Entry your TD to below; </a:t>
            </a:r>
            <a:r>
              <a:rPr lang="en-US" altLang="ja-JP" sz="2000" dirty="0"/>
              <a:t>https://</a:t>
            </a:r>
            <a:r>
              <a:rPr lang="en-US" altLang="ja-JP" sz="2000" dirty="0" smtClean="0"/>
              <a:t>github.com/w3c/wot/tree/master/plugfest/2017-burlingame/TDs</a:t>
            </a:r>
            <a:endParaRPr lang="en-US" altLang="ja-JP" sz="2000" dirty="0"/>
          </a:p>
          <a:p>
            <a:r>
              <a:rPr kumimoji="1" lang="en-US" altLang="ja-JP" sz="2400" dirty="0" smtClean="0"/>
              <a:t>Name your things with “company </a:t>
            </a:r>
            <a:r>
              <a:rPr kumimoji="1" lang="en-US" altLang="ja-JP" sz="2400" dirty="0" err="1" smtClean="0"/>
              <a:t>name”+”description</a:t>
            </a:r>
            <a:r>
              <a:rPr kumimoji="1" lang="en-US" altLang="ja-JP" sz="2400" dirty="0" smtClean="0"/>
              <a:t>” like below</a:t>
            </a:r>
          </a:p>
          <a:p>
            <a:pPr lvl="1"/>
            <a:r>
              <a:rPr lang="en-US" altLang="ja-JP" sz="2000" dirty="0" err="1" smtClean="0"/>
              <a:t>FujitsuLED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PanasonicCleaner</a:t>
            </a:r>
            <a:r>
              <a:rPr lang="en-US" altLang="ja-JP" sz="2000" dirty="0" smtClean="0"/>
              <a:t>, etc.</a:t>
            </a:r>
          </a:p>
          <a:p>
            <a:pPr lvl="1"/>
            <a:r>
              <a:rPr lang="en-US" altLang="ja-JP" sz="2000" dirty="0" smtClean="0"/>
              <a:t>File names of TDs are also named in same way</a:t>
            </a:r>
            <a:endParaRPr kumimoji="1" lang="en-US" altLang="ja-JP" sz="2000" dirty="0" smtClean="0"/>
          </a:p>
          <a:p>
            <a:r>
              <a:rPr kumimoji="1" lang="en-US" altLang="ja-JP" sz="2400" dirty="0" smtClean="0"/>
              <a:t>Enjoy our </a:t>
            </a:r>
            <a:r>
              <a:rPr kumimoji="1" lang="en-US" altLang="ja-JP" sz="2400" dirty="0" err="1" smtClean="0"/>
              <a:t>plugfest</a:t>
            </a:r>
            <a:r>
              <a:rPr kumimoji="1" lang="en-US" altLang="ja-JP" sz="2400" dirty="0" smtClean="0"/>
              <a:t>!</a:t>
            </a:r>
            <a:endParaRPr kumimoji="1" lang="ja-JP" altLang="en-US" sz="2400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9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2000</TotalTime>
  <Words>1924</Words>
  <Application>Microsoft Office PowerPoint</Application>
  <PresentationFormat>画面に合わせる (4:3)</PresentationFormat>
  <Paragraphs>676</Paragraphs>
  <Slides>11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Servients from participants on TPAC2017 PlugFest (original)</vt:lpstr>
      <vt:lpstr>Servients from participants on TPAC2017 PlugFest (revised)</vt:lpstr>
      <vt:lpstr>Scenario 1. Remote application servients connect to each Remote proxy and device servient.  Each participant setup and check the behavior before the connections. </vt:lpstr>
      <vt:lpstr>Scenario 2.  A remote proxy servient can accept request from an application and operate local devices via a local proxy servient. The remote proxy has a Thing directory that keeps the TDs corresponding to all devices. The application can get the TD from it.</vt:lpstr>
      <vt:lpstr>Scenario 3.  Local application servients connect to each local proxy and device servient.</vt:lpstr>
      <vt:lpstr>Schedule on Nov. 4 and 5</vt:lpstr>
      <vt:lpstr>Points of this plugfest</vt:lpstr>
      <vt:lpstr>Agenda for breakout on 8th</vt:lpstr>
      <vt:lpstr>Attention!</vt:lpstr>
      <vt:lpstr>Servients and protocols (1 of 2)</vt:lpstr>
      <vt:lpstr>Servients and protocols (2 of 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Matsukura, Ryuichi/松倉 隆一</cp:lastModifiedBy>
  <cp:revision>290</cp:revision>
  <cp:lastPrinted>2017-10-25T11:21:47Z</cp:lastPrinted>
  <dcterms:created xsi:type="dcterms:W3CDTF">2017-08-13T06:02:55Z</dcterms:created>
  <dcterms:modified xsi:type="dcterms:W3CDTF">2017-11-01T09:47:14Z</dcterms:modified>
</cp:coreProperties>
</file>