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>
      <p:cViewPr varScale="1">
        <p:scale>
          <a:sx n="150" d="100"/>
          <a:sy n="150" d="100"/>
        </p:scale>
        <p:origin x="184" y="3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761EF-E662-884E-865C-1D40417B0DAC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6A064-6958-9144-B759-EC2DFA53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6A064-6958-9144-B759-EC2DFA537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0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6A064-6958-9144-B759-EC2DFA5372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6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B2E7-15A8-48F2-861E-A5AFD18AE688}" type="datetimeFigureOut">
              <a:rPr lang="de-DE" smtClean="0"/>
              <a:pPr/>
              <a:t>06.03.18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/>
              <a:t>WoT - Prague </a:t>
            </a:r>
            <a:r>
              <a:rPr lang="en-US" dirty="0" err="1"/>
              <a:t>Plugfest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Integration</a:t>
            </a:r>
          </a:p>
          <a:p>
            <a:r>
              <a:rPr lang="en-US" dirty="0"/>
              <a:t>in preparation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EEE5-DB47-3E47-ADA4-6215DFDB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Semantic Discovery by SPARQL &amp; </a:t>
            </a:r>
            <a:r>
              <a:rPr lang="en-US" sz="3200" dirty="0" err="1"/>
              <a:t>GraphQL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7305-B303-774E-98CC-821F2D2A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" y="1825481"/>
            <a:ext cx="3898776" cy="3556992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Things_with_Interaction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(limit: 1, offset: 6) {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_id 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_type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base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interaction {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[ { _id 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name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type:”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Illuminance”},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{ _id 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name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type:”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iot:ChangeIlluminance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”}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]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0E0BD4-4E8D-3548-BE4D-B1D5C30FC27C}"/>
              </a:ext>
            </a:extLst>
          </p:cNvPr>
          <p:cNvSpPr txBox="1">
            <a:spLocks/>
          </p:cNvSpPr>
          <p:nvPr/>
        </p:nvSpPr>
        <p:spPr>
          <a:xfrm>
            <a:off x="4572000" y="1840429"/>
            <a:ext cx="4572000" cy="35865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Select ?thing ?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illuninanceProp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? ?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illuminaceChange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WHERE{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?thing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td:interaction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illminanceProp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?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illuminaceProp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iot:Illuminance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td:name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?thing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td:interaction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illuminaceChange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?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illuminaceChange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iot:ChangeIlluminance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td:name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0CEFC-AC32-6342-BFFF-7E5C47BE5FDB}"/>
              </a:ext>
            </a:extLst>
          </p:cNvPr>
          <p:cNvSpPr txBox="1"/>
          <p:nvPr/>
        </p:nvSpPr>
        <p:spPr>
          <a:xfrm>
            <a:off x="1979712" y="5661248"/>
            <a:ext cx="6006965" cy="92333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/>
              <a:t>Discover the things that can provide two types of interactions:</a:t>
            </a:r>
          </a:p>
          <a:p>
            <a:pPr marL="342900" indent="-342900">
              <a:buAutoNum type="arabicPeriod"/>
            </a:pPr>
            <a:r>
              <a:rPr lang="en-US" dirty="0"/>
              <a:t>Illuminance property</a:t>
            </a:r>
          </a:p>
          <a:p>
            <a:pPr marL="342900" indent="-342900">
              <a:buAutoNum type="arabicPeriod"/>
            </a:pPr>
            <a:r>
              <a:rPr lang="en-US" dirty="0"/>
              <a:t>The ability to change Illuminance.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04354-F247-0140-8D40-930E2A67B0F9}"/>
              </a:ext>
            </a:extLst>
          </p:cNvPr>
          <p:cNvSpPr txBox="1"/>
          <p:nvPr/>
        </p:nvSpPr>
        <p:spPr>
          <a:xfrm>
            <a:off x="1547664" y="1285096"/>
            <a:ext cx="149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GraphQL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8852C-3E8C-134C-8E9A-05597FB76F8B}"/>
              </a:ext>
            </a:extLst>
          </p:cNvPr>
          <p:cNvSpPr txBox="1"/>
          <p:nvPr/>
        </p:nvSpPr>
        <p:spPr>
          <a:xfrm>
            <a:off x="6189708" y="1394785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SPARQL</a:t>
            </a:r>
          </a:p>
        </p:txBody>
      </p:sp>
    </p:spTree>
    <p:extLst>
      <p:ext uri="{BB962C8B-B14F-4D97-AF65-F5344CB8AC3E}">
        <p14:creationId xmlns:p14="http://schemas.microsoft.com/office/powerpoint/2010/main" val="218285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EEE5-DB47-3E47-ADA4-6215DFDB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Semantic Discovery by SPARQL &amp; </a:t>
            </a:r>
            <a:r>
              <a:rPr lang="en-US" sz="3200" dirty="0" err="1"/>
              <a:t>GraphQL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7305-B303-774E-98CC-821F2D2A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" y="1825481"/>
            <a:ext cx="3898776" cy="355699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Things_with_Interaction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(limit: 1, offset: 6) {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_id 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_type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base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interaction {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{ _id 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name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type:”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iot:ChangePropertyAction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}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0E0BD4-4E8D-3548-BE4D-B1D5C30FC27C}"/>
              </a:ext>
            </a:extLst>
          </p:cNvPr>
          <p:cNvSpPr txBox="1">
            <a:spLocks/>
          </p:cNvSpPr>
          <p:nvPr/>
        </p:nvSpPr>
        <p:spPr>
          <a:xfrm>
            <a:off x="4572000" y="1840429"/>
            <a:ext cx="4572000" cy="35865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Select ?thing ?interaction ?name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WHERE{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?thing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td:interaction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?interaction.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?interaction a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ChangePropertyAction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td:name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?name.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Font typeface="Arial" pitchFamily="34" charset="0"/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0CEFC-AC32-6342-BFFF-7E5C47BE5FDB}"/>
              </a:ext>
            </a:extLst>
          </p:cNvPr>
          <p:cNvSpPr txBox="1"/>
          <p:nvPr/>
        </p:nvSpPr>
        <p:spPr>
          <a:xfrm>
            <a:off x="683568" y="5576058"/>
            <a:ext cx="8460432" cy="120032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Discover the things that can provide interaction </a:t>
            </a:r>
            <a:r>
              <a:rPr lang="en-US" b="1" i="1" dirty="0"/>
              <a:t>that is subtype of an Abstract type</a:t>
            </a:r>
            <a:r>
              <a:rPr lang="en-US" dirty="0"/>
              <a:t>:</a:t>
            </a:r>
          </a:p>
          <a:p>
            <a:r>
              <a:rPr lang="en-US" dirty="0"/>
              <a:t>- All interactions with following subtypes of </a:t>
            </a:r>
            <a:r>
              <a:rPr lang="en-US" dirty="0" err="1"/>
              <a:t>ChangePropertyAction</a:t>
            </a:r>
            <a:r>
              <a:rPr lang="en-US" dirty="0"/>
              <a:t>: </a:t>
            </a:r>
            <a:r>
              <a:rPr lang="en-US" dirty="0" err="1"/>
              <a:t>ChangeTargetTemperature</a:t>
            </a:r>
            <a:r>
              <a:rPr lang="en-US" dirty="0"/>
              <a:t>, </a:t>
            </a:r>
            <a:r>
              <a:rPr lang="en-US" dirty="0" err="1"/>
              <a:t>ChangeSwitchStatusChange</a:t>
            </a:r>
            <a:r>
              <a:rPr lang="en-US" dirty="0"/>
              <a:t>, </a:t>
            </a:r>
            <a:r>
              <a:rPr lang="en-US" dirty="0" err="1"/>
              <a:t>MotionDetectedExt</a:t>
            </a:r>
            <a:r>
              <a:rPr lang="en-US" dirty="0"/>
              <a:t>, </a:t>
            </a:r>
            <a:r>
              <a:rPr lang="en-US" dirty="0" err="1"/>
              <a:t>ChangeOperationStatus</a:t>
            </a:r>
            <a:r>
              <a:rPr lang="en-US" dirty="0"/>
              <a:t>, </a:t>
            </a:r>
            <a:r>
              <a:rPr lang="en-US" dirty="0" err="1"/>
              <a:t>ChangeTargetHumidity</a:t>
            </a:r>
            <a:r>
              <a:rPr lang="en-US" dirty="0"/>
              <a:t>, </a:t>
            </a:r>
            <a:r>
              <a:rPr lang="en-US" dirty="0" err="1"/>
              <a:t>ChangeCurrentColour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04354-F247-0140-8D40-930E2A67B0F9}"/>
              </a:ext>
            </a:extLst>
          </p:cNvPr>
          <p:cNvSpPr txBox="1"/>
          <p:nvPr/>
        </p:nvSpPr>
        <p:spPr>
          <a:xfrm>
            <a:off x="1763688" y="1417638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8852C-3E8C-134C-8E9A-05597FB76F8B}"/>
              </a:ext>
            </a:extLst>
          </p:cNvPr>
          <p:cNvSpPr txBox="1"/>
          <p:nvPr/>
        </p:nvSpPr>
        <p:spPr>
          <a:xfrm>
            <a:off x="6444208" y="127751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SPARQL</a:t>
            </a:r>
          </a:p>
        </p:txBody>
      </p:sp>
    </p:spTree>
    <p:extLst>
      <p:ext uri="{BB962C8B-B14F-4D97-AF65-F5344CB8AC3E}">
        <p14:creationId xmlns:p14="http://schemas.microsoft.com/office/powerpoint/2010/main" val="281798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 for W3C WoT Prague </a:t>
            </a:r>
            <a:r>
              <a:rPr lang="en-US" dirty="0" err="1"/>
              <a:t>Plugfest</a:t>
            </a:r>
            <a:r>
              <a:rPr lang="en-US" dirty="0"/>
              <a:t> </a:t>
            </a:r>
            <a:r>
              <a:rPr lang="en-US" dirty="0" err="1"/>
              <a:t>w.r.t</a:t>
            </a:r>
            <a:r>
              <a:rPr lang="en-US" dirty="0"/>
              <a:t> Semantic Integration</a:t>
            </a:r>
          </a:p>
          <a:p>
            <a:r>
              <a:rPr lang="en-US" dirty="0"/>
              <a:t>The slides are to be continually updated (mostly in the scope of TF-LD Web meetings) in order </a:t>
            </a:r>
            <a:r>
              <a:rPr lang="en-US"/>
              <a:t>to demonstrate Semantic Integration</a:t>
            </a:r>
            <a:endParaRPr lang="en-US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goal related to semantic interoperability that we want to demonstrate?</a:t>
            </a:r>
          </a:p>
          <a:p>
            <a:pPr lvl="1"/>
            <a:r>
              <a:rPr lang="en-US" dirty="0"/>
              <a:t>Define what it means to achieve semantic interoperability in a concrete scenario.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 for semantic interoperability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minimum sets of the requirements that the </a:t>
            </a:r>
            <a:r>
              <a:rPr lang="en-US" dirty="0" err="1"/>
              <a:t>plugfest</a:t>
            </a:r>
            <a:r>
              <a:rPr lang="en-US" dirty="0"/>
              <a:t> participants have to meet in order to demonstrate semantic integration</a:t>
            </a:r>
          </a:p>
          <a:p>
            <a:pPr lvl="1"/>
            <a:r>
              <a:rPr lang="en-US" dirty="0"/>
              <a:t>Template with available things, TDs etc.</a:t>
            </a:r>
          </a:p>
          <a:p>
            <a:r>
              <a:rPr lang="en-US" dirty="0"/>
              <a:t>Requirements for iot.schema.org</a:t>
            </a:r>
          </a:p>
          <a:p>
            <a:pPr lvl="1"/>
            <a:r>
              <a:rPr lang="en-US" dirty="0"/>
              <a:t>Required Capabilities, shapes etc.</a:t>
            </a:r>
          </a:p>
          <a:p>
            <a:r>
              <a:rPr lang="en-US" dirty="0"/>
              <a:t>Requirements for TD Directory</a:t>
            </a:r>
          </a:p>
          <a:p>
            <a:pPr lvl="1"/>
            <a:r>
              <a:rPr lang="en-US" dirty="0"/>
              <a:t>Any improvement on usability</a:t>
            </a:r>
          </a:p>
          <a:p>
            <a:r>
              <a:rPr lang="en-US" dirty="0"/>
              <a:t>Other requirements?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proposals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 participants invited</a:t>
            </a:r>
          </a:p>
          <a:p>
            <a:r>
              <a:rPr lang="en-US" dirty="0"/>
              <a:t>Involve participants from OCF etc.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a set of scenarios that can be implemented with available things (TDs)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scenarios into WoT challenges, which in order to be implemented require </a:t>
            </a:r>
            <a:r>
              <a:rPr lang="en-US" b="1" dirty="0"/>
              <a:t>semantic integration</a:t>
            </a: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semantic artifacts required for these scenarios, i.e., semantic queries, iot.schema.org Capabilities, Recipes etc.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Scenarios </a:t>
            </a:r>
            <a:r>
              <a:rPr lang="en-US" dirty="0"/>
              <a:t>that can be implemented with available things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1. An application which detects the motion in a room and controls the AC operation in  a room. </a:t>
            </a:r>
          </a:p>
          <a:p>
            <a:pPr>
              <a:buNone/>
            </a:pPr>
            <a:r>
              <a:rPr lang="en-US" sz="1600" dirty="0"/>
              <a:t>	Devices: air conditioner (Fujitsu and Panasonic), human detection sensor (Panasonic and </a:t>
            </a:r>
            <a:r>
              <a:rPr lang="en-US" sz="1600" dirty="0" err="1"/>
              <a:t>SmartThings</a:t>
            </a: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2. An application which controls the AC in  a room based on the room temperature.</a:t>
            </a:r>
          </a:p>
          <a:p>
            <a:pPr>
              <a:buNone/>
            </a:pPr>
            <a:r>
              <a:rPr lang="en-US" sz="1600" dirty="0"/>
              <a:t>	Devices: air conditioner (Fujitsu and Panasonic), temperature sensor (</a:t>
            </a:r>
            <a:r>
              <a:rPr lang="en-US" sz="1600" dirty="0" err="1"/>
              <a:t>Lemonbeat</a:t>
            </a:r>
            <a:r>
              <a:rPr lang="en-US" sz="1600" dirty="0"/>
              <a:t>, Intel, </a:t>
            </a:r>
            <a:r>
              <a:rPr lang="en-US" sz="1600" dirty="0" err="1"/>
              <a:t>SmartThings</a:t>
            </a: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3. An application which controls a lamp in  a room based on the brightness in the room.</a:t>
            </a:r>
          </a:p>
          <a:p>
            <a:pPr>
              <a:buNone/>
            </a:pPr>
            <a:r>
              <a:rPr lang="en-US" sz="1600" dirty="0"/>
              <a:t>	Devices: light (Fujitsu, Intel, </a:t>
            </a:r>
            <a:r>
              <a:rPr lang="en-US" sz="1600" dirty="0" err="1"/>
              <a:t>SmartThings</a:t>
            </a:r>
            <a:r>
              <a:rPr lang="en-US" sz="1600" dirty="0"/>
              <a:t>), Luminous sensor (</a:t>
            </a:r>
            <a:r>
              <a:rPr lang="en-US" sz="1600" dirty="0" err="1"/>
              <a:t>Lemonbeat</a:t>
            </a:r>
            <a:r>
              <a:rPr lang="en-US" sz="1600" dirty="0"/>
              <a:t>, </a:t>
            </a:r>
            <a:r>
              <a:rPr lang="en-US" sz="1600" dirty="0" err="1"/>
              <a:t>SmartThings</a:t>
            </a: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4. An application which controls a lamp in  a room based on the motion detection in the room.</a:t>
            </a:r>
          </a:p>
          <a:p>
            <a:pPr>
              <a:buNone/>
            </a:pPr>
            <a:r>
              <a:rPr lang="en-US" sz="1600" dirty="0"/>
              <a:t>	Devices: light (Fujitsu, Intel, </a:t>
            </a:r>
            <a:r>
              <a:rPr lang="en-US" sz="1600" dirty="0" err="1"/>
              <a:t>SmartThings</a:t>
            </a:r>
            <a:r>
              <a:rPr lang="en-US" sz="1600" dirty="0"/>
              <a:t>), human detection sensor (Panasonic and </a:t>
            </a:r>
            <a:r>
              <a:rPr lang="en-US" sz="1600" dirty="0" err="1"/>
              <a:t>SmartThings</a:t>
            </a:r>
            <a:r>
              <a:rPr lang="en-US" sz="1600" dirty="0"/>
              <a:t>)</a:t>
            </a:r>
            <a:endParaRPr lang="de-DE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challenges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1. Semantic discovery</a:t>
            </a:r>
          </a:p>
          <a:p>
            <a:pPr>
              <a:buNone/>
            </a:pPr>
            <a:r>
              <a:rPr lang="en-US" dirty="0"/>
              <a:t>   - A client discovers things that implement, e.g. the air conditioner Capability</a:t>
            </a:r>
          </a:p>
          <a:p>
            <a:pPr>
              <a:buNone/>
            </a:pPr>
            <a:r>
              <a:rPr lang="en-US" dirty="0"/>
              <a:t>2. Dynamic binding to the things</a:t>
            </a:r>
          </a:p>
          <a:p>
            <a:pPr>
              <a:buNone/>
            </a:pPr>
            <a:r>
              <a:rPr lang="en-US" dirty="0"/>
              <a:t>   - Thing A interacts with thing B (as it supports Capability C). If B does not function, then A dynamically establishes an interaction with another thing, which implements C. </a:t>
            </a:r>
          </a:p>
          <a:p>
            <a:pPr>
              <a:buNone/>
            </a:pPr>
            <a:r>
              <a:rPr lang="en-US" dirty="0"/>
              <a:t>  -  Interoperability at the interaction level, e.g., a replacement thing with Int. Property</a:t>
            </a:r>
          </a:p>
          <a:p>
            <a:pPr>
              <a:buNone/>
            </a:pPr>
            <a:r>
              <a:rPr lang="en-US" dirty="0"/>
              <a:t>3. Semantic validation</a:t>
            </a:r>
          </a:p>
          <a:p>
            <a:pPr>
              <a:buNone/>
            </a:pPr>
            <a:r>
              <a:rPr lang="en-US" dirty="0"/>
              <a:t>   - Check whether a TD implements everything as specified by a Capability it claims to support.</a:t>
            </a:r>
          </a:p>
          <a:p>
            <a:pPr>
              <a:buNone/>
            </a:pPr>
            <a:r>
              <a:rPr lang="en-US" dirty="0"/>
              <a:t>   - Check whether an interaction at the data level is possible: Integer, 0 &lt;= value &lt;= 255, or check the units</a:t>
            </a:r>
          </a:p>
          <a:p>
            <a:pPr>
              <a:buNone/>
            </a:pPr>
            <a:r>
              <a:rPr lang="en-US" dirty="0"/>
              <a:t>   - If writable is true, then the Interaction Property should have input data. </a:t>
            </a:r>
          </a:p>
          <a:p>
            <a:pPr>
              <a:buNone/>
            </a:pPr>
            <a:r>
              <a:rPr lang="en-US" dirty="0"/>
              <a:t>   - More examples?</a:t>
            </a:r>
          </a:p>
          <a:p>
            <a:pPr>
              <a:buNone/>
            </a:pPr>
            <a:r>
              <a:rPr lang="en-US"/>
              <a:t> 4. Introduce </a:t>
            </a:r>
            <a:r>
              <a:rPr lang="en-US" dirty="0"/>
              <a:t>the Feature of Interest (</a:t>
            </a:r>
            <a:r>
              <a:rPr lang="en-US" dirty="0" err="1"/>
              <a:t>FoI</a:t>
            </a:r>
            <a:r>
              <a:rPr lang="en-US" dirty="0"/>
              <a:t>) as a pattern in iot.schema.org</a:t>
            </a:r>
          </a:p>
          <a:p>
            <a:pPr lvl="1">
              <a:buFontTx/>
              <a:buChar char="-"/>
            </a:pPr>
            <a:r>
              <a:rPr lang="en-US" dirty="0"/>
              <a:t>Replacement possible only for things with the same </a:t>
            </a:r>
            <a:r>
              <a:rPr lang="en-US" dirty="0" err="1"/>
              <a:t>FoI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43B-A41E-084A-9AD6-79A32BB3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Demonstration Realizations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21F66-5708-5B49-8D0C-7F60D6BDC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2271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668</Words>
  <Application>Microsoft Macintosh PowerPoint</Application>
  <PresentationFormat>On-screen Show (4:3)</PresentationFormat>
  <Paragraphs>112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Larissa-Design</vt:lpstr>
      <vt:lpstr>W3C WoT - Prague Plugfest</vt:lpstr>
      <vt:lpstr>Scope</vt:lpstr>
      <vt:lpstr>Goal</vt:lpstr>
      <vt:lpstr>Guideline for semantic interoperability</vt:lpstr>
      <vt:lpstr>Further proposals</vt:lpstr>
      <vt:lpstr>Next Steps</vt:lpstr>
      <vt:lpstr>Scenarios that can be implemented with available things </vt:lpstr>
      <vt:lpstr>Semantic challenges</vt:lpstr>
      <vt:lpstr>Demonstration Realizations</vt:lpstr>
      <vt:lpstr>Semantic Discovery by SPARQL &amp; GraphQL</vt:lpstr>
      <vt:lpstr>Semantic Discovery by SPARQL &amp; GraphQL</vt:lpstr>
    </vt:vector>
  </TitlesOfParts>
  <Company>Siemens AG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Darko Anicic</dc:creator>
  <cp:lastModifiedBy>TU-Pseudonym 5418765764479576</cp:lastModifiedBy>
  <cp:revision>55</cp:revision>
  <dcterms:created xsi:type="dcterms:W3CDTF">2018-02-02T14:38:33Z</dcterms:created>
  <dcterms:modified xsi:type="dcterms:W3CDTF">2018-03-07T15:45:24Z</dcterms:modified>
</cp:coreProperties>
</file>