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13" r:id="rId2"/>
    <p:sldId id="315" r:id="rId3"/>
    <p:sldId id="314" r:id="rId4"/>
    <p:sldId id="310" r:id="rId5"/>
    <p:sldId id="312" r:id="rId6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0" autoAdjust="0"/>
    <p:restoredTop sz="97580" autoAdjust="0"/>
  </p:normalViewPr>
  <p:slideViewPr>
    <p:cSldViewPr snapToGrid="0">
      <p:cViewPr varScale="1">
        <p:scale>
          <a:sx n="119" d="100"/>
          <a:sy n="119" d="100"/>
        </p:scale>
        <p:origin x="37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0" cy="495029"/>
          </a:xfrm>
          <a:prstGeom prst="rect">
            <a:avLst/>
          </a:prstGeom>
        </p:spPr>
        <p:txBody>
          <a:bodyPr vert="horz" lIns="94857" tIns="47428" rIns="94857" bIns="4742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0" cy="495029"/>
          </a:xfrm>
          <a:prstGeom prst="rect">
            <a:avLst/>
          </a:prstGeom>
        </p:spPr>
        <p:txBody>
          <a:bodyPr vert="horz" lIns="94857" tIns="47428" rIns="94857" bIns="47428" rtlCol="0"/>
          <a:lstStyle>
            <a:lvl1pPr algn="r">
              <a:defRPr sz="1300"/>
            </a:lvl1pPr>
          </a:lstStyle>
          <a:p>
            <a:fld id="{3E8BF924-DA88-4FCE-A9BC-EB81A1D4C2A5}" type="datetimeFigureOut">
              <a:rPr kumimoji="1" lang="ja-JP" altLang="en-US" smtClean="0"/>
              <a:pPr/>
              <a:t>2018/1/31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7" tIns="47428" rIns="94857" bIns="4742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4857" tIns="47428" rIns="94857" bIns="47428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0" cy="495028"/>
          </a:xfrm>
          <a:prstGeom prst="rect">
            <a:avLst/>
          </a:prstGeom>
        </p:spPr>
        <p:txBody>
          <a:bodyPr vert="horz" lIns="94857" tIns="47428" rIns="94857" bIns="4742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0" cy="495028"/>
          </a:xfrm>
          <a:prstGeom prst="rect">
            <a:avLst/>
          </a:prstGeom>
        </p:spPr>
        <p:txBody>
          <a:bodyPr vert="horz" lIns="94857" tIns="47428" rIns="94857" bIns="47428" rtlCol="0" anchor="b"/>
          <a:lstStyle>
            <a:lvl1pPr algn="r">
              <a:defRPr sz="1300"/>
            </a:lvl1pPr>
          </a:lstStyle>
          <a:p>
            <a:fld id="{510DF555-55E7-40D0-AD3E-E1FBD870FEB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67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839-8954-4B02-B699-BCFEDCE9E621}" type="datetime1">
              <a:rPr kumimoji="1" lang="ja-JP" altLang="en-US" smtClean="0"/>
              <a:pPr/>
              <a:t>2018/1/31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9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DDB7-2A01-447F-9DD1-316C2B8B4D16}" type="datetime1">
              <a:rPr kumimoji="1" lang="ja-JP" altLang="en-US" smtClean="0"/>
              <a:pPr/>
              <a:t>2018/1/31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39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C44C-2380-45CA-8785-7F8615616B00}" type="datetime1">
              <a:rPr kumimoji="1" lang="ja-JP" altLang="en-US" smtClean="0"/>
              <a:pPr/>
              <a:t>2018/1/31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20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C1A9-6A7A-494E-948C-6B94A8BE12C1}" type="datetime1">
              <a:rPr kumimoji="1" lang="ja-JP" altLang="en-US" smtClean="0"/>
              <a:pPr/>
              <a:t>2018/1/31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27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78D6-6E02-479C-AC13-27E704076338}" type="datetime1">
              <a:rPr kumimoji="1" lang="ja-JP" altLang="en-US" smtClean="0"/>
              <a:pPr/>
              <a:t>2018/1/31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17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AF01-426F-49A2-B987-23A17F0CDAEA}" type="datetime1">
              <a:rPr kumimoji="1" lang="ja-JP" altLang="en-US" smtClean="0"/>
              <a:pPr/>
              <a:t>2018/1/31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82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AFC3-5E59-4FB9-9279-2D2E5ED03201}" type="datetime1">
              <a:rPr kumimoji="1" lang="ja-JP" altLang="en-US" smtClean="0"/>
              <a:pPr/>
              <a:t>2018/1/31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94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6328-49D9-4207-B262-BE50C717813B}" type="datetime1">
              <a:rPr kumimoji="1" lang="ja-JP" altLang="en-US" smtClean="0"/>
              <a:pPr/>
              <a:t>2018/1/31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82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F48-94C6-49C4-A48B-44DC13C6B37E}" type="datetime1">
              <a:rPr kumimoji="1" lang="ja-JP" altLang="en-US" smtClean="0"/>
              <a:pPr/>
              <a:t>2018/1/31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69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2E10-CB9C-426C-AE2D-E720674FA422}" type="datetime1">
              <a:rPr kumimoji="1" lang="ja-JP" altLang="en-US" smtClean="0"/>
              <a:pPr/>
              <a:t>2018/1/31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14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DD58-9E50-4495-A829-C4028BD917E6}" type="datetime1">
              <a:rPr kumimoji="1" lang="ja-JP" altLang="en-US" smtClean="0"/>
              <a:pPr/>
              <a:t>2018/1/31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58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DADB0-860D-4BC4-BE47-758CD349A265}" type="datetime1">
              <a:rPr kumimoji="1" lang="ja-JP" altLang="en-US" smtClean="0"/>
              <a:pPr/>
              <a:t>2018/1/31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56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Servients</a:t>
            </a:r>
            <a:r>
              <a:rPr lang="en-US" altLang="ja-JP" dirty="0" smtClean="0"/>
              <a:t> and protocols for Prague </a:t>
            </a:r>
            <a:r>
              <a:rPr lang="en-US" altLang="ja-JP" dirty="0" err="1" smtClean="0"/>
              <a:t>plugfest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050376"/>
              </p:ext>
            </p:extLst>
          </p:nvPr>
        </p:nvGraphicFramePr>
        <p:xfrm>
          <a:off x="165101" y="1825625"/>
          <a:ext cx="8769353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559"/>
                <a:gridCol w="730778"/>
                <a:gridCol w="730778"/>
                <a:gridCol w="1461560"/>
                <a:gridCol w="1461559"/>
                <a:gridCol w="1461560"/>
                <a:gridCol w="1461559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Servients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Fujitsu (example)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dirty="0" smtClean="0"/>
                        <a:t>Company1</a:t>
                      </a:r>
                      <a:endParaRPr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dirty="0" smtClean="0"/>
                        <a:t>Company2</a:t>
                      </a:r>
                      <a:endParaRPr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dirty="0" smtClean="0"/>
                        <a:t>company3</a:t>
                      </a:r>
                      <a:endParaRPr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Application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Scripting</a:t>
                      </a:r>
                      <a:r>
                        <a:rPr kumimoji="1" lang="en-US" altLang="ja-JP" sz="1200" baseline="0" dirty="0" smtClean="0"/>
                        <a:t> app.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NodeRED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　</a:t>
                      </a:r>
                      <a:r>
                        <a:rPr kumimoji="1" lang="en-US" altLang="ja-JP" sz="1200" dirty="0" smtClean="0"/>
                        <a:t>protocol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http(s)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Remote proxy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FJ-Server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protocol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Web</a:t>
                      </a:r>
                      <a:r>
                        <a:rPr kumimoji="1" lang="en-US" altLang="ja-JP" sz="1200" baseline="0" dirty="0" err="1" smtClean="0"/>
                        <a:t>Socket</a:t>
                      </a:r>
                      <a:endParaRPr kumimoji="1" lang="ja-JP" altLang="en-US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HTTP/STUN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Local proxy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FJ-GW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FJ-GW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protocol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</a:tr>
              <a:tr h="1005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Device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Rotating</a:t>
                      </a:r>
                      <a:r>
                        <a:rPr kumimoji="1" lang="en-US" altLang="ja-JP" sz="1200" baseline="0" dirty="0" smtClean="0"/>
                        <a:t> light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Air</a:t>
                      </a:r>
                      <a:r>
                        <a:rPr kumimoji="1" lang="en-US" altLang="ja-JP" sz="1200" baseline="0" dirty="0" smtClean="0"/>
                        <a:t> conditioner, LED light, Blind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57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Previous </a:t>
            </a:r>
            <a:r>
              <a:rPr lang="en-US" altLang="ja-JP" dirty="0" err="1" smtClean="0"/>
              <a:t>plugfest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13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Burlingame </a:t>
            </a:r>
            <a:r>
              <a:rPr lang="en-US" altLang="ja-JP" dirty="0" err="1" smtClean="0"/>
              <a:t>plugfest</a:t>
            </a:r>
            <a:endParaRPr kumimoji="1" lang="ja-JP" altLang="en-US" dirty="0"/>
          </a:p>
        </p:txBody>
      </p:sp>
      <p:grpSp>
        <p:nvGrpSpPr>
          <p:cNvPr id="101" name="グループ化 100"/>
          <p:cNvGrpSpPr/>
          <p:nvPr/>
        </p:nvGrpSpPr>
        <p:grpSpPr>
          <a:xfrm>
            <a:off x="545432" y="1358507"/>
            <a:ext cx="8180667" cy="5330026"/>
            <a:chOff x="-36512" y="616585"/>
            <a:chExt cx="9157175" cy="5980767"/>
          </a:xfrm>
        </p:grpSpPr>
        <p:sp>
          <p:nvSpPr>
            <p:cNvPr id="5" name="正方形/長方形 4"/>
            <p:cNvSpPr/>
            <p:nvPr/>
          </p:nvSpPr>
          <p:spPr>
            <a:xfrm>
              <a:off x="8039412" y="5241896"/>
              <a:ext cx="696654" cy="569626"/>
            </a:xfrm>
            <a:prstGeom prst="rect">
              <a:avLst/>
            </a:prstGeom>
            <a:solidFill>
              <a:srgbClr val="92D05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700" smtClean="0"/>
                <a:t>Device Servient</a:t>
              </a:r>
            </a:p>
            <a:p>
              <a:pPr algn="ctr"/>
              <a:r>
                <a:rPr lang="en-US" altLang="ja-JP" sz="700" smtClean="0"/>
                <a:t>LED Light</a:t>
              </a:r>
            </a:p>
            <a:p>
              <a:pPr algn="ctr"/>
              <a:r>
                <a:rPr lang="en-US" altLang="ja-JP" sz="700" smtClean="0"/>
                <a:t>(Fujitsu)</a:t>
              </a:r>
            </a:p>
          </p:txBody>
        </p:sp>
        <p:sp>
          <p:nvSpPr>
            <p:cNvPr id="6" name="正方形/長方形 57"/>
            <p:cNvSpPr/>
            <p:nvPr/>
          </p:nvSpPr>
          <p:spPr>
            <a:xfrm>
              <a:off x="1333066" y="5170348"/>
              <a:ext cx="629738" cy="569626"/>
            </a:xfrm>
            <a:prstGeom prst="rect">
              <a:avLst/>
            </a:prstGeom>
            <a:solidFill>
              <a:srgbClr val="92D05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smtClean="0"/>
                <a:t>Device Servient</a:t>
              </a:r>
            </a:p>
            <a:p>
              <a:pPr algn="ctr"/>
              <a:r>
                <a:rPr kumimoji="1" lang="en-US" altLang="ja-JP" sz="700" smtClean="0"/>
                <a:t>(Panasonic)</a:t>
              </a:r>
              <a:endParaRPr kumimoji="1" lang="en-US" altLang="ja-JP" sz="700"/>
            </a:p>
          </p:txBody>
        </p:sp>
        <p:sp>
          <p:nvSpPr>
            <p:cNvPr id="7" name="正方形/長方形 56"/>
            <p:cNvSpPr/>
            <p:nvPr/>
          </p:nvSpPr>
          <p:spPr>
            <a:xfrm>
              <a:off x="1410109" y="5218882"/>
              <a:ext cx="629738" cy="569626"/>
            </a:xfrm>
            <a:prstGeom prst="rect">
              <a:avLst/>
            </a:prstGeom>
            <a:solidFill>
              <a:srgbClr val="92D05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smtClean="0"/>
                <a:t>Device Servient</a:t>
              </a:r>
            </a:p>
            <a:p>
              <a:pPr algn="ctr"/>
              <a:r>
                <a:rPr kumimoji="1" lang="en-US" altLang="ja-JP" sz="700" smtClean="0"/>
                <a:t>(Panasonic)</a:t>
              </a:r>
              <a:endParaRPr kumimoji="1" lang="en-US" altLang="ja-JP" sz="700"/>
            </a:p>
          </p:txBody>
        </p:sp>
        <p:sp>
          <p:nvSpPr>
            <p:cNvPr id="8" name="正方形/長方形 55"/>
            <p:cNvSpPr/>
            <p:nvPr/>
          </p:nvSpPr>
          <p:spPr>
            <a:xfrm>
              <a:off x="1487152" y="5267416"/>
              <a:ext cx="629738" cy="569626"/>
            </a:xfrm>
            <a:prstGeom prst="rect">
              <a:avLst/>
            </a:prstGeom>
            <a:solidFill>
              <a:srgbClr val="92D05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smtClean="0"/>
                <a:t>Device Servient</a:t>
              </a:r>
            </a:p>
            <a:p>
              <a:pPr algn="ctr"/>
              <a:r>
                <a:rPr kumimoji="1" lang="en-US" altLang="ja-JP" sz="700" smtClean="0"/>
                <a:t>(Panasonic)</a:t>
              </a:r>
              <a:endParaRPr kumimoji="1" lang="en-US" altLang="ja-JP" sz="700"/>
            </a:p>
          </p:txBody>
        </p:sp>
        <p:sp>
          <p:nvSpPr>
            <p:cNvPr id="9" name="正方形/長方形 87"/>
            <p:cNvSpPr/>
            <p:nvPr/>
          </p:nvSpPr>
          <p:spPr>
            <a:xfrm>
              <a:off x="1564195" y="5315950"/>
              <a:ext cx="629738" cy="569626"/>
            </a:xfrm>
            <a:prstGeom prst="rect">
              <a:avLst/>
            </a:prstGeom>
            <a:solidFill>
              <a:srgbClr val="92D05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dirty="0" smtClean="0"/>
                <a:t>Device Servient</a:t>
              </a:r>
              <a:br>
                <a:rPr lang="en-US" altLang="ja-JP" sz="700" dirty="0" smtClean="0"/>
              </a:br>
              <a:r>
                <a:rPr lang="en-US" altLang="ja-JP" sz="700" dirty="0" err="1" smtClean="0"/>
                <a:t>Festo</a:t>
              </a:r>
              <a:r>
                <a:rPr lang="en-US" altLang="ja-JP" sz="700" dirty="0" smtClean="0"/>
                <a:t> Plant</a:t>
              </a:r>
            </a:p>
            <a:p>
              <a:pPr algn="ctr"/>
              <a:r>
                <a:rPr kumimoji="1" lang="en-US" altLang="ja-JP" sz="700" dirty="0" smtClean="0"/>
                <a:t>(Siemens)</a:t>
              </a:r>
              <a:endParaRPr kumimoji="1" lang="en-US" altLang="ja-JP" sz="7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3920614" y="5213626"/>
              <a:ext cx="644931" cy="569626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smtClean="0"/>
                <a:t>Device Servient</a:t>
              </a:r>
            </a:p>
            <a:p>
              <a:pPr algn="ctr"/>
              <a:r>
                <a:rPr lang="en-US" altLang="ja-JP" sz="700" smtClean="0"/>
                <a:t>(Lemonbeat)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17071" y="5152418"/>
              <a:ext cx="629738" cy="569626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smtClean="0"/>
                <a:t>Device Servient</a:t>
              </a:r>
            </a:p>
            <a:p>
              <a:pPr algn="ctr"/>
              <a:r>
                <a:rPr kumimoji="1" lang="en-US" altLang="ja-JP" sz="700" smtClean="0"/>
                <a:t>(Panasonic)</a:t>
              </a:r>
              <a:endParaRPr kumimoji="1" lang="en-US" altLang="ja-JP" sz="70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194114" y="5200952"/>
              <a:ext cx="629738" cy="569626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smtClean="0"/>
                <a:t>Device Servient</a:t>
              </a:r>
            </a:p>
            <a:p>
              <a:pPr algn="ctr"/>
              <a:r>
                <a:rPr kumimoji="1" lang="en-US" altLang="ja-JP" sz="700" smtClean="0"/>
                <a:t>(Panasonic)</a:t>
              </a:r>
              <a:endParaRPr kumimoji="1" lang="en-US" altLang="ja-JP" sz="70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271157" y="5249486"/>
              <a:ext cx="629738" cy="569626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smtClean="0"/>
                <a:t>Device Servient</a:t>
              </a:r>
            </a:p>
            <a:p>
              <a:pPr algn="ctr"/>
              <a:r>
                <a:rPr kumimoji="1" lang="en-US" altLang="ja-JP" sz="700" smtClean="0"/>
                <a:t>(Panasonic)</a:t>
              </a:r>
              <a:endParaRPr kumimoji="1" lang="en-US" altLang="ja-JP" sz="70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747615" y="2149112"/>
              <a:ext cx="645117" cy="569626"/>
            </a:xfrm>
            <a:prstGeom prst="rect">
              <a:avLst/>
            </a:prstGeom>
            <a:solidFill>
              <a:srgbClr val="FFC000"/>
            </a:solidFill>
            <a:ln w="3810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dirty="0" smtClean="0"/>
                <a:t>Remote Proxy Servient</a:t>
              </a:r>
              <a:endParaRPr lang="en-US" altLang="ja-JP" sz="700" dirty="0"/>
            </a:p>
            <a:p>
              <a:pPr algn="ctr"/>
              <a:r>
                <a:rPr kumimoji="1" lang="en-US" altLang="ja-JP" sz="700" dirty="0" smtClean="0"/>
                <a:t>(Siemens)</a:t>
              </a:r>
              <a:endParaRPr kumimoji="1" lang="en-US" altLang="ja-JP" sz="7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2476894" y="5285506"/>
              <a:ext cx="630959" cy="569626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smtClean="0"/>
                <a:t>Device Servient</a:t>
              </a:r>
            </a:p>
            <a:p>
              <a:pPr algn="ctr"/>
              <a:r>
                <a:rPr kumimoji="1" lang="en-US" altLang="ja-JP" sz="700" smtClean="0"/>
                <a:t>BACnet</a:t>
              </a:r>
            </a:p>
            <a:p>
              <a:pPr algn="ctr"/>
              <a:r>
                <a:rPr lang="en-US" altLang="ja-JP" sz="700" smtClean="0"/>
                <a:t>(Siemens)</a:t>
              </a:r>
              <a:endParaRPr kumimoji="1" lang="en-US" altLang="ja-JP" sz="70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3136828" y="5290502"/>
              <a:ext cx="675214" cy="569626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dirty="0" smtClean="0"/>
                <a:t>Device Servient</a:t>
              </a:r>
            </a:p>
            <a:p>
              <a:pPr algn="ctr"/>
              <a:r>
                <a:rPr lang="en-US" altLang="ja-JP" sz="700" dirty="0" smtClean="0"/>
                <a:t>Modbus/TCP</a:t>
              </a:r>
              <a:endParaRPr kumimoji="1" lang="en-US" altLang="ja-JP" sz="700" dirty="0" smtClean="0"/>
            </a:p>
            <a:p>
              <a:pPr algn="ctr"/>
              <a:r>
                <a:rPr lang="en-US" altLang="ja-JP" sz="700" dirty="0" smtClean="0"/>
                <a:t>(Siemens)</a:t>
              </a:r>
              <a:endParaRPr kumimoji="1" lang="en-US" altLang="ja-JP" sz="7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48200" y="5298020"/>
              <a:ext cx="629738" cy="569626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smtClean="0"/>
                <a:t>Device Servient</a:t>
              </a:r>
            </a:p>
            <a:p>
              <a:pPr algn="ctr"/>
              <a:r>
                <a:rPr kumimoji="1" lang="en-US" altLang="ja-JP" sz="700" smtClean="0"/>
                <a:t>(Panasonic)</a:t>
              </a:r>
              <a:endParaRPr kumimoji="1" lang="en-US" altLang="ja-JP" sz="70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3984193" y="5285506"/>
              <a:ext cx="644931" cy="569626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smtClean="0"/>
                <a:t>Device Servient</a:t>
              </a:r>
            </a:p>
            <a:p>
              <a:pPr algn="ctr"/>
              <a:r>
                <a:rPr lang="en-US" altLang="ja-JP" sz="700" smtClean="0"/>
                <a:t>(Lemonbeat)</a:t>
              </a: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7185049" y="4436057"/>
              <a:ext cx="645117" cy="58068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smtClean="0"/>
                <a:t>Local Proxy Servient</a:t>
              </a:r>
            </a:p>
            <a:p>
              <a:pPr algn="ctr"/>
              <a:r>
                <a:rPr lang="en-US" altLang="ja-JP" sz="700" smtClean="0"/>
                <a:t>(Fujitsu)</a:t>
              </a: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7185049" y="5287218"/>
              <a:ext cx="654237" cy="569626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smtClean="0"/>
                <a:t>Device Servient</a:t>
              </a:r>
            </a:p>
            <a:p>
              <a:pPr algn="ctr"/>
              <a:r>
                <a:rPr lang="en-US" altLang="ja-JP" sz="700" smtClean="0"/>
                <a:t>Rotating light</a:t>
              </a:r>
            </a:p>
            <a:p>
              <a:pPr algn="ctr"/>
              <a:r>
                <a:rPr lang="en-US" altLang="ja-JP" sz="700" smtClean="0"/>
                <a:t>(Fujitsu)</a:t>
              </a: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8092355" y="4447115"/>
              <a:ext cx="696653" cy="5696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smtClean="0"/>
                <a:t>Local Proxy Servient</a:t>
              </a:r>
            </a:p>
            <a:p>
              <a:pPr algn="ctr"/>
              <a:r>
                <a:rPr lang="en-US" altLang="ja-JP" sz="700" smtClean="0"/>
                <a:t>(Fujitsu)</a:t>
              </a: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8092355" y="5287218"/>
              <a:ext cx="696654" cy="569626"/>
            </a:xfrm>
            <a:prstGeom prst="rect">
              <a:avLst/>
            </a:prstGeom>
            <a:solidFill>
              <a:srgbClr val="92D05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700" smtClean="0"/>
                <a:t>Device Servient</a:t>
              </a:r>
            </a:p>
            <a:p>
              <a:pPr algn="ctr"/>
              <a:r>
                <a:rPr lang="en-US" altLang="ja-JP" sz="700" smtClean="0"/>
                <a:t>Air Conditioner</a:t>
              </a:r>
            </a:p>
            <a:p>
              <a:pPr algn="ctr"/>
              <a:r>
                <a:rPr lang="en-US" altLang="ja-JP" sz="700" smtClean="0"/>
                <a:t>(Fujitsu)</a:t>
              </a: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7606747" y="2159787"/>
              <a:ext cx="645117" cy="569626"/>
            </a:xfrm>
            <a:prstGeom prst="rect">
              <a:avLst/>
            </a:prstGeom>
            <a:solidFill>
              <a:srgbClr val="FFC000"/>
            </a:solidFill>
            <a:ln w="3810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dirty="0" smtClean="0"/>
                <a:t>Remote Proxy Servient</a:t>
              </a:r>
              <a:endParaRPr lang="en-US" altLang="ja-JP" sz="700" dirty="0"/>
            </a:p>
            <a:p>
              <a:pPr algn="ctr"/>
              <a:r>
                <a:rPr kumimoji="1" lang="en-US" altLang="ja-JP" sz="700" dirty="0" smtClean="0"/>
                <a:t>(Fujitsu)</a:t>
              </a:r>
              <a:endParaRPr kumimoji="1" lang="en-US" altLang="ja-JP" sz="700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7230196" y="1278891"/>
              <a:ext cx="645117" cy="569626"/>
            </a:xfrm>
            <a:prstGeom prst="rect">
              <a:avLst/>
            </a:prstGeom>
            <a:ln w="381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smtClean="0"/>
                <a:t>Application Servient</a:t>
              </a:r>
            </a:p>
            <a:p>
              <a:pPr algn="ctr"/>
              <a:r>
                <a:rPr lang="en-US" altLang="ja-JP" sz="700" smtClean="0"/>
                <a:t>Scripting</a:t>
              </a:r>
            </a:p>
            <a:p>
              <a:pPr algn="ctr"/>
              <a:r>
                <a:rPr lang="en-US" altLang="ja-JP" sz="700" smtClean="0"/>
                <a:t>(Fujitsu)</a:t>
              </a: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8039464" y="1283080"/>
              <a:ext cx="645117" cy="569626"/>
            </a:xfrm>
            <a:prstGeom prst="rect">
              <a:avLst/>
            </a:prstGeom>
            <a:ln w="381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smtClean="0"/>
                <a:t>Application Servient</a:t>
              </a:r>
            </a:p>
            <a:p>
              <a:pPr algn="ctr"/>
              <a:r>
                <a:rPr lang="en-US" altLang="ja-JP" sz="700" smtClean="0"/>
                <a:t>Node-RED</a:t>
              </a:r>
            </a:p>
            <a:p>
              <a:pPr algn="ctr"/>
              <a:r>
                <a:rPr lang="en-US" altLang="ja-JP" sz="700" smtClean="0"/>
                <a:t>(Fujitsu)</a:t>
              </a:r>
            </a:p>
          </p:txBody>
        </p:sp>
        <p:cxnSp>
          <p:nvCxnSpPr>
            <p:cNvPr id="26" name="直線コネクタ 25"/>
            <p:cNvCxnSpPr>
              <a:stCxn id="9" idx="0"/>
              <a:endCxn id="34" idx="2"/>
            </p:cNvCxnSpPr>
            <p:nvPr/>
          </p:nvCxnSpPr>
          <p:spPr>
            <a:xfrm flipH="1" flipV="1">
              <a:off x="1711575" y="5016741"/>
              <a:ext cx="167489" cy="299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7" name="直線コネクタ 26"/>
            <p:cNvCxnSpPr>
              <a:stCxn id="6" idx="0"/>
              <a:endCxn id="34" idx="2"/>
            </p:cNvCxnSpPr>
            <p:nvPr/>
          </p:nvCxnSpPr>
          <p:spPr>
            <a:xfrm flipV="1">
              <a:off x="1647935" y="5016741"/>
              <a:ext cx="63640" cy="1536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8" name="直線コネクタ 27"/>
            <p:cNvCxnSpPr>
              <a:stCxn id="20" idx="0"/>
              <a:endCxn id="19" idx="2"/>
            </p:cNvCxnSpPr>
            <p:nvPr/>
          </p:nvCxnSpPr>
          <p:spPr>
            <a:xfrm flipH="1" flipV="1">
              <a:off x="7507608" y="5016740"/>
              <a:ext cx="4560" cy="270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9" name="直線コネクタ 28"/>
            <p:cNvCxnSpPr>
              <a:stCxn id="22" idx="0"/>
              <a:endCxn id="21" idx="2"/>
            </p:cNvCxnSpPr>
            <p:nvPr/>
          </p:nvCxnSpPr>
          <p:spPr>
            <a:xfrm flipV="1">
              <a:off x="8440682" y="5016741"/>
              <a:ext cx="0" cy="2704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0" name="直線コネクタ 29"/>
            <p:cNvCxnSpPr>
              <a:stCxn id="19" idx="0"/>
              <a:endCxn id="23" idx="2"/>
            </p:cNvCxnSpPr>
            <p:nvPr/>
          </p:nvCxnSpPr>
          <p:spPr>
            <a:xfrm flipV="1">
              <a:off x="7507608" y="2729413"/>
              <a:ext cx="421698" cy="1706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1" name="直線コネクタ 30"/>
            <p:cNvCxnSpPr>
              <a:stCxn id="21" idx="0"/>
              <a:endCxn id="23" idx="2"/>
            </p:cNvCxnSpPr>
            <p:nvPr/>
          </p:nvCxnSpPr>
          <p:spPr>
            <a:xfrm flipH="1" flipV="1">
              <a:off x="7929306" y="2729413"/>
              <a:ext cx="511376" cy="1717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2" name="直線コネクタ 31"/>
            <p:cNvCxnSpPr>
              <a:stCxn id="23" idx="0"/>
              <a:endCxn id="24" idx="2"/>
            </p:cNvCxnSpPr>
            <p:nvPr/>
          </p:nvCxnSpPr>
          <p:spPr>
            <a:xfrm flipH="1" flipV="1">
              <a:off x="7552755" y="1848517"/>
              <a:ext cx="376551" cy="311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3" name="直線コネクタ 32"/>
            <p:cNvCxnSpPr>
              <a:stCxn id="23" idx="0"/>
              <a:endCxn id="25" idx="2"/>
            </p:cNvCxnSpPr>
            <p:nvPr/>
          </p:nvCxnSpPr>
          <p:spPr>
            <a:xfrm flipV="1">
              <a:off x="7929306" y="1852706"/>
              <a:ext cx="432717" cy="307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34" name="正方形/長方形 33"/>
            <p:cNvSpPr/>
            <p:nvPr/>
          </p:nvSpPr>
          <p:spPr>
            <a:xfrm>
              <a:off x="1389016" y="4447115"/>
              <a:ext cx="645117" cy="5696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smtClean="0"/>
                <a:t>Local Proxy Servient</a:t>
              </a:r>
            </a:p>
            <a:p>
              <a:pPr algn="ctr"/>
              <a:r>
                <a:rPr lang="en-US" altLang="ja-JP" sz="700" smtClean="0"/>
                <a:t>(Siemens)</a:t>
              </a:r>
            </a:p>
          </p:txBody>
        </p:sp>
        <p:cxnSp>
          <p:nvCxnSpPr>
            <p:cNvPr id="35" name="直線コネクタ 34"/>
            <p:cNvCxnSpPr>
              <a:stCxn id="34" idx="0"/>
              <a:endCxn id="14" idx="2"/>
            </p:cNvCxnSpPr>
            <p:nvPr/>
          </p:nvCxnSpPr>
          <p:spPr>
            <a:xfrm flipV="1">
              <a:off x="1711575" y="2718738"/>
              <a:ext cx="358599" cy="17283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6" name="直線コネクタ 35"/>
            <p:cNvCxnSpPr>
              <a:stCxn id="17" idx="0"/>
              <a:endCxn id="37" idx="2"/>
            </p:cNvCxnSpPr>
            <p:nvPr/>
          </p:nvCxnSpPr>
          <p:spPr>
            <a:xfrm flipV="1">
              <a:off x="663069" y="1845923"/>
              <a:ext cx="403729" cy="3452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37" name="正方形/長方形 36"/>
            <p:cNvSpPr/>
            <p:nvPr/>
          </p:nvSpPr>
          <p:spPr>
            <a:xfrm>
              <a:off x="744239" y="1276297"/>
              <a:ext cx="645117" cy="569626"/>
            </a:xfrm>
            <a:prstGeom prst="rect">
              <a:avLst/>
            </a:prstGeom>
            <a:ln w="381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smtClean="0"/>
                <a:t>Application Servient</a:t>
              </a:r>
            </a:p>
            <a:p>
              <a:pPr algn="ctr"/>
              <a:r>
                <a:rPr lang="en-US" altLang="ja-JP" sz="700"/>
                <a:t>Scripting</a:t>
              </a:r>
              <a:endParaRPr lang="en-US" altLang="ja-JP" sz="700" smtClean="0"/>
            </a:p>
            <a:p>
              <a:pPr algn="ctr"/>
              <a:r>
                <a:rPr lang="en-US" altLang="ja-JP" sz="700" smtClean="0"/>
                <a:t>(Panasonic)</a:t>
              </a: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35674" y="1275653"/>
              <a:ext cx="645117" cy="577053"/>
            </a:xfrm>
            <a:prstGeom prst="rect">
              <a:avLst/>
            </a:prstGeom>
            <a:ln w="381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smtClean="0"/>
                <a:t>Application Servient</a:t>
              </a:r>
            </a:p>
            <a:p>
              <a:pPr algn="ctr"/>
              <a:r>
                <a:rPr lang="en-US" altLang="ja-JP" sz="700" smtClean="0"/>
                <a:t>Node-RED</a:t>
              </a:r>
            </a:p>
            <a:p>
              <a:pPr algn="ctr"/>
              <a:r>
                <a:rPr lang="en-US" altLang="ja-JP" sz="700" smtClean="0"/>
                <a:t>(Panasonic)</a:t>
              </a:r>
            </a:p>
          </p:txBody>
        </p:sp>
        <p:cxnSp>
          <p:nvCxnSpPr>
            <p:cNvPr id="39" name="直線コネクタ 38"/>
            <p:cNvCxnSpPr>
              <a:stCxn id="17" idx="0"/>
              <a:endCxn id="38" idx="2"/>
            </p:cNvCxnSpPr>
            <p:nvPr/>
          </p:nvCxnSpPr>
          <p:spPr>
            <a:xfrm flipH="1" flipV="1">
              <a:off x="358233" y="1852706"/>
              <a:ext cx="304836" cy="3445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0" name="正方形/長方形 39"/>
            <p:cNvSpPr/>
            <p:nvPr/>
          </p:nvSpPr>
          <p:spPr>
            <a:xfrm>
              <a:off x="4786897" y="5287218"/>
              <a:ext cx="644931" cy="569626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dirty="0" smtClean="0"/>
                <a:t>Device Servient</a:t>
              </a:r>
            </a:p>
            <a:p>
              <a:pPr algn="ctr"/>
              <a:r>
                <a:rPr lang="en-US" altLang="ja-JP" sz="700" dirty="0" smtClean="0"/>
                <a:t>(Intel)</a:t>
              </a: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5584532" y="5288108"/>
              <a:ext cx="744552" cy="569626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smtClean="0"/>
                <a:t>Device Servient</a:t>
              </a:r>
            </a:p>
            <a:p>
              <a:pPr algn="ctr"/>
              <a:r>
                <a:rPr lang="en-US" altLang="ja-JP" sz="700" smtClean="0"/>
                <a:t>(SmartThings)</a:t>
              </a: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1757758" y="1278891"/>
              <a:ext cx="645117" cy="569626"/>
            </a:xfrm>
            <a:prstGeom prst="rect">
              <a:avLst/>
            </a:prstGeom>
            <a:ln w="381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smtClean="0"/>
                <a:t>Application Servient</a:t>
              </a:r>
            </a:p>
            <a:p>
              <a:pPr algn="ctr"/>
              <a:r>
                <a:rPr lang="en-US" altLang="ja-JP" sz="700" smtClean="0"/>
                <a:t>(Siemens)</a:t>
              </a: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3463267" y="1262916"/>
              <a:ext cx="645117" cy="569626"/>
            </a:xfrm>
            <a:prstGeom prst="rect">
              <a:avLst/>
            </a:prstGeom>
            <a:ln w="381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smtClean="0"/>
                <a:t>Application Servient</a:t>
              </a:r>
            </a:p>
            <a:p>
              <a:pPr algn="ctr"/>
              <a:r>
                <a:rPr lang="en-US" altLang="ja-JP" sz="700" smtClean="0"/>
                <a:t>(</a:t>
              </a:r>
              <a:r>
                <a:rPr lang="en-US" altLang="ja-JP" sz="700"/>
                <a:t>IRI</a:t>
              </a:r>
              <a:r>
                <a:rPr lang="en-US" altLang="ja-JP" sz="700" smtClean="0"/>
                <a:t>)</a:t>
              </a: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6392468" y="5290299"/>
              <a:ext cx="644931" cy="569626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dirty="0" smtClean="0"/>
                <a:t>Device Servient</a:t>
              </a:r>
            </a:p>
            <a:p>
              <a:pPr algn="ctr"/>
              <a:r>
                <a:rPr lang="en-US" altLang="ja-JP" sz="700" dirty="0" smtClean="0"/>
                <a:t>(EURECOM)</a:t>
              </a: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3318726" y="2562572"/>
              <a:ext cx="741426" cy="2935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1100" b="1" smtClean="0"/>
                <a:t>Internet</a:t>
              </a:r>
              <a:endParaRPr kumimoji="1" lang="en-US" altLang="ja-JP" sz="1100" b="1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3128224" y="6152247"/>
              <a:ext cx="1129004" cy="293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sz="1100" b="1" smtClean="0"/>
                <a:t>Local network</a:t>
              </a:r>
              <a:endParaRPr kumimoji="1" lang="en-US" altLang="ja-JP" sz="1100" b="1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28804" y="6023813"/>
              <a:ext cx="1035698" cy="293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smtClean="0"/>
                <a:t>Osaka, Japan</a:t>
              </a:r>
              <a:endParaRPr kumimoji="1" lang="en-US" altLang="ja-JP" sz="1100"/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7830166" y="6019718"/>
              <a:ext cx="1290497" cy="293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dirty="0" smtClean="0"/>
                <a:t>Kanazawa, Japan</a:t>
              </a:r>
              <a:endParaRPr kumimoji="1" lang="en-US" altLang="ja-JP" sz="1100" dirty="0"/>
            </a:p>
          </p:txBody>
        </p:sp>
        <p:sp>
          <p:nvSpPr>
            <p:cNvPr id="49" name="角丸四角形 48"/>
            <p:cNvSpPr/>
            <p:nvPr/>
          </p:nvSpPr>
          <p:spPr>
            <a:xfrm>
              <a:off x="2397161" y="3576114"/>
              <a:ext cx="5506750" cy="2378246"/>
            </a:xfrm>
            <a:prstGeom prst="roundRect">
              <a:avLst>
                <a:gd name="adj" fmla="val 2844"/>
              </a:avLst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sz="1600"/>
            </a:p>
          </p:txBody>
        </p:sp>
        <p:sp>
          <p:nvSpPr>
            <p:cNvPr id="50" name="フリーフォーム 49"/>
            <p:cNvSpPr/>
            <p:nvPr/>
          </p:nvSpPr>
          <p:spPr>
            <a:xfrm>
              <a:off x="-36512" y="3483814"/>
              <a:ext cx="9004803" cy="2542591"/>
            </a:xfrm>
            <a:custGeom>
              <a:avLst/>
              <a:gdLst>
                <a:gd name="connsiteX0" fmla="*/ 0 w 8051800"/>
                <a:gd name="connsiteY0" fmla="*/ 1981200 h 2006600"/>
                <a:gd name="connsiteX1" fmla="*/ 1638300 w 8051800"/>
                <a:gd name="connsiteY1" fmla="*/ 2006600 h 2006600"/>
                <a:gd name="connsiteX2" fmla="*/ 1689100 w 8051800"/>
                <a:gd name="connsiteY2" fmla="*/ 12700 h 2006600"/>
                <a:gd name="connsiteX3" fmla="*/ 8026400 w 8051800"/>
                <a:gd name="connsiteY3" fmla="*/ 0 h 2006600"/>
                <a:gd name="connsiteX4" fmla="*/ 8026400 w 8051800"/>
                <a:gd name="connsiteY4" fmla="*/ 0 h 2006600"/>
                <a:gd name="connsiteX5" fmla="*/ 8026400 w 8051800"/>
                <a:gd name="connsiteY5" fmla="*/ 0 h 2006600"/>
                <a:gd name="connsiteX6" fmla="*/ 8051800 w 8051800"/>
                <a:gd name="connsiteY6" fmla="*/ 12700 h 2006600"/>
                <a:gd name="connsiteX0" fmla="*/ 0 w 8051800"/>
                <a:gd name="connsiteY0" fmla="*/ 1981200 h 1981200"/>
                <a:gd name="connsiteX1" fmla="*/ 1678056 w 8051800"/>
                <a:gd name="connsiteY1" fmla="*/ 1972523 h 1981200"/>
                <a:gd name="connsiteX2" fmla="*/ 1689100 w 8051800"/>
                <a:gd name="connsiteY2" fmla="*/ 12700 h 1981200"/>
                <a:gd name="connsiteX3" fmla="*/ 8026400 w 8051800"/>
                <a:gd name="connsiteY3" fmla="*/ 0 h 1981200"/>
                <a:gd name="connsiteX4" fmla="*/ 8026400 w 8051800"/>
                <a:gd name="connsiteY4" fmla="*/ 0 h 1981200"/>
                <a:gd name="connsiteX5" fmla="*/ 8026400 w 8051800"/>
                <a:gd name="connsiteY5" fmla="*/ 0 h 1981200"/>
                <a:gd name="connsiteX6" fmla="*/ 8051800 w 8051800"/>
                <a:gd name="connsiteY6" fmla="*/ 12700 h 1981200"/>
                <a:gd name="connsiteX0" fmla="*/ 0 w 8051800"/>
                <a:gd name="connsiteY0" fmla="*/ 1981200 h 1981200"/>
                <a:gd name="connsiteX1" fmla="*/ 1678056 w 8051800"/>
                <a:gd name="connsiteY1" fmla="*/ 1972523 h 1981200"/>
                <a:gd name="connsiteX2" fmla="*/ 1666382 w 8051800"/>
                <a:gd name="connsiteY2" fmla="*/ 12700 h 1981200"/>
                <a:gd name="connsiteX3" fmla="*/ 8026400 w 8051800"/>
                <a:gd name="connsiteY3" fmla="*/ 0 h 1981200"/>
                <a:gd name="connsiteX4" fmla="*/ 8026400 w 8051800"/>
                <a:gd name="connsiteY4" fmla="*/ 0 h 1981200"/>
                <a:gd name="connsiteX5" fmla="*/ 8026400 w 8051800"/>
                <a:gd name="connsiteY5" fmla="*/ 0 h 1981200"/>
                <a:gd name="connsiteX6" fmla="*/ 8051800 w 8051800"/>
                <a:gd name="connsiteY6" fmla="*/ 12700 h 1981200"/>
                <a:gd name="connsiteX0" fmla="*/ 0 w 8051800"/>
                <a:gd name="connsiteY0" fmla="*/ 1991218 h 1991218"/>
                <a:gd name="connsiteX1" fmla="*/ 1678056 w 8051800"/>
                <a:gd name="connsiteY1" fmla="*/ 1982541 h 1991218"/>
                <a:gd name="connsiteX2" fmla="*/ 1666382 w 8051800"/>
                <a:gd name="connsiteY2" fmla="*/ 0 h 1991218"/>
                <a:gd name="connsiteX3" fmla="*/ 8026400 w 8051800"/>
                <a:gd name="connsiteY3" fmla="*/ 10018 h 1991218"/>
                <a:gd name="connsiteX4" fmla="*/ 8026400 w 8051800"/>
                <a:gd name="connsiteY4" fmla="*/ 10018 h 1991218"/>
                <a:gd name="connsiteX5" fmla="*/ 8026400 w 8051800"/>
                <a:gd name="connsiteY5" fmla="*/ 10018 h 1991218"/>
                <a:gd name="connsiteX6" fmla="*/ 8051800 w 8051800"/>
                <a:gd name="connsiteY6" fmla="*/ 22718 h 1991218"/>
                <a:gd name="connsiteX0" fmla="*/ 0 w 8051800"/>
                <a:gd name="connsiteY0" fmla="*/ 1981200 h 1981200"/>
                <a:gd name="connsiteX1" fmla="*/ 1678056 w 8051800"/>
                <a:gd name="connsiteY1" fmla="*/ 1972523 h 1981200"/>
                <a:gd name="connsiteX2" fmla="*/ 1666382 w 8051800"/>
                <a:gd name="connsiteY2" fmla="*/ 1341 h 1981200"/>
                <a:gd name="connsiteX3" fmla="*/ 8026400 w 8051800"/>
                <a:gd name="connsiteY3" fmla="*/ 0 h 1981200"/>
                <a:gd name="connsiteX4" fmla="*/ 8026400 w 8051800"/>
                <a:gd name="connsiteY4" fmla="*/ 0 h 1981200"/>
                <a:gd name="connsiteX5" fmla="*/ 8026400 w 8051800"/>
                <a:gd name="connsiteY5" fmla="*/ 0 h 1981200"/>
                <a:gd name="connsiteX6" fmla="*/ 8051800 w 8051800"/>
                <a:gd name="connsiteY6" fmla="*/ 12700 h 1981200"/>
                <a:gd name="connsiteX0" fmla="*/ 0 w 8102915"/>
                <a:gd name="connsiteY0" fmla="*/ 1991218 h 1991218"/>
                <a:gd name="connsiteX1" fmla="*/ 1678056 w 8102915"/>
                <a:gd name="connsiteY1" fmla="*/ 1982541 h 1991218"/>
                <a:gd name="connsiteX2" fmla="*/ 1666382 w 8102915"/>
                <a:gd name="connsiteY2" fmla="*/ 11359 h 1991218"/>
                <a:gd name="connsiteX3" fmla="*/ 8026400 w 8102915"/>
                <a:gd name="connsiteY3" fmla="*/ 10018 h 1991218"/>
                <a:gd name="connsiteX4" fmla="*/ 8026400 w 8102915"/>
                <a:gd name="connsiteY4" fmla="*/ 10018 h 1991218"/>
                <a:gd name="connsiteX5" fmla="*/ 8026400 w 8102915"/>
                <a:gd name="connsiteY5" fmla="*/ 10018 h 1991218"/>
                <a:gd name="connsiteX6" fmla="*/ 8102915 w 8102915"/>
                <a:gd name="connsiteY6" fmla="*/ 0 h 1991218"/>
                <a:gd name="connsiteX0" fmla="*/ 0 w 8102915"/>
                <a:gd name="connsiteY0" fmla="*/ 1991218 h 1991218"/>
                <a:gd name="connsiteX1" fmla="*/ 1678056 w 8102915"/>
                <a:gd name="connsiteY1" fmla="*/ 1982541 h 1991218"/>
                <a:gd name="connsiteX2" fmla="*/ 1436004 w 8102915"/>
                <a:gd name="connsiteY2" fmla="*/ 11359 h 1991218"/>
                <a:gd name="connsiteX3" fmla="*/ 8026400 w 8102915"/>
                <a:gd name="connsiteY3" fmla="*/ 10018 h 1991218"/>
                <a:gd name="connsiteX4" fmla="*/ 8026400 w 8102915"/>
                <a:gd name="connsiteY4" fmla="*/ 10018 h 1991218"/>
                <a:gd name="connsiteX5" fmla="*/ 8026400 w 8102915"/>
                <a:gd name="connsiteY5" fmla="*/ 10018 h 1991218"/>
                <a:gd name="connsiteX6" fmla="*/ 8102915 w 8102915"/>
                <a:gd name="connsiteY6" fmla="*/ 0 h 1991218"/>
                <a:gd name="connsiteX0" fmla="*/ 0 w 8102915"/>
                <a:gd name="connsiteY0" fmla="*/ 1991218 h 1991218"/>
                <a:gd name="connsiteX1" fmla="*/ 1471511 w 8102915"/>
                <a:gd name="connsiteY1" fmla="*/ 1989368 h 1991218"/>
                <a:gd name="connsiteX2" fmla="*/ 1436004 w 8102915"/>
                <a:gd name="connsiteY2" fmla="*/ 11359 h 1991218"/>
                <a:gd name="connsiteX3" fmla="*/ 8026400 w 8102915"/>
                <a:gd name="connsiteY3" fmla="*/ 10018 h 1991218"/>
                <a:gd name="connsiteX4" fmla="*/ 8026400 w 8102915"/>
                <a:gd name="connsiteY4" fmla="*/ 10018 h 1991218"/>
                <a:gd name="connsiteX5" fmla="*/ 8026400 w 8102915"/>
                <a:gd name="connsiteY5" fmla="*/ 10018 h 1991218"/>
                <a:gd name="connsiteX6" fmla="*/ 8102915 w 8102915"/>
                <a:gd name="connsiteY6" fmla="*/ 0 h 1991218"/>
                <a:gd name="connsiteX0" fmla="*/ 0 w 8102915"/>
                <a:gd name="connsiteY0" fmla="*/ 1991218 h 1991218"/>
                <a:gd name="connsiteX1" fmla="*/ 1257022 w 8102915"/>
                <a:gd name="connsiteY1" fmla="*/ 1982541 h 1991218"/>
                <a:gd name="connsiteX2" fmla="*/ 1436004 w 8102915"/>
                <a:gd name="connsiteY2" fmla="*/ 11359 h 1991218"/>
                <a:gd name="connsiteX3" fmla="*/ 8026400 w 8102915"/>
                <a:gd name="connsiteY3" fmla="*/ 10018 h 1991218"/>
                <a:gd name="connsiteX4" fmla="*/ 8026400 w 8102915"/>
                <a:gd name="connsiteY4" fmla="*/ 10018 h 1991218"/>
                <a:gd name="connsiteX5" fmla="*/ 8026400 w 8102915"/>
                <a:gd name="connsiteY5" fmla="*/ 10018 h 1991218"/>
                <a:gd name="connsiteX6" fmla="*/ 8102915 w 8102915"/>
                <a:gd name="connsiteY6" fmla="*/ 0 h 1991218"/>
                <a:gd name="connsiteX0" fmla="*/ 0 w 8102915"/>
                <a:gd name="connsiteY0" fmla="*/ 1991218 h 1991218"/>
                <a:gd name="connsiteX1" fmla="*/ 1257022 w 8102915"/>
                <a:gd name="connsiteY1" fmla="*/ 1982541 h 1991218"/>
                <a:gd name="connsiteX2" fmla="*/ 1269179 w 8102915"/>
                <a:gd name="connsiteY2" fmla="*/ 11359 h 1991218"/>
                <a:gd name="connsiteX3" fmla="*/ 8026400 w 8102915"/>
                <a:gd name="connsiteY3" fmla="*/ 10018 h 1991218"/>
                <a:gd name="connsiteX4" fmla="*/ 8026400 w 8102915"/>
                <a:gd name="connsiteY4" fmla="*/ 10018 h 1991218"/>
                <a:gd name="connsiteX5" fmla="*/ 8026400 w 8102915"/>
                <a:gd name="connsiteY5" fmla="*/ 10018 h 1991218"/>
                <a:gd name="connsiteX6" fmla="*/ 8102915 w 8102915"/>
                <a:gd name="connsiteY6" fmla="*/ 0 h 1991218"/>
                <a:gd name="connsiteX0" fmla="*/ 0 w 7876074"/>
                <a:gd name="connsiteY0" fmla="*/ 1982928 h 1982928"/>
                <a:gd name="connsiteX1" fmla="*/ 1030181 w 7876074"/>
                <a:gd name="connsiteY1" fmla="*/ 1982541 h 1982928"/>
                <a:gd name="connsiteX2" fmla="*/ 1042338 w 7876074"/>
                <a:gd name="connsiteY2" fmla="*/ 11359 h 1982928"/>
                <a:gd name="connsiteX3" fmla="*/ 7799559 w 7876074"/>
                <a:gd name="connsiteY3" fmla="*/ 10018 h 1982928"/>
                <a:gd name="connsiteX4" fmla="*/ 7799559 w 7876074"/>
                <a:gd name="connsiteY4" fmla="*/ 10018 h 1982928"/>
                <a:gd name="connsiteX5" fmla="*/ 7799559 w 7876074"/>
                <a:gd name="connsiteY5" fmla="*/ 10018 h 1982928"/>
                <a:gd name="connsiteX6" fmla="*/ 7876074 w 7876074"/>
                <a:gd name="connsiteY6" fmla="*/ 0 h 198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76074" h="1982928">
                  <a:moveTo>
                    <a:pt x="0" y="1982928"/>
                  </a:moveTo>
                  <a:lnTo>
                    <a:pt x="1030181" y="1982541"/>
                  </a:lnTo>
                  <a:cubicBezTo>
                    <a:pt x="1033862" y="1329267"/>
                    <a:pt x="1038657" y="664633"/>
                    <a:pt x="1042338" y="11359"/>
                  </a:cubicBezTo>
                  <a:lnTo>
                    <a:pt x="7799559" y="10018"/>
                  </a:lnTo>
                  <a:lnTo>
                    <a:pt x="7799559" y="10018"/>
                  </a:lnTo>
                  <a:lnTo>
                    <a:pt x="7799559" y="10018"/>
                  </a:lnTo>
                  <a:lnTo>
                    <a:pt x="7876074" y="0"/>
                  </a:ln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sz="1600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3034306" y="3199293"/>
              <a:ext cx="1028521" cy="276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00" dirty="0" smtClean="0">
                  <a:solidFill>
                    <a:srgbClr val="0070C0"/>
                  </a:solidFill>
                </a:rPr>
                <a:t>NAT / Firewall</a:t>
              </a:r>
              <a:endParaRPr kumimoji="1" lang="en-US" altLang="ja-JP" sz="1000" dirty="0">
                <a:solidFill>
                  <a:srgbClr val="0070C0"/>
                </a:solidFill>
              </a:endParaRPr>
            </a:p>
          </p:txBody>
        </p:sp>
        <p:sp>
          <p:nvSpPr>
            <p:cNvPr id="52" name="角丸四角形 51"/>
            <p:cNvSpPr/>
            <p:nvPr/>
          </p:nvSpPr>
          <p:spPr>
            <a:xfrm>
              <a:off x="10364" y="4966707"/>
              <a:ext cx="1073252" cy="1006062"/>
            </a:xfrm>
            <a:prstGeom prst="roundRect">
              <a:avLst>
                <a:gd name="adj" fmla="val 5394"/>
              </a:avLst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sz="1600"/>
            </a:p>
          </p:txBody>
        </p:sp>
        <p:sp>
          <p:nvSpPr>
            <p:cNvPr id="53" name="角丸四角形 52"/>
            <p:cNvSpPr/>
            <p:nvPr/>
          </p:nvSpPr>
          <p:spPr>
            <a:xfrm>
              <a:off x="7993706" y="3576115"/>
              <a:ext cx="861849" cy="2378245"/>
            </a:xfrm>
            <a:prstGeom prst="roundRect">
              <a:avLst>
                <a:gd name="adj" fmla="val 5394"/>
              </a:avLst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sz="1600"/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4584798" y="6020609"/>
              <a:ext cx="1069792" cy="293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smtClean="0"/>
                <a:t>San Francisco</a:t>
              </a:r>
              <a:endParaRPr kumimoji="1" lang="en-US" altLang="ja-JP" sz="1100"/>
            </a:p>
          </p:txBody>
        </p:sp>
        <p:sp>
          <p:nvSpPr>
            <p:cNvPr id="55" name="角丸四角形 66"/>
            <p:cNvSpPr/>
            <p:nvPr/>
          </p:nvSpPr>
          <p:spPr>
            <a:xfrm>
              <a:off x="1208429" y="3575999"/>
              <a:ext cx="1073252" cy="2379187"/>
            </a:xfrm>
            <a:prstGeom prst="roundRect">
              <a:avLst>
                <a:gd name="adj" fmla="val 5394"/>
              </a:avLst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sz="1600"/>
            </a:p>
          </p:txBody>
        </p:sp>
        <p:cxnSp>
          <p:nvCxnSpPr>
            <p:cNvPr id="56" name="直線コネクタ 100"/>
            <p:cNvCxnSpPr>
              <a:stCxn id="8" idx="0"/>
              <a:endCxn id="34" idx="2"/>
            </p:cNvCxnSpPr>
            <p:nvPr/>
          </p:nvCxnSpPr>
          <p:spPr>
            <a:xfrm flipH="1" flipV="1">
              <a:off x="1711575" y="5016741"/>
              <a:ext cx="90446" cy="250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7" name="直線コネクタ 100"/>
            <p:cNvCxnSpPr>
              <a:stCxn id="7" idx="0"/>
              <a:endCxn id="34" idx="2"/>
            </p:cNvCxnSpPr>
            <p:nvPr/>
          </p:nvCxnSpPr>
          <p:spPr>
            <a:xfrm flipH="1" flipV="1">
              <a:off x="1711575" y="5016741"/>
              <a:ext cx="13403" cy="2021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8" name="テキスト ボックス 59"/>
            <p:cNvSpPr txBox="1"/>
            <p:nvPr/>
          </p:nvSpPr>
          <p:spPr>
            <a:xfrm>
              <a:off x="1066615" y="6023812"/>
              <a:ext cx="1356888" cy="293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100" smtClean="0"/>
                <a:t>Munich, Germany</a:t>
              </a:r>
              <a:endParaRPr kumimoji="1" lang="en-US" altLang="ja-JP" sz="1100"/>
            </a:p>
          </p:txBody>
        </p:sp>
        <p:sp>
          <p:nvSpPr>
            <p:cNvPr id="59" name="Textfeld 126"/>
            <p:cNvSpPr txBox="1"/>
            <p:nvPr/>
          </p:nvSpPr>
          <p:spPr>
            <a:xfrm rot="2678737">
              <a:off x="2088000" y="3117309"/>
              <a:ext cx="700156" cy="189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 smtClean="0">
                  <a:solidFill>
                    <a:srgbClr val="C00000"/>
                  </a:solidFill>
                </a:rPr>
                <a:t>(Client Requests)</a:t>
              </a:r>
              <a:endParaRPr lang="en-US" sz="500" dirty="0">
                <a:solidFill>
                  <a:srgbClr val="C00000"/>
                </a:solidFill>
              </a:endParaRPr>
            </a:p>
          </p:txBody>
        </p:sp>
        <p:cxnSp>
          <p:nvCxnSpPr>
            <p:cNvPr id="60" name="直線コネクタ 113"/>
            <p:cNvCxnSpPr>
              <a:stCxn id="74" idx="0"/>
              <a:endCxn id="14" idx="2"/>
            </p:cNvCxnSpPr>
            <p:nvPr/>
          </p:nvCxnSpPr>
          <p:spPr>
            <a:xfrm flipH="1" flipV="1">
              <a:off x="2070174" y="2718738"/>
              <a:ext cx="905727" cy="943452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1" name="正方形/長方形 97"/>
            <p:cNvSpPr/>
            <p:nvPr/>
          </p:nvSpPr>
          <p:spPr>
            <a:xfrm>
              <a:off x="2491710" y="2098210"/>
              <a:ext cx="645117" cy="569626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dirty="0" smtClean="0"/>
                <a:t>Thing Directory</a:t>
              </a:r>
              <a:br>
                <a:rPr lang="en-US" altLang="ja-JP" sz="700" dirty="0" smtClean="0"/>
              </a:br>
              <a:r>
                <a:rPr lang="en-US" altLang="ja-JP" sz="700" dirty="0" smtClean="0"/>
                <a:t>(Siemens)</a:t>
              </a:r>
              <a:endParaRPr kumimoji="1" lang="en-US" altLang="ja-JP" sz="700" dirty="0"/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4786897" y="4447115"/>
              <a:ext cx="645117" cy="5696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dirty="0" smtClean="0"/>
                <a:t>Local Proxy Servient</a:t>
              </a:r>
            </a:p>
            <a:p>
              <a:pPr algn="ctr"/>
              <a:r>
                <a:rPr lang="en-US" altLang="ja-JP" sz="700" dirty="0" smtClean="0"/>
                <a:t>(Intel)</a:t>
              </a:r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5611426" y="4435168"/>
              <a:ext cx="717658" cy="5815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dirty="0" smtClean="0"/>
                <a:t>Local Proxy Servient</a:t>
              </a:r>
            </a:p>
            <a:p>
              <a:pPr algn="ctr"/>
              <a:r>
                <a:rPr lang="en-US" altLang="ja-JP" sz="700" dirty="0" smtClean="0"/>
                <a:t>(SmartThings)</a:t>
              </a:r>
            </a:p>
          </p:txBody>
        </p:sp>
        <p:cxnSp>
          <p:nvCxnSpPr>
            <p:cNvPr id="64" name="直線コネクタ 63"/>
            <p:cNvCxnSpPr>
              <a:stCxn id="41" idx="0"/>
              <a:endCxn id="63" idx="2"/>
            </p:cNvCxnSpPr>
            <p:nvPr/>
          </p:nvCxnSpPr>
          <p:spPr>
            <a:xfrm flipV="1">
              <a:off x="5956808" y="5016740"/>
              <a:ext cx="13447" cy="271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65" name="直線コネクタ 64"/>
            <p:cNvCxnSpPr>
              <a:stCxn id="40" idx="0"/>
              <a:endCxn id="62" idx="2"/>
            </p:cNvCxnSpPr>
            <p:nvPr/>
          </p:nvCxnSpPr>
          <p:spPr>
            <a:xfrm flipV="1">
              <a:off x="5109363" y="5016741"/>
              <a:ext cx="93" cy="2704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6" name="正方形/長方形 65"/>
            <p:cNvSpPr/>
            <p:nvPr/>
          </p:nvSpPr>
          <p:spPr>
            <a:xfrm>
              <a:off x="4781976" y="1264349"/>
              <a:ext cx="645118" cy="569626"/>
            </a:xfrm>
            <a:prstGeom prst="rect">
              <a:avLst/>
            </a:prstGeom>
            <a:ln w="381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dirty="0" smtClean="0"/>
                <a:t>Application Servient</a:t>
              </a:r>
            </a:p>
            <a:p>
              <a:pPr algn="ctr"/>
              <a:r>
                <a:rPr lang="en-US" altLang="ja-JP" sz="700" dirty="0" smtClean="0"/>
                <a:t>(Intel)</a:t>
              </a:r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5584532" y="1275653"/>
              <a:ext cx="717369" cy="569626"/>
            </a:xfrm>
            <a:prstGeom prst="rect">
              <a:avLst/>
            </a:prstGeom>
            <a:ln w="381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dirty="0" smtClean="0"/>
                <a:t>Application Servient</a:t>
              </a:r>
            </a:p>
            <a:p>
              <a:pPr algn="ctr"/>
              <a:r>
                <a:rPr lang="en-US" altLang="ja-JP" sz="700" dirty="0" smtClean="0"/>
                <a:t>Node-RED</a:t>
              </a:r>
            </a:p>
            <a:p>
              <a:pPr algn="ctr"/>
              <a:r>
                <a:rPr lang="en-US" altLang="ja-JP" sz="700" dirty="0" smtClean="0"/>
                <a:t>(SmartThings)</a:t>
              </a:r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6329084" y="3663413"/>
              <a:ext cx="708315" cy="569626"/>
            </a:xfrm>
            <a:prstGeom prst="rect">
              <a:avLst/>
            </a:prstGeom>
            <a:ln w="381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dirty="0" smtClean="0"/>
                <a:t>Application Servient</a:t>
              </a:r>
            </a:p>
            <a:p>
              <a:pPr algn="ctr"/>
              <a:r>
                <a:rPr lang="en-US" altLang="ja-JP" sz="700" dirty="0" smtClean="0"/>
                <a:t>Node-RED</a:t>
              </a:r>
            </a:p>
            <a:p>
              <a:pPr algn="ctr"/>
              <a:r>
                <a:rPr lang="en-US" altLang="ja-JP" sz="700" dirty="0" smtClean="0"/>
                <a:t>(SmartThings)</a:t>
              </a:r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3967524" y="4454722"/>
              <a:ext cx="645117" cy="5696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dirty="0" smtClean="0"/>
                <a:t>Local Proxy Servient</a:t>
              </a:r>
            </a:p>
            <a:p>
              <a:pPr algn="ctr"/>
              <a:r>
                <a:rPr lang="en-US" altLang="ja-JP" sz="700" dirty="0" smtClean="0"/>
                <a:t>(</a:t>
              </a:r>
              <a:r>
                <a:rPr lang="en-US" altLang="ja-JP" sz="700" dirty="0" err="1" smtClean="0"/>
                <a:t>lemonbeat</a:t>
              </a:r>
              <a:r>
                <a:rPr lang="en-US" altLang="ja-JP" sz="700" dirty="0" smtClean="0"/>
                <a:t>)</a:t>
              </a:r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4781976" y="2131446"/>
              <a:ext cx="645117" cy="569626"/>
            </a:xfrm>
            <a:prstGeom prst="rect">
              <a:avLst/>
            </a:prstGeom>
            <a:solidFill>
              <a:srgbClr val="FFC000"/>
            </a:solidFill>
            <a:ln w="3810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dirty="0" smtClean="0"/>
                <a:t>Remote Proxy Servient</a:t>
              </a:r>
              <a:endParaRPr lang="en-US" altLang="ja-JP" sz="700" dirty="0"/>
            </a:p>
            <a:p>
              <a:pPr algn="ctr"/>
              <a:r>
                <a:rPr kumimoji="1" lang="en-US" altLang="ja-JP" sz="700" dirty="0" smtClean="0"/>
                <a:t>(Intel)</a:t>
              </a:r>
              <a:endParaRPr kumimoji="1" lang="en-US" altLang="ja-JP" sz="700" dirty="0"/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5612253" y="2113354"/>
              <a:ext cx="689647" cy="569626"/>
            </a:xfrm>
            <a:prstGeom prst="rect">
              <a:avLst/>
            </a:prstGeom>
            <a:solidFill>
              <a:srgbClr val="FFC000"/>
            </a:solidFill>
            <a:ln w="3810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dirty="0" smtClean="0"/>
                <a:t>Remote Proxy Servient</a:t>
              </a:r>
              <a:endParaRPr lang="en-US" altLang="ja-JP" sz="700" dirty="0"/>
            </a:p>
            <a:p>
              <a:pPr algn="ctr"/>
              <a:r>
                <a:rPr kumimoji="1" lang="en-US" altLang="ja-JP" sz="700" dirty="0" smtClean="0"/>
                <a:t>(</a:t>
              </a:r>
              <a:r>
                <a:rPr kumimoji="1" lang="en-US" altLang="ja-JP" sz="700" dirty="0" err="1" smtClean="0"/>
                <a:t>smartthings</a:t>
              </a:r>
              <a:r>
                <a:rPr kumimoji="1" lang="en-US" altLang="ja-JP" sz="700" dirty="0" smtClean="0"/>
                <a:t>)</a:t>
              </a:r>
              <a:endParaRPr kumimoji="1" lang="en-US" altLang="ja-JP" sz="700" dirty="0"/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4061399" y="2830155"/>
              <a:ext cx="644931" cy="569626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smtClean="0"/>
                <a:t>Device Servient</a:t>
              </a:r>
            </a:p>
            <a:p>
              <a:pPr algn="ctr"/>
              <a:r>
                <a:rPr lang="en-US" altLang="ja-JP" sz="700" smtClean="0"/>
                <a:t>(Intel)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6329084" y="2791382"/>
              <a:ext cx="708316" cy="574168"/>
            </a:xfrm>
            <a:prstGeom prst="rect">
              <a:avLst/>
            </a:prstGeom>
            <a:solidFill>
              <a:srgbClr val="92D050"/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dirty="0" smtClean="0"/>
                <a:t>Device Servient</a:t>
              </a:r>
            </a:p>
            <a:p>
              <a:pPr algn="ctr"/>
              <a:r>
                <a:rPr lang="en-US" altLang="ja-JP" sz="700" dirty="0" smtClean="0"/>
                <a:t>(SmartThings)</a:t>
              </a:r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2653342" y="3662190"/>
              <a:ext cx="645117" cy="569626"/>
            </a:xfrm>
            <a:prstGeom prst="rect">
              <a:avLst/>
            </a:prstGeom>
            <a:ln w="9525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dirty="0" err="1" smtClean="0"/>
                <a:t>WebUI</a:t>
              </a:r>
              <a:r>
                <a:rPr lang="en-US" altLang="ja-JP" sz="700" dirty="0" smtClean="0"/>
                <a:t> WoT Client (Siemens)</a:t>
              </a:r>
            </a:p>
          </p:txBody>
        </p:sp>
        <p:sp>
          <p:nvSpPr>
            <p:cNvPr id="75" name="正方形/長方形 97"/>
            <p:cNvSpPr/>
            <p:nvPr/>
          </p:nvSpPr>
          <p:spPr>
            <a:xfrm>
              <a:off x="8318847" y="2080854"/>
              <a:ext cx="645117" cy="569626"/>
            </a:xfrm>
            <a:prstGeom prst="rect">
              <a:avLst/>
            </a:prstGeom>
            <a:solidFill>
              <a:srgbClr val="FFC000"/>
            </a:solidFill>
            <a:ln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ja-JP" sz="700" dirty="0" smtClean="0"/>
                <a:t>Thing Directory</a:t>
              </a:r>
              <a:br>
                <a:rPr lang="en-US" altLang="ja-JP" sz="700" dirty="0" smtClean="0"/>
              </a:br>
              <a:r>
                <a:rPr lang="en-US" altLang="ja-JP" sz="700" dirty="0" smtClean="0"/>
                <a:t>(Fujitsu)</a:t>
              </a:r>
              <a:endParaRPr kumimoji="1" lang="en-US" altLang="ja-JP" sz="700" dirty="0"/>
            </a:p>
          </p:txBody>
        </p:sp>
        <p:sp>
          <p:nvSpPr>
            <p:cNvPr id="76" name="テキスト ボックス 75"/>
            <p:cNvSpPr txBox="1"/>
            <p:nvPr/>
          </p:nvSpPr>
          <p:spPr>
            <a:xfrm>
              <a:off x="8237461" y="2669560"/>
              <a:ext cx="868831" cy="46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700" dirty="0" smtClean="0"/>
                <a:t>Implemented inside Remote proxy</a:t>
              </a:r>
              <a:endParaRPr kumimoji="1" lang="ja-JP" altLang="en-US" sz="700" dirty="0"/>
            </a:p>
          </p:txBody>
        </p:sp>
        <p:cxnSp>
          <p:nvCxnSpPr>
            <p:cNvPr id="77" name="直線コネクタ 76"/>
            <p:cNvCxnSpPr>
              <a:stCxn id="18" idx="0"/>
              <a:endCxn id="69" idx="2"/>
            </p:cNvCxnSpPr>
            <p:nvPr/>
          </p:nvCxnSpPr>
          <p:spPr>
            <a:xfrm flipH="1" flipV="1">
              <a:off x="4290083" y="5024348"/>
              <a:ext cx="16576" cy="2611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8" name="直線コネクタ 77"/>
            <p:cNvCxnSpPr>
              <a:stCxn id="16" idx="0"/>
              <a:endCxn id="74" idx="2"/>
            </p:cNvCxnSpPr>
            <p:nvPr/>
          </p:nvCxnSpPr>
          <p:spPr>
            <a:xfrm flipH="1" flipV="1">
              <a:off x="2975901" y="4231816"/>
              <a:ext cx="498534" cy="10586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9" name="直線コネクタ 78"/>
            <p:cNvCxnSpPr>
              <a:stCxn id="15" idx="0"/>
              <a:endCxn id="74" idx="2"/>
            </p:cNvCxnSpPr>
            <p:nvPr/>
          </p:nvCxnSpPr>
          <p:spPr>
            <a:xfrm flipV="1">
              <a:off x="2792374" y="4231816"/>
              <a:ext cx="183527" cy="10536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0" name="直線コネクタ 79"/>
            <p:cNvCxnSpPr>
              <a:stCxn id="14" idx="0"/>
            </p:cNvCxnSpPr>
            <p:nvPr/>
          </p:nvCxnSpPr>
          <p:spPr>
            <a:xfrm flipV="1">
              <a:off x="2070174" y="1537398"/>
              <a:ext cx="0" cy="6117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1" name="直線コネクタ 80"/>
            <p:cNvCxnSpPr>
              <a:stCxn id="70" idx="0"/>
              <a:endCxn id="66" idx="2"/>
            </p:cNvCxnSpPr>
            <p:nvPr/>
          </p:nvCxnSpPr>
          <p:spPr>
            <a:xfrm flipV="1">
              <a:off x="5104535" y="1833975"/>
              <a:ext cx="0" cy="2974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2" name="直線コネクタ 81"/>
            <p:cNvCxnSpPr>
              <a:stCxn id="71" idx="0"/>
              <a:endCxn id="67" idx="2"/>
            </p:cNvCxnSpPr>
            <p:nvPr/>
          </p:nvCxnSpPr>
          <p:spPr>
            <a:xfrm flipH="1" flipV="1">
              <a:off x="5943217" y="1845279"/>
              <a:ext cx="13860" cy="268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3" name="直線コネクタ 82"/>
            <p:cNvCxnSpPr>
              <a:stCxn id="63" idx="0"/>
              <a:endCxn id="71" idx="2"/>
            </p:cNvCxnSpPr>
            <p:nvPr/>
          </p:nvCxnSpPr>
          <p:spPr>
            <a:xfrm flipH="1" flipV="1">
              <a:off x="5957077" y="2682980"/>
              <a:ext cx="13178" cy="1752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4" name="直線コネクタ 83"/>
            <p:cNvCxnSpPr>
              <a:stCxn id="62" idx="0"/>
              <a:endCxn id="70" idx="2"/>
            </p:cNvCxnSpPr>
            <p:nvPr/>
          </p:nvCxnSpPr>
          <p:spPr>
            <a:xfrm flipH="1" flipV="1">
              <a:off x="5104535" y="2701072"/>
              <a:ext cx="4921" cy="1746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5" name="直線コネクタ 84"/>
            <p:cNvCxnSpPr>
              <a:stCxn id="63" idx="0"/>
              <a:endCxn id="68" idx="2"/>
            </p:cNvCxnSpPr>
            <p:nvPr/>
          </p:nvCxnSpPr>
          <p:spPr>
            <a:xfrm flipV="1">
              <a:off x="5970255" y="4233039"/>
              <a:ext cx="712987" cy="202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6" name="直線コネクタ 85"/>
            <p:cNvCxnSpPr>
              <a:stCxn id="71" idx="2"/>
              <a:endCxn id="73" idx="0"/>
            </p:cNvCxnSpPr>
            <p:nvPr/>
          </p:nvCxnSpPr>
          <p:spPr>
            <a:xfrm>
              <a:off x="5957077" y="2682980"/>
              <a:ext cx="726165" cy="108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pic>
          <p:nvPicPr>
            <p:cNvPr id="87" name="図 8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6806" y="3239600"/>
              <a:ext cx="1170432" cy="877824"/>
            </a:xfrm>
            <a:prstGeom prst="rect">
              <a:avLst/>
            </a:prstGeom>
          </p:spPr>
        </p:pic>
        <p:pic>
          <p:nvPicPr>
            <p:cNvPr id="88" name="図 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06" y="2426047"/>
              <a:ext cx="1170432" cy="877824"/>
            </a:xfrm>
            <a:prstGeom prst="rect">
              <a:avLst/>
            </a:prstGeom>
          </p:spPr>
        </p:pic>
        <p:pic>
          <p:nvPicPr>
            <p:cNvPr id="89" name="図 8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7588" y="3529850"/>
              <a:ext cx="1170432" cy="877824"/>
            </a:xfrm>
            <a:prstGeom prst="rect">
              <a:avLst/>
            </a:prstGeom>
          </p:spPr>
        </p:pic>
        <p:pic>
          <p:nvPicPr>
            <p:cNvPr id="90" name="図 8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146" y="3529850"/>
              <a:ext cx="1170432" cy="877824"/>
            </a:xfrm>
            <a:prstGeom prst="rect">
              <a:avLst/>
            </a:prstGeom>
          </p:spPr>
        </p:pic>
        <p:pic>
          <p:nvPicPr>
            <p:cNvPr id="91" name="図 9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4552" y="5903258"/>
              <a:ext cx="1234180" cy="694094"/>
            </a:xfrm>
            <a:prstGeom prst="rect">
              <a:avLst/>
            </a:prstGeom>
          </p:spPr>
        </p:pic>
        <p:pic>
          <p:nvPicPr>
            <p:cNvPr id="92" name="図 9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5981" y="3090938"/>
              <a:ext cx="1170432" cy="877824"/>
            </a:xfrm>
            <a:prstGeom prst="rect">
              <a:avLst/>
            </a:prstGeom>
          </p:spPr>
        </p:pic>
        <p:sp>
          <p:nvSpPr>
            <p:cNvPr id="93" name="テキスト ボックス 92"/>
            <p:cNvSpPr txBox="1"/>
            <p:nvPr/>
          </p:nvSpPr>
          <p:spPr>
            <a:xfrm>
              <a:off x="226731" y="836712"/>
              <a:ext cx="867030" cy="29355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1100" b="1" dirty="0" smtClean="0"/>
                <a:t>Panasonic</a:t>
              </a:r>
              <a:endParaRPr kumimoji="1" lang="en-US" altLang="ja-JP" sz="1100" b="1" dirty="0"/>
            </a:p>
          </p:txBody>
        </p:sp>
        <p:sp>
          <p:nvSpPr>
            <p:cNvPr id="94" name="テキスト ボックス 93"/>
            <p:cNvSpPr txBox="1"/>
            <p:nvPr/>
          </p:nvSpPr>
          <p:spPr>
            <a:xfrm>
              <a:off x="1907704" y="836711"/>
              <a:ext cx="755780" cy="29355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1100" b="1" smtClean="0"/>
                <a:t>Siemens</a:t>
              </a:r>
              <a:endParaRPr kumimoji="1" lang="en-US" altLang="ja-JP" sz="1100" b="1" dirty="0"/>
            </a:p>
          </p:txBody>
        </p:sp>
        <p:sp>
          <p:nvSpPr>
            <p:cNvPr id="95" name="テキスト ボックス 94"/>
            <p:cNvSpPr txBox="1"/>
            <p:nvPr/>
          </p:nvSpPr>
          <p:spPr>
            <a:xfrm>
              <a:off x="2748099" y="616585"/>
              <a:ext cx="887797" cy="673438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1100" b="1" dirty="0" smtClean="0"/>
                <a:t>Internet</a:t>
              </a:r>
              <a:r>
                <a:rPr lang="ja-JP" altLang="en-US" sz="1100" b="1" dirty="0"/>
                <a:t> </a:t>
              </a:r>
              <a:r>
                <a:rPr lang="en-US" altLang="ja-JP" sz="1100" b="1" dirty="0" smtClean="0"/>
                <a:t>Research Institute</a:t>
              </a:r>
            </a:p>
          </p:txBody>
        </p:sp>
        <p:sp>
          <p:nvSpPr>
            <p:cNvPr id="96" name="テキスト ボックス 95"/>
            <p:cNvSpPr txBox="1"/>
            <p:nvPr/>
          </p:nvSpPr>
          <p:spPr>
            <a:xfrm>
              <a:off x="3779912" y="835281"/>
              <a:ext cx="945981" cy="29355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1100" b="1" dirty="0" err="1" smtClean="0"/>
                <a:t>Lemonbeat</a:t>
              </a:r>
              <a:endParaRPr kumimoji="1" lang="en-US" altLang="ja-JP" sz="1100" b="1" dirty="0"/>
            </a:p>
          </p:txBody>
        </p:sp>
        <p:sp>
          <p:nvSpPr>
            <p:cNvPr id="97" name="テキスト ボックス 96"/>
            <p:cNvSpPr txBox="1"/>
            <p:nvPr/>
          </p:nvSpPr>
          <p:spPr>
            <a:xfrm>
              <a:off x="4932040" y="836712"/>
              <a:ext cx="506366" cy="29355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1100" b="1" dirty="0" smtClean="0"/>
                <a:t>Intel</a:t>
              </a:r>
              <a:endParaRPr kumimoji="1" lang="en-US" altLang="ja-JP" sz="1100" b="1" dirty="0"/>
            </a:p>
          </p:txBody>
        </p:sp>
        <p:sp>
          <p:nvSpPr>
            <p:cNvPr id="98" name="テキスト ボックス 97"/>
            <p:cNvSpPr txBox="1"/>
            <p:nvPr/>
          </p:nvSpPr>
          <p:spPr>
            <a:xfrm>
              <a:off x="5580112" y="708917"/>
              <a:ext cx="1118569" cy="483494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1100" b="1" dirty="0" smtClean="0"/>
                <a:t>Samsung SmartThings</a:t>
              </a:r>
              <a:endParaRPr kumimoji="1" lang="en-US" altLang="ja-JP" sz="1100" b="1" dirty="0"/>
            </a:p>
          </p:txBody>
        </p:sp>
        <p:sp>
          <p:nvSpPr>
            <p:cNvPr id="99" name="テキスト ボックス 98"/>
            <p:cNvSpPr txBox="1"/>
            <p:nvPr/>
          </p:nvSpPr>
          <p:spPr>
            <a:xfrm>
              <a:off x="7868476" y="847036"/>
              <a:ext cx="644531" cy="29355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1100" b="1" dirty="0" smtClean="0"/>
                <a:t>Fujitsu</a:t>
              </a:r>
              <a:endParaRPr kumimoji="1" lang="en-US" altLang="ja-JP" sz="1100" b="1" dirty="0"/>
            </a:p>
          </p:txBody>
        </p:sp>
        <p:sp>
          <p:nvSpPr>
            <p:cNvPr id="100" name="テキスト ボックス 99"/>
            <p:cNvSpPr txBox="1"/>
            <p:nvPr/>
          </p:nvSpPr>
          <p:spPr>
            <a:xfrm>
              <a:off x="6732240" y="839027"/>
              <a:ext cx="782696" cy="29355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1100" b="1" dirty="0" err="1" smtClean="0"/>
                <a:t>Eurecom</a:t>
              </a:r>
              <a:endParaRPr kumimoji="1" lang="en-US" altLang="ja-JP" sz="1100" b="1" dirty="0" smtClean="0"/>
            </a:p>
          </p:txBody>
        </p:sp>
      </p:grpSp>
      <p:sp>
        <p:nvSpPr>
          <p:cNvPr id="103" name="スライド番号プレースホルダー 10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15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Servients</a:t>
            </a:r>
            <a:r>
              <a:rPr lang="en-US" altLang="ja-JP" dirty="0" smtClean="0"/>
              <a:t> and protocols (1 of 2)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266244"/>
              </p:ext>
            </p:extLst>
          </p:nvPr>
        </p:nvGraphicFramePr>
        <p:xfrm>
          <a:off x="165101" y="1825625"/>
          <a:ext cx="8769353" cy="456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559"/>
                <a:gridCol w="730778"/>
                <a:gridCol w="730778"/>
                <a:gridCol w="730780"/>
                <a:gridCol w="730780"/>
                <a:gridCol w="1461559"/>
                <a:gridCol w="730780"/>
                <a:gridCol w="730780"/>
                <a:gridCol w="1461559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Servients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Fujitsu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Panasonic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Internet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Research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Institute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(IRI)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Siemens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Lemonbeat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Application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Scripting</a:t>
                      </a:r>
                      <a:r>
                        <a:rPr kumimoji="1" lang="en-US" altLang="ja-JP" sz="1200" baseline="0" dirty="0" smtClean="0"/>
                        <a:t> app.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NodeRED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Scripting/</a:t>
                      </a:r>
                      <a:endParaRPr kumimoji="1" lang="ja-JP" altLang="en-US" sz="1200" dirty="0"/>
                    </a:p>
                    <a:p>
                      <a:r>
                        <a:rPr kumimoji="1" lang="en-US" altLang="ja-JP" sz="1200" dirty="0" err="1" smtClean="0"/>
                        <a:t>NodeRED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NodeRED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1200" dirty="0" smtClean="0"/>
                        <a:t>Scripting </a:t>
                      </a:r>
                      <a:r>
                        <a:rPr kumimoji="1" lang="de-DE" altLang="ja-JP" sz="1200" dirty="0" err="1" smtClean="0"/>
                        <a:t>app</a:t>
                      </a:r>
                      <a:r>
                        <a:rPr kumimoji="1" lang="de-DE" altLang="ja-JP" sz="1200" dirty="0" smtClean="0"/>
                        <a:t>.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1200" dirty="0" err="1" smtClean="0"/>
                        <a:t>WebUI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　</a:t>
                      </a:r>
                      <a:r>
                        <a:rPr kumimoji="1" lang="en-US" altLang="ja-JP" sz="1200" dirty="0" smtClean="0"/>
                        <a:t>protocol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http(s)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sz="1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http(s)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900" dirty="0" smtClean="0"/>
                        <a:t>HTTP, </a:t>
                      </a:r>
                      <a:r>
                        <a:rPr kumimoji="1" lang="de-DE" altLang="ja-JP" sz="900" dirty="0" err="1" smtClean="0"/>
                        <a:t>CoAP</a:t>
                      </a:r>
                      <a:r>
                        <a:rPr kumimoji="1" lang="de-DE" altLang="ja-JP" sz="900" dirty="0" smtClean="0"/>
                        <a:t>, </a:t>
                      </a:r>
                      <a:r>
                        <a:rPr kumimoji="1" lang="de-DE" altLang="ja-JP" sz="900" dirty="0" err="1" smtClean="0"/>
                        <a:t>BACnet</a:t>
                      </a:r>
                      <a:r>
                        <a:rPr kumimoji="1" lang="de-DE" altLang="ja-JP" sz="900" dirty="0" smtClean="0"/>
                        <a:t>, </a:t>
                      </a:r>
                      <a:r>
                        <a:rPr kumimoji="1" lang="de-DE" altLang="ja-JP" sz="900" dirty="0" err="1" smtClean="0"/>
                        <a:t>Modbus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900" dirty="0" smtClean="0"/>
                        <a:t>HTTP, </a:t>
                      </a:r>
                      <a:r>
                        <a:rPr kumimoji="1" lang="de-DE" altLang="ja-JP" sz="900" dirty="0" err="1" smtClean="0"/>
                        <a:t>CoAP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Remote proxy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FJ-Server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err="1" smtClean="0"/>
                        <a:t>WoS</a:t>
                      </a:r>
                      <a:r>
                        <a:rPr kumimoji="1" lang="de-DE" altLang="ja-JP" sz="1000" baseline="0" dirty="0" smtClean="0"/>
                        <a:t> Messaging Service</a:t>
                      </a:r>
                      <a:endParaRPr kumimoji="1" lang="ja-JP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protocol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http(s)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smtClean="0"/>
                        <a:t>(Tunnel)</a:t>
                      </a:r>
                      <a:endParaRPr kumimoji="1" lang="ja-JP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Local proxy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FJ-GW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FJ-GW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err="1" smtClean="0"/>
                        <a:t>WoS</a:t>
                      </a:r>
                      <a:r>
                        <a:rPr kumimoji="1" lang="de-DE" altLang="ja-JP" sz="1000" baseline="0" dirty="0" smtClean="0"/>
                        <a:t> Messaging Service, TD Registration Agent</a:t>
                      </a:r>
                      <a:endParaRPr kumimoji="1" lang="ja-JP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protocol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https</a:t>
                      </a:r>
                      <a:endParaRPr kumimoji="1" lang="ja-JP" altLang="en-US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https+wss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smtClean="0"/>
                        <a:t>HTTP</a:t>
                      </a:r>
                      <a:endParaRPr kumimoji="1" lang="ja-JP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251460">
                <a:tc rowSpan="4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Device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LED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Air</a:t>
                      </a:r>
                      <a:r>
                        <a:rPr kumimoji="1" lang="en-US" altLang="ja-JP" sz="1200" baseline="0" dirty="0" smtClean="0"/>
                        <a:t> conditioner, LED light, Blind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200" dirty="0" smtClean="0"/>
                        <a:t>LED light, Air conditioner, Robot Cleaner</a:t>
                      </a:r>
                      <a:endParaRPr kumimoji="1" lang="ja-JP" altLang="en-US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1200" dirty="0" smtClean="0"/>
                        <a:t>Human Detection Sensor, Amazon Echo, Google Home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smtClean="0"/>
                        <a:t>Remote </a:t>
                      </a:r>
                      <a:r>
                        <a:rPr kumimoji="1" lang="de-DE" altLang="ja-JP" sz="1000" dirty="0" err="1" smtClean="0"/>
                        <a:t>Festo</a:t>
                      </a:r>
                      <a:r>
                        <a:rPr kumimoji="1" lang="de-DE" altLang="ja-JP" sz="1000" dirty="0" smtClean="0"/>
                        <a:t> Plant</a:t>
                      </a:r>
                      <a:r>
                        <a:rPr kumimoji="1" lang="de-DE" altLang="ja-JP" sz="1000" baseline="0" dirty="0" smtClean="0"/>
                        <a:t> (</a:t>
                      </a:r>
                      <a:r>
                        <a:rPr kumimoji="1" lang="de-DE" altLang="ja-JP" sz="1000" baseline="0" dirty="0" err="1" smtClean="0"/>
                        <a:t>valve,pump,levelmeter</a:t>
                      </a:r>
                      <a:r>
                        <a:rPr kumimoji="1" lang="de-DE" altLang="ja-JP" sz="1000" baseline="0" dirty="0" smtClean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Sensors(Luminance</a:t>
                      </a:r>
                      <a:r>
                        <a:rPr kumimoji="1" lang="en-US" altLang="ja-JP" sz="1200" baseline="0" dirty="0" smtClean="0"/>
                        <a:t> sensor</a:t>
                      </a:r>
                    </a:p>
                    <a:p>
                      <a:r>
                        <a:rPr kumimoji="1" lang="en-US" altLang="ja-JP" sz="1200" baseline="0" dirty="0" smtClean="0"/>
                        <a:t>Humidity sensor</a:t>
                      </a:r>
                    </a:p>
                    <a:p>
                      <a:r>
                        <a:rPr kumimoji="1" lang="en-US" altLang="ja-JP" sz="1200" baseline="0" dirty="0" smtClean="0"/>
                        <a:t>Temperature sensor)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en-US" altLang="ja-JP" sz="1200" dirty="0" smtClean="0"/>
                        <a:t>Binary actuator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2514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baseline="0" dirty="0" err="1" smtClean="0"/>
                        <a:t>BACnet</a:t>
                      </a:r>
                      <a:r>
                        <a:rPr kumimoji="1" lang="de-DE" altLang="ja-JP" sz="1000" baseline="0" dirty="0" smtClean="0"/>
                        <a:t> Demonstrator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514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baseline="0" dirty="0" smtClean="0"/>
                        <a:t>Logo! Demonstrator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514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baseline="0" dirty="0" smtClean="0"/>
                        <a:t>RGB LED Light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38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Servients</a:t>
            </a:r>
            <a:r>
              <a:rPr lang="en-US" altLang="ja-JP" dirty="0"/>
              <a:t> and protocols </a:t>
            </a:r>
            <a:r>
              <a:rPr lang="en-US" altLang="ja-JP" dirty="0" smtClean="0"/>
              <a:t>(2 </a:t>
            </a:r>
            <a:r>
              <a:rPr lang="en-US" altLang="ja-JP" dirty="0"/>
              <a:t>of 2)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052641"/>
              </p:ext>
            </p:extLst>
          </p:nvPr>
        </p:nvGraphicFramePr>
        <p:xfrm>
          <a:off x="177802" y="1825625"/>
          <a:ext cx="8737600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267"/>
                <a:gridCol w="774902"/>
                <a:gridCol w="681363"/>
                <a:gridCol w="1456267"/>
                <a:gridCol w="1456267"/>
                <a:gridCol w="1456267"/>
                <a:gridCol w="145626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Servients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Intel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SmartThings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EURECOM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Application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dirty="0" smtClean="0"/>
                        <a:t>AVS </a:t>
                      </a:r>
                      <a:r>
                        <a:rPr lang="en-US" altLang="ja-JP" sz="1200" dirty="0" err="1" smtClean="0"/>
                        <a:t>WoT</a:t>
                      </a:r>
                      <a:r>
                        <a:rPr lang="en-US" altLang="ja-JP" sz="1200" baseline="0" dirty="0" smtClean="0"/>
                        <a:t> Skill</a:t>
                      </a:r>
                      <a:endParaRPr lang="ja-JP" altLang="en-US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dirty="0" err="1" smtClean="0"/>
                        <a:t>AlexNet</a:t>
                      </a:r>
                      <a:r>
                        <a:rPr lang="en-US" altLang="ja-JP" sz="1200" dirty="0" smtClean="0"/>
                        <a:t> </a:t>
                      </a:r>
                      <a:r>
                        <a:rPr lang="en-US" altLang="ja-JP" sz="1200" dirty="0" err="1" smtClean="0"/>
                        <a:t>Recog</a:t>
                      </a:r>
                      <a:r>
                        <a:rPr lang="en-US" altLang="ja-JP" sz="1200" dirty="0" smtClean="0"/>
                        <a:t> Service</a:t>
                      </a:r>
                      <a:endParaRPr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Node</a:t>
                      </a:r>
                      <a:r>
                        <a:rPr kumimoji="1" lang="en-US" altLang="ja-JP" sz="1200" baseline="0" dirty="0" smtClean="0"/>
                        <a:t>-RED Local application</a:t>
                      </a:r>
                      <a:endParaRPr kumimoji="1" lang="ja-JP" altLang="en-US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Node-RED Remote application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　</a:t>
                      </a:r>
                      <a:r>
                        <a:rPr kumimoji="1" lang="en-US" altLang="ja-JP" sz="1200" dirty="0" smtClean="0"/>
                        <a:t>protocol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ja-JP" sz="1200" dirty="0" smtClean="0"/>
                        <a:t>HTTPS</a:t>
                      </a:r>
                      <a:endParaRPr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Remote proxy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ja-JP" sz="1200" dirty="0" smtClean="0"/>
                        <a:t>Cloud proxy shadow</a:t>
                      </a:r>
                      <a:endParaRPr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Remote</a:t>
                      </a:r>
                      <a:r>
                        <a:rPr kumimoji="1" lang="en-US" altLang="ja-JP" sz="1200" baseline="0" dirty="0" smtClean="0"/>
                        <a:t> Gateway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protocol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ja-JP" sz="1200" dirty="0" smtClean="0"/>
                        <a:t>HTTPS/</a:t>
                      </a:r>
                      <a:r>
                        <a:rPr lang="en-US" altLang="ja-JP" sz="1200" dirty="0" err="1" smtClean="0"/>
                        <a:t>CoAP</a:t>
                      </a:r>
                      <a:r>
                        <a:rPr lang="en-US" altLang="ja-JP" sz="1200" dirty="0" smtClean="0"/>
                        <a:t>(s)</a:t>
                      </a:r>
                      <a:endParaRPr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Multi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Local proxy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ja-JP" sz="1200" dirty="0" smtClean="0"/>
                        <a:t>Local</a:t>
                      </a:r>
                      <a:r>
                        <a:rPr lang="en-US" altLang="ja-JP" sz="1200" baseline="0" dirty="0" smtClean="0"/>
                        <a:t> proxy</a:t>
                      </a:r>
                      <a:endParaRPr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Local Gateway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protocol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ja-JP" sz="1200" dirty="0" err="1" smtClean="0"/>
                        <a:t>CoAP</a:t>
                      </a:r>
                      <a:endParaRPr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Multi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???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Device</a:t>
                      </a:r>
                    </a:p>
                    <a:p>
                      <a:endParaRPr kumimoji="1" lang="en-US" altLang="ja-JP" sz="1200" dirty="0" smtClean="0"/>
                    </a:p>
                    <a:p>
                      <a:endParaRPr kumimoji="1" lang="en-US" altLang="ja-JP" sz="1200" dirty="0" smtClean="0"/>
                    </a:p>
                    <a:p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ja-JP" sz="1200" dirty="0" smtClean="0"/>
                        <a:t>OCF RGB</a:t>
                      </a:r>
                      <a:r>
                        <a:rPr lang="en-US" altLang="ja-JP" sz="1200" baseline="0" dirty="0" smtClean="0"/>
                        <a:t> light</a:t>
                      </a:r>
                    </a:p>
                    <a:p>
                      <a:r>
                        <a:rPr lang="en-US" altLang="ja-JP" sz="1200" baseline="0" dirty="0" smtClean="0"/>
                        <a:t>OCF Light</a:t>
                      </a:r>
                    </a:p>
                    <a:p>
                      <a:r>
                        <a:rPr lang="en-US" altLang="ja-JP" sz="1200" baseline="0" dirty="0" smtClean="0"/>
                        <a:t>OCF Buzzer</a:t>
                      </a:r>
                    </a:p>
                    <a:p>
                      <a:r>
                        <a:rPr lang="en-US" altLang="ja-JP" sz="1200" baseline="0" dirty="0" smtClean="0"/>
                        <a:t>OCF </a:t>
                      </a:r>
                      <a:r>
                        <a:rPr lang="en-US" altLang="ja-JP" sz="1200" baseline="0" dirty="0" err="1" smtClean="0"/>
                        <a:t>temperture</a:t>
                      </a:r>
                      <a:endParaRPr lang="en-US" altLang="ja-JP" sz="1200" baseline="0" dirty="0" smtClean="0"/>
                    </a:p>
                    <a:p>
                      <a:r>
                        <a:rPr lang="en-US" altLang="ja-JP" sz="1200" baseline="0" dirty="0" smtClean="0"/>
                        <a:t>OCF Button</a:t>
                      </a:r>
                    </a:p>
                    <a:p>
                      <a:r>
                        <a:rPr lang="en-US" altLang="ja-JP" sz="1200" baseline="0" dirty="0" smtClean="0"/>
                        <a:t>OCF Proximity</a:t>
                      </a:r>
                    </a:p>
                    <a:p>
                      <a:r>
                        <a:rPr lang="en-US" altLang="ja-JP" sz="1200" baseline="0" dirty="0" smtClean="0"/>
                        <a:t>OCF Slider</a:t>
                      </a:r>
                    </a:p>
                    <a:p>
                      <a:r>
                        <a:rPr lang="en-US" altLang="ja-JP" sz="1200" dirty="0" smtClean="0"/>
                        <a:t>Still camera</a:t>
                      </a:r>
                      <a:endParaRPr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Dimmable Light(</a:t>
                      </a:r>
                      <a:r>
                        <a:rPr kumimoji="1" lang="en-US" altLang="ja-JP" sz="1200" dirty="0" err="1" smtClean="0"/>
                        <a:t>ocf</a:t>
                      </a:r>
                      <a:r>
                        <a:rPr kumimoji="1" lang="en-US" altLang="ja-JP" sz="1200" dirty="0" smtClean="0"/>
                        <a:t>)</a:t>
                      </a:r>
                    </a:p>
                    <a:p>
                      <a:r>
                        <a:rPr kumimoji="1" lang="en-US" altLang="ja-JP" sz="1200" dirty="0" smtClean="0"/>
                        <a:t>Motion</a:t>
                      </a:r>
                      <a:r>
                        <a:rPr kumimoji="1" lang="en-US" altLang="ja-JP" sz="1200" baseline="0" dirty="0" smtClean="0"/>
                        <a:t> Sensor(</a:t>
                      </a:r>
                      <a:r>
                        <a:rPr kumimoji="1" lang="en-US" altLang="ja-JP" sz="1200" baseline="0" dirty="0" err="1" smtClean="0"/>
                        <a:t>ocf</a:t>
                      </a:r>
                      <a:r>
                        <a:rPr kumimoji="1" lang="en-US" altLang="ja-JP" sz="1200" baseline="0" dirty="0" smtClean="0"/>
                        <a:t>)</a:t>
                      </a:r>
                    </a:p>
                    <a:p>
                      <a:r>
                        <a:rPr kumimoji="1" lang="en-US" altLang="ja-JP" sz="1200" baseline="0" dirty="0" smtClean="0"/>
                        <a:t>Dimmable Light(</a:t>
                      </a:r>
                      <a:r>
                        <a:rPr kumimoji="1" lang="en-US" altLang="ja-JP" sz="1200" baseline="0" dirty="0" err="1" smtClean="0"/>
                        <a:t>st</a:t>
                      </a:r>
                      <a:r>
                        <a:rPr kumimoji="1" lang="en-US" altLang="ja-JP" sz="1200" baseline="0" dirty="0" smtClean="0"/>
                        <a:t>)</a:t>
                      </a:r>
                    </a:p>
                    <a:p>
                      <a:r>
                        <a:rPr kumimoji="1" lang="en-US" altLang="ja-JP" sz="1200" baseline="0" dirty="0" smtClean="0"/>
                        <a:t>Motion Sensor(</a:t>
                      </a:r>
                      <a:r>
                        <a:rPr kumimoji="1" lang="en-US" altLang="ja-JP" sz="1200" baseline="0" dirty="0" err="1" smtClean="0"/>
                        <a:t>st</a:t>
                      </a:r>
                      <a:r>
                        <a:rPr kumimoji="1" lang="en-US" altLang="ja-JP" sz="1200" baseline="0" dirty="0" smtClean="0"/>
                        <a:t>)</a:t>
                      </a:r>
                    </a:p>
                    <a:p>
                      <a:r>
                        <a:rPr kumimoji="1" lang="en-US" altLang="ja-JP" sz="1200" baseline="0" dirty="0" smtClean="0"/>
                        <a:t>Gas Sensor(IPSO)</a:t>
                      </a:r>
                    </a:p>
                    <a:p>
                      <a:r>
                        <a:rPr kumimoji="1" lang="en-US" altLang="ja-JP" sz="1200" baseline="0" dirty="0" smtClean="0"/>
                        <a:t>PM2.5 Sensor(IPSO)</a:t>
                      </a:r>
                    </a:p>
                    <a:p>
                      <a:r>
                        <a:rPr kumimoji="1" lang="en-US" altLang="ja-JP" sz="1200" baseline="0" dirty="0" smtClean="0"/>
                        <a:t>Temperature Sensor(IPSO)</a:t>
                      </a:r>
                    </a:p>
                    <a:p>
                      <a:r>
                        <a:rPr kumimoji="1" lang="en-US" altLang="ja-JP" sz="1200" baseline="0" dirty="0" smtClean="0"/>
                        <a:t>Humidity Sensor(IPSO)</a:t>
                      </a:r>
                    </a:p>
                    <a:p>
                      <a:endParaRPr kumimoji="1" lang="en-US" altLang="ja-JP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Loudness</a:t>
                      </a:r>
                      <a:r>
                        <a:rPr kumimoji="1" lang="en-US" altLang="ja-JP" sz="1200" baseline="0" dirty="0" smtClean="0"/>
                        <a:t> Sensor(IPSO)</a:t>
                      </a:r>
                    </a:p>
                    <a:p>
                      <a:r>
                        <a:rPr kumimoji="1" lang="en-US" altLang="ja-JP" sz="1200" baseline="0" dirty="0" smtClean="0"/>
                        <a:t>Illuminance Sensor(IPSO)</a:t>
                      </a:r>
                    </a:p>
                    <a:p>
                      <a:r>
                        <a:rPr kumimoji="1" lang="en-US" altLang="ja-JP" sz="1200" baseline="0" dirty="0" smtClean="0"/>
                        <a:t>PIR Sensor(IPSO)</a:t>
                      </a:r>
                    </a:p>
                    <a:p>
                      <a:r>
                        <a:rPr kumimoji="1" lang="en-US" altLang="ja-JP" sz="1200" baseline="0" dirty="0" smtClean="0"/>
                        <a:t>Barometer Sensor(IPSO)</a:t>
                      </a:r>
                      <a:endParaRPr kumimoji="1" lang="en-US" altLang="ja-JP" sz="1200" baseline="0" dirty="0"/>
                    </a:p>
                    <a:p>
                      <a:r>
                        <a:rPr kumimoji="1" lang="en-US" altLang="ja-JP" sz="1200" baseline="0" dirty="0" smtClean="0"/>
                        <a:t>OCF Bridge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Sensors</a:t>
                      </a:r>
                      <a:r>
                        <a:rPr kumimoji="1" lang="en-US" altLang="ja-JP" sz="1200" baseline="0" dirty="0" smtClean="0"/>
                        <a:t> and actuators in </a:t>
                      </a:r>
                      <a:r>
                        <a:rPr kumimoji="1" lang="en-US" altLang="ja-JP" sz="1200" dirty="0" smtClean="0"/>
                        <a:t>BMW</a:t>
                      </a:r>
                      <a:r>
                        <a:rPr kumimoji="1" lang="en-US" altLang="ja-JP" sz="1200" baseline="0" dirty="0" smtClean="0"/>
                        <a:t> X5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70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2009</TotalTime>
  <Words>558</Words>
  <Application>Microsoft Office PowerPoint</Application>
  <PresentationFormat>画面に合わせる (4:3)</PresentationFormat>
  <Paragraphs>243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Servients and protocols for Prague plugfest</vt:lpstr>
      <vt:lpstr>Previous plugfest</vt:lpstr>
      <vt:lpstr>Burlingame plugfest</vt:lpstr>
      <vt:lpstr>Servients and protocols (1 of 2)</vt:lpstr>
      <vt:lpstr>Servients and protocols (2 of 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ryuichi</dc:creator>
  <cp:lastModifiedBy>Matsukura, Ryuichi/松倉 隆一</cp:lastModifiedBy>
  <cp:revision>292</cp:revision>
  <cp:lastPrinted>2017-10-25T11:21:47Z</cp:lastPrinted>
  <dcterms:created xsi:type="dcterms:W3CDTF">2017-08-13T06:02:55Z</dcterms:created>
  <dcterms:modified xsi:type="dcterms:W3CDTF">2018-01-31T11:05:14Z</dcterms:modified>
</cp:coreProperties>
</file>