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41" r:id="rId1"/>
    <p:sldMasterId id="2147484717" r:id="rId2"/>
  </p:sldMasterIdLst>
  <p:notesMasterIdLst>
    <p:notesMasterId r:id="rId16"/>
  </p:notesMasterIdLst>
  <p:sldIdLst>
    <p:sldId id="264" r:id="rId3"/>
    <p:sldId id="274" r:id="rId4"/>
    <p:sldId id="269" r:id="rId5"/>
    <p:sldId id="275" r:id="rId6"/>
    <p:sldId id="276" r:id="rId7"/>
    <p:sldId id="271" r:id="rId8"/>
    <p:sldId id="263" r:id="rId9"/>
    <p:sldId id="265" r:id="rId10"/>
    <p:sldId id="270" r:id="rId11"/>
    <p:sldId id="266" r:id="rId12"/>
    <p:sldId id="277" r:id="rId13"/>
    <p:sldId id="267" r:id="rId14"/>
    <p:sldId id="279" r:id="rId15"/>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umimoji="1"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umimoji="1"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umimoji="1"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umimoji="1" kern="1200">
        <a:solidFill>
          <a:schemeClr val="tx1"/>
        </a:solidFill>
        <a:latin typeface="Calibri" charset="0"/>
        <a:ea typeface="ＭＳ Ｐゴシック" charset="0"/>
        <a:cs typeface="ＭＳ Ｐゴシック" charset="0"/>
      </a:defRPr>
    </a:lvl5pPr>
    <a:lvl6pPr marL="2286000" algn="l" defTabSz="457200" rtl="0" eaLnBrk="1" latinLnBrk="0" hangingPunct="1">
      <a:defRPr kumimoji="1" kern="1200">
        <a:solidFill>
          <a:schemeClr val="tx1"/>
        </a:solidFill>
        <a:latin typeface="Calibri" charset="0"/>
        <a:ea typeface="ＭＳ Ｐゴシック" charset="0"/>
        <a:cs typeface="ＭＳ Ｐゴシック" charset="0"/>
      </a:defRPr>
    </a:lvl6pPr>
    <a:lvl7pPr marL="2743200" algn="l" defTabSz="457200" rtl="0" eaLnBrk="1" latinLnBrk="0" hangingPunct="1">
      <a:defRPr kumimoji="1" kern="1200">
        <a:solidFill>
          <a:schemeClr val="tx1"/>
        </a:solidFill>
        <a:latin typeface="Calibri" charset="0"/>
        <a:ea typeface="ＭＳ Ｐゴシック" charset="0"/>
        <a:cs typeface="ＭＳ Ｐゴシック" charset="0"/>
      </a:defRPr>
    </a:lvl7pPr>
    <a:lvl8pPr marL="3200400" algn="l" defTabSz="457200" rtl="0" eaLnBrk="1" latinLnBrk="0" hangingPunct="1">
      <a:defRPr kumimoji="1" kern="1200">
        <a:solidFill>
          <a:schemeClr val="tx1"/>
        </a:solidFill>
        <a:latin typeface="Calibri" charset="0"/>
        <a:ea typeface="ＭＳ Ｐゴシック" charset="0"/>
        <a:cs typeface="ＭＳ Ｐゴシック" charset="0"/>
      </a:defRPr>
    </a:lvl8pPr>
    <a:lvl9pPr marL="3657600" algn="l" defTabSz="457200" rtl="0" eaLnBrk="1" latinLnBrk="0" hangingPunct="1">
      <a:defRPr kumimoji="1"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waguchi Toru (川口 透)" initials="KT(透" lastIdx="0" clrIdx="0">
    <p:extLst>
      <p:ext uri="{19B8F6BF-5375-455C-9EA6-DF929625EA0E}">
        <p15:presenceInfo xmlns:p15="http://schemas.microsoft.com/office/powerpoint/2012/main" userId="S-1-5-21-3734395507-3439540992-2097805461-128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C0"/>
    <a:srgbClr val="006AB0"/>
    <a:srgbClr val="00AA80"/>
    <a:srgbClr val="AA8000"/>
    <a:srgbClr val="FFA300"/>
    <a:srgbClr val="F6A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6" autoAdjust="0"/>
    <p:restoredTop sz="69000" autoAdjust="0"/>
  </p:normalViewPr>
  <p:slideViewPr>
    <p:cSldViewPr snapToGrid="0" snapToObjects="1">
      <p:cViewPr varScale="1">
        <p:scale>
          <a:sx n="59" d="100"/>
          <a:sy n="59" d="100"/>
        </p:scale>
        <p:origin x="15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ADED3-16EB-496F-9631-429218CFE35E}" type="datetimeFigureOut">
              <a:rPr kumimoji="1" lang="ja-JP" altLang="en-US" smtClean="0"/>
              <a:t>2019/6/2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E3C8D-FB20-4E07-B905-E824CBB37F35}" type="slidenum">
              <a:rPr kumimoji="1" lang="ja-JP" altLang="en-US" smtClean="0"/>
              <a:t>‹#›</a:t>
            </a:fld>
            <a:endParaRPr kumimoji="1" lang="ja-JP" altLang="en-US"/>
          </a:p>
        </p:txBody>
      </p:sp>
    </p:spTree>
    <p:extLst>
      <p:ext uri="{BB962C8B-B14F-4D97-AF65-F5344CB8AC3E}">
        <p14:creationId xmlns:p14="http://schemas.microsoft.com/office/powerpoint/2010/main" val="29663881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Panasonic</a:t>
            </a:r>
            <a:r>
              <a:rPr kumimoji="1" lang="ja-JP" altLang="en-US" dirty="0"/>
              <a:t> </a:t>
            </a:r>
            <a:r>
              <a:rPr kumimoji="1" lang="en-US" altLang="ja-JP" dirty="0"/>
              <a:t>has been</a:t>
            </a:r>
            <a:r>
              <a:rPr kumimoji="1" lang="ja-JP" altLang="en-US" dirty="0"/>
              <a:t> </a:t>
            </a:r>
            <a:r>
              <a:rPr kumimoji="1" lang="en-US" altLang="ja-JP" dirty="0"/>
              <a:t>established</a:t>
            </a:r>
            <a:r>
              <a:rPr kumimoji="1" lang="ja-JP" altLang="en-US" dirty="0"/>
              <a:t> </a:t>
            </a:r>
            <a:r>
              <a:rPr kumimoji="1" lang="en-US" altLang="ja-JP" dirty="0"/>
              <a:t>in</a:t>
            </a:r>
            <a:r>
              <a:rPr kumimoji="1" lang="ja-JP" altLang="en-US" dirty="0"/>
              <a:t> </a:t>
            </a:r>
            <a:r>
              <a:rPr kumimoji="1" lang="en-US" altLang="ja-JP" dirty="0"/>
              <a:t>1918,</a:t>
            </a:r>
            <a:r>
              <a:rPr kumimoji="1" lang="ja-JP" altLang="en-US" dirty="0"/>
              <a:t> </a:t>
            </a:r>
            <a:r>
              <a:rPr kumimoji="1" lang="en-US" altLang="ja-JP" dirty="0"/>
              <a:t>101 years ago. </a:t>
            </a:r>
          </a:p>
          <a:p>
            <a:r>
              <a:rPr kumimoji="1" lang="en-US" altLang="ja-JP" dirty="0"/>
              <a:t>From that time, Panasonic has been manufacturing several products, such as Home Appliances and Equipment, devices for B2B, automotive and industrial solutions.</a:t>
            </a:r>
          </a:p>
          <a:p>
            <a:r>
              <a:rPr kumimoji="1" lang="en-US" altLang="ja-JP" dirty="0"/>
              <a:t>Panasonic now aims to be not only a manufacturer of those products, but also a “Lifestyle Update company”, by making these products into “Connected”, “Software defined” and “Upgradable”.</a:t>
            </a:r>
            <a:endParaRPr kumimoji="1" lang="ja-JP" altLang="en-US"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2</a:t>
            </a:fld>
            <a:endParaRPr kumimoji="1" lang="ja-JP" altLang="en-US"/>
          </a:p>
        </p:txBody>
      </p:sp>
    </p:spTree>
    <p:extLst>
      <p:ext uri="{BB962C8B-B14F-4D97-AF65-F5344CB8AC3E}">
        <p14:creationId xmlns:p14="http://schemas.microsoft.com/office/powerpoint/2010/main" val="2310802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Finally I’d like to explain my expectation to standardization activities</a:t>
            </a:r>
            <a:endParaRPr kumimoji="1" lang="ja-JP" altLang="en-US"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11</a:t>
            </a:fld>
            <a:endParaRPr kumimoji="1" lang="ja-JP" altLang="en-US"/>
          </a:p>
        </p:txBody>
      </p:sp>
    </p:spTree>
    <p:extLst>
      <p:ext uri="{BB962C8B-B14F-4D97-AF65-F5344CB8AC3E}">
        <p14:creationId xmlns:p14="http://schemas.microsoft.com/office/powerpoint/2010/main" val="94918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When designing Panasonic APIs, we tried to align with exiting standard as much as possible. </a:t>
            </a:r>
          </a:p>
          <a:p>
            <a:r>
              <a:rPr kumimoji="1" lang="en-US" altLang="ja-JP" dirty="0"/>
              <a:t>Therefore, we employed WoT interaction model as the basis.</a:t>
            </a:r>
          </a:p>
          <a:p>
            <a:endParaRPr kumimoji="1" lang="en-US" altLang="ja-JP" dirty="0"/>
          </a:p>
          <a:p>
            <a:r>
              <a:rPr kumimoji="1" lang="en-US" altLang="ja-JP" dirty="0"/>
              <a:t>To design APIs in detail, we need domain specific vocabulary and data model.</a:t>
            </a:r>
          </a:p>
          <a:p>
            <a:r>
              <a:rPr kumimoji="1" lang="en-US" altLang="ja-JP" dirty="0"/>
              <a:t>For home appliances, we employed ECHONET based vocabulary and data model, because many products in Japanese market equips it as local communication protocol.</a:t>
            </a:r>
          </a:p>
          <a:p>
            <a:endParaRPr kumimoji="1" lang="en-US" altLang="ja-JP" dirty="0"/>
          </a:p>
          <a:p>
            <a:r>
              <a:rPr kumimoji="1" lang="en-US" altLang="ja-JP" dirty="0"/>
              <a:t>We currently haven’t found good candidate other than home appliances, such as audio visual products and other industries outside home.</a:t>
            </a:r>
          </a:p>
          <a:p>
            <a:r>
              <a:rPr kumimoji="1" lang="en-US" altLang="ja-JP" dirty="0"/>
              <a:t>So I would applicate if you give advises whether such standards exists or not, and if not then let’s develop such standards together. </a:t>
            </a:r>
          </a:p>
          <a:p>
            <a:endParaRPr kumimoji="1" lang="en-US" altLang="ja-JP"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12</a:t>
            </a:fld>
            <a:endParaRPr kumimoji="1" lang="ja-JP" altLang="en-US"/>
          </a:p>
        </p:txBody>
      </p:sp>
    </p:spTree>
    <p:extLst>
      <p:ext uri="{BB962C8B-B14F-4D97-AF65-F5344CB8AC3E}">
        <p14:creationId xmlns:p14="http://schemas.microsoft.com/office/powerpoint/2010/main" val="393334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Now I’d like to look back at Panasonic contribution to Web of Things in recent years.</a:t>
            </a:r>
            <a:endParaRPr kumimoji="1" lang="ja-JP" altLang="en-US"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3</a:t>
            </a:fld>
            <a:endParaRPr kumimoji="1" lang="ja-JP" altLang="en-US"/>
          </a:p>
        </p:txBody>
      </p:sp>
    </p:spTree>
    <p:extLst>
      <p:ext uri="{BB962C8B-B14F-4D97-AF65-F5344CB8AC3E}">
        <p14:creationId xmlns:p14="http://schemas.microsoft.com/office/powerpoint/2010/main" val="174783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major contribution was to define architecture supporting legacy products.</a:t>
            </a:r>
          </a:p>
          <a:p>
            <a:endParaRPr kumimoji="1" lang="en-US" altLang="ja-JP" dirty="0"/>
          </a:p>
          <a:p>
            <a:r>
              <a:rPr kumimoji="1" lang="en-US" altLang="ja-JP" dirty="0"/>
              <a:t>This diagram shows typical implementation of our</a:t>
            </a:r>
            <a:r>
              <a:rPr kumimoji="1" lang="ja-JP" altLang="en-US" dirty="0"/>
              <a:t> </a:t>
            </a:r>
            <a:r>
              <a:rPr kumimoji="1" lang="en-US" altLang="ja-JP" dirty="0"/>
              <a:t>network connected products.</a:t>
            </a:r>
          </a:p>
          <a:p>
            <a:r>
              <a:rPr kumimoji="1" lang="en-US" altLang="ja-JP" dirty="0"/>
              <a:t>Some devices in home are already connected each other, by using existing protocols such as ECHONET, DECT and other proprietary ones.</a:t>
            </a:r>
          </a:p>
          <a:p>
            <a:r>
              <a:rPr kumimoji="1" lang="en-US" altLang="ja-JP" dirty="0"/>
              <a:t>These devices are connected to cloud through local gateway, and exposes REST API through cloud.</a:t>
            </a:r>
          </a:p>
          <a:p>
            <a:endParaRPr kumimoji="1" lang="en-US" altLang="ja-JP" dirty="0"/>
          </a:p>
          <a:p>
            <a:r>
              <a:rPr kumimoji="1" lang="en-US" altLang="ja-JP" dirty="0"/>
              <a:t>To make Web of Things ecosystem broad enough, we thought that it is important to support these existing configurations. </a:t>
            </a:r>
          </a:p>
          <a:p>
            <a:r>
              <a:rPr kumimoji="1" lang="en-US" altLang="ja-JP" dirty="0"/>
              <a:t>Therefore, we proposed to support existing devices in local network in Web of Things, and it was reflected in WoT abstract architecture.</a:t>
            </a:r>
          </a:p>
          <a:p>
            <a:endParaRPr kumimoji="1" lang="en-US" altLang="ja-JP"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4</a:t>
            </a:fld>
            <a:endParaRPr kumimoji="1" lang="ja-JP" altLang="en-US"/>
          </a:p>
        </p:txBody>
      </p:sp>
    </p:spTree>
    <p:extLst>
      <p:ext uri="{BB962C8B-B14F-4D97-AF65-F5344CB8AC3E}">
        <p14:creationId xmlns:p14="http://schemas.microsoft.com/office/powerpoint/2010/main" val="269482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Second major contribution was specification verification through Plugfest.</a:t>
            </a:r>
          </a:p>
          <a:p>
            <a:endParaRPr kumimoji="1" lang="en-US" altLang="ja-JP" dirty="0"/>
          </a:p>
          <a:p>
            <a:r>
              <a:rPr kumimoji="1" lang="en-US" altLang="ja-JP" dirty="0"/>
              <a:t>From its early stage, Web of Things group used to perform plugfest, which tries to connects several companies’ things each other, to verify correctness of the specification which is under development.</a:t>
            </a:r>
          </a:p>
          <a:p>
            <a:r>
              <a:rPr kumimoji="1" lang="en-US" altLang="ja-JP" dirty="0"/>
              <a:t>Panasonic has been providing several components to Plugfest.</a:t>
            </a:r>
          </a:p>
          <a:p>
            <a:r>
              <a:rPr kumimoji="1" lang="en-US" altLang="ja-JP" dirty="0"/>
              <a:t>The first one is Real things in Smart Home, which is located in laboratory in Osaka and can be seen through video streaming.</a:t>
            </a:r>
          </a:p>
          <a:p>
            <a:r>
              <a:rPr kumimoji="1" lang="en-US" altLang="ja-JP" dirty="0"/>
              <a:t>Another one is Virtual things which can simulate several types of things.</a:t>
            </a:r>
          </a:p>
          <a:p>
            <a:r>
              <a:rPr kumimoji="1" lang="en-US" altLang="ja-JP" dirty="0"/>
              <a:t>We also developed WoT clients to read Thing Descriptions and access to things, utilizing both Web browser and Node-RED.</a:t>
            </a:r>
          </a:p>
          <a:p>
            <a:endParaRPr kumimoji="1" lang="en-US" altLang="ja-JP" dirty="0"/>
          </a:p>
          <a:p>
            <a:r>
              <a:rPr kumimoji="1" lang="en-US" altLang="ja-JP" dirty="0"/>
              <a:t>By using these components, we performed Plugfest several times and made specification correct and reliable.</a:t>
            </a:r>
          </a:p>
          <a:p>
            <a:r>
              <a:rPr kumimoji="1" lang="en-US" altLang="ja-JP" dirty="0"/>
              <a:t>It was also very effective that we could visualize what Web of Things can do.</a:t>
            </a:r>
          </a:p>
          <a:p>
            <a:endParaRPr kumimoji="1" lang="en-US" altLang="ja-JP"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5</a:t>
            </a:fld>
            <a:endParaRPr kumimoji="1" lang="ja-JP" altLang="en-US"/>
          </a:p>
        </p:txBody>
      </p:sp>
    </p:spTree>
    <p:extLst>
      <p:ext uri="{BB962C8B-B14F-4D97-AF65-F5344CB8AC3E}">
        <p14:creationId xmlns:p14="http://schemas.microsoft.com/office/powerpoint/2010/main" val="92112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Now I’d like to introduce Web of Things related deployments in Panasonic.</a:t>
            </a:r>
            <a:endParaRPr kumimoji="1" lang="ja-JP" altLang="en-US"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6</a:t>
            </a:fld>
            <a:endParaRPr kumimoji="1" lang="ja-JP" altLang="en-US"/>
          </a:p>
        </p:txBody>
      </p:sp>
    </p:spTree>
    <p:extLst>
      <p:ext uri="{BB962C8B-B14F-4D97-AF65-F5344CB8AC3E}">
        <p14:creationId xmlns:p14="http://schemas.microsoft.com/office/powerpoint/2010/main" val="102184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Panasonic is currently constructing Panasonic Digital Platform, which will be the basis of connecting the products to cloud, and realizing “Life Style Update”.</a:t>
            </a:r>
          </a:p>
          <a:p>
            <a:r>
              <a:rPr kumimoji="1" lang="en-US" altLang="ja-JP" dirty="0"/>
              <a:t>In Panasonic Digital Platform, one of key components is Panasonic APIs, which will expose numbers of functionalities from various devices as Web API.</a:t>
            </a:r>
          </a:p>
          <a:p>
            <a:endParaRPr kumimoji="1" lang="en-US" altLang="ja-JP" dirty="0"/>
          </a:p>
          <a:p>
            <a:r>
              <a:rPr kumimoji="1" lang="en-US" altLang="ja-JP" dirty="0"/>
              <a:t>The Panasonic APIs are designed based on Web of Things interaction model.</a:t>
            </a:r>
          </a:p>
          <a:p>
            <a:r>
              <a:rPr kumimoji="1" lang="en-US" altLang="ja-JP" dirty="0"/>
              <a:t>For example, </a:t>
            </a:r>
            <a:r>
              <a:rPr kumimoji="1" lang="en-US" altLang="ja-JP" dirty="0" err="1"/>
              <a:t>operationStatus</a:t>
            </a:r>
            <a:r>
              <a:rPr kumimoji="1" lang="en-US" altLang="ja-JP" dirty="0"/>
              <a:t> and temperature of Air Conditioner are defined as Property, </a:t>
            </a:r>
            <a:r>
              <a:rPr kumimoji="1" lang="en-US" altLang="ja-JP" dirty="0" err="1"/>
              <a:t>startRecoding</a:t>
            </a:r>
            <a:r>
              <a:rPr kumimoji="1" lang="en-US" altLang="ja-JP" dirty="0"/>
              <a:t> of Personal Video Recorder is defined as Action, and </a:t>
            </a:r>
            <a:r>
              <a:rPr kumimoji="1" lang="en-US" altLang="ja-JP" dirty="0" err="1"/>
              <a:t>washingFinished</a:t>
            </a:r>
            <a:r>
              <a:rPr kumimoji="1" lang="en-US" altLang="ja-JP" dirty="0"/>
              <a:t> of Laundry Washer is defined as Event.</a:t>
            </a:r>
          </a:p>
          <a:p>
            <a:endParaRPr kumimoji="1" lang="en-US" altLang="ja-JP" dirty="0"/>
          </a:p>
          <a:p>
            <a:r>
              <a:rPr kumimoji="1" lang="en-US" altLang="ja-JP" dirty="0"/>
              <a:t>By aligning these APIs with standard Web of Things interaction model, we expect that application developer can easily handle these APIs and combine with other companies APIs to realize better user experience. </a:t>
            </a:r>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7</a:t>
            </a:fld>
            <a:endParaRPr kumimoji="1" lang="ja-JP" altLang="en-US"/>
          </a:p>
        </p:txBody>
      </p:sp>
    </p:spTree>
    <p:extLst>
      <p:ext uri="{BB962C8B-B14F-4D97-AF65-F5344CB8AC3E}">
        <p14:creationId xmlns:p14="http://schemas.microsoft.com/office/powerpoint/2010/main" val="322792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One of example application which utilizes Panasonic Digital Platform is “HomeX”.</a:t>
            </a:r>
          </a:p>
          <a:p>
            <a:r>
              <a:rPr kumimoji="1" lang="en-US" altLang="ja-JP" dirty="0"/>
              <a:t>HomeX is the name of a concept, which aims to leverage various Panasonic’s touchpoints in the home, such as opening the refrigerator door, turning microwave oven on, and so on, to make users’ life more convenient and comfort. </a:t>
            </a:r>
          </a:p>
          <a:p>
            <a:r>
              <a:rPr kumimoji="1" lang="en-US" altLang="ja-JP" dirty="0"/>
              <a:t>In addition to existing products, we will provide new “HomeX Display”, which enables bi-directional interaction between user and home.</a:t>
            </a:r>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8</a:t>
            </a:fld>
            <a:endParaRPr kumimoji="1" lang="ja-JP" altLang="en-US"/>
          </a:p>
        </p:txBody>
      </p:sp>
    </p:spTree>
    <p:extLst>
      <p:ext uri="{BB962C8B-B14F-4D97-AF65-F5344CB8AC3E}">
        <p14:creationId xmlns:p14="http://schemas.microsoft.com/office/powerpoint/2010/main" val="364928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Here I show some use cases of HomeX using a few minutes video.</a:t>
            </a:r>
          </a:p>
          <a:p>
            <a:endParaRPr kumimoji="1" lang="en-US" altLang="ja-JP" dirty="0"/>
          </a:p>
          <a:p>
            <a:r>
              <a:rPr kumimoji="1" lang="en-US" altLang="ja-JP" dirty="0"/>
              <a:t>The first HomeX equipped house will be delivered in this autumn in Japan.</a:t>
            </a:r>
          </a:p>
          <a:p>
            <a:endParaRPr kumimoji="1" lang="ja-JP" altLang="en-US"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9</a:t>
            </a:fld>
            <a:endParaRPr kumimoji="1" lang="ja-JP" altLang="en-US"/>
          </a:p>
        </p:txBody>
      </p:sp>
    </p:spTree>
    <p:extLst>
      <p:ext uri="{BB962C8B-B14F-4D97-AF65-F5344CB8AC3E}">
        <p14:creationId xmlns:p14="http://schemas.microsoft.com/office/powerpoint/2010/main" val="386354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One of further work on Panasonic Digital Platform is introducing WoT Thing Description.</a:t>
            </a:r>
          </a:p>
          <a:p>
            <a:endParaRPr kumimoji="1" lang="en-US" altLang="ja-JP" dirty="0"/>
          </a:p>
          <a:p>
            <a:r>
              <a:rPr kumimoji="1" lang="en-US" altLang="ja-JP" dirty="0"/>
              <a:t>In Panasonic APIs we define multiple set of functionalities as API for each device type such as Air Conditioner and Lighting.</a:t>
            </a:r>
          </a:p>
          <a:p>
            <a:r>
              <a:rPr kumimoji="1" lang="en-US" altLang="ja-JP" dirty="0"/>
              <a:t>But actually, there are multiple models in the market for each device type.</a:t>
            </a:r>
          </a:p>
          <a:p>
            <a:r>
              <a:rPr kumimoji="1" lang="en-US" altLang="ja-JP" dirty="0"/>
              <a:t>Some model has particular functionality such as automatic filter cleaning and some model does not.</a:t>
            </a:r>
          </a:p>
          <a:p>
            <a:r>
              <a:rPr kumimoji="1" lang="en-US" altLang="ja-JP" dirty="0"/>
              <a:t>Applications need to know such difference so that it can render appropriate user interface.</a:t>
            </a:r>
          </a:p>
          <a:p>
            <a:endParaRPr kumimoji="1" lang="en-US" altLang="ja-JP" dirty="0"/>
          </a:p>
          <a:p>
            <a:r>
              <a:rPr kumimoji="1" lang="en-US" altLang="ja-JP" dirty="0"/>
              <a:t>To handle such use case, we are investigating use of WoT Thing Description in Panasonic Digital Platform.</a:t>
            </a:r>
          </a:p>
          <a:p>
            <a:endParaRPr kumimoji="1" lang="en-US" altLang="ja-JP" dirty="0"/>
          </a:p>
          <a:p>
            <a:r>
              <a:rPr kumimoji="1" lang="en-US" altLang="ja-JP" dirty="0"/>
              <a:t>Another thing we expect to Thing Description is semantic annotation to identify same functionality from different devices.</a:t>
            </a:r>
          </a:p>
          <a:p>
            <a:r>
              <a:rPr kumimoji="1" lang="en-US" altLang="ja-JP" dirty="0"/>
              <a:t>For example application such as HomeX uses many human detection sensors distributed in several types of product in home.</a:t>
            </a:r>
          </a:p>
          <a:p>
            <a:r>
              <a:rPr kumimoji="1" lang="en-US" altLang="ja-JP" dirty="0"/>
              <a:t>By using Thing Description with semantic annotation, we expect that application can easily identify human detection functionalities from multiple products in home.</a:t>
            </a:r>
          </a:p>
          <a:p>
            <a:endParaRPr kumimoji="1" lang="en-US" altLang="ja-JP" dirty="0"/>
          </a:p>
        </p:txBody>
      </p:sp>
      <p:sp>
        <p:nvSpPr>
          <p:cNvPr id="4" name="スライド番号プレースホルダー 3"/>
          <p:cNvSpPr>
            <a:spLocks noGrp="1"/>
          </p:cNvSpPr>
          <p:nvPr>
            <p:ph type="sldNum" sz="quarter" idx="10"/>
          </p:nvPr>
        </p:nvSpPr>
        <p:spPr/>
        <p:txBody>
          <a:bodyPr/>
          <a:lstStyle/>
          <a:p>
            <a:fld id="{4FFE3C8D-FB20-4E07-B905-E824CBB37F35}" type="slidenum">
              <a:rPr kumimoji="1" lang="ja-JP" altLang="en-US" smtClean="0"/>
              <a:t>10</a:t>
            </a:fld>
            <a:endParaRPr kumimoji="1" lang="ja-JP" altLang="en-US"/>
          </a:p>
        </p:txBody>
      </p:sp>
    </p:spTree>
    <p:extLst>
      <p:ext uri="{BB962C8B-B14F-4D97-AF65-F5344CB8AC3E}">
        <p14:creationId xmlns:p14="http://schemas.microsoft.com/office/powerpoint/2010/main" val="236309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8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a:extLst>
              <a:ext uri="{FF2B5EF4-FFF2-40B4-BE49-F238E27FC236}">
                <a16:creationId xmlns:a16="http://schemas.microsoft.com/office/drawing/2014/main" id="{44B0533A-B6DC-491F-BEC7-4793B3B8B362}"/>
              </a:ext>
            </a:extLst>
          </p:cNvPr>
          <p:cNvSpPr>
            <a:spLocks noGrp="1"/>
          </p:cNvSpPr>
          <p:nvPr>
            <p:ph type="dt" sz="half" idx="10"/>
          </p:nvPr>
        </p:nvSpPr>
        <p:spPr/>
        <p:txBody>
          <a:bodyPr/>
          <a:lstStyle>
            <a:lvl1pPr>
              <a:defRPr/>
            </a:lvl1pPr>
          </a:lstStyle>
          <a:p>
            <a:fld id="{2CDE6360-BE02-421E-98CB-418F6C39896E}" type="datetimeFigureOut">
              <a:rPr lang="en-US" altLang="ja-JP"/>
              <a:pPr/>
              <a:t>6/2/2019</a:t>
            </a:fld>
            <a:endParaRPr lang="en-US" altLang="ja-JP">
              <a:latin typeface="Calibri" panose="020F0502020204030204" pitchFamily="34" charset="0"/>
            </a:endParaRPr>
          </a:p>
        </p:txBody>
      </p:sp>
      <p:sp>
        <p:nvSpPr>
          <p:cNvPr id="5" name="フッター プレースホルダ 4">
            <a:extLst>
              <a:ext uri="{FF2B5EF4-FFF2-40B4-BE49-F238E27FC236}">
                <a16:creationId xmlns:a16="http://schemas.microsoft.com/office/drawing/2014/main" id="{067475AA-F7A1-4321-954F-4EFC648B25FF}"/>
              </a:ext>
            </a:extLst>
          </p:cNvPr>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F2EFE459-9D0C-4C70-8F7F-F6F8E9EA1A7D}"/>
              </a:ext>
            </a:extLst>
          </p:cNvPr>
          <p:cNvSpPr>
            <a:spLocks noGrp="1"/>
          </p:cNvSpPr>
          <p:nvPr>
            <p:ph type="sldNum" sz="quarter" idx="12"/>
          </p:nvPr>
        </p:nvSpPr>
        <p:spPr/>
        <p:txBody>
          <a:bodyPr/>
          <a:lstStyle>
            <a:lvl1pPr>
              <a:defRPr/>
            </a:lvl1pPr>
          </a:lstStyle>
          <a:p>
            <a:fld id="{E62E3248-7E11-4087-8684-C57AA9B6A025}" type="slidenum">
              <a:rPr lang="en-US" altLang="ja-JP"/>
              <a:pPr/>
              <a:t>‹#›</a:t>
            </a:fld>
            <a:endParaRPr lang="en-US" altLang="ja-JP">
              <a:latin typeface="Calibri" panose="020F0502020204030204" pitchFamily="34" charset="0"/>
            </a:endParaRPr>
          </a:p>
        </p:txBody>
      </p:sp>
    </p:spTree>
    <p:extLst>
      <p:ext uri="{BB962C8B-B14F-4D97-AF65-F5344CB8AC3E}">
        <p14:creationId xmlns:p14="http://schemas.microsoft.com/office/powerpoint/2010/main" val="3755140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6034" y="225425"/>
            <a:ext cx="2664000" cy="660410"/>
          </a:xfrm>
          <a:prstGeom prst="rect">
            <a:avLst/>
          </a:prstGeom>
        </p:spPr>
      </p:pic>
    </p:spTree>
    <p:extLst>
      <p:ext uri="{BB962C8B-B14F-4D97-AF65-F5344CB8AC3E}">
        <p14:creationId xmlns:p14="http://schemas.microsoft.com/office/powerpoint/2010/main" val="1617101910"/>
      </p:ext>
    </p:extLst>
  </p:cSld>
  <p:clrMap bg1="lt1" tx1="dk1" bg2="lt2" tx2="dk2" accent1="accent1" accent2="accent2" accent3="accent3" accent4="accent4" accent5="accent5" accent6="accent6" hlink="hlink" folHlink="folHlink"/>
  <p:sldLayoutIdLst>
    <p:sldLayoutId id="2147484942" r:id="rId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a:xfrm>
            <a:off x="344366" y="6300788"/>
            <a:ext cx="8474319" cy="0"/>
          </a:xfrm>
          <a:prstGeom prst="line">
            <a:avLst/>
          </a:prstGeom>
          <a:ln w="44450" cmpd="sng">
            <a:solidFill>
              <a:srgbClr val="0041C0"/>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userDrawn="1"/>
        </p:nvCxnSpPr>
        <p:spPr>
          <a:xfrm>
            <a:off x="344366" y="703263"/>
            <a:ext cx="8474319" cy="0"/>
          </a:xfrm>
          <a:prstGeom prst="line">
            <a:avLst/>
          </a:prstGeom>
          <a:ln w="44450" cmpd="sng">
            <a:solidFill>
              <a:srgbClr val="0041C0"/>
            </a:solidFill>
          </a:ln>
          <a:effectLst/>
        </p:spPr>
        <p:style>
          <a:lnRef idx="2">
            <a:schemeClr val="accent1"/>
          </a:lnRef>
          <a:fillRef idx="0">
            <a:schemeClr val="accent1"/>
          </a:fillRef>
          <a:effectRef idx="1">
            <a:schemeClr val="accent1"/>
          </a:effectRef>
          <a:fontRef idx="minor">
            <a:schemeClr val="tx1"/>
          </a:fontRef>
        </p:style>
      </p:cxnSp>
      <p:sp>
        <p:nvSpPr>
          <p:cNvPr id="11" name="タイトル 1"/>
          <p:cNvSpPr txBox="1">
            <a:spLocks/>
          </p:cNvSpPr>
          <p:nvPr userDrawn="1"/>
        </p:nvSpPr>
        <p:spPr>
          <a:xfrm>
            <a:off x="457200" y="152400"/>
            <a:ext cx="8229600" cy="376238"/>
          </a:xfrm>
          <a:prstGeom prst="rect">
            <a:avLst/>
          </a:prstGeom>
        </p:spPr>
        <p:txBody>
          <a:bodyPr/>
          <a:lstStyle>
            <a:lvl1pPr algn="ctr" defTabSz="457200" rtl="0" fontAlgn="base">
              <a:spcBef>
                <a:spcPct val="0"/>
              </a:spcBef>
              <a:spcAft>
                <a:spcPct val="0"/>
              </a:spcAft>
              <a:defRPr kumimoji="1" sz="4400" kern="1200">
                <a:solidFill>
                  <a:schemeClr val="tx1"/>
                </a:solidFill>
                <a:latin typeface="+mj-lt"/>
                <a:ea typeface="+mj-ea"/>
                <a:cs typeface="ＭＳ Ｐゴシック" charset="0"/>
              </a:defRPr>
            </a:lvl1pPr>
            <a:lvl2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a:defRPr/>
            </a:pPr>
            <a:endParaRPr lang="ja-JP" altLang="en-US" sz="2600" dirty="0">
              <a:solidFill>
                <a:prstClr val="black"/>
              </a:solidFill>
              <a:latin typeface="A-CID ゴシックMB101 B"/>
              <a:ea typeface="A-CID ゴシックMB101 B"/>
              <a:cs typeface="A-CID ゴシックMB101 B"/>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7784" y="6346826"/>
            <a:ext cx="1727999" cy="429100"/>
          </a:xfrm>
          <a:prstGeom prst="rect">
            <a:avLst/>
          </a:prstGeom>
        </p:spPr>
      </p:pic>
      <p:sp>
        <p:nvSpPr>
          <p:cNvPr id="15" name="Rectangle 15"/>
          <p:cNvSpPr>
            <a:spLocks noGrp="1" noChangeArrowheads="1"/>
          </p:cNvSpPr>
          <p:nvPr userDrawn="1"/>
        </p:nvSpPr>
        <p:spPr bwMode="auto">
          <a:xfrm>
            <a:off x="4572004" y="6475410"/>
            <a:ext cx="3810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r"/>
            <a:r>
              <a:rPr lang="en-US" altLang="ja-JP" sz="900" b="0" i="0" dirty="0">
                <a:solidFill>
                  <a:prstClr val="black"/>
                </a:solidFill>
                <a:latin typeface="Arial"/>
                <a:cs typeface="Arial"/>
              </a:rPr>
              <a:t>Business Innovation Division</a:t>
            </a:r>
          </a:p>
        </p:txBody>
      </p:sp>
      <p:sp>
        <p:nvSpPr>
          <p:cNvPr id="16" name="Line 16"/>
          <p:cNvSpPr>
            <a:spLocks noChangeShapeType="1"/>
          </p:cNvSpPr>
          <p:nvPr userDrawn="1"/>
        </p:nvSpPr>
        <p:spPr bwMode="auto">
          <a:xfrm>
            <a:off x="8462436" y="6483347"/>
            <a:ext cx="0" cy="228600"/>
          </a:xfrm>
          <a:prstGeom prst="line">
            <a:avLst/>
          </a:prstGeom>
          <a:noFill/>
          <a:ln w="9525">
            <a:solidFill>
              <a:schemeClr val="bg1">
                <a:lumMod val="50000"/>
              </a:schemeClr>
            </a:solidFill>
            <a:round/>
            <a:headEnd/>
            <a:tailEnd/>
          </a:ln>
          <a:extLst>
            <a:ext uri="{909E8E84-426E-40dd-AFC4-6F175D3DCCD1}">
              <a14:hiddenFill xmlns:a14="http://schemas.microsoft.com/office/drawing/2010/main" xmlns="">
                <a:noFill/>
              </a14:hiddenFill>
            </a:ext>
          </a:extLst>
        </p:spPr>
        <p:txBody>
          <a:bodyPr wrap="none" anchor="ctr"/>
          <a:lstStyle/>
          <a:p>
            <a:endParaRPr lang="ja-JP" altLang="en-US">
              <a:solidFill>
                <a:prstClr val="black"/>
              </a:solidFill>
            </a:endParaRPr>
          </a:p>
        </p:txBody>
      </p:sp>
      <p:sp>
        <p:nvSpPr>
          <p:cNvPr id="17" name="Rectangle 19"/>
          <p:cNvSpPr>
            <a:spLocks noChangeArrowheads="1"/>
          </p:cNvSpPr>
          <p:nvPr userDrawn="1"/>
        </p:nvSpPr>
        <p:spPr bwMode="auto">
          <a:xfrm>
            <a:off x="8432800" y="6483347"/>
            <a:ext cx="4572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fld id="{54AF0762-3CD6-5949-BEB0-4D2B1D684FB1}" type="slidenum">
              <a:rPr lang="en-US" altLang="ja-JP" sz="900" b="0" i="0" smtClean="0">
                <a:solidFill>
                  <a:prstClr val="black"/>
                </a:solidFill>
                <a:latin typeface="Arial"/>
                <a:cs typeface="Arial"/>
              </a:rPr>
              <a:pPr algn="ctr"/>
              <a:t>‹#›</a:t>
            </a:fld>
            <a:endParaRPr lang="en-US" altLang="ja-JP" sz="900" b="0" i="0" dirty="0">
              <a:solidFill>
                <a:prstClr val="black"/>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4940" r:id="rId1"/>
    <p:sldLayoutId id="2147484943" r:id="rId2"/>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16.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7.png"/><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33.svg"/><Relationship Id="rId5" Type="http://schemas.openxmlformats.org/officeDocument/2006/relationships/image" Target="../media/image28.jpeg"/><Relationship Id="rId10" Type="http://schemas.openxmlformats.org/officeDocument/2006/relationships/image" Target="../media/image32.png"/><Relationship Id="rId4" Type="http://schemas.openxmlformats.org/officeDocument/2006/relationships/image" Target="../media/image16.png"/><Relationship Id="rId9" Type="http://schemas.openxmlformats.org/officeDocument/2006/relationships/image" Target="../media/image3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ixGUylp7Vc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500744" y="4717143"/>
            <a:ext cx="8084456" cy="1779307"/>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pPr algn="ctr" defTabSz="914400" fontAlgn="auto">
              <a:spcBef>
                <a:spcPts val="0"/>
              </a:spcBef>
              <a:spcAft>
                <a:spcPts val="0"/>
              </a:spcAft>
            </a:pPr>
            <a:r>
              <a:rPr kumimoji="0" lang="en-US" altLang="ja-JP" sz="2800" kern="0" dirty="0">
                <a:solidFill>
                  <a:sysClr val="windowText" lastClr="000000"/>
                </a:solidFill>
                <a:latin typeface="Arial"/>
                <a:cs typeface="Arial"/>
              </a:rPr>
              <a:t>4</a:t>
            </a:r>
            <a:r>
              <a:rPr kumimoji="0" lang="en-US" altLang="ja-JP" sz="2800" kern="0" baseline="30000" dirty="0">
                <a:solidFill>
                  <a:sysClr val="windowText" lastClr="000000"/>
                </a:solidFill>
                <a:latin typeface="Arial"/>
                <a:cs typeface="Arial"/>
              </a:rPr>
              <a:t>th</a:t>
            </a:r>
            <a:r>
              <a:rPr kumimoji="0" lang="en-US" altLang="ja-JP" sz="2800" kern="0" dirty="0">
                <a:solidFill>
                  <a:sysClr val="windowText" lastClr="000000"/>
                </a:solidFill>
                <a:latin typeface="Arial"/>
                <a:cs typeface="Arial"/>
              </a:rPr>
              <a:t> June, 2019</a:t>
            </a:r>
          </a:p>
          <a:p>
            <a:pPr algn="ctr" defTabSz="914400" fontAlgn="auto">
              <a:spcBef>
                <a:spcPts val="0"/>
              </a:spcBef>
              <a:spcAft>
                <a:spcPts val="0"/>
              </a:spcAft>
            </a:pPr>
            <a:r>
              <a:rPr kumimoji="0" lang="en-US" altLang="ja-JP" sz="2800" kern="0" dirty="0">
                <a:solidFill>
                  <a:sysClr val="windowText" lastClr="000000"/>
                </a:solidFill>
                <a:latin typeface="Arial"/>
                <a:cs typeface="Arial"/>
              </a:rPr>
              <a:t>2nd W3C Workshop on the Web of Things</a:t>
            </a:r>
          </a:p>
          <a:p>
            <a:pPr algn="ctr" defTabSz="914400" fontAlgn="auto">
              <a:spcBef>
                <a:spcPts val="0"/>
              </a:spcBef>
              <a:spcAft>
                <a:spcPts val="0"/>
              </a:spcAft>
            </a:pPr>
            <a:r>
              <a:rPr kumimoji="0" lang="en-US" altLang="ja-JP" sz="2800" kern="0" dirty="0">
                <a:solidFill>
                  <a:sysClr val="windowText" lastClr="000000"/>
                </a:solidFill>
                <a:latin typeface="Arial"/>
                <a:cs typeface="Arial"/>
              </a:rPr>
              <a:t>Toru Kawaguchi, Takeshi Yamada</a:t>
            </a:r>
          </a:p>
        </p:txBody>
      </p:sp>
      <p:sp>
        <p:nvSpPr>
          <p:cNvPr id="3" name="タイトル 1"/>
          <p:cNvSpPr>
            <a:spLocks noGrp="1"/>
          </p:cNvSpPr>
          <p:nvPr>
            <p:ph type="ctrTitle" idx="4294967295"/>
          </p:nvPr>
        </p:nvSpPr>
        <p:spPr bwMode="auto">
          <a:xfrm>
            <a:off x="685800" y="2788961"/>
            <a:ext cx="7772400" cy="128007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tabLst/>
              <a:defRPr/>
            </a:pPr>
            <a:r>
              <a:rPr kumimoji="0" lang="en-US" altLang="ja-JP" sz="4000" kern="0" dirty="0">
                <a:solidFill>
                  <a:sysClr val="windowText" lastClr="000000"/>
                </a:solidFill>
                <a:latin typeface="Arial"/>
                <a:cs typeface="Arial"/>
              </a:rPr>
              <a:t>Realizing "Lifestyle Update" through Web of Things</a:t>
            </a:r>
          </a:p>
        </p:txBody>
      </p:sp>
    </p:spTree>
    <p:extLst>
      <p:ext uri="{BB962C8B-B14F-4D97-AF65-F5344CB8AC3E}">
        <p14:creationId xmlns:p14="http://schemas.microsoft.com/office/powerpoint/2010/main" val="110140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399" y="161927"/>
            <a:ext cx="8657771"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Further work on Panasonic Digital Platform</a:t>
            </a:r>
            <a:endParaRPr lang="ja-JP" altLang="en-US" sz="2400" dirty="0">
              <a:latin typeface="Arial"/>
              <a:ea typeface="ＭＳ Ｐゴシック" charset="0"/>
              <a:cs typeface="Arial"/>
            </a:endParaRPr>
          </a:p>
        </p:txBody>
      </p:sp>
      <p:sp>
        <p:nvSpPr>
          <p:cNvPr id="7" name="Rectangle 10"/>
          <p:cNvSpPr>
            <a:spLocks noChangeArrowheads="1"/>
          </p:cNvSpPr>
          <p:nvPr/>
        </p:nvSpPr>
        <p:spPr bwMode="auto">
          <a:xfrm>
            <a:off x="273045" y="754702"/>
            <a:ext cx="4695522" cy="896406"/>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Introducing</a:t>
            </a:r>
            <a:br>
              <a:rPr lang="en-US" altLang="ja-JP" sz="2800" dirty="0">
                <a:latin typeface="Arial"/>
                <a:cs typeface="Arial"/>
              </a:rPr>
            </a:br>
            <a:r>
              <a:rPr lang="en-US" altLang="ja-JP" sz="2800" dirty="0">
                <a:latin typeface="Arial"/>
                <a:cs typeface="Arial"/>
              </a:rPr>
              <a:t>WoT Thing Description</a:t>
            </a:r>
            <a:endParaRPr lang="en-US" altLang="ja-JP" sz="2000" dirty="0">
              <a:latin typeface="Arial"/>
              <a:cs typeface="Arial"/>
            </a:endParaRPr>
          </a:p>
        </p:txBody>
      </p:sp>
      <p:pic>
        <p:nvPicPr>
          <p:cNvPr id="28" name="図 27">
            <a:extLst>
              <a:ext uri="{FF2B5EF4-FFF2-40B4-BE49-F238E27FC236}">
                <a16:creationId xmlns:a16="http://schemas.microsoft.com/office/drawing/2014/main" id="{CABC7C47-04D5-4F5A-A30E-15E1DF322F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6999" b="10623"/>
          <a:stretch/>
        </p:blipFill>
        <p:spPr>
          <a:xfrm>
            <a:off x="201554" y="1697280"/>
            <a:ext cx="4695522" cy="4353483"/>
          </a:xfrm>
          <a:prstGeom prst="rect">
            <a:avLst/>
          </a:prstGeom>
        </p:spPr>
      </p:pic>
      <p:pic>
        <p:nvPicPr>
          <p:cNvPr id="31" name="図 30">
            <a:extLst>
              <a:ext uri="{FF2B5EF4-FFF2-40B4-BE49-F238E27FC236}">
                <a16:creationId xmlns:a16="http://schemas.microsoft.com/office/drawing/2014/main" id="{22438A5F-91A9-4366-8890-A11CEA444B9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32349" y="1697280"/>
            <a:ext cx="3474443" cy="2059711"/>
          </a:xfrm>
          <a:prstGeom prst="rect">
            <a:avLst/>
          </a:prstGeom>
        </p:spPr>
      </p:pic>
      <p:pic>
        <p:nvPicPr>
          <p:cNvPr id="32" name="Picture 3" descr="C:\Users\Tatsuya\Desktop\smartエアコン_最新.png">
            <a:extLst>
              <a:ext uri="{FF2B5EF4-FFF2-40B4-BE49-F238E27FC236}">
                <a16:creationId xmlns:a16="http://schemas.microsoft.com/office/drawing/2014/main" id="{E644AEB0-C469-47DD-98A1-78F2245A18F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096246" y="5030526"/>
            <a:ext cx="1261106" cy="72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 descr="ã·ã¼ãªã³ã°ã©ã¤ã">
            <a:extLst>
              <a:ext uri="{FF2B5EF4-FFF2-40B4-BE49-F238E27FC236}">
                <a16:creationId xmlns:a16="http://schemas.microsoft.com/office/drawing/2014/main" id="{C36C50E7-8D74-431D-B082-C67675134AA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640725" y="5059138"/>
            <a:ext cx="859054" cy="642332"/>
          </a:xfrm>
          <a:prstGeom prst="rect">
            <a:avLst/>
          </a:prstGeom>
          <a:noFill/>
          <a:extLst>
            <a:ext uri="{909E8E84-426E-40DD-AFC4-6F175D3DCCD1}">
              <a14:hiddenFill xmlns:a14="http://schemas.microsoft.com/office/drawing/2010/main">
                <a:solidFill>
                  <a:srgbClr val="FFFFFF"/>
                </a:solidFill>
              </a14:hiddenFill>
            </a:ext>
          </a:extLst>
        </p:spPr>
      </p:pic>
      <p:pic>
        <p:nvPicPr>
          <p:cNvPr id="34" name="グラフィックス 33" descr="男性">
            <a:extLst>
              <a:ext uri="{FF2B5EF4-FFF2-40B4-BE49-F238E27FC236}">
                <a16:creationId xmlns:a16="http://schemas.microsoft.com/office/drawing/2014/main" id="{696D6E2D-9089-4DB7-B88D-06F2829E7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75305" y="5485622"/>
            <a:ext cx="731418" cy="731418"/>
          </a:xfrm>
          <a:prstGeom prst="rect">
            <a:avLst/>
          </a:prstGeom>
        </p:spPr>
      </p:pic>
      <p:cxnSp>
        <p:nvCxnSpPr>
          <p:cNvPr id="36" name="直線コネクタ 35">
            <a:extLst>
              <a:ext uri="{FF2B5EF4-FFF2-40B4-BE49-F238E27FC236}">
                <a16:creationId xmlns:a16="http://schemas.microsoft.com/office/drawing/2014/main" id="{92FCDFE0-5508-4BB5-BFDE-9D5217672D6C}"/>
              </a:ext>
            </a:extLst>
          </p:cNvPr>
          <p:cNvCxnSpPr>
            <a:cxnSpLocks/>
          </p:cNvCxnSpPr>
          <p:nvPr/>
        </p:nvCxnSpPr>
        <p:spPr>
          <a:xfrm>
            <a:off x="6087741" y="5677304"/>
            <a:ext cx="505050" cy="200885"/>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73A4075F-6296-4C5D-A7AE-3A81FF4DD476}"/>
              </a:ext>
            </a:extLst>
          </p:cNvPr>
          <p:cNvCxnSpPr>
            <a:cxnSpLocks/>
          </p:cNvCxnSpPr>
          <p:nvPr/>
        </p:nvCxnSpPr>
        <p:spPr>
          <a:xfrm flipH="1">
            <a:off x="7173204" y="5512140"/>
            <a:ext cx="420057" cy="39673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9" name="Rectangle 10">
            <a:extLst>
              <a:ext uri="{FF2B5EF4-FFF2-40B4-BE49-F238E27FC236}">
                <a16:creationId xmlns:a16="http://schemas.microsoft.com/office/drawing/2014/main" id="{3F54FDD5-11F6-4B36-99E7-6B77E338D8AA}"/>
              </a:ext>
            </a:extLst>
          </p:cNvPr>
          <p:cNvSpPr>
            <a:spLocks noChangeArrowheads="1"/>
          </p:cNvSpPr>
          <p:nvPr/>
        </p:nvSpPr>
        <p:spPr bwMode="auto">
          <a:xfrm>
            <a:off x="4968567" y="733423"/>
            <a:ext cx="4175433" cy="855381"/>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000" dirty="0">
                <a:latin typeface="Arial"/>
                <a:cs typeface="Arial"/>
              </a:rPr>
              <a:t>Use case 1: </a:t>
            </a:r>
            <a:br>
              <a:rPr lang="en-US" altLang="ja-JP" sz="2000" dirty="0">
                <a:latin typeface="Arial"/>
                <a:cs typeface="Arial"/>
              </a:rPr>
            </a:br>
            <a:r>
              <a:rPr lang="en-US" altLang="ja-JP" sz="2000" dirty="0">
                <a:latin typeface="Arial"/>
                <a:cs typeface="Arial"/>
              </a:rPr>
              <a:t>Identify functionality difference among various models</a:t>
            </a:r>
            <a:endParaRPr lang="en-US" altLang="ja-JP" sz="1600" dirty="0">
              <a:latin typeface="Arial"/>
              <a:cs typeface="Arial"/>
            </a:endParaRPr>
          </a:p>
        </p:txBody>
      </p:sp>
      <p:sp>
        <p:nvSpPr>
          <p:cNvPr id="47" name="Rectangle 10">
            <a:extLst>
              <a:ext uri="{FF2B5EF4-FFF2-40B4-BE49-F238E27FC236}">
                <a16:creationId xmlns:a16="http://schemas.microsoft.com/office/drawing/2014/main" id="{F1561270-B42F-4604-B07A-0EF3FC03EBE4}"/>
              </a:ext>
            </a:extLst>
          </p:cNvPr>
          <p:cNvSpPr>
            <a:spLocks noChangeArrowheads="1"/>
          </p:cNvSpPr>
          <p:nvPr/>
        </p:nvSpPr>
        <p:spPr bwMode="auto">
          <a:xfrm>
            <a:off x="4968567" y="3819295"/>
            <a:ext cx="4175433" cy="1178030"/>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000" dirty="0">
                <a:latin typeface="Arial"/>
                <a:cs typeface="Arial"/>
              </a:rPr>
              <a:t>Use case 2: </a:t>
            </a:r>
            <a:br>
              <a:rPr lang="en-US" altLang="ja-JP" sz="2000" dirty="0">
                <a:latin typeface="Arial"/>
                <a:cs typeface="Arial"/>
              </a:rPr>
            </a:br>
            <a:r>
              <a:rPr lang="en-US" altLang="ja-JP" sz="2000" dirty="0">
                <a:latin typeface="Arial"/>
                <a:cs typeface="Arial"/>
              </a:rPr>
              <a:t>Identify same functionality (e.g. human detection) from different devices using semantic annotation</a:t>
            </a:r>
            <a:endParaRPr lang="en-US" altLang="ja-JP" sz="1600" dirty="0">
              <a:latin typeface="Arial"/>
              <a:cs typeface="Arial"/>
            </a:endParaRPr>
          </a:p>
        </p:txBody>
      </p:sp>
    </p:spTree>
    <p:extLst>
      <p:ext uri="{BB962C8B-B14F-4D97-AF65-F5344CB8AC3E}">
        <p14:creationId xmlns:p14="http://schemas.microsoft.com/office/powerpoint/2010/main" val="262426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4619B-EDA1-4B0F-BAB6-80CC0A9D634A}"/>
              </a:ext>
            </a:extLst>
          </p:cNvPr>
          <p:cNvSpPr txBox="1">
            <a:spLocks/>
          </p:cNvSpPr>
          <p:nvPr/>
        </p:nvSpPr>
        <p:spPr bwMode="auto">
          <a:xfrm>
            <a:off x="685800" y="2892427"/>
            <a:ext cx="7772400" cy="78765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defTabSz="914400" eaLnBrk="1" fontAlgn="auto" hangingPunct="1">
              <a:spcBef>
                <a:spcPts val="0"/>
              </a:spcBef>
              <a:spcAft>
                <a:spcPts val="0"/>
              </a:spcAft>
              <a:defRPr/>
            </a:pPr>
            <a:r>
              <a:rPr lang="en-US" altLang="ja-JP" sz="3600" dirty="0">
                <a:latin typeface="Arial"/>
                <a:ea typeface="ＭＳ Ｐゴシック" charset="0"/>
                <a:cs typeface="Arial"/>
              </a:rPr>
              <a:t>Expectation to standardization</a:t>
            </a:r>
            <a:endParaRPr kumimoji="0" lang="en-US" altLang="ja-JP" sz="3600" kern="0" dirty="0">
              <a:solidFill>
                <a:sysClr val="windowText" lastClr="000000"/>
              </a:solidFill>
              <a:latin typeface="Arial"/>
              <a:cs typeface="Arial"/>
            </a:endParaRPr>
          </a:p>
        </p:txBody>
      </p:sp>
    </p:spTree>
    <p:extLst>
      <p:ext uri="{BB962C8B-B14F-4D97-AF65-F5344CB8AC3E}">
        <p14:creationId xmlns:p14="http://schemas.microsoft.com/office/powerpoint/2010/main" val="383214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400" y="161927"/>
            <a:ext cx="7772400"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Standard set of vocabulary and data model</a:t>
            </a:r>
            <a:endParaRPr lang="ja-JP" altLang="en-US" sz="2400" dirty="0">
              <a:latin typeface="Arial"/>
              <a:ea typeface="ＭＳ Ｐゴシック" charset="0"/>
              <a:cs typeface="Arial"/>
            </a:endParaRPr>
          </a:p>
        </p:txBody>
      </p:sp>
      <p:sp>
        <p:nvSpPr>
          <p:cNvPr id="7" name="Rectangle 10"/>
          <p:cNvSpPr>
            <a:spLocks noChangeArrowheads="1"/>
          </p:cNvSpPr>
          <p:nvPr/>
        </p:nvSpPr>
        <p:spPr bwMode="auto">
          <a:xfrm>
            <a:off x="144132" y="844153"/>
            <a:ext cx="8999868" cy="1451035"/>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Further development of vocabulary and data model</a:t>
            </a:r>
            <a:br>
              <a:rPr lang="en-US" altLang="ja-JP" sz="2800" dirty="0">
                <a:latin typeface="Arial"/>
                <a:cs typeface="Arial"/>
              </a:rPr>
            </a:br>
            <a:r>
              <a:rPr lang="en-US" altLang="ja-JP" sz="2800" dirty="0">
                <a:latin typeface="Arial"/>
                <a:cs typeface="Arial"/>
              </a:rPr>
              <a:t>to increase interoperability b/w different manufacturers</a:t>
            </a:r>
            <a:br>
              <a:rPr lang="en-US" altLang="ja-JP" sz="2800" dirty="0">
                <a:latin typeface="Arial"/>
                <a:cs typeface="Arial"/>
              </a:rPr>
            </a:br>
            <a:r>
              <a:rPr lang="en-US" altLang="ja-JP" sz="2800" dirty="0">
                <a:latin typeface="Arial"/>
                <a:cs typeface="Arial"/>
              </a:rPr>
              <a:t>is expected</a:t>
            </a:r>
            <a:endParaRPr lang="en-US" altLang="ja-JP" sz="2000" dirty="0">
              <a:latin typeface="Arial"/>
              <a:cs typeface="Arial"/>
            </a:endParaRPr>
          </a:p>
        </p:txBody>
      </p:sp>
      <p:pic>
        <p:nvPicPr>
          <p:cNvPr id="5122" name="Picture 2" descr="ã¨ã³ã¼ããã">
            <a:extLst>
              <a:ext uri="{FF2B5EF4-FFF2-40B4-BE49-F238E27FC236}">
                <a16:creationId xmlns:a16="http://schemas.microsoft.com/office/drawing/2014/main" id="{FB264D9F-9FCD-4E1B-97B6-EB2F51A7DC2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4659" y="4393449"/>
            <a:ext cx="2047875" cy="4572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4385FB96-6C3A-45B4-96C8-AEBEC16F6C17}"/>
              </a:ext>
            </a:extLst>
          </p:cNvPr>
          <p:cNvSpPr/>
          <p:nvPr/>
        </p:nvSpPr>
        <p:spPr>
          <a:xfrm>
            <a:off x="279400" y="2785946"/>
            <a:ext cx="2902226" cy="1451035"/>
          </a:xfrm>
          <a:prstGeom prst="roundRect">
            <a:avLst>
              <a:gd name="adj" fmla="val 11642"/>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t>Home Appliances</a:t>
            </a:r>
            <a:endParaRPr kumimoji="1" lang="ja-JP" altLang="en-US" dirty="0"/>
          </a:p>
        </p:txBody>
      </p:sp>
      <p:pic>
        <p:nvPicPr>
          <p:cNvPr id="14" name="Picture 3" descr="C:\Users\Tatsuya\Desktop\smartエアコン_最新.png">
            <a:extLst>
              <a:ext uri="{FF2B5EF4-FFF2-40B4-BE49-F238E27FC236}">
                <a16:creationId xmlns:a16="http://schemas.microsoft.com/office/drawing/2014/main" id="{5FD8479C-D9E6-4C12-AE75-E0BB3D161AD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21611" y="3374165"/>
            <a:ext cx="1335745" cy="7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ã·ã¼ãªã³ã°ã©ã¤ã">
            <a:extLst>
              <a:ext uri="{FF2B5EF4-FFF2-40B4-BE49-F238E27FC236}">
                <a16:creationId xmlns:a16="http://schemas.microsoft.com/office/drawing/2014/main" id="{AAC8C291-C55B-4016-B115-FD75C54CA94D}"/>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839772" y="3356649"/>
            <a:ext cx="1089733" cy="814815"/>
          </a:xfrm>
          <a:prstGeom prst="rect">
            <a:avLst/>
          </a:prstGeom>
          <a:noFill/>
          <a:extLst>
            <a:ext uri="{909E8E84-426E-40DD-AFC4-6F175D3DCCD1}">
              <a14:hiddenFill xmlns:a14="http://schemas.microsoft.com/office/drawing/2010/main">
                <a:solidFill>
                  <a:srgbClr val="FFFFFF"/>
                </a:solidFill>
              </a14:hiddenFill>
            </a:ext>
          </a:extLst>
        </p:spPr>
      </p:pic>
      <p:sp>
        <p:nvSpPr>
          <p:cNvPr id="16" name="四角形: 角を丸くする 15">
            <a:extLst>
              <a:ext uri="{FF2B5EF4-FFF2-40B4-BE49-F238E27FC236}">
                <a16:creationId xmlns:a16="http://schemas.microsoft.com/office/drawing/2014/main" id="{76800E88-140F-4BC7-80B4-685BC04041CD}"/>
              </a:ext>
            </a:extLst>
          </p:cNvPr>
          <p:cNvSpPr/>
          <p:nvPr/>
        </p:nvSpPr>
        <p:spPr>
          <a:xfrm>
            <a:off x="3344153" y="2785946"/>
            <a:ext cx="2902226" cy="1451035"/>
          </a:xfrm>
          <a:prstGeom prst="roundRect">
            <a:avLst>
              <a:gd name="adj" fmla="val 11642"/>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t>Audio / Visual</a:t>
            </a:r>
            <a:endParaRPr kumimoji="1" lang="ja-JP" altLang="en-US" dirty="0"/>
          </a:p>
        </p:txBody>
      </p:sp>
      <p:pic>
        <p:nvPicPr>
          <p:cNvPr id="19" name="図 18">
            <a:extLst>
              <a:ext uri="{FF2B5EF4-FFF2-40B4-BE49-F238E27FC236}">
                <a16:creationId xmlns:a16="http://schemas.microsoft.com/office/drawing/2014/main" id="{D2C9E275-F28B-4E04-A433-E7B3116D51A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88911" y="3592612"/>
            <a:ext cx="1261106" cy="231832"/>
          </a:xfrm>
          <a:prstGeom prst="rect">
            <a:avLst/>
          </a:prstGeom>
          <a:solidFill>
            <a:schemeClr val="bg1">
              <a:lumMod val="50000"/>
            </a:schemeClr>
          </a:solidFill>
          <a:ln>
            <a:noFill/>
          </a:ln>
        </p:spPr>
      </p:pic>
      <p:pic>
        <p:nvPicPr>
          <p:cNvPr id="20" name="Picture 4" descr="65vå">
            <a:extLst>
              <a:ext uri="{FF2B5EF4-FFF2-40B4-BE49-F238E27FC236}">
                <a16:creationId xmlns:a16="http://schemas.microsoft.com/office/drawing/2014/main" id="{8ABCCB61-2167-4A10-B8AC-88C408C01CF8}"/>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3508215" y="3315470"/>
            <a:ext cx="1142999" cy="786117"/>
          </a:xfrm>
          <a:prstGeom prst="rect">
            <a:avLst/>
          </a:prstGeom>
          <a:noFill/>
          <a:extLst>
            <a:ext uri="{909E8E84-426E-40DD-AFC4-6F175D3DCCD1}">
              <a14:hiddenFill xmlns:a14="http://schemas.microsoft.com/office/drawing/2010/main">
                <a:solidFill>
                  <a:srgbClr val="FFFFFF"/>
                </a:solidFill>
              </a14:hiddenFill>
            </a:ext>
          </a:extLst>
        </p:spPr>
      </p:pic>
      <p:sp>
        <p:nvSpPr>
          <p:cNvPr id="21" name="四角形: 角を丸くする 20">
            <a:extLst>
              <a:ext uri="{FF2B5EF4-FFF2-40B4-BE49-F238E27FC236}">
                <a16:creationId xmlns:a16="http://schemas.microsoft.com/office/drawing/2014/main" id="{E4C1F79B-0E10-4CFF-BC32-1E6B6C01BF60}"/>
              </a:ext>
            </a:extLst>
          </p:cNvPr>
          <p:cNvSpPr/>
          <p:nvPr/>
        </p:nvSpPr>
        <p:spPr>
          <a:xfrm>
            <a:off x="6410441" y="2785946"/>
            <a:ext cx="2487663" cy="1451035"/>
          </a:xfrm>
          <a:prstGeom prst="roundRect">
            <a:avLst>
              <a:gd name="adj" fmla="val 11642"/>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t>Outside Home</a:t>
            </a:r>
            <a:br>
              <a:rPr kumimoji="1" lang="en-US" altLang="ja-JP" dirty="0"/>
            </a:br>
            <a:r>
              <a:rPr kumimoji="1" lang="en-US" altLang="ja-JP" dirty="0"/>
              <a:t>(next step)</a:t>
            </a:r>
            <a:endParaRPr kumimoji="1" lang="ja-JP" altLang="en-US" dirty="0"/>
          </a:p>
        </p:txBody>
      </p:sp>
      <p:pic>
        <p:nvPicPr>
          <p:cNvPr id="24" name="グラフィックス 23" descr="都市">
            <a:extLst>
              <a:ext uri="{FF2B5EF4-FFF2-40B4-BE49-F238E27FC236}">
                <a16:creationId xmlns:a16="http://schemas.microsoft.com/office/drawing/2014/main" id="{99B878B5-38F2-4652-85EC-02456279A8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32955" y="3305924"/>
            <a:ext cx="914400" cy="914400"/>
          </a:xfrm>
          <a:prstGeom prst="rect">
            <a:avLst/>
          </a:prstGeom>
        </p:spPr>
      </p:pic>
      <p:pic>
        <p:nvPicPr>
          <p:cNvPr id="25" name="グラフィックス 24" descr="車">
            <a:extLst>
              <a:ext uri="{FF2B5EF4-FFF2-40B4-BE49-F238E27FC236}">
                <a16:creationId xmlns:a16="http://schemas.microsoft.com/office/drawing/2014/main" id="{5AE7D70D-E3E2-44FE-B4BC-7289BEBA83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15471" y="3305924"/>
            <a:ext cx="914400" cy="914400"/>
          </a:xfrm>
          <a:prstGeom prst="rect">
            <a:avLst/>
          </a:prstGeom>
        </p:spPr>
      </p:pic>
      <p:pic>
        <p:nvPicPr>
          <p:cNvPr id="13" name="グラフィックス 12" descr="疑問符">
            <a:extLst>
              <a:ext uri="{FF2B5EF4-FFF2-40B4-BE49-F238E27FC236}">
                <a16:creationId xmlns:a16="http://schemas.microsoft.com/office/drawing/2014/main" id="{62F52F94-A4C8-4389-9A53-896B13618E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8066" y="4349975"/>
            <a:ext cx="914400" cy="914400"/>
          </a:xfrm>
          <a:prstGeom prst="rect">
            <a:avLst/>
          </a:prstGeom>
        </p:spPr>
      </p:pic>
      <p:pic>
        <p:nvPicPr>
          <p:cNvPr id="28" name="グラフィックス 27" descr="疑問符">
            <a:extLst>
              <a:ext uri="{FF2B5EF4-FFF2-40B4-BE49-F238E27FC236}">
                <a16:creationId xmlns:a16="http://schemas.microsoft.com/office/drawing/2014/main" id="{BAFD0BC3-8315-4DAE-B17F-863257F391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58271" y="4349975"/>
            <a:ext cx="914400" cy="914400"/>
          </a:xfrm>
          <a:prstGeom prst="rect">
            <a:avLst/>
          </a:prstGeom>
        </p:spPr>
      </p:pic>
    </p:spTree>
    <p:extLst>
      <p:ext uri="{BB962C8B-B14F-4D97-AF65-F5344CB8AC3E}">
        <p14:creationId xmlns:p14="http://schemas.microsoft.com/office/powerpoint/2010/main" val="175828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46707-4579-4DBC-B7AA-0C3E729E8DED}"/>
              </a:ext>
            </a:extLst>
          </p:cNvPr>
          <p:cNvSpPr>
            <a:spLocks noGrp="1"/>
          </p:cNvSpPr>
          <p:nvPr>
            <p:ph type="ctrTitle"/>
          </p:nvPr>
        </p:nvSpPr>
        <p:spPr>
          <a:xfrm>
            <a:off x="685800" y="3053166"/>
            <a:ext cx="7772400" cy="864999"/>
          </a:xfrm>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419632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400" y="161927"/>
            <a:ext cx="7772400"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About Panasonic</a:t>
            </a:r>
            <a:endParaRPr lang="ja-JP" altLang="en-US" sz="2400" dirty="0">
              <a:latin typeface="Arial"/>
              <a:ea typeface="ＭＳ Ｐゴシック" charset="0"/>
              <a:cs typeface="Arial"/>
            </a:endParaRPr>
          </a:p>
        </p:txBody>
      </p:sp>
      <p:sp>
        <p:nvSpPr>
          <p:cNvPr id="7" name="Rectangle 10"/>
          <p:cNvSpPr>
            <a:spLocks noChangeArrowheads="1"/>
          </p:cNvSpPr>
          <p:nvPr/>
        </p:nvSpPr>
        <p:spPr bwMode="auto">
          <a:xfrm>
            <a:off x="320403" y="844154"/>
            <a:ext cx="8647326" cy="918198"/>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Aim to be a “Lifestyle Update” company</a:t>
            </a:r>
            <a:endParaRPr lang="en-US" altLang="ja-JP" sz="2000" dirty="0">
              <a:latin typeface="Arial"/>
              <a:cs typeface="Arial"/>
            </a:endParaRPr>
          </a:p>
        </p:txBody>
      </p:sp>
      <p:pic>
        <p:nvPicPr>
          <p:cNvPr id="4" name="図 3">
            <a:extLst>
              <a:ext uri="{FF2B5EF4-FFF2-40B4-BE49-F238E27FC236}">
                <a16:creationId xmlns:a16="http://schemas.microsoft.com/office/drawing/2014/main" id="{B4D5B490-E9A0-410E-9D6B-5B93ABDB46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0403" y="1946105"/>
            <a:ext cx="5274365" cy="4151267"/>
          </a:xfrm>
          <a:prstGeom prst="rect">
            <a:avLst/>
          </a:prstGeom>
        </p:spPr>
      </p:pic>
      <p:sp>
        <p:nvSpPr>
          <p:cNvPr id="5" name="矢印: 右 4">
            <a:extLst>
              <a:ext uri="{FF2B5EF4-FFF2-40B4-BE49-F238E27FC236}">
                <a16:creationId xmlns:a16="http://schemas.microsoft.com/office/drawing/2014/main" id="{72A5A2FC-2802-476C-A0D7-D42A0BC0909B}"/>
              </a:ext>
            </a:extLst>
          </p:cNvPr>
          <p:cNvSpPr/>
          <p:nvPr/>
        </p:nvSpPr>
        <p:spPr>
          <a:xfrm>
            <a:off x="5594768" y="2998659"/>
            <a:ext cx="517161" cy="204615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C61CC0BA-7F2C-4F22-8F0C-4C84CDA358B3}"/>
              </a:ext>
            </a:extLst>
          </p:cNvPr>
          <p:cNvSpPr/>
          <p:nvPr/>
        </p:nvSpPr>
        <p:spPr>
          <a:xfrm>
            <a:off x="6275189" y="3422708"/>
            <a:ext cx="2473377" cy="1277788"/>
          </a:xfrm>
          <a:prstGeom prst="roundRect">
            <a:avLst>
              <a:gd name="adj" fmla="val 103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t>Software defined</a:t>
            </a:r>
            <a:endParaRPr kumimoji="1" lang="ja-JP" altLang="en-US" sz="2400" dirty="0"/>
          </a:p>
        </p:txBody>
      </p:sp>
      <p:sp>
        <p:nvSpPr>
          <p:cNvPr id="8" name="四角形: 角を丸くする 7">
            <a:extLst>
              <a:ext uri="{FF2B5EF4-FFF2-40B4-BE49-F238E27FC236}">
                <a16:creationId xmlns:a16="http://schemas.microsoft.com/office/drawing/2014/main" id="{CE1CDD8C-6115-4F65-A67A-67287A0D9BC2}"/>
              </a:ext>
            </a:extLst>
          </p:cNvPr>
          <p:cNvSpPr/>
          <p:nvPr/>
        </p:nvSpPr>
        <p:spPr>
          <a:xfrm>
            <a:off x="6275189" y="2029631"/>
            <a:ext cx="2473377" cy="1277788"/>
          </a:xfrm>
          <a:prstGeom prst="roundRect">
            <a:avLst>
              <a:gd name="adj" fmla="val 103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t>Connected</a:t>
            </a:r>
            <a:endParaRPr kumimoji="1" lang="ja-JP" altLang="en-US" sz="2400" dirty="0"/>
          </a:p>
        </p:txBody>
      </p:sp>
      <p:sp>
        <p:nvSpPr>
          <p:cNvPr id="9" name="四角形: 角を丸くする 8">
            <a:extLst>
              <a:ext uri="{FF2B5EF4-FFF2-40B4-BE49-F238E27FC236}">
                <a16:creationId xmlns:a16="http://schemas.microsoft.com/office/drawing/2014/main" id="{EE80E4DF-B1AC-495A-8D50-1194A155AB6F}"/>
              </a:ext>
            </a:extLst>
          </p:cNvPr>
          <p:cNvSpPr/>
          <p:nvPr/>
        </p:nvSpPr>
        <p:spPr>
          <a:xfrm>
            <a:off x="6275189" y="4819584"/>
            <a:ext cx="2473377" cy="1277788"/>
          </a:xfrm>
          <a:prstGeom prst="roundRect">
            <a:avLst>
              <a:gd name="adj" fmla="val 103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t>Upgradable</a:t>
            </a:r>
            <a:endParaRPr kumimoji="1" lang="ja-JP" altLang="en-US" sz="2400" dirty="0"/>
          </a:p>
        </p:txBody>
      </p:sp>
    </p:spTree>
    <p:extLst>
      <p:ext uri="{BB962C8B-B14F-4D97-AF65-F5344CB8AC3E}">
        <p14:creationId xmlns:p14="http://schemas.microsoft.com/office/powerpoint/2010/main" val="365676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A62175C9-A78C-4218-801A-C46066409284}"/>
              </a:ext>
            </a:extLst>
          </p:cNvPr>
          <p:cNvSpPr txBox="1">
            <a:spLocks/>
          </p:cNvSpPr>
          <p:nvPr/>
        </p:nvSpPr>
        <p:spPr bwMode="auto">
          <a:xfrm>
            <a:off x="374469" y="3086156"/>
            <a:ext cx="8395062"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defTabSz="914400" eaLnBrk="1" fontAlgn="auto" hangingPunct="1">
              <a:spcBef>
                <a:spcPts val="0"/>
              </a:spcBef>
              <a:spcAft>
                <a:spcPts val="0"/>
              </a:spcAft>
              <a:defRPr/>
            </a:pPr>
            <a:r>
              <a:rPr kumimoji="0" lang="en-US" altLang="ja-JP" sz="3600" kern="0" dirty="0">
                <a:solidFill>
                  <a:sysClr val="windowText" lastClr="000000"/>
                </a:solidFill>
                <a:latin typeface="Arial"/>
                <a:cs typeface="Arial"/>
              </a:rPr>
              <a:t>Panasonic contribution to Web of Things</a:t>
            </a:r>
          </a:p>
        </p:txBody>
      </p:sp>
    </p:spTree>
    <p:extLst>
      <p:ext uri="{BB962C8B-B14F-4D97-AF65-F5344CB8AC3E}">
        <p14:creationId xmlns:p14="http://schemas.microsoft.com/office/powerpoint/2010/main" val="414053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399" y="161927"/>
            <a:ext cx="8562759"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Contribution 1: </a:t>
            </a:r>
            <a:r>
              <a:rPr lang="en-US" altLang="ja-JP" sz="2400" dirty="0">
                <a:latin typeface="Arial"/>
                <a:cs typeface="Arial"/>
              </a:rPr>
              <a:t>Architecture supporting legacy protocols</a:t>
            </a:r>
            <a:br>
              <a:rPr lang="en-US" altLang="ja-JP" sz="2400" dirty="0">
                <a:latin typeface="Arial"/>
                <a:cs typeface="Arial"/>
              </a:rPr>
            </a:br>
            <a:br>
              <a:rPr lang="en-US" altLang="ja-JP" sz="2400" dirty="0">
                <a:latin typeface="Arial"/>
                <a:ea typeface="ＭＳ Ｐゴシック" charset="0"/>
                <a:cs typeface="Arial"/>
              </a:rPr>
            </a:br>
            <a:endParaRPr lang="ja-JP" altLang="en-US" sz="2400" dirty="0">
              <a:latin typeface="Arial"/>
              <a:ea typeface="ＭＳ Ｐゴシック" charset="0"/>
              <a:cs typeface="Arial"/>
            </a:endParaRPr>
          </a:p>
        </p:txBody>
      </p:sp>
      <p:pic>
        <p:nvPicPr>
          <p:cNvPr id="1028" name="Picture 4" descr="architecture overview">
            <a:extLst>
              <a:ext uri="{FF2B5EF4-FFF2-40B4-BE49-F238E27FC236}">
                <a16:creationId xmlns:a16="http://schemas.microsoft.com/office/drawing/2014/main" id="{2EE76AEA-DC44-4146-999F-EF278F5E08B6}"/>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137155" y="3122893"/>
            <a:ext cx="4705003" cy="30641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43891A0-1BAB-4F4E-89D3-0CE3FAB2ABA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1609" y="1058029"/>
            <a:ext cx="4979881" cy="335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矢印: 環状 3">
            <a:extLst>
              <a:ext uri="{FF2B5EF4-FFF2-40B4-BE49-F238E27FC236}">
                <a16:creationId xmlns:a16="http://schemas.microsoft.com/office/drawing/2014/main" id="{0EE4C5A0-AA70-4E07-A949-2F80F1E72B6A}"/>
              </a:ext>
            </a:extLst>
          </p:cNvPr>
          <p:cNvSpPr/>
          <p:nvPr/>
        </p:nvSpPr>
        <p:spPr>
          <a:xfrm rot="503324">
            <a:off x="4623000" y="2152681"/>
            <a:ext cx="2116556" cy="2116556"/>
          </a:xfrm>
          <a:prstGeom prst="circularArrow">
            <a:avLst>
              <a:gd name="adj1" fmla="val 12500"/>
              <a:gd name="adj2" fmla="val 1142319"/>
              <a:gd name="adj3" fmla="val 20457681"/>
              <a:gd name="adj4" fmla="val 14859478"/>
              <a:gd name="adj5" fmla="val 129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Rectangle 10">
            <a:extLst>
              <a:ext uri="{FF2B5EF4-FFF2-40B4-BE49-F238E27FC236}">
                <a16:creationId xmlns:a16="http://schemas.microsoft.com/office/drawing/2014/main" id="{D1D6B880-123C-4C4F-8BEE-1F56F872D640}"/>
              </a:ext>
            </a:extLst>
          </p:cNvPr>
          <p:cNvSpPr>
            <a:spLocks noChangeArrowheads="1"/>
          </p:cNvSpPr>
          <p:nvPr/>
        </p:nvSpPr>
        <p:spPr bwMode="auto">
          <a:xfrm>
            <a:off x="660392" y="5337799"/>
            <a:ext cx="4882712" cy="849252"/>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Support them in</a:t>
            </a:r>
            <a:br>
              <a:rPr lang="en-US" altLang="ja-JP" sz="2800" dirty="0">
                <a:latin typeface="Arial"/>
                <a:cs typeface="Arial"/>
              </a:rPr>
            </a:br>
            <a:r>
              <a:rPr lang="en-US" altLang="ja-JP" sz="2800" dirty="0">
                <a:latin typeface="Arial"/>
                <a:cs typeface="Arial"/>
              </a:rPr>
              <a:t>WoT abstract architecture</a:t>
            </a:r>
          </a:p>
        </p:txBody>
      </p:sp>
      <p:sp>
        <p:nvSpPr>
          <p:cNvPr id="8" name="Rectangle 10">
            <a:extLst>
              <a:ext uri="{FF2B5EF4-FFF2-40B4-BE49-F238E27FC236}">
                <a16:creationId xmlns:a16="http://schemas.microsoft.com/office/drawing/2014/main" id="{EFE5AB4E-B3F1-4482-A8E3-06A26ABA8F2D}"/>
              </a:ext>
            </a:extLst>
          </p:cNvPr>
          <p:cNvSpPr>
            <a:spLocks noChangeArrowheads="1"/>
          </p:cNvSpPr>
          <p:nvPr/>
        </p:nvSpPr>
        <p:spPr bwMode="auto">
          <a:xfrm>
            <a:off x="320403" y="764348"/>
            <a:ext cx="8647326" cy="427750"/>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Many devices are already connected locally</a:t>
            </a:r>
          </a:p>
        </p:txBody>
      </p:sp>
    </p:spTree>
    <p:extLst>
      <p:ext uri="{BB962C8B-B14F-4D97-AF65-F5344CB8AC3E}">
        <p14:creationId xmlns:p14="http://schemas.microsoft.com/office/powerpoint/2010/main" val="27018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399" y="161927"/>
            <a:ext cx="8453699"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Contribution 2: Specification</a:t>
            </a:r>
            <a:r>
              <a:rPr lang="ja-JP" altLang="en-US" sz="2400" dirty="0">
                <a:latin typeface="Arial"/>
                <a:ea typeface="ＭＳ Ｐゴシック" charset="0"/>
                <a:cs typeface="Arial"/>
              </a:rPr>
              <a:t> </a:t>
            </a:r>
            <a:r>
              <a:rPr lang="en-US" altLang="ja-JP" sz="2400" dirty="0">
                <a:latin typeface="Arial"/>
                <a:ea typeface="ＭＳ Ｐゴシック" charset="0"/>
                <a:cs typeface="Arial"/>
              </a:rPr>
              <a:t>verification</a:t>
            </a:r>
            <a:r>
              <a:rPr lang="ja-JP" altLang="en-US" sz="2400" dirty="0">
                <a:latin typeface="Arial"/>
                <a:ea typeface="ＭＳ Ｐゴシック" charset="0"/>
                <a:cs typeface="Arial"/>
              </a:rPr>
              <a:t> </a:t>
            </a:r>
            <a:r>
              <a:rPr lang="en-US" altLang="ja-JP" sz="2400" dirty="0">
                <a:latin typeface="Arial"/>
                <a:ea typeface="ＭＳ Ｐゴシック" charset="0"/>
                <a:cs typeface="Arial"/>
              </a:rPr>
              <a:t>through Plugfest </a:t>
            </a:r>
            <a:endParaRPr lang="ja-JP" altLang="en-US" sz="2400" dirty="0">
              <a:latin typeface="Arial"/>
              <a:ea typeface="ＭＳ Ｐゴシック" charset="0"/>
              <a:cs typeface="Arial"/>
            </a:endParaRPr>
          </a:p>
        </p:txBody>
      </p:sp>
      <p:pic>
        <p:nvPicPr>
          <p:cNvPr id="4" name="図 3" descr="室内, 床, 壁, 部屋 が含まれている画像&#10;&#10;非常に高い精度で生成された説明">
            <a:extLst>
              <a:ext uri="{FF2B5EF4-FFF2-40B4-BE49-F238E27FC236}">
                <a16:creationId xmlns:a16="http://schemas.microsoft.com/office/drawing/2014/main" id="{394DF835-929F-4EC5-9DD7-1F52052AF4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0178" y="1192949"/>
            <a:ext cx="5866702" cy="3148286"/>
          </a:xfrm>
          <a:prstGeom prst="rect">
            <a:avLst/>
          </a:prstGeom>
        </p:spPr>
      </p:pic>
      <p:pic>
        <p:nvPicPr>
          <p:cNvPr id="6" name="図 5" descr="スクリーンショット が含まれている画像&#10;&#10;非常に高い精度で生成された説明">
            <a:extLst>
              <a:ext uri="{FF2B5EF4-FFF2-40B4-BE49-F238E27FC236}">
                <a16:creationId xmlns:a16="http://schemas.microsoft.com/office/drawing/2014/main" id="{4F42EEC9-1CDA-4505-89A1-59B2CF4D54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81139" y="4663390"/>
            <a:ext cx="2932573" cy="1429412"/>
          </a:xfrm>
          <a:prstGeom prst="rect">
            <a:avLst/>
          </a:prstGeom>
        </p:spPr>
      </p:pic>
      <p:pic>
        <p:nvPicPr>
          <p:cNvPr id="11" name="図 10" descr="テキスト, 地図 が含まれている画像&#10;&#10;非常に高い精度で生成された説明">
            <a:extLst>
              <a:ext uri="{FF2B5EF4-FFF2-40B4-BE49-F238E27FC236}">
                <a16:creationId xmlns:a16="http://schemas.microsoft.com/office/drawing/2014/main" id="{3CBA5BF8-F4B0-4A5D-880A-016333E6B2D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24163" y="4475851"/>
            <a:ext cx="2569639" cy="1509483"/>
          </a:xfrm>
          <a:prstGeom prst="rect">
            <a:avLst/>
          </a:prstGeom>
        </p:spPr>
      </p:pic>
      <p:sp>
        <p:nvSpPr>
          <p:cNvPr id="12" name="Rectangle 10">
            <a:extLst>
              <a:ext uri="{FF2B5EF4-FFF2-40B4-BE49-F238E27FC236}">
                <a16:creationId xmlns:a16="http://schemas.microsoft.com/office/drawing/2014/main" id="{573166B5-71D8-41C8-9D4C-3FFDBBA50748}"/>
              </a:ext>
            </a:extLst>
          </p:cNvPr>
          <p:cNvSpPr>
            <a:spLocks noChangeArrowheads="1"/>
          </p:cNvSpPr>
          <p:nvPr/>
        </p:nvSpPr>
        <p:spPr bwMode="auto">
          <a:xfrm>
            <a:off x="279400" y="765198"/>
            <a:ext cx="5866702" cy="427750"/>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Real things in Smart home</a:t>
            </a:r>
          </a:p>
        </p:txBody>
      </p:sp>
      <p:sp>
        <p:nvSpPr>
          <p:cNvPr id="13" name="Rectangle 10">
            <a:extLst>
              <a:ext uri="{FF2B5EF4-FFF2-40B4-BE49-F238E27FC236}">
                <a16:creationId xmlns:a16="http://schemas.microsoft.com/office/drawing/2014/main" id="{2137B275-2C8B-461D-9EBE-7BC62E57AF43}"/>
              </a:ext>
            </a:extLst>
          </p:cNvPr>
          <p:cNvSpPr>
            <a:spLocks noChangeArrowheads="1"/>
          </p:cNvSpPr>
          <p:nvPr/>
        </p:nvSpPr>
        <p:spPr bwMode="auto">
          <a:xfrm>
            <a:off x="279400" y="4647892"/>
            <a:ext cx="2200961" cy="946044"/>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Virtual things</a:t>
            </a:r>
            <a:br>
              <a:rPr lang="en-US" altLang="ja-JP" sz="2800" dirty="0">
                <a:latin typeface="Arial"/>
                <a:cs typeface="Arial"/>
              </a:rPr>
            </a:br>
            <a:r>
              <a:rPr lang="en-US" altLang="ja-JP" sz="2800" dirty="0">
                <a:latin typeface="Arial"/>
                <a:cs typeface="Arial"/>
              </a:rPr>
              <a:t>(simulator)</a:t>
            </a:r>
          </a:p>
        </p:txBody>
      </p:sp>
      <p:sp>
        <p:nvSpPr>
          <p:cNvPr id="14" name="Rectangle 10">
            <a:extLst>
              <a:ext uri="{FF2B5EF4-FFF2-40B4-BE49-F238E27FC236}">
                <a16:creationId xmlns:a16="http://schemas.microsoft.com/office/drawing/2014/main" id="{7CFF1BD3-690D-40E6-81D1-8B1AD43EED2C}"/>
              </a:ext>
            </a:extLst>
          </p:cNvPr>
          <p:cNvSpPr>
            <a:spLocks noChangeArrowheads="1"/>
          </p:cNvSpPr>
          <p:nvPr/>
        </p:nvSpPr>
        <p:spPr bwMode="auto">
          <a:xfrm>
            <a:off x="6317376" y="3635423"/>
            <a:ext cx="2569638" cy="775767"/>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WoT Client on</a:t>
            </a:r>
            <a:br>
              <a:rPr lang="en-US" altLang="ja-JP" sz="2800" dirty="0">
                <a:latin typeface="Arial"/>
                <a:cs typeface="Arial"/>
              </a:rPr>
            </a:br>
            <a:r>
              <a:rPr lang="en-US" altLang="ja-JP" sz="2800" dirty="0">
                <a:latin typeface="Arial"/>
                <a:cs typeface="Arial"/>
              </a:rPr>
              <a:t>Node-RED</a:t>
            </a:r>
          </a:p>
        </p:txBody>
      </p:sp>
      <p:pic>
        <p:nvPicPr>
          <p:cNvPr id="16" name="図 15" descr="スクリーンショット が含まれている画像&#10;&#10;非常に高い精度で生成された説明">
            <a:extLst>
              <a:ext uri="{FF2B5EF4-FFF2-40B4-BE49-F238E27FC236}">
                <a16:creationId xmlns:a16="http://schemas.microsoft.com/office/drawing/2014/main" id="{D870623C-7F0B-4DDD-A86B-A911359793A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17376" y="1786878"/>
            <a:ext cx="2567955" cy="1125711"/>
          </a:xfrm>
          <a:prstGeom prst="rect">
            <a:avLst/>
          </a:prstGeom>
        </p:spPr>
      </p:pic>
      <p:sp>
        <p:nvSpPr>
          <p:cNvPr id="17" name="Rectangle 10">
            <a:extLst>
              <a:ext uri="{FF2B5EF4-FFF2-40B4-BE49-F238E27FC236}">
                <a16:creationId xmlns:a16="http://schemas.microsoft.com/office/drawing/2014/main" id="{66F47154-9D92-41CC-864A-A86FE7573132}"/>
              </a:ext>
            </a:extLst>
          </p:cNvPr>
          <p:cNvSpPr>
            <a:spLocks noChangeArrowheads="1"/>
          </p:cNvSpPr>
          <p:nvPr/>
        </p:nvSpPr>
        <p:spPr bwMode="auto">
          <a:xfrm>
            <a:off x="6317376" y="872666"/>
            <a:ext cx="2569638" cy="775767"/>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WoT Client on</a:t>
            </a:r>
            <a:br>
              <a:rPr lang="en-US" altLang="ja-JP" sz="2800" dirty="0">
                <a:latin typeface="Arial"/>
                <a:cs typeface="Arial"/>
              </a:rPr>
            </a:br>
            <a:r>
              <a:rPr lang="en-US" altLang="ja-JP" sz="2800" dirty="0">
                <a:latin typeface="Arial"/>
                <a:cs typeface="Arial"/>
              </a:rPr>
              <a:t>Browser</a:t>
            </a:r>
          </a:p>
        </p:txBody>
      </p:sp>
    </p:spTree>
    <p:extLst>
      <p:ext uri="{BB962C8B-B14F-4D97-AF65-F5344CB8AC3E}">
        <p14:creationId xmlns:p14="http://schemas.microsoft.com/office/powerpoint/2010/main" val="232672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4619B-EDA1-4B0F-BAB6-80CC0A9D634A}"/>
              </a:ext>
            </a:extLst>
          </p:cNvPr>
          <p:cNvSpPr txBox="1">
            <a:spLocks/>
          </p:cNvSpPr>
          <p:nvPr/>
        </p:nvSpPr>
        <p:spPr bwMode="auto">
          <a:xfrm>
            <a:off x="685800" y="2892427"/>
            <a:ext cx="7772400" cy="75767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defTabSz="914400" eaLnBrk="1" fontAlgn="auto" hangingPunct="1">
              <a:spcBef>
                <a:spcPts val="0"/>
              </a:spcBef>
              <a:spcAft>
                <a:spcPts val="0"/>
              </a:spcAft>
              <a:defRPr/>
            </a:pPr>
            <a:r>
              <a:rPr kumimoji="0" lang="en-US" altLang="ja-JP" sz="3600" kern="0" dirty="0">
                <a:solidFill>
                  <a:sysClr val="windowText" lastClr="000000"/>
                </a:solidFill>
                <a:latin typeface="Arial"/>
                <a:cs typeface="Arial"/>
              </a:rPr>
              <a:t>Deployments in Panasonic</a:t>
            </a:r>
          </a:p>
        </p:txBody>
      </p:sp>
    </p:spTree>
    <p:extLst>
      <p:ext uri="{BB962C8B-B14F-4D97-AF65-F5344CB8AC3E}">
        <p14:creationId xmlns:p14="http://schemas.microsoft.com/office/powerpoint/2010/main" val="404301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400" y="161927"/>
            <a:ext cx="7772400"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Panasonic Digital Platform</a:t>
            </a:r>
            <a:br>
              <a:rPr lang="en-US" altLang="ja-JP" sz="2400" dirty="0">
                <a:latin typeface="Arial"/>
                <a:ea typeface="ＭＳ Ｐゴシック" charset="0"/>
                <a:cs typeface="Arial"/>
              </a:rPr>
            </a:br>
            <a:endParaRPr lang="ja-JP" altLang="en-US" sz="2400" dirty="0">
              <a:latin typeface="Arial"/>
              <a:ea typeface="ＭＳ Ｐゴシック" charset="0"/>
              <a:cs typeface="Arial"/>
            </a:endParaRPr>
          </a:p>
        </p:txBody>
      </p:sp>
      <p:sp>
        <p:nvSpPr>
          <p:cNvPr id="7" name="Rectangle 10"/>
          <p:cNvSpPr>
            <a:spLocks noChangeArrowheads="1"/>
          </p:cNvSpPr>
          <p:nvPr/>
        </p:nvSpPr>
        <p:spPr bwMode="auto">
          <a:xfrm>
            <a:off x="320403" y="844154"/>
            <a:ext cx="8647326" cy="427750"/>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 Developing APIs Based on WoT Interaction Model</a:t>
            </a:r>
          </a:p>
        </p:txBody>
      </p:sp>
      <p:grpSp>
        <p:nvGrpSpPr>
          <p:cNvPr id="2" name="グループ化 1">
            <a:extLst>
              <a:ext uri="{FF2B5EF4-FFF2-40B4-BE49-F238E27FC236}">
                <a16:creationId xmlns:a16="http://schemas.microsoft.com/office/drawing/2014/main" id="{CFAC65FC-793D-4FA1-8B8E-3069F374ED4E}"/>
              </a:ext>
            </a:extLst>
          </p:cNvPr>
          <p:cNvGrpSpPr/>
          <p:nvPr/>
        </p:nvGrpSpPr>
        <p:grpSpPr>
          <a:xfrm>
            <a:off x="438093" y="1519507"/>
            <a:ext cx="4809736" cy="3883066"/>
            <a:chOff x="1858018" y="1342712"/>
            <a:chExt cx="5727822" cy="4624268"/>
          </a:xfrm>
        </p:grpSpPr>
        <p:cxnSp>
          <p:nvCxnSpPr>
            <p:cNvPr id="4" name="直線矢印コネクタ 3">
              <a:extLst>
                <a:ext uri="{FF2B5EF4-FFF2-40B4-BE49-F238E27FC236}">
                  <a16:creationId xmlns:a16="http://schemas.microsoft.com/office/drawing/2014/main" id="{2464349E-DC25-4625-9CDB-36F28A351446}"/>
                </a:ext>
              </a:extLst>
            </p:cNvPr>
            <p:cNvCxnSpPr>
              <a:endCxn id="18" idx="0"/>
            </p:cNvCxnSpPr>
            <p:nvPr/>
          </p:nvCxnSpPr>
          <p:spPr>
            <a:xfrm>
              <a:off x="4721846" y="2299027"/>
              <a:ext cx="84" cy="174183"/>
            </a:xfrm>
            <a:prstGeom prst="straightConnector1">
              <a:avLst/>
            </a:prstGeom>
            <a:ln w="19050" cap="rnd">
              <a:solidFill>
                <a:schemeClr val="tx1">
                  <a:lumMod val="65000"/>
                  <a:lumOff val="35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C424249-B959-4CB5-A2AE-9D6018A0E11D}"/>
                </a:ext>
              </a:extLst>
            </p:cNvPr>
            <p:cNvCxnSpPr/>
            <p:nvPr/>
          </p:nvCxnSpPr>
          <p:spPr>
            <a:xfrm flipH="1">
              <a:off x="3268866" y="2266047"/>
              <a:ext cx="2900042" cy="0"/>
            </a:xfrm>
            <a:prstGeom prst="line">
              <a:avLst/>
            </a:prstGeom>
            <a:ln w="19050" cap="rnd">
              <a:solidFill>
                <a:schemeClr val="tx1">
                  <a:lumMod val="65000"/>
                  <a:lumOff val="3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2DCCC72-992F-42E9-B2DA-735A5F7754E2}"/>
                </a:ext>
              </a:extLst>
            </p:cNvPr>
            <p:cNvSpPr/>
            <p:nvPr/>
          </p:nvSpPr>
          <p:spPr>
            <a:xfrm>
              <a:off x="1858018" y="2529320"/>
              <a:ext cx="5727822" cy="227055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50" b="0" i="0" u="none" strike="noStrike" kern="1200" cap="none" spc="0" normalizeH="0" baseline="0" noProof="0">
                <a:ln>
                  <a:noFill/>
                </a:ln>
                <a:solidFill>
                  <a:prstClr val="white"/>
                </a:solidFill>
                <a:effectLst/>
                <a:uLnTx/>
                <a:uFillTx/>
                <a:latin typeface="Verdana"/>
                <a:ea typeface="游ゴシック"/>
                <a:cs typeface="+mn-cs"/>
              </a:endParaRPr>
            </a:p>
          </p:txBody>
        </p:sp>
        <p:sp>
          <p:nvSpPr>
            <p:cNvPr id="8" name="正方形/長方形 7">
              <a:extLst>
                <a:ext uri="{FF2B5EF4-FFF2-40B4-BE49-F238E27FC236}">
                  <a16:creationId xmlns:a16="http://schemas.microsoft.com/office/drawing/2014/main" id="{0EAC4298-8B61-4EB5-9795-07D7F18889A0}"/>
                </a:ext>
              </a:extLst>
            </p:cNvPr>
            <p:cNvSpPr/>
            <p:nvPr/>
          </p:nvSpPr>
          <p:spPr>
            <a:xfrm>
              <a:off x="5592661" y="1962392"/>
              <a:ext cx="637773" cy="222828"/>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7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a:t>
              </a:r>
              <a:r>
                <a:rPr kumimoji="0" lang="en-US" altLang="ja-JP" sz="700" b="0" i="0" u="none" strike="noStrike" kern="1200" cap="none" spc="0" normalizeH="0" baseline="3000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rd</a:t>
              </a:r>
              <a:r>
                <a:rPr kumimoji="0" lang="en-US" altLang="ja-JP" sz="7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Party</a:t>
              </a:r>
              <a:endParaRPr kumimoji="0" lang="ja-JP" altLang="en-US" sz="7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endParaRPr>
            </a:p>
          </p:txBody>
        </p:sp>
        <p:sp>
          <p:nvSpPr>
            <p:cNvPr id="9" name="正方形/長方形 8">
              <a:extLst>
                <a:ext uri="{FF2B5EF4-FFF2-40B4-BE49-F238E27FC236}">
                  <a16:creationId xmlns:a16="http://schemas.microsoft.com/office/drawing/2014/main" id="{B8A6170E-2752-4155-945D-BEB1DCA16534}"/>
                </a:ext>
              </a:extLst>
            </p:cNvPr>
            <p:cNvSpPr/>
            <p:nvPr/>
          </p:nvSpPr>
          <p:spPr>
            <a:xfrm>
              <a:off x="1980221" y="2881275"/>
              <a:ext cx="5483416" cy="206842"/>
            </a:xfrm>
            <a:prstGeom prst="rect">
              <a:avLst/>
            </a:prstGeom>
            <a:solidFill>
              <a:srgbClr val="889D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Panasonic APIs</a:t>
              </a:r>
              <a:endParaRPr kumimoji="1" lang="ja-JP" altLang="en-US" sz="1800" b="0" i="0" u="none" strike="noStrike" kern="1200" cap="none" spc="0" normalizeH="0" baseline="0" noProof="0" dirty="0">
                <a:ln>
                  <a:noFill/>
                </a:ln>
                <a:solidFill>
                  <a:prstClr val="white"/>
                </a:solidFill>
                <a:effectLst/>
                <a:uLnTx/>
                <a:uFillTx/>
                <a:latin typeface="Verdana"/>
                <a:ea typeface="游ゴシック"/>
                <a:cs typeface="+mn-cs"/>
              </a:endParaRPr>
            </a:p>
          </p:txBody>
        </p:sp>
        <p:sp>
          <p:nvSpPr>
            <p:cNvPr id="10" name="正方形/長方形 9">
              <a:extLst>
                <a:ext uri="{FF2B5EF4-FFF2-40B4-BE49-F238E27FC236}">
                  <a16:creationId xmlns:a16="http://schemas.microsoft.com/office/drawing/2014/main" id="{CFA9D893-14C7-4DE7-A91D-D38AE8A81D03}"/>
                </a:ext>
              </a:extLst>
            </p:cNvPr>
            <p:cNvSpPr/>
            <p:nvPr/>
          </p:nvSpPr>
          <p:spPr>
            <a:xfrm>
              <a:off x="4751976" y="1585630"/>
              <a:ext cx="2833864" cy="45796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noAutofit/>
            </a:bodyPr>
            <a:lstStyle/>
            <a:p>
              <a:pPr algn="ctr" fontAlgn="auto">
                <a:lnSpc>
                  <a:spcPts val="1400"/>
                </a:lnSpc>
                <a:spcBef>
                  <a:spcPts val="0"/>
                </a:spcBef>
                <a:spcAft>
                  <a:spcPts val="0"/>
                </a:spcAft>
              </a:pPr>
              <a:r>
                <a:rPr kumimoji="0" lang="en-US" altLang="ja-JP" sz="1100" dirty="0">
                  <a:solidFill>
                    <a:prstClr val="white"/>
                  </a:solidFill>
                  <a:latin typeface="Verdana" panose="020B0604030504040204" pitchFamily="34" charset="0"/>
                  <a:ea typeface="Verdana" panose="020B0604030504040204" pitchFamily="34" charset="0"/>
                </a:rPr>
                <a:t>Apps &amp; Services</a:t>
              </a:r>
              <a:br>
                <a:rPr kumimoji="0" lang="en-US" altLang="ja-JP" sz="1100" dirty="0">
                  <a:solidFill>
                    <a:prstClr val="white"/>
                  </a:solidFill>
                  <a:latin typeface="Verdana" panose="020B0604030504040204" pitchFamily="34" charset="0"/>
                  <a:ea typeface="Verdana" panose="020B0604030504040204" pitchFamily="34" charset="0"/>
                </a:rPr>
              </a:br>
              <a:r>
                <a:rPr kumimoji="0" lang="en-US" altLang="ja-JP" sz="1400" dirty="0">
                  <a:solidFill>
                    <a:prstClr val="white"/>
                  </a:solidFill>
                  <a:latin typeface="Verdana" panose="020B0604030504040204" pitchFamily="34" charset="0"/>
                  <a:ea typeface="Verdana" panose="020B0604030504040204" pitchFamily="34" charset="0"/>
                </a:rPr>
                <a:t>by Partners</a:t>
              </a:r>
              <a:endParaRPr kumimoji="0" lang="en-US" altLang="ja-JP" sz="1100" dirty="0">
                <a:solidFill>
                  <a:prstClr val="white"/>
                </a:solidFill>
                <a:latin typeface="Verdana" panose="020B0604030504040204" pitchFamily="34" charset="0"/>
                <a:ea typeface="Verdana" panose="020B0604030504040204" pitchFamily="34" charset="0"/>
              </a:endParaRPr>
            </a:p>
          </p:txBody>
        </p:sp>
        <p:sp>
          <p:nvSpPr>
            <p:cNvPr id="11" name="正方形/長方形 10">
              <a:extLst>
                <a:ext uri="{FF2B5EF4-FFF2-40B4-BE49-F238E27FC236}">
                  <a16:creationId xmlns:a16="http://schemas.microsoft.com/office/drawing/2014/main" id="{7985AE68-9672-491A-8E55-27F8E72F2607}"/>
                </a:ext>
              </a:extLst>
            </p:cNvPr>
            <p:cNvSpPr/>
            <p:nvPr/>
          </p:nvSpPr>
          <p:spPr>
            <a:xfrm>
              <a:off x="1858018" y="1585630"/>
              <a:ext cx="2833863" cy="45796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noAutofit/>
            </a:bodyPr>
            <a:lstStyle/>
            <a:p>
              <a:pPr marL="0" marR="0" lvl="0" indent="0" algn="ctr" defTabSz="457200" rtl="0" eaLnBrk="1" fontAlgn="auto" latinLnBrk="0" hangingPunct="1">
                <a:lnSpc>
                  <a:spcPts val="14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Apps &amp; Services</a:t>
              </a:r>
              <a:br>
                <a:rPr kumimoji="0" lang="en-US" altLang="ja-JP"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altLang="ja-JP"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by Panasonic</a:t>
              </a:r>
            </a:p>
          </p:txBody>
        </p:sp>
        <p:sp>
          <p:nvSpPr>
            <p:cNvPr id="12" name="正方形/長方形 11">
              <a:extLst>
                <a:ext uri="{FF2B5EF4-FFF2-40B4-BE49-F238E27FC236}">
                  <a16:creationId xmlns:a16="http://schemas.microsoft.com/office/drawing/2014/main" id="{7355889C-9FFF-4A88-9C42-335B38709E07}"/>
                </a:ext>
              </a:extLst>
            </p:cNvPr>
            <p:cNvSpPr/>
            <p:nvPr/>
          </p:nvSpPr>
          <p:spPr>
            <a:xfrm>
              <a:off x="1858018" y="5169093"/>
              <a:ext cx="5727822" cy="21093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Panasonic Products/Sensors</a:t>
              </a:r>
              <a:endParaRPr kumimoji="1" lang="ja-JP" altLang="en-US" sz="1400" b="0" i="0" u="none" strike="noStrike" kern="1200" cap="none" spc="0" normalizeH="0" baseline="0" noProof="0" dirty="0">
                <a:ln>
                  <a:noFill/>
                </a:ln>
                <a:solidFill>
                  <a:prstClr val="white"/>
                </a:solidFill>
                <a:effectLst/>
                <a:uLnTx/>
                <a:uFillTx/>
                <a:latin typeface="Verdana" panose="020B0604030504040204" pitchFamily="34" charset="0"/>
                <a:ea typeface="游ゴシック"/>
                <a:cs typeface="Verdana" panose="020B0604030504040204" pitchFamily="34" charset="0"/>
              </a:endParaRPr>
            </a:p>
          </p:txBody>
        </p:sp>
        <p:sp>
          <p:nvSpPr>
            <p:cNvPr id="13" name="正方形/長方形 12">
              <a:extLst>
                <a:ext uri="{FF2B5EF4-FFF2-40B4-BE49-F238E27FC236}">
                  <a16:creationId xmlns:a16="http://schemas.microsoft.com/office/drawing/2014/main" id="{900E1412-E908-4D39-BF9F-8674C90D8FA8}"/>
                </a:ext>
              </a:extLst>
            </p:cNvPr>
            <p:cNvSpPr/>
            <p:nvPr/>
          </p:nvSpPr>
          <p:spPr>
            <a:xfrm>
              <a:off x="1980221" y="4174352"/>
              <a:ext cx="5483415" cy="254442"/>
            </a:xfrm>
            <a:prstGeom prst="rect">
              <a:avLst/>
            </a:prstGeom>
            <a:solidFill>
              <a:srgbClr val="889D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Panasonic Cloud Platform</a:t>
              </a:r>
              <a:endParaRPr kumimoji="1" lang="ja-JP" altLang="en-US" sz="1800" b="0" i="0" u="none" strike="noStrike" kern="1200" cap="none" spc="0" normalizeH="0" baseline="0" noProof="0" dirty="0">
                <a:ln>
                  <a:noFill/>
                </a:ln>
                <a:solidFill>
                  <a:prstClr val="white"/>
                </a:solidFill>
                <a:effectLst/>
                <a:uLnTx/>
                <a:uFillTx/>
                <a:latin typeface="Verdana"/>
                <a:ea typeface="游ゴシック"/>
                <a:cs typeface="+mn-cs"/>
              </a:endParaRPr>
            </a:p>
          </p:txBody>
        </p:sp>
        <p:sp>
          <p:nvSpPr>
            <p:cNvPr id="14" name="正方形/長方形 13">
              <a:extLst>
                <a:ext uri="{FF2B5EF4-FFF2-40B4-BE49-F238E27FC236}">
                  <a16:creationId xmlns:a16="http://schemas.microsoft.com/office/drawing/2014/main" id="{F62D2128-70E6-4665-A56D-62B1FFC42A35}"/>
                </a:ext>
              </a:extLst>
            </p:cNvPr>
            <p:cNvSpPr/>
            <p:nvPr/>
          </p:nvSpPr>
          <p:spPr>
            <a:xfrm>
              <a:off x="1979892" y="4438473"/>
              <a:ext cx="5483743" cy="2783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72000" numCol="1" spcCol="720000" rtlCol="0" anchor="ctr" anchorCtr="0"/>
            <a:lstStyle/>
            <a:p>
              <a:pPr marL="0" marR="0" lvl="1" indent="0" algn="ctr" defTabSz="457200" rtl="0" eaLnBrk="1" fontAlgn="auto" latinLnBrk="0" hangingPunct="1">
                <a:lnSpc>
                  <a:spcPct val="18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ＭＳ Ｐゴシック" pitchFamily="50" charset="-128"/>
                  <a:cs typeface="Verdana" panose="020B0604030504040204" pitchFamily="34" charset="0"/>
                </a:rPr>
                <a:t>UI      AI      Data/Analytics      </a:t>
              </a:r>
              <a:r>
                <a:rPr kumimoji="0" lang="en-US" altLang="ja-JP" sz="1400" b="0" i="0" u="none" strike="noStrike" kern="1200" cap="none" spc="0" normalizeH="0" baseline="0" noProof="0" dirty="0" err="1">
                  <a:ln>
                    <a:noFill/>
                  </a:ln>
                  <a:solidFill>
                    <a:prstClr val="black">
                      <a:lumMod val="75000"/>
                      <a:lumOff val="25000"/>
                    </a:prstClr>
                  </a:solidFill>
                  <a:effectLst/>
                  <a:uLnTx/>
                  <a:uFillTx/>
                  <a:latin typeface="Verdana" panose="020B0604030504040204" pitchFamily="34" charset="0"/>
                  <a:ea typeface="ＭＳ Ｐゴシック" pitchFamily="50" charset="-128"/>
                  <a:cs typeface="Verdana" panose="020B0604030504040204" pitchFamily="34" charset="0"/>
                </a:rPr>
                <a:t>IoT</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ＭＳ Ｐゴシック" pitchFamily="50" charset="-128"/>
                  <a:cs typeface="Verdana" panose="020B0604030504040204" pitchFamily="34" charset="0"/>
                </a:rPr>
                <a:t>      Security</a:t>
              </a:r>
              <a:endParaRPr kumimoji="0" lang="ja-JP" altLang="en-US" sz="14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ＭＳ Ｐゴシック" pitchFamily="50" charset="-128"/>
                <a:cs typeface="Verdana" panose="020B0604030504040204" pitchFamily="34" charset="0"/>
              </a:endParaRPr>
            </a:p>
          </p:txBody>
        </p:sp>
        <p:cxnSp>
          <p:nvCxnSpPr>
            <p:cNvPr id="15" name="直線矢印コネクタ 14">
              <a:extLst>
                <a:ext uri="{FF2B5EF4-FFF2-40B4-BE49-F238E27FC236}">
                  <a16:creationId xmlns:a16="http://schemas.microsoft.com/office/drawing/2014/main" id="{48087C9E-162E-42EC-BAB7-B780680EE6A2}"/>
                </a:ext>
              </a:extLst>
            </p:cNvPr>
            <p:cNvCxnSpPr/>
            <p:nvPr/>
          </p:nvCxnSpPr>
          <p:spPr>
            <a:xfrm flipH="1" flipV="1">
              <a:off x="6162824" y="2061213"/>
              <a:ext cx="6084" cy="200490"/>
            </a:xfrm>
            <a:prstGeom prst="straightConnector1">
              <a:avLst/>
            </a:prstGeom>
            <a:ln w="19050" cap="rnd">
              <a:solidFill>
                <a:schemeClr val="tx1">
                  <a:lumMod val="65000"/>
                  <a:lumOff val="35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D893E670-BACF-48AB-B8C3-221D98375B25}"/>
                </a:ext>
              </a:extLst>
            </p:cNvPr>
            <p:cNvCxnSpPr/>
            <p:nvPr/>
          </p:nvCxnSpPr>
          <p:spPr>
            <a:xfrm flipH="1" flipV="1">
              <a:off x="3268866" y="2061213"/>
              <a:ext cx="6084" cy="200490"/>
            </a:xfrm>
            <a:prstGeom prst="straightConnector1">
              <a:avLst/>
            </a:prstGeom>
            <a:ln w="19050" cap="rnd">
              <a:solidFill>
                <a:schemeClr val="tx1">
                  <a:lumMod val="65000"/>
                  <a:lumOff val="35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E778C74-2DC7-4DAB-883D-51B97E727D74}"/>
                </a:ext>
              </a:extLst>
            </p:cNvPr>
            <p:cNvCxnSpPr/>
            <p:nvPr/>
          </p:nvCxnSpPr>
          <p:spPr>
            <a:xfrm>
              <a:off x="4721930" y="4830679"/>
              <a:ext cx="1" cy="332863"/>
            </a:xfrm>
            <a:prstGeom prst="straightConnector1">
              <a:avLst/>
            </a:prstGeom>
            <a:ln w="19050" cap="rnd">
              <a:solidFill>
                <a:schemeClr val="tx1">
                  <a:lumMod val="65000"/>
                  <a:lumOff val="35000"/>
                </a:schemeClr>
              </a:solidFill>
              <a:prstDash val="sysDot"/>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761646D-2D3F-4CD4-B4D0-C71D3E87FE1A}"/>
                </a:ext>
              </a:extLst>
            </p:cNvPr>
            <p:cNvSpPr/>
            <p:nvPr/>
          </p:nvSpPr>
          <p:spPr>
            <a:xfrm>
              <a:off x="1858018" y="2473210"/>
              <a:ext cx="5727822" cy="294221"/>
            </a:xfrm>
            <a:prstGeom prst="rect">
              <a:avLst/>
            </a:prstGeom>
            <a:solidFill>
              <a:srgbClr val="B7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Panasonic Digital Platform</a:t>
              </a:r>
              <a:endParaRPr kumimoji="1" lang="ja-JP" altLang="en-US" sz="1400" b="0" i="0" u="none" strike="noStrike" kern="1200" cap="none" spc="0" normalizeH="0" baseline="0" noProof="0" dirty="0">
                <a:ln>
                  <a:noFill/>
                </a:ln>
                <a:solidFill>
                  <a:prstClr val="black"/>
                </a:solidFill>
                <a:effectLst/>
                <a:uLnTx/>
                <a:uFillTx/>
                <a:latin typeface="Verdana" panose="020B0604030504040204" pitchFamily="34" charset="0"/>
                <a:ea typeface="游ゴシック"/>
                <a:cs typeface="Verdana" panose="020B0604030504040204" pitchFamily="34" charset="0"/>
              </a:endParaRPr>
            </a:p>
          </p:txBody>
        </p:sp>
        <p:sp>
          <p:nvSpPr>
            <p:cNvPr id="19" name="正方形/長方形 18">
              <a:extLst>
                <a:ext uri="{FF2B5EF4-FFF2-40B4-BE49-F238E27FC236}">
                  <a16:creationId xmlns:a16="http://schemas.microsoft.com/office/drawing/2014/main" id="{6591FC37-A5A2-4974-946F-97E1FC9EE78F}"/>
                </a:ext>
              </a:extLst>
            </p:cNvPr>
            <p:cNvSpPr/>
            <p:nvPr/>
          </p:nvSpPr>
          <p:spPr>
            <a:xfrm>
              <a:off x="1979892" y="3205399"/>
              <a:ext cx="1774839" cy="4206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Microservices</a:t>
              </a:r>
              <a:endParaRPr kumimoji="0" lang="en-US" altLang="ja-JP" sz="9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rPr>
                <a:t>Living Space</a:t>
              </a:r>
              <a:endParaRPr kumimoji="0" lang="ja-JP" altLang="en-US"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endParaRPr>
            </a:p>
          </p:txBody>
        </p:sp>
        <p:sp>
          <p:nvSpPr>
            <p:cNvPr id="20" name="正方形/長方形 19">
              <a:extLst>
                <a:ext uri="{FF2B5EF4-FFF2-40B4-BE49-F238E27FC236}">
                  <a16:creationId xmlns:a16="http://schemas.microsoft.com/office/drawing/2014/main" id="{FC61644A-45F9-455A-9352-00ACE937D8DE}"/>
                </a:ext>
              </a:extLst>
            </p:cNvPr>
            <p:cNvSpPr/>
            <p:nvPr/>
          </p:nvSpPr>
          <p:spPr>
            <a:xfrm>
              <a:off x="1979892" y="3635747"/>
              <a:ext cx="1770676" cy="4133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0" bIns="46800" rtlCol="0" anchor="ctr"/>
            <a:lstStyle/>
            <a:p>
              <a:pPr marL="92075" marR="0" lvl="0" indent="-92075" algn="l" defTabSz="4572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ja-JP" altLang="en-US" sz="700" b="0"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ＭＳ Ｐゴシック" pitchFamily="50" charset="-128"/>
                <a:cs typeface="Verdana" panose="020B0604030504040204" pitchFamily="34" charset="0"/>
              </a:endParaRPr>
            </a:p>
          </p:txBody>
        </p:sp>
        <p:sp>
          <p:nvSpPr>
            <p:cNvPr id="21" name="正方形/長方形 20">
              <a:extLst>
                <a:ext uri="{FF2B5EF4-FFF2-40B4-BE49-F238E27FC236}">
                  <a16:creationId xmlns:a16="http://schemas.microsoft.com/office/drawing/2014/main" id="{68338319-E842-4379-BAFC-47D9EA013E8F}"/>
                </a:ext>
              </a:extLst>
            </p:cNvPr>
            <p:cNvSpPr/>
            <p:nvPr/>
          </p:nvSpPr>
          <p:spPr>
            <a:xfrm>
              <a:off x="3836542" y="3205399"/>
              <a:ext cx="1773177" cy="4206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Microservices</a:t>
              </a:r>
              <a:endParaRPr kumimoji="0" lang="en-US" altLang="ja-JP" sz="9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rPr>
                <a:t>Business</a:t>
              </a:r>
              <a:endParaRPr kumimoji="0" lang="ja-JP" altLang="en-US"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endParaRPr>
            </a:p>
          </p:txBody>
        </p:sp>
        <p:sp>
          <p:nvSpPr>
            <p:cNvPr id="22" name="正方形/長方形 21">
              <a:extLst>
                <a:ext uri="{FF2B5EF4-FFF2-40B4-BE49-F238E27FC236}">
                  <a16:creationId xmlns:a16="http://schemas.microsoft.com/office/drawing/2014/main" id="{CE763C0D-74EA-40B7-A64C-9C9A5262FCF4}"/>
                </a:ext>
              </a:extLst>
            </p:cNvPr>
            <p:cNvSpPr/>
            <p:nvPr/>
          </p:nvSpPr>
          <p:spPr>
            <a:xfrm>
              <a:off x="5689872" y="3205399"/>
              <a:ext cx="1773764" cy="4206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Microservices</a:t>
              </a:r>
              <a:endParaRPr kumimoji="0" lang="en-US" altLang="ja-JP" sz="9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rPr>
                <a:t>Mobility</a:t>
              </a:r>
              <a:endParaRPr kumimoji="0" lang="ja-JP" altLang="en-US" sz="1200" b="0" i="0" u="none" strike="noStrike" kern="1200" cap="none" spc="0" normalizeH="0" baseline="0" noProof="0" dirty="0">
                <a:ln>
                  <a:noFill/>
                </a:ln>
                <a:solidFill>
                  <a:prstClr val="white"/>
                </a:solidFill>
                <a:effectLst/>
                <a:uLnTx/>
                <a:uFillTx/>
                <a:latin typeface="Verdana" panose="020B0604030504040204" pitchFamily="34" charset="0"/>
                <a:ea typeface="ＭＳ Ｐゴシック" pitchFamily="50" charset="-128"/>
                <a:cs typeface="Verdana" panose="020B0604030504040204" pitchFamily="34" charset="0"/>
              </a:endParaRPr>
            </a:p>
          </p:txBody>
        </p:sp>
        <p:sp>
          <p:nvSpPr>
            <p:cNvPr id="23" name="正方形/長方形 22">
              <a:extLst>
                <a:ext uri="{FF2B5EF4-FFF2-40B4-BE49-F238E27FC236}">
                  <a16:creationId xmlns:a16="http://schemas.microsoft.com/office/drawing/2014/main" id="{0DBE1B45-4879-4FE7-A59B-BDFAF998BF98}"/>
                </a:ext>
              </a:extLst>
            </p:cNvPr>
            <p:cNvSpPr/>
            <p:nvPr/>
          </p:nvSpPr>
          <p:spPr>
            <a:xfrm>
              <a:off x="3834880" y="3635747"/>
              <a:ext cx="1774839" cy="4133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0" bIns="46800" rtlCol="0" anchor="ctr"/>
            <a:lstStyle/>
            <a:p>
              <a:pPr marL="92075" marR="0" lvl="0" indent="-92075" algn="l" defTabSz="4572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ja-JP" altLang="en-US" sz="700" b="0"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4" name="正方形/長方形 23">
              <a:extLst>
                <a:ext uri="{FF2B5EF4-FFF2-40B4-BE49-F238E27FC236}">
                  <a16:creationId xmlns:a16="http://schemas.microsoft.com/office/drawing/2014/main" id="{B9D2CF57-7DC5-444A-A185-BF29628146FE}"/>
                </a:ext>
              </a:extLst>
            </p:cNvPr>
            <p:cNvSpPr/>
            <p:nvPr/>
          </p:nvSpPr>
          <p:spPr>
            <a:xfrm>
              <a:off x="5689870" y="3635747"/>
              <a:ext cx="1773766" cy="4133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0" rIns="0" bIns="46800" rtlCol="0" anchor="ctr"/>
            <a:lstStyle/>
            <a:p>
              <a:pPr marL="92075" marR="0" lvl="0" indent="-92075" algn="l" defTabSz="4572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ja-JP" altLang="en-US" sz="700" b="0"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25" name="図 24">
              <a:extLst>
                <a:ext uri="{FF2B5EF4-FFF2-40B4-BE49-F238E27FC236}">
                  <a16:creationId xmlns:a16="http://schemas.microsoft.com/office/drawing/2014/main" id="{EB533F9B-473C-470E-9528-6D4FD646C8A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39398" y="5463491"/>
              <a:ext cx="4747184" cy="503489"/>
            </a:xfrm>
            <a:prstGeom prst="rect">
              <a:avLst/>
            </a:prstGeom>
          </p:spPr>
        </p:pic>
        <p:sp>
          <p:nvSpPr>
            <p:cNvPr id="26" name="正方形/長方形 25">
              <a:extLst>
                <a:ext uri="{FF2B5EF4-FFF2-40B4-BE49-F238E27FC236}">
                  <a16:creationId xmlns:a16="http://schemas.microsoft.com/office/drawing/2014/main" id="{003DE241-5F0B-4E49-B81C-46512E10A727}"/>
                </a:ext>
              </a:extLst>
            </p:cNvPr>
            <p:cNvSpPr/>
            <p:nvPr/>
          </p:nvSpPr>
          <p:spPr>
            <a:xfrm>
              <a:off x="1858018" y="1342712"/>
              <a:ext cx="5727822" cy="218038"/>
            </a:xfrm>
            <a:prstGeom prst="rect">
              <a:avLst/>
            </a:prstGeom>
            <a:solidFill>
              <a:srgbClr val="B7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Panasonic User Experience Governance</a:t>
              </a:r>
              <a:endParaRPr kumimoji="1" lang="ja-JP" alt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pic>
        <p:nvPicPr>
          <p:cNvPr id="28" name="図 27">
            <a:extLst>
              <a:ext uri="{FF2B5EF4-FFF2-40B4-BE49-F238E27FC236}">
                <a16:creationId xmlns:a16="http://schemas.microsoft.com/office/drawing/2014/main" id="{44559326-6891-4C0A-8582-E134C8751F7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769291" y="4597183"/>
            <a:ext cx="829986" cy="1400781"/>
          </a:xfrm>
          <a:prstGeom prst="rect">
            <a:avLst/>
          </a:prstGeom>
        </p:spPr>
      </p:pic>
      <p:sp>
        <p:nvSpPr>
          <p:cNvPr id="30" name="楕円 29">
            <a:extLst>
              <a:ext uri="{FF2B5EF4-FFF2-40B4-BE49-F238E27FC236}">
                <a16:creationId xmlns:a16="http://schemas.microsoft.com/office/drawing/2014/main" id="{696A4972-C436-41B2-B0E3-D74BE36386C4}"/>
              </a:ext>
            </a:extLst>
          </p:cNvPr>
          <p:cNvSpPr/>
          <p:nvPr/>
        </p:nvSpPr>
        <p:spPr>
          <a:xfrm>
            <a:off x="199888" y="2715865"/>
            <a:ext cx="5276150" cy="41909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31" name="Picture 2" descr="é¢é£ç»å">
            <a:extLst>
              <a:ext uri="{FF2B5EF4-FFF2-40B4-BE49-F238E27FC236}">
                <a16:creationId xmlns:a16="http://schemas.microsoft.com/office/drawing/2014/main" id="{5AA476CC-49DC-439C-AAC2-995741ACDEE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662892" y="4933973"/>
            <a:ext cx="459927" cy="45992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ãæ¸©åº¦ ã¤ã©ã¹ããã®ç»åæ¤ç´¢çµæ">
            <a:extLst>
              <a:ext uri="{FF2B5EF4-FFF2-40B4-BE49-F238E27FC236}">
                <a16:creationId xmlns:a16="http://schemas.microsoft.com/office/drawing/2014/main" id="{312C8DD5-621C-454A-8AD7-B057A08E7DD2}"/>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578977" y="2247302"/>
            <a:ext cx="1092022" cy="9481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ãé»æº ã¤ã©ã¹ããã®ç»åæ¤ç´¢çµæ">
            <a:extLst>
              <a:ext uri="{FF2B5EF4-FFF2-40B4-BE49-F238E27FC236}">
                <a16:creationId xmlns:a16="http://schemas.microsoft.com/office/drawing/2014/main" id="{5FA4D7B0-8EFA-4487-B848-A44143D54C3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764341" y="1641923"/>
            <a:ext cx="799782" cy="79978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7F668002-C890-47F0-8C12-7506D0DA7086}"/>
              </a:ext>
            </a:extLst>
          </p:cNvPr>
          <p:cNvSpPr txBox="1"/>
          <p:nvPr/>
        </p:nvSpPr>
        <p:spPr>
          <a:xfrm>
            <a:off x="7051826" y="1283063"/>
            <a:ext cx="1335853" cy="461665"/>
          </a:xfrm>
          <a:prstGeom prst="rect">
            <a:avLst/>
          </a:prstGeom>
          <a:noFill/>
        </p:spPr>
        <p:txBody>
          <a:bodyPr wrap="square" rtlCol="0">
            <a:spAutoFit/>
          </a:bodyPr>
          <a:lstStyle/>
          <a:p>
            <a:r>
              <a:rPr kumimoji="1" lang="en-US" altLang="ja-JP" sz="2400" dirty="0"/>
              <a:t>Property</a:t>
            </a:r>
            <a:endParaRPr kumimoji="1" lang="ja-JP" altLang="en-US" sz="2400" dirty="0"/>
          </a:p>
        </p:txBody>
      </p:sp>
      <p:pic>
        <p:nvPicPr>
          <p:cNvPr id="38" name="図 37">
            <a:extLst>
              <a:ext uri="{FF2B5EF4-FFF2-40B4-BE49-F238E27FC236}">
                <a16:creationId xmlns:a16="http://schemas.microsoft.com/office/drawing/2014/main" id="{40095690-E023-4487-9618-FF26EE9B96D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637494" y="3592113"/>
            <a:ext cx="1498409" cy="275456"/>
          </a:xfrm>
          <a:prstGeom prst="rect">
            <a:avLst/>
          </a:prstGeom>
          <a:solidFill>
            <a:schemeClr val="bg1">
              <a:lumMod val="50000"/>
            </a:schemeClr>
          </a:solidFill>
          <a:ln>
            <a:noFill/>
          </a:ln>
        </p:spPr>
      </p:pic>
      <p:sp>
        <p:nvSpPr>
          <p:cNvPr id="39" name="テキスト ボックス 38">
            <a:extLst>
              <a:ext uri="{FF2B5EF4-FFF2-40B4-BE49-F238E27FC236}">
                <a16:creationId xmlns:a16="http://schemas.microsoft.com/office/drawing/2014/main" id="{A9475206-1265-4D16-8044-6635166AF90B}"/>
              </a:ext>
            </a:extLst>
          </p:cNvPr>
          <p:cNvSpPr txBox="1"/>
          <p:nvPr/>
        </p:nvSpPr>
        <p:spPr>
          <a:xfrm>
            <a:off x="7358151" y="1841630"/>
            <a:ext cx="1836290" cy="646331"/>
          </a:xfrm>
          <a:prstGeom prst="rect">
            <a:avLst/>
          </a:prstGeom>
          <a:noFill/>
        </p:spPr>
        <p:txBody>
          <a:bodyPr wrap="square" rtlCol="0">
            <a:spAutoFit/>
          </a:bodyPr>
          <a:lstStyle/>
          <a:p>
            <a:r>
              <a:rPr kumimoji="1" lang="en-US" altLang="ja-JP" i="1" dirty="0"/>
              <a:t>“</a:t>
            </a:r>
            <a:r>
              <a:rPr kumimoji="1" lang="en-US" altLang="ja-JP" i="1" dirty="0" err="1"/>
              <a:t>operationrStatus</a:t>
            </a:r>
            <a:r>
              <a:rPr kumimoji="1" lang="en-US" altLang="ja-JP" i="1" dirty="0"/>
              <a:t>”</a:t>
            </a:r>
            <a:endParaRPr kumimoji="1" lang="ja-JP" altLang="en-US" i="1" dirty="0"/>
          </a:p>
        </p:txBody>
      </p:sp>
      <p:sp>
        <p:nvSpPr>
          <p:cNvPr id="40" name="テキスト ボックス 39">
            <a:extLst>
              <a:ext uri="{FF2B5EF4-FFF2-40B4-BE49-F238E27FC236}">
                <a16:creationId xmlns:a16="http://schemas.microsoft.com/office/drawing/2014/main" id="{E9882FC9-1726-4B4D-8AD9-D3487B91559A}"/>
              </a:ext>
            </a:extLst>
          </p:cNvPr>
          <p:cNvSpPr txBox="1"/>
          <p:nvPr/>
        </p:nvSpPr>
        <p:spPr>
          <a:xfrm>
            <a:off x="7340511" y="2458360"/>
            <a:ext cx="1604731" cy="369332"/>
          </a:xfrm>
          <a:prstGeom prst="rect">
            <a:avLst/>
          </a:prstGeom>
          <a:noFill/>
        </p:spPr>
        <p:txBody>
          <a:bodyPr wrap="square" rtlCol="0">
            <a:spAutoFit/>
          </a:bodyPr>
          <a:lstStyle/>
          <a:p>
            <a:r>
              <a:rPr kumimoji="1" lang="en-US" altLang="ja-JP" i="1" dirty="0"/>
              <a:t>“</a:t>
            </a:r>
            <a:r>
              <a:rPr lang="en-US" altLang="ja-JP" i="1" dirty="0"/>
              <a:t>temperature</a:t>
            </a:r>
            <a:r>
              <a:rPr kumimoji="1" lang="en-US" altLang="ja-JP" i="1" dirty="0"/>
              <a:t>”</a:t>
            </a:r>
            <a:endParaRPr kumimoji="1" lang="ja-JP" altLang="en-US" i="1" dirty="0"/>
          </a:p>
        </p:txBody>
      </p:sp>
      <p:pic>
        <p:nvPicPr>
          <p:cNvPr id="41" name="Picture 3" descr="C:\Users\Tatsuya\Desktop\smartエアコン_最新.png">
            <a:extLst>
              <a:ext uri="{FF2B5EF4-FFF2-40B4-BE49-F238E27FC236}">
                <a16:creationId xmlns:a16="http://schemas.microsoft.com/office/drawing/2014/main" id="{799D3022-B170-4137-9396-A8F6EDCF2E65}"/>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5356282" y="1537501"/>
            <a:ext cx="1587091" cy="90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テキスト ボックス 41">
            <a:extLst>
              <a:ext uri="{FF2B5EF4-FFF2-40B4-BE49-F238E27FC236}">
                <a16:creationId xmlns:a16="http://schemas.microsoft.com/office/drawing/2014/main" id="{4D073C2C-EC10-45C9-8EC8-570028C9B08F}"/>
              </a:ext>
            </a:extLst>
          </p:cNvPr>
          <p:cNvSpPr txBox="1"/>
          <p:nvPr/>
        </p:nvSpPr>
        <p:spPr>
          <a:xfrm>
            <a:off x="7162351" y="3276435"/>
            <a:ext cx="1335853" cy="461665"/>
          </a:xfrm>
          <a:prstGeom prst="rect">
            <a:avLst/>
          </a:prstGeom>
          <a:noFill/>
        </p:spPr>
        <p:txBody>
          <a:bodyPr wrap="square" rtlCol="0">
            <a:spAutoFit/>
          </a:bodyPr>
          <a:lstStyle/>
          <a:p>
            <a:r>
              <a:rPr kumimoji="1" lang="en-US" altLang="ja-JP" sz="2400" dirty="0"/>
              <a:t>Action</a:t>
            </a:r>
            <a:endParaRPr kumimoji="1" lang="ja-JP" altLang="en-US" sz="2400" dirty="0"/>
          </a:p>
        </p:txBody>
      </p:sp>
      <p:sp>
        <p:nvSpPr>
          <p:cNvPr id="43" name="テキスト ボックス 42">
            <a:extLst>
              <a:ext uri="{FF2B5EF4-FFF2-40B4-BE49-F238E27FC236}">
                <a16:creationId xmlns:a16="http://schemas.microsoft.com/office/drawing/2014/main" id="{E3F22252-15FA-4BF5-ACE9-A47CB03D0024}"/>
              </a:ext>
            </a:extLst>
          </p:cNvPr>
          <p:cNvSpPr txBox="1"/>
          <p:nvPr/>
        </p:nvSpPr>
        <p:spPr>
          <a:xfrm>
            <a:off x="7051826" y="3851540"/>
            <a:ext cx="1661110" cy="369332"/>
          </a:xfrm>
          <a:prstGeom prst="rect">
            <a:avLst/>
          </a:prstGeom>
          <a:noFill/>
        </p:spPr>
        <p:txBody>
          <a:bodyPr wrap="square" rtlCol="0">
            <a:spAutoFit/>
          </a:bodyPr>
          <a:lstStyle/>
          <a:p>
            <a:r>
              <a:rPr kumimoji="1" lang="en-US" altLang="ja-JP" i="1" dirty="0"/>
              <a:t>“</a:t>
            </a:r>
            <a:r>
              <a:rPr lang="en-US" altLang="ja-JP" i="1" dirty="0" err="1"/>
              <a:t>startRecoding</a:t>
            </a:r>
            <a:r>
              <a:rPr kumimoji="1" lang="en-US" altLang="ja-JP" i="1" dirty="0"/>
              <a:t>”</a:t>
            </a:r>
            <a:endParaRPr kumimoji="1" lang="ja-JP" altLang="en-US" i="1" dirty="0"/>
          </a:p>
        </p:txBody>
      </p:sp>
      <p:sp>
        <p:nvSpPr>
          <p:cNvPr id="44" name="テキスト ボックス 43">
            <a:extLst>
              <a:ext uri="{FF2B5EF4-FFF2-40B4-BE49-F238E27FC236}">
                <a16:creationId xmlns:a16="http://schemas.microsoft.com/office/drawing/2014/main" id="{24F40A1E-7243-4F02-BB3D-282961FD1DC0}"/>
              </a:ext>
            </a:extLst>
          </p:cNvPr>
          <p:cNvSpPr txBox="1"/>
          <p:nvPr/>
        </p:nvSpPr>
        <p:spPr>
          <a:xfrm>
            <a:off x="7214454" y="4472308"/>
            <a:ext cx="1335853" cy="461665"/>
          </a:xfrm>
          <a:prstGeom prst="rect">
            <a:avLst/>
          </a:prstGeom>
          <a:noFill/>
        </p:spPr>
        <p:txBody>
          <a:bodyPr wrap="square" rtlCol="0">
            <a:spAutoFit/>
          </a:bodyPr>
          <a:lstStyle/>
          <a:p>
            <a:r>
              <a:rPr kumimoji="1" lang="en-US" altLang="ja-JP" sz="2400" dirty="0"/>
              <a:t>Event</a:t>
            </a:r>
            <a:endParaRPr kumimoji="1" lang="ja-JP" altLang="en-US" sz="2400" dirty="0"/>
          </a:p>
        </p:txBody>
      </p:sp>
      <p:sp>
        <p:nvSpPr>
          <p:cNvPr id="45" name="テキスト ボックス 44">
            <a:extLst>
              <a:ext uri="{FF2B5EF4-FFF2-40B4-BE49-F238E27FC236}">
                <a16:creationId xmlns:a16="http://schemas.microsoft.com/office/drawing/2014/main" id="{C6D8CE2B-58D6-40B7-95C8-42C9E00063A7}"/>
              </a:ext>
            </a:extLst>
          </p:cNvPr>
          <p:cNvSpPr txBox="1"/>
          <p:nvPr/>
        </p:nvSpPr>
        <p:spPr>
          <a:xfrm>
            <a:off x="7063639" y="4909705"/>
            <a:ext cx="2101845" cy="369332"/>
          </a:xfrm>
          <a:prstGeom prst="rect">
            <a:avLst/>
          </a:prstGeom>
          <a:noFill/>
        </p:spPr>
        <p:txBody>
          <a:bodyPr wrap="square" rtlCol="0">
            <a:spAutoFit/>
          </a:bodyPr>
          <a:lstStyle/>
          <a:p>
            <a:r>
              <a:rPr kumimoji="1" lang="en-US" altLang="ja-JP" i="1" dirty="0"/>
              <a:t>“</a:t>
            </a:r>
            <a:r>
              <a:rPr lang="en-US" altLang="ja-JP" i="1" dirty="0" err="1"/>
              <a:t>washingFInished</a:t>
            </a:r>
            <a:r>
              <a:rPr kumimoji="1" lang="en-US" altLang="ja-JP" i="1" dirty="0"/>
              <a:t>”</a:t>
            </a:r>
            <a:endParaRPr kumimoji="1" lang="ja-JP" altLang="en-US" i="1" dirty="0"/>
          </a:p>
        </p:txBody>
      </p:sp>
      <p:cxnSp>
        <p:nvCxnSpPr>
          <p:cNvPr id="47" name="直線矢印コネクタ 46">
            <a:extLst>
              <a:ext uri="{FF2B5EF4-FFF2-40B4-BE49-F238E27FC236}">
                <a16:creationId xmlns:a16="http://schemas.microsoft.com/office/drawing/2014/main" id="{36089C15-DEAE-449A-B530-565197E99FA0}"/>
              </a:ext>
            </a:extLst>
          </p:cNvPr>
          <p:cNvCxnSpPr/>
          <p:nvPr/>
        </p:nvCxnSpPr>
        <p:spPr>
          <a:xfrm flipV="1">
            <a:off x="5247829" y="2468803"/>
            <a:ext cx="389665" cy="342658"/>
          </a:xfrm>
          <a:prstGeom prst="straightConnector1">
            <a:avLst/>
          </a:prstGeom>
          <a:noFill/>
          <a:ln w="3810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cxnSp>
      <p:cxnSp>
        <p:nvCxnSpPr>
          <p:cNvPr id="48" name="直線矢印コネクタ 47">
            <a:extLst>
              <a:ext uri="{FF2B5EF4-FFF2-40B4-BE49-F238E27FC236}">
                <a16:creationId xmlns:a16="http://schemas.microsoft.com/office/drawing/2014/main" id="{9BD82C2D-0131-41DA-A5BA-2F59998E3931}"/>
              </a:ext>
            </a:extLst>
          </p:cNvPr>
          <p:cNvCxnSpPr>
            <a:cxnSpLocks/>
          </p:cNvCxnSpPr>
          <p:nvPr/>
        </p:nvCxnSpPr>
        <p:spPr>
          <a:xfrm>
            <a:off x="5315133" y="2963861"/>
            <a:ext cx="381997" cy="628252"/>
          </a:xfrm>
          <a:prstGeom prst="straightConnector1">
            <a:avLst/>
          </a:prstGeom>
          <a:noFill/>
          <a:ln w="3810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cxnSp>
      <p:cxnSp>
        <p:nvCxnSpPr>
          <p:cNvPr id="51" name="直線矢印コネクタ 50">
            <a:extLst>
              <a:ext uri="{FF2B5EF4-FFF2-40B4-BE49-F238E27FC236}">
                <a16:creationId xmlns:a16="http://schemas.microsoft.com/office/drawing/2014/main" id="{1499B985-9217-4711-87F5-6D8131C42F34}"/>
              </a:ext>
            </a:extLst>
          </p:cNvPr>
          <p:cNvCxnSpPr>
            <a:cxnSpLocks/>
          </p:cNvCxnSpPr>
          <p:nvPr/>
        </p:nvCxnSpPr>
        <p:spPr>
          <a:xfrm>
            <a:off x="5247829" y="3011407"/>
            <a:ext cx="503074" cy="1563531"/>
          </a:xfrm>
          <a:prstGeom prst="straightConnector1">
            <a:avLst/>
          </a:prstGeom>
          <a:noFill/>
          <a:ln w="3810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cxnSp>
      <p:pic>
        <p:nvPicPr>
          <p:cNvPr id="2050" name="Picture 2" descr="https://sumahosupportline.com/wp-content/uploads/2017/10/a9ad4e97df225832363dd684885c619c.png">
            <a:extLst>
              <a:ext uri="{FF2B5EF4-FFF2-40B4-BE49-F238E27FC236}">
                <a16:creationId xmlns:a16="http://schemas.microsoft.com/office/drawing/2014/main" id="{C3EFD2E2-3D10-4E75-8FD3-BA483436F1FE}"/>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6529713" y="3886897"/>
            <a:ext cx="522113" cy="5106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ctrTitle" idx="4294967295"/>
          </p:nvPr>
        </p:nvSpPr>
        <p:spPr bwMode="auto">
          <a:xfrm>
            <a:off x="279400" y="161927"/>
            <a:ext cx="7772400"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eaLnBrk="1" hangingPunct="1"/>
            <a:r>
              <a:rPr lang="en-US" altLang="ja-JP" sz="2400" dirty="0">
                <a:latin typeface="Arial"/>
                <a:ea typeface="ＭＳ Ｐゴシック" charset="0"/>
                <a:cs typeface="Arial"/>
              </a:rPr>
              <a:t>Example application: HomeX</a:t>
            </a:r>
            <a:endParaRPr lang="ja-JP" altLang="en-US" sz="2400" dirty="0">
              <a:latin typeface="Arial"/>
              <a:ea typeface="ＭＳ Ｐゴシック" charset="0"/>
              <a:cs typeface="Arial"/>
            </a:endParaRPr>
          </a:p>
        </p:txBody>
      </p:sp>
      <p:pic>
        <p:nvPicPr>
          <p:cNvPr id="1026" name="Picture 2" descr="Concept of leveraging Panasonicâs touchpoints in the home">
            <a:extLst>
              <a:ext uri="{FF2B5EF4-FFF2-40B4-BE49-F238E27FC236}">
                <a16:creationId xmlns:a16="http://schemas.microsoft.com/office/drawing/2014/main" id="{3BDE00F7-D42B-4CEB-825C-C9772E49898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38009" y="1084783"/>
            <a:ext cx="7267982" cy="5141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panasonic.com/content/dam/panasonic/jp/business/homex/img/img_products1.png">
            <a:extLst>
              <a:ext uri="{FF2B5EF4-FFF2-40B4-BE49-F238E27FC236}">
                <a16:creationId xmlns:a16="http://schemas.microsoft.com/office/drawing/2014/main" id="{06CAB8C6-7995-4B57-93F6-9F7E95105206}"/>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214216" y="1362646"/>
            <a:ext cx="2851689" cy="1285240"/>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a:extLst>
              <a:ext uri="{FF2B5EF4-FFF2-40B4-BE49-F238E27FC236}">
                <a16:creationId xmlns:a16="http://schemas.microsoft.com/office/drawing/2014/main" id="{7B007950-0A75-4061-B5F5-98D79CC9BB5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6967" y="1474527"/>
            <a:ext cx="2689079" cy="530739"/>
          </a:xfrm>
          <a:prstGeom prst="rect">
            <a:avLst/>
          </a:prstGeom>
        </p:spPr>
      </p:pic>
      <p:sp>
        <p:nvSpPr>
          <p:cNvPr id="7" name="Rectangle 10">
            <a:extLst>
              <a:ext uri="{FF2B5EF4-FFF2-40B4-BE49-F238E27FC236}">
                <a16:creationId xmlns:a16="http://schemas.microsoft.com/office/drawing/2014/main" id="{7F1D6667-D6BC-4BC3-B438-609DEA011A89}"/>
              </a:ext>
            </a:extLst>
          </p:cNvPr>
          <p:cNvSpPr>
            <a:spLocks noChangeArrowheads="1"/>
          </p:cNvSpPr>
          <p:nvPr/>
        </p:nvSpPr>
        <p:spPr bwMode="auto">
          <a:xfrm>
            <a:off x="320403" y="844154"/>
            <a:ext cx="8647326" cy="427750"/>
          </a:xfrm>
          <a:prstGeom prst="rect">
            <a:avLst/>
          </a:prstGeom>
          <a:noFill/>
          <a:ln>
            <a:noFill/>
          </a:ln>
          <a:extLst>
            <a:ext uri="{909E8E84-426E-40dd-AFC4-6F175D3DCCD1}">
              <a14:hiddenFill xmlns:a14="http://schemas.microsoft.com/office/drawing/2010/main" xmlns="">
                <a:solidFill>
                  <a:srgbClr val="004286"/>
                </a:solidFill>
              </a14:hiddenFill>
            </a:ext>
            <a:ext uri="{91240B29-F687-4f45-9708-019B960494DF}">
              <a14:hiddenLine xmlns:a14="http://schemas.microsoft.com/office/drawing/2010/main" xmlns="" w="9525">
                <a:solidFill>
                  <a:schemeClr val="tx1"/>
                </a:solidFill>
                <a:miter lim="800000"/>
                <a:headEnd/>
                <a:tailEnd/>
              </a14:hiddenLine>
            </a:ext>
          </a:extLst>
        </p:spPr>
        <p:txBody>
          <a:bodyPr lIns="68647" tIns="34324" rIns="68647" bIns="34324" anchor="ctr"/>
          <a:lstStyle/>
          <a:p>
            <a:r>
              <a:rPr lang="en-US" altLang="ja-JP" sz="2800" dirty="0">
                <a:latin typeface="Arial"/>
                <a:cs typeface="Arial"/>
              </a:rPr>
              <a:t>Aim: leverage Panasonic’s touchpoints in the home </a:t>
            </a:r>
          </a:p>
        </p:txBody>
      </p:sp>
    </p:spTree>
    <p:extLst>
      <p:ext uri="{BB962C8B-B14F-4D97-AF65-F5344CB8AC3E}">
        <p14:creationId xmlns:p14="http://schemas.microsoft.com/office/powerpoint/2010/main" val="227112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C247A00-1D6D-4D94-A31F-8BD4971C46E7}"/>
              </a:ext>
            </a:extLst>
          </p:cNvPr>
          <p:cNvSpPr txBox="1">
            <a:spLocks/>
          </p:cNvSpPr>
          <p:nvPr/>
        </p:nvSpPr>
        <p:spPr bwMode="auto">
          <a:xfrm>
            <a:off x="279400" y="161927"/>
            <a:ext cx="7772400" cy="49847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algn="l" eaLnBrk="1" hangingPunct="1"/>
            <a:r>
              <a:rPr lang="en-US" altLang="ja-JP" sz="2400" dirty="0">
                <a:latin typeface="Arial"/>
                <a:ea typeface="ＭＳ Ｐゴシック" charset="0"/>
                <a:cs typeface="Arial"/>
              </a:rPr>
              <a:t>Use cases: A Life with HomeX (video)</a:t>
            </a:r>
            <a:endParaRPr lang="ja-JP" altLang="en-US" sz="2400" dirty="0">
              <a:latin typeface="Arial"/>
              <a:ea typeface="ＭＳ Ｐゴシック" charset="0"/>
              <a:cs typeface="Arial"/>
            </a:endParaRPr>
          </a:p>
        </p:txBody>
      </p:sp>
      <p:sp>
        <p:nvSpPr>
          <p:cNvPr id="5" name="正方形/長方形 4">
            <a:extLst>
              <a:ext uri="{FF2B5EF4-FFF2-40B4-BE49-F238E27FC236}">
                <a16:creationId xmlns:a16="http://schemas.microsoft.com/office/drawing/2014/main" id="{5E516195-C5EC-4BFD-9072-FC18C028DA29}"/>
              </a:ext>
            </a:extLst>
          </p:cNvPr>
          <p:cNvSpPr/>
          <p:nvPr/>
        </p:nvSpPr>
        <p:spPr>
          <a:xfrm>
            <a:off x="415635" y="5691093"/>
            <a:ext cx="5087389" cy="369332"/>
          </a:xfrm>
          <a:prstGeom prst="rect">
            <a:avLst/>
          </a:prstGeom>
        </p:spPr>
        <p:txBody>
          <a:bodyPr wrap="square">
            <a:spAutoFit/>
          </a:bodyPr>
          <a:lstStyle/>
          <a:p>
            <a:r>
              <a:rPr lang="en-US" altLang="ja-JP" dirty="0">
                <a:hlinkClick r:id="rId3"/>
              </a:rPr>
              <a:t>https://www.youtube.com/watch?v=ixGUylp7VcA</a:t>
            </a:r>
            <a:endParaRPr lang="ja-JP" altLang="en-US" dirty="0"/>
          </a:p>
        </p:txBody>
      </p:sp>
      <p:pic>
        <p:nvPicPr>
          <p:cNvPr id="6" name="図 5">
            <a:extLst>
              <a:ext uri="{FF2B5EF4-FFF2-40B4-BE49-F238E27FC236}">
                <a16:creationId xmlns:a16="http://schemas.microsoft.com/office/drawing/2014/main" id="{EDFE5D5E-B51E-4273-9854-B55D32D831A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7446" y="838302"/>
            <a:ext cx="8429108" cy="4674890"/>
          </a:xfrm>
          <a:prstGeom prst="rect">
            <a:avLst/>
          </a:prstGeom>
        </p:spPr>
      </p:pic>
    </p:spTree>
    <p:extLst>
      <p:ext uri="{BB962C8B-B14F-4D97-AF65-F5344CB8AC3E}">
        <p14:creationId xmlns:p14="http://schemas.microsoft.com/office/powerpoint/2010/main" val="2084795729"/>
      </p:ext>
    </p:extLst>
  </p:cSld>
  <p:clrMapOvr>
    <a:masterClrMapping/>
  </p:clrMapOvr>
</p:sld>
</file>

<file path=ppt/theme/theme1.xml><?xml version="1.0" encoding="utf-8"?>
<a:theme xmlns:a="http://schemas.openxmlformats.org/drawingml/2006/main" name="2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1130</Words>
  <Application>Microsoft Office PowerPoint</Application>
  <PresentationFormat>画面に合わせる (4:3)</PresentationFormat>
  <Paragraphs>126</Paragraphs>
  <Slides>13</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13</vt:i4>
      </vt:variant>
    </vt:vector>
  </HeadingPairs>
  <TitlesOfParts>
    <vt:vector size="22" baseType="lpstr">
      <vt:lpstr>A-CID ゴシックMB101 B</vt:lpstr>
      <vt:lpstr>ＭＳ Ｐゴシック</vt:lpstr>
      <vt:lpstr>游ゴシック</vt:lpstr>
      <vt:lpstr>Arial</vt:lpstr>
      <vt:lpstr>Calibri</vt:lpstr>
      <vt:lpstr>Verdana</vt:lpstr>
      <vt:lpstr>Wingdings</vt:lpstr>
      <vt:lpstr>2_ホワイト</vt:lpstr>
      <vt:lpstr>1_ホワイト</vt:lpstr>
      <vt:lpstr>Realizing "Lifestyle Update" through Web of Things</vt:lpstr>
      <vt:lpstr>About Panasonic</vt:lpstr>
      <vt:lpstr>PowerPoint プレゼンテーション</vt:lpstr>
      <vt:lpstr>Contribution 1: Architecture supporting legacy protocols  </vt:lpstr>
      <vt:lpstr>Contribution 2: Specification verification through Plugfest </vt:lpstr>
      <vt:lpstr>PowerPoint プレゼンテーション</vt:lpstr>
      <vt:lpstr>Panasonic Digital Platform </vt:lpstr>
      <vt:lpstr>Example application: HomeX</vt:lpstr>
      <vt:lpstr>PowerPoint プレゼンテーション</vt:lpstr>
      <vt:lpstr>Further work on Panasonic Digital Platform</vt:lpstr>
      <vt:lpstr>PowerPoint プレゼンテーション</vt:lpstr>
      <vt:lpstr>Standard set of vocabulary and data model</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Realizing "Lifestyle Update" through Web of Things</dc:title>
  <dc:subject/>
  <dc:creator/>
  <cp:keywords/>
  <dc:description/>
  <cp:lastModifiedBy>Kawaguchi Toru (川口 透)</cp:lastModifiedBy>
  <cp:revision>56</cp:revision>
  <cp:lastPrinted>2015-03-10T07:58:40Z</cp:lastPrinted>
  <dcterms:created xsi:type="dcterms:W3CDTF">2015-03-10T07:51:14Z</dcterms:created>
  <dcterms:modified xsi:type="dcterms:W3CDTF">2019-06-02T12:53:57Z</dcterms:modified>
  <cp:category/>
</cp:coreProperties>
</file>