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5" r:id="rId7"/>
    <p:sldId id="378" r:id="rId8"/>
    <p:sldId id="373" r:id="rId9"/>
    <p:sldId id="369" r:id="rId10"/>
    <p:sldId id="383" r:id="rId11"/>
    <p:sldId id="384" r:id="rId12"/>
    <p:sldId id="372" r:id="rId13"/>
    <p:sldId id="379" r:id="rId14"/>
    <p:sldId id="382" r:id="rId15"/>
  </p:sldIdLst>
  <p:sldSz cx="12192000" cy="6858000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88272" autoAdjust="0"/>
  </p:normalViewPr>
  <p:slideViewPr>
    <p:cSldViewPr snapToGrid="0">
      <p:cViewPr>
        <p:scale>
          <a:sx n="96" d="100"/>
          <a:sy n="96" d="100"/>
        </p:scale>
        <p:origin x="968" y="8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04/06/2019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04/06/2019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en-US" noProof="0" dirty="0" err="1" smtClean="0"/>
              <a:t>Titel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12192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12192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40"/>
            <a:ext cx="12192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1890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3718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499360"/>
            <a:ext cx="11345332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38492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40"/>
            <a:ext cx="12192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12192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12192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5859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13564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3914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505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4"/>
            <a:ext cx="1134533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254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1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484001"/>
            <a:ext cx="5657088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12256" y="2484120"/>
            <a:ext cx="56592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1762188"/>
            <a:ext cx="5574547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499360"/>
            <a:ext cx="11345332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3" y="1762189"/>
            <a:ext cx="1134533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wmf"/><Relationship Id="rId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jpe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w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theme" Target="../theme/theme4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5.xml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4" Type="http://schemas.openxmlformats.org/officeDocument/2006/relationships/theme" Target="../theme/theme6.xml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881" y="324685"/>
            <a:ext cx="811136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Picture 2" descr="mage result for tum ei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328" y="228289"/>
            <a:ext cx="616944" cy="4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45779"/>
            <a:ext cx="1487168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-56709" y="0"/>
            <a:ext cx="12246708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0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7881" y="324685"/>
            <a:ext cx="811136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427201" y="314326"/>
            <a:ext cx="1026620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51" r:id="rId9"/>
    <p:sldLayoutId id="2147483752" r:id="rId10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57881" y="324685"/>
            <a:ext cx="811136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black">
          <a:xfrm>
            <a:off x="10963505" y="324650"/>
            <a:ext cx="799631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21" r:id="rId2"/>
    <p:sldLayoutId id="2147483722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black">
          <a:xfrm>
            <a:off x="10963503" y="324650"/>
            <a:ext cx="799629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23" r:id="rId2"/>
    <p:sldLayoutId id="2147483724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772" y="3125502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557986" y="1706872"/>
            <a:ext cx="8508999" cy="4482416"/>
          </a:xfrm>
        </p:spPr>
        <p:txBody>
          <a:bodyPr>
            <a:normAutofit/>
          </a:bodyPr>
          <a:lstStyle/>
          <a:p>
            <a:endParaRPr lang="en-US" sz="2000" i="1" dirty="0"/>
          </a:p>
          <a:p>
            <a:r>
              <a:rPr lang="en-US" sz="2000" i="1" dirty="0"/>
              <a:t>Second W3C Workshop on the Web of Things</a:t>
            </a:r>
            <a:br>
              <a:rPr lang="en-US" sz="2000" i="1" dirty="0"/>
            </a:br>
            <a:r>
              <a:rPr lang="en-US" sz="2000" i="1" dirty="0"/>
              <a:t>3-5 June 2019, Munich, Germany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 err="1" smtClean="0"/>
              <a:t>Hassib</a:t>
            </a:r>
            <a:r>
              <a:rPr lang="en-US" dirty="0" smtClean="0"/>
              <a:t> </a:t>
            </a:r>
            <a:r>
              <a:rPr lang="en-US" dirty="0" err="1" smtClean="0"/>
              <a:t>Belhaj</a:t>
            </a:r>
            <a:endParaRPr lang="en-US" dirty="0" smtClean="0"/>
          </a:p>
          <a:p>
            <a:r>
              <a:rPr lang="en-US" dirty="0" err="1" smtClean="0"/>
              <a:t>Ege</a:t>
            </a:r>
            <a:r>
              <a:rPr lang="en-US" dirty="0" smtClean="0"/>
              <a:t> </a:t>
            </a:r>
            <a:r>
              <a:rPr lang="en-US" dirty="0" err="1" smtClean="0"/>
              <a:t>Korkan</a:t>
            </a:r>
            <a:endParaRPr lang="en-US" dirty="0" smtClean="0"/>
          </a:p>
          <a:p>
            <a:r>
              <a:rPr lang="en-US" dirty="0" smtClean="0"/>
              <a:t>Sebastian </a:t>
            </a:r>
            <a:r>
              <a:rPr lang="en-US" dirty="0" err="1" smtClean="0"/>
              <a:t>Steinhorst</a:t>
            </a:r>
            <a:endParaRPr lang="en-US" dirty="0" smtClean="0"/>
          </a:p>
          <a:p>
            <a:r>
              <a:rPr lang="en-US" dirty="0" smtClean="0"/>
              <a:t>Technical University of </a:t>
            </a:r>
            <a:r>
              <a:rPr lang="en-US" dirty="0" smtClean="0"/>
              <a:t>Munich</a:t>
            </a:r>
            <a:endParaRPr lang="en-US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57986" y="886134"/>
            <a:ext cx="8508999" cy="820738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Virtual-Thing</a:t>
            </a:r>
            <a:r>
              <a:rPr lang="en-US" dirty="0">
                <a:solidFill>
                  <a:schemeClr val="tx2"/>
                </a:solidFill>
              </a:rPr>
              <a:t>: Thing Description based Virtualization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Introduction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95" y="3678689"/>
            <a:ext cx="6484789" cy="2402072"/>
          </a:xfrm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425454" y="1762188"/>
            <a:ext cx="11343791" cy="152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/>
              <a:t>Any W3C WoT device can have a Thing Description, telling other devices / controller how to interact with it. </a:t>
            </a:r>
          </a:p>
        </p:txBody>
      </p:sp>
    </p:spTree>
    <p:extLst>
      <p:ext uri="{BB962C8B-B14F-4D97-AF65-F5344CB8AC3E}">
        <p14:creationId xmlns:p14="http://schemas.microsoft.com/office/powerpoint/2010/main" val="5670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/>
              <a:t>No easy way to simulate a thing based on it’s TD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Hard to test </a:t>
            </a:r>
            <a:r>
              <a:rPr lang="en-US" sz="2400" dirty="0"/>
              <a:t>your mashup without physical access to the device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/>
              <a:t>Running </a:t>
            </a:r>
            <a:r>
              <a:rPr lang="en-US" sz="2400" dirty="0" smtClean="0"/>
              <a:t>tests </a:t>
            </a:r>
            <a:r>
              <a:rPr lang="en-US" sz="2400" dirty="0"/>
              <a:t>might overwhelm the tested thing</a:t>
            </a:r>
            <a:endParaRPr lang="en-US" sz="2400" dirty="0"/>
          </a:p>
          <a:p>
            <a:pPr marL="285750" indent="-285750">
              <a:buClr>
                <a:schemeClr val="tx2"/>
              </a:buClr>
              <a:buSzPct val="100000"/>
              <a:buFont typeface="Arial" charset="0"/>
              <a:buChar char="•"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Problem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Virtual Thing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99" y="2738335"/>
            <a:ext cx="9541889" cy="3575968"/>
          </a:xfrm>
        </p:spPr>
      </p:pic>
      <p:sp>
        <p:nvSpPr>
          <p:cNvPr id="9" name="TextBox 8"/>
          <p:cNvSpPr txBox="1"/>
          <p:nvPr/>
        </p:nvSpPr>
        <p:spPr>
          <a:xfrm>
            <a:off x="425694" y="1659728"/>
            <a:ext cx="11343791" cy="315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 smtClean="0">
                <a:latin typeface="+mn-lt"/>
              </a:rPr>
              <a:t>Simulate a thing based only </a:t>
            </a:r>
            <a:r>
              <a:rPr lang="en-US" smtClean="0">
                <a:latin typeface="+mn-lt"/>
              </a:rPr>
              <a:t>on it’s Thing Description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Virtual Thing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Inhaltsplatzhalter 1"/>
          <p:cNvSpPr>
            <a:spLocks noGrp="1"/>
          </p:cNvSpPr>
          <p:nvPr>
            <p:ph idx="1"/>
          </p:nvPr>
        </p:nvSpPr>
        <p:spPr>
          <a:xfrm>
            <a:off x="414883" y="1762188"/>
            <a:ext cx="11354362" cy="46995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/>
              <a:t>Data is generated using the JSON Schema in the TD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/>
              <a:t>Properties can be written and will keep that value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/>
              <a:t>Inputs for actions are verified and must be in correct format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/>
              <a:t>Event generation can be </a:t>
            </a:r>
            <a:r>
              <a:rPr lang="en-US" sz="2400" dirty="0" smtClean="0"/>
              <a:t>set to: </a:t>
            </a:r>
            <a:r>
              <a:rPr lang="en-US" sz="2400" dirty="0"/>
              <a:t>off, </a:t>
            </a:r>
            <a:r>
              <a:rPr lang="en-US" sz="2400" dirty="0" smtClean="0"/>
              <a:t>random </a:t>
            </a:r>
            <a:r>
              <a:rPr lang="en-US" sz="2400" dirty="0"/>
              <a:t>intervals or </a:t>
            </a:r>
            <a:r>
              <a:rPr lang="en-US" sz="2400" dirty="0" smtClean="0"/>
              <a:t>a preconfigured interval</a:t>
            </a:r>
            <a:endParaRPr lang="en-US" sz="2400" dirty="0"/>
          </a:p>
          <a:p>
            <a:pPr marL="285750" indent="-285750">
              <a:buClr>
                <a:schemeClr val="tx2"/>
              </a:buClr>
              <a:buSzPct val="100000"/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1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 smtClean="0">
                <a:solidFill>
                  <a:schemeClr val="tx2"/>
                </a:solidFill>
              </a:rPr>
              <a:t>How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use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Inhaltsplatzhalter 1"/>
          <p:cNvSpPr>
            <a:spLocks noGrp="1"/>
          </p:cNvSpPr>
          <p:nvPr>
            <p:ph idx="1"/>
          </p:nvPr>
        </p:nvSpPr>
        <p:spPr>
          <a:xfrm>
            <a:off x="414883" y="1762188"/>
            <a:ext cx="11354362" cy="46995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Available on NPM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endParaRPr lang="en-US" sz="2400" dirty="0"/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400" dirty="0" smtClean="0"/>
              <a:t>Easy to start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288068" y="2516068"/>
            <a:ext cx="4312325" cy="421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pm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install virtual-thing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8068" y="4111974"/>
            <a:ext cx="3607990" cy="421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virtual-thing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td.json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5454" y="1762188"/>
            <a:ext cx="5961023" cy="469957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000" dirty="0"/>
              <a:t>What if a thing is not always </a:t>
            </a:r>
            <a:r>
              <a:rPr lang="en-US" sz="2000" dirty="0" smtClean="0"/>
              <a:t>available </a:t>
            </a:r>
            <a:r>
              <a:rPr lang="en-US" sz="2000" dirty="0"/>
              <a:t>?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000" dirty="0" smtClean="0"/>
              <a:t>Augment it with an identical virtual thing to create a </a:t>
            </a:r>
            <a:r>
              <a:rPr lang="en-US" sz="2000" dirty="0"/>
              <a:t>Digital </a:t>
            </a:r>
            <a:r>
              <a:rPr lang="en-US" sz="2000" dirty="0" smtClean="0"/>
              <a:t>Twin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Digital Twin acts as a reverse proxy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000" dirty="0"/>
              <a:t>Automatic transition between the two</a:t>
            </a:r>
          </a:p>
          <a:p>
            <a:pPr marL="285750" indent="-285750">
              <a:lnSpc>
                <a:spcPct val="200000"/>
              </a:lnSpc>
              <a:buClr>
                <a:schemeClr val="tx2"/>
              </a:buClr>
              <a:buSzPct val="100000"/>
              <a:buFont typeface="Arial" charset="0"/>
              <a:buChar char="•"/>
            </a:pPr>
            <a:r>
              <a:rPr lang="en-US" sz="2000" dirty="0"/>
              <a:t>With the ability to write you own data generation models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Taking Things a Step </a:t>
            </a:r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>
                <a:solidFill>
                  <a:schemeClr val="tx2"/>
                </a:solidFill>
              </a:rPr>
              <a:t>urther...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77" y="1416258"/>
            <a:ext cx="5382768" cy="47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14883" y="1762188"/>
            <a:ext cx="11354362" cy="469957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2400" dirty="0"/>
              <a:t>Virtual-Thing can‘t copy </a:t>
            </a:r>
            <a:r>
              <a:rPr lang="en-US" sz="2400" dirty="0" err="1"/>
              <a:t>href</a:t>
            </a:r>
            <a:r>
              <a:rPr lang="en-US" sz="2400" dirty="0"/>
              <a:t> and </a:t>
            </a:r>
            <a:r>
              <a:rPr lang="en-US" sz="2400" dirty="0" err="1" smtClean="0"/>
              <a:t>contentType</a:t>
            </a:r>
            <a:r>
              <a:rPr lang="en-US" sz="2400" dirty="0" smtClean="0"/>
              <a:t> due to node-wot use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only </a:t>
            </a:r>
            <a:r>
              <a:rPr lang="en-US" sz="2400" dirty="0" smtClean="0"/>
              <a:t>send JSON due to node-wot use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/>
              <a:t>Node-wot </a:t>
            </a:r>
            <a:r>
              <a:rPr lang="en-US" sz="2400" dirty="0"/>
              <a:t>does not pass on event subscription / cancellation data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sz="2400" dirty="0" smtClean="0"/>
              <a:t>Event </a:t>
            </a:r>
            <a:r>
              <a:rPr lang="en-US" sz="2400" dirty="0"/>
              <a:t>subscriptions do not handle connection loss correctly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>
                <a:solidFill>
                  <a:schemeClr val="tx2"/>
                </a:solidFill>
              </a:rPr>
              <a:t>Limitations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64072" y="1337234"/>
            <a:ext cx="2440299" cy="42454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Thank you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71" y="2071998"/>
            <a:ext cx="3068320" cy="40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5238</TotalTime>
  <Words>244</Words>
  <Application>Microsoft Macintosh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Consolas</vt:lpstr>
      <vt:lpstr>Courier New</vt:lpstr>
      <vt:lpstr>Symbol</vt:lpstr>
      <vt:lpstr>Wingdings</vt:lpstr>
      <vt:lpstr>Arial</vt:lpstr>
      <vt:lpstr>Calibri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Virtual-Thing: Thing Description based Virtualization</vt:lpstr>
      <vt:lpstr>Introduction</vt:lpstr>
      <vt:lpstr>Problem</vt:lpstr>
      <vt:lpstr>Virtual Thing</vt:lpstr>
      <vt:lpstr>Virtual Thing</vt:lpstr>
      <vt:lpstr>How to use it</vt:lpstr>
      <vt:lpstr>Taking Things a Step Further...</vt:lpstr>
      <vt:lpstr>Limitations</vt:lpstr>
      <vt:lpstr>Thank you</vt:lpstr>
    </vt:vector>
  </TitlesOfParts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ga25huz</dc:creator>
  <cp:lastModifiedBy>ga25huz</cp:lastModifiedBy>
  <cp:revision>42</cp:revision>
  <cp:lastPrinted>2015-07-30T14:04:45Z</cp:lastPrinted>
  <dcterms:created xsi:type="dcterms:W3CDTF">2018-12-10T13:22:20Z</dcterms:created>
  <dcterms:modified xsi:type="dcterms:W3CDTF">2019-06-04T08:32:27Z</dcterms:modified>
</cp:coreProperties>
</file>