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1" r:id="rId2"/>
    <p:sldId id="344" r:id="rId3"/>
    <p:sldId id="345" r:id="rId4"/>
    <p:sldId id="346" r:id="rId5"/>
    <p:sldId id="335" r:id="rId6"/>
    <p:sldId id="359" r:id="rId7"/>
    <p:sldId id="348" r:id="rId8"/>
    <p:sldId id="350" r:id="rId9"/>
    <p:sldId id="351" r:id="rId10"/>
    <p:sldId id="353" r:id="rId11"/>
    <p:sldId id="354" r:id="rId12"/>
    <p:sldId id="352" r:id="rId13"/>
    <p:sldId id="361" r:id="rId14"/>
    <p:sldId id="342" r:id="rId15"/>
    <p:sldId id="358" r:id="rId16"/>
    <p:sldId id="355" r:id="rId17"/>
    <p:sldId id="356" r:id="rId18"/>
    <p:sldId id="357" r:id="rId19"/>
    <p:sldId id="341" r:id="rId20"/>
    <p:sldId id="360" r:id="rId21"/>
    <p:sldId id="334" r:id="rId2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79BD0"/>
    <a:srgbClr val="763EFF"/>
    <a:srgbClr val="2E7AAD"/>
    <a:srgbClr val="F00609"/>
    <a:srgbClr val="D834CA"/>
    <a:srgbClr val="BB41DB"/>
    <a:srgbClr val="5E9B9B"/>
    <a:srgbClr val="3C3C3C"/>
    <a:srgbClr val="E65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1" autoAdjust="0"/>
    <p:restoredTop sz="99183" autoAdjust="0"/>
  </p:normalViewPr>
  <p:slideViewPr>
    <p:cSldViewPr snapToGrid="0" snapToObjects="1">
      <p:cViewPr varScale="1">
        <p:scale>
          <a:sx n="107" d="100"/>
          <a:sy n="107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6F6B6-D685-432C-B8C4-6D98E0371344}" type="datetimeFigureOut">
              <a:rPr lang="es-ES" smtClean="0"/>
              <a:t>3/6/19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8307-B042-4A3A-87E9-C4B96726CCE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Cambiar la licencia por la que aplique.</a:t>
            </a:r>
            <a:r>
              <a:rPr lang="es-ES" baseline="0" dirty="0" smtClean="0"/>
              <a:t>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8899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1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85800" y="720969"/>
            <a:ext cx="7772400" cy="5603631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94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0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7" name="Picture 2" descr="F:\VICINITY\Symbols and logo elements\Projectlogo\VICINITY-logo-small-standard-colou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2" y="431800"/>
            <a:ext cx="1469674" cy="5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3547582" y="6337506"/>
            <a:ext cx="2785212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01-Introduction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Slide </a:t>
            </a:r>
            <a:fld id="{7BF94A31-860F-924D-9F89-B79DA9F9C0F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7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 userDrawn="1"/>
        </p:nvSpPr>
        <p:spPr bwMode="auto">
          <a:xfrm>
            <a:off x="0" y="6606000"/>
            <a:ext cx="9144000" cy="2520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9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-1083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24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0868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 smtClean="0"/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20969"/>
            <a:ext cx="77724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pic>
        <p:nvPicPr>
          <p:cNvPr id="21" name="Imagen 204" descr="triple_left.png"/>
          <p:cNvPicPr>
            <a:picLocks noChangeAspect="1"/>
          </p:cNvPicPr>
          <p:nvPr userDrawn="1"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0"/>
            <a:ext cx="209620" cy="457200"/>
          </a:xfrm>
          <a:prstGeom prst="rect">
            <a:avLst/>
          </a:prstGeom>
          <a:effectLst/>
        </p:spPr>
      </p:pic>
      <p:sp>
        <p:nvSpPr>
          <p:cNvPr id="9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623954" y="6606000"/>
            <a:ext cx="252000" cy="252000"/>
          </a:xfrm>
          <a:prstGeom prst="rect">
            <a:avLst/>
          </a:prstGeom>
          <a:solidFill>
            <a:srgbClr val="1C4C7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3" name="Rectangle 11"/>
          <p:cNvSpPr txBox="1">
            <a:spLocks noChangeArrowheads="1"/>
          </p:cNvSpPr>
          <p:nvPr userDrawn="1"/>
        </p:nvSpPr>
        <p:spPr bwMode="auto">
          <a:xfrm>
            <a:off x="0" y="6606000"/>
            <a:ext cx="4099560" cy="252000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>
                <a:latin typeface="Helvetica" charset="0"/>
                <a:ea typeface="Helvetica" charset="0"/>
                <a:cs typeface="Helvetica" charset="0"/>
              </a:rPr>
              <a:t>Set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title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here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in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Slide</a:t>
            </a:r>
            <a:r>
              <a:rPr lang="es-ES" baseline="0" dirty="0" smtClean="0">
                <a:latin typeface="Helvetica" charset="0"/>
                <a:ea typeface="Helvetica" charset="0"/>
                <a:cs typeface="Helvetica" charset="0"/>
              </a:rPr>
              <a:t> Master </a:t>
            </a:r>
            <a:r>
              <a:rPr lang="es-ES" baseline="0" dirty="0" err="1" smtClean="0">
                <a:latin typeface="Helvetica" charset="0"/>
                <a:ea typeface="Helvetica" charset="0"/>
                <a:cs typeface="Helvetica" charset="0"/>
              </a:rPr>
              <a:t>Options</a:t>
            </a:r>
            <a:endParaRPr lang="es-E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7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.AppleSystemUIFont" charset="-120"/>
        <a:buChar char="-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microsoft.com/office/2007/relationships/hdphoto" Target="../media/hdphoto2.wdp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microsoft.com/office/2007/relationships/hdphoto" Target="../media/hdphoto2.wdp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microsoft.com/office/2007/relationships/hdphoto" Target="../media/hdphoto2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microsoft.com/office/2007/relationships/hdphoto" Target="../media/hdphoto2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2.wdp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microsoft.com/office/2007/relationships/hdphoto" Target="../media/hdphoto2.wdp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2" y="4369468"/>
            <a:ext cx="642938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Andrea Cimmino, María Poveda-Villalón, Raúl García-Castro</a:t>
            </a: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 smtClean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 smtClean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n-GB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70867" y="2202007"/>
            <a:ext cx="6183631" cy="176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914400"/>
            <a:r>
              <a:rPr lang="en-US" sz="2800" kern="0" dirty="0">
                <a:latin typeface="Helvetica Neue" charset="0"/>
                <a:ea typeface="Helvetica Neue" charset="0"/>
                <a:cs typeface="Helvetica Neue" charset="0"/>
              </a:rPr>
              <a:t>Towards Semantic Interoperability in </a:t>
            </a:r>
            <a:r>
              <a:rPr lang="en-US" sz="2800" kern="0" dirty="0" err="1">
                <a:latin typeface="Helvetica Neue" charset="0"/>
                <a:ea typeface="Helvetica Neue" charset="0"/>
                <a:cs typeface="Helvetica Neue" charset="0"/>
              </a:rPr>
              <a:t>WoT</a:t>
            </a:r>
            <a:r>
              <a:rPr lang="en-US" sz="2800" kern="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kern="0" dirty="0" smtClean="0">
                <a:latin typeface="Helvetica Neue" charset="0"/>
                <a:ea typeface="Helvetica Neue" charset="0"/>
                <a:cs typeface="Helvetica Neue" charset="0"/>
              </a:rPr>
              <a:t>Ecosystems</a:t>
            </a:r>
            <a:endParaRPr lang="en-US" sz="1400" dirty="0"/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3041815" y="6127927"/>
            <a:ext cx="253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Bef>
                <a:spcPts val="300"/>
              </a:spcBef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cimmino@fi.upm.es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0" y="62163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2857499" y="1004179"/>
            <a:ext cx="6183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222222"/>
                </a:solidFill>
                <a:latin typeface="Arial" panose="020B0604020202020204" pitchFamily="34" charset="0"/>
              </a:rPr>
              <a:t>This project has received funding from the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European Union’s Horizon 2020 research and innovation </a:t>
            </a:r>
            <a:r>
              <a:rPr lang="en-US" sz="12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programme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i="1" dirty="0">
                <a:solidFill>
                  <a:srgbClr val="222222"/>
                </a:solidFill>
                <a:latin typeface="Arial" panose="020B0604020202020204" pitchFamily="34" charset="0"/>
              </a:rPr>
              <a:t>under grant agreement no. </a:t>
            </a:r>
            <a:r>
              <a:rPr lang="en-GB" sz="1200" i="1" dirty="0"/>
              <a:t>688467</a:t>
            </a:r>
            <a:r>
              <a:rPr lang="en-GB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GB" sz="1200" i="1" dirty="0"/>
          </a:p>
        </p:txBody>
      </p:sp>
      <p:pic>
        <p:nvPicPr>
          <p:cNvPr id="9" name="Picture 2" descr="F:\VICINITY\Symbols and logo elements\Projectlogo\VICINITY-logo-large-standard-colour.png">
            <a:extLst>
              <a:ext uri="{FF2B5EF4-FFF2-40B4-BE49-F238E27FC236}">
                <a16:creationId xmlns:a16="http://schemas.microsoft.com/office/drawing/2014/main" xmlns="" id="{3D9A97A5-B626-46B1-85C4-BB7135AA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714" y="285807"/>
            <a:ext cx="1369144" cy="51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de 9">
            <a:extLst>
              <a:ext uri="{FF2B5EF4-FFF2-40B4-BE49-F238E27FC236}">
                <a16:creationId xmlns:a16="http://schemas.microsoft.com/office/drawing/2014/main" xmlns="" id="{72D32B12-83AC-44C8-957F-647EC72512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18" y="287864"/>
            <a:ext cx="2437921" cy="3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04"/>
    </mc:Choice>
    <mc:Fallback xmlns="">
      <p:transition xmlns:p14="http://schemas.microsoft.com/office/powerpoint/2010/main" spd="slow" advTm="430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/>
          <p:cNvSpPr/>
          <p:nvPr/>
        </p:nvSpPr>
        <p:spPr>
          <a:xfrm>
            <a:off x="251520" y="5026853"/>
            <a:ext cx="8784976" cy="1254228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20000"/>
                  <a:lumOff val="8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7139143" y="5239993"/>
            <a:ext cx="1736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Heterogeneus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Access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Format, Model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Overcoming</a:t>
            </a:r>
            <a:r>
              <a:rPr lang="es-ES" dirty="0" smtClean="0"/>
              <a:t> </a:t>
            </a:r>
            <a:r>
              <a:rPr lang="es-ES" dirty="0" err="1" smtClean="0"/>
              <a:t>heterogeneity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6" name="Imagen 5" descr="Screen Shot 2019-02-20 at 11.2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55" y="5091662"/>
            <a:ext cx="724051" cy="716881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240029" y="5208236"/>
            <a:ext cx="1280869" cy="6947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cumento 13"/>
          <p:cNvSpPr/>
          <p:nvPr/>
        </p:nvSpPr>
        <p:spPr>
          <a:xfrm>
            <a:off x="5372521" y="5689726"/>
            <a:ext cx="637748" cy="423667"/>
          </a:xfrm>
          <a:prstGeom prst="flowChartDocument">
            <a:avLst/>
          </a:prstGeom>
          <a:solidFill>
            <a:srgbClr val="E0C7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Roboto Light"/>
              <a:cs typeface="Roboto Light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372520" y="5701658"/>
            <a:ext cx="699998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rgbClr val="7F7F7F"/>
                </a:solidFill>
                <a:latin typeface="Roboto Light"/>
                <a:cs typeface="Roboto Light"/>
              </a:rPr>
              <a:t>Model</a:t>
            </a:r>
            <a:r>
              <a:rPr lang="en-GB" sz="1300" baseline="-25000">
                <a:solidFill>
                  <a:srgbClr val="7F7F7F"/>
                </a:solidFill>
                <a:latin typeface="Roboto Light"/>
                <a:cs typeface="Roboto Light"/>
              </a:rPr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240029" y="5282152"/>
            <a:ext cx="1280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Service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7" name="Cilindro 16"/>
          <p:cNvSpPr/>
          <p:nvPr/>
        </p:nvSpPr>
        <p:spPr>
          <a:xfrm>
            <a:off x="6085642" y="5670881"/>
            <a:ext cx="320715" cy="323165"/>
          </a:xfrm>
          <a:prstGeom prst="can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>
            <a:off x="5722054" y="5988693"/>
            <a:ext cx="108278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300" dirty="0" err="1">
                <a:solidFill>
                  <a:srgbClr val="7F7F7F"/>
                </a:solidFill>
                <a:latin typeface="Arial Black"/>
                <a:cs typeface="Arial Black"/>
              </a:rPr>
              <a:t>Datastore</a:t>
            </a:r>
            <a:endParaRPr lang="en-GB" sz="1300" baseline="-25000" dirty="0">
              <a:solidFill>
                <a:srgbClr val="7F7F7F"/>
              </a:solidFill>
              <a:latin typeface="Arial Black"/>
              <a:cs typeface="Arial Black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762914" y="4845667"/>
            <a:ext cx="227035" cy="230898"/>
          </a:xfrm>
          <a:prstGeom prst="rect">
            <a:avLst/>
          </a:prstGeom>
          <a:solidFill>
            <a:srgbClr val="E0C7F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ector recto 19"/>
          <p:cNvCxnSpPr>
            <a:stCxn id="13" idx="0"/>
            <a:endCxn id="19" idx="2"/>
          </p:cNvCxnSpPr>
          <p:nvPr/>
        </p:nvCxnSpPr>
        <p:spPr>
          <a:xfrm flipH="1" flipV="1">
            <a:off x="5876432" y="5076565"/>
            <a:ext cx="4032" cy="131671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6"/>
          <p:cNvCxnSpPr>
            <a:stCxn id="6" idx="3"/>
            <a:endCxn id="16" idx="1"/>
          </p:cNvCxnSpPr>
          <p:nvPr/>
        </p:nvCxnSpPr>
        <p:spPr>
          <a:xfrm flipV="1">
            <a:off x="3354606" y="5443735"/>
            <a:ext cx="1885423" cy="6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3569546" y="5494616"/>
            <a:ext cx="15658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&lt;</a:t>
            </a:r>
            <a:r>
              <a:rPr lang="es-ES" sz="1300" dirty="0" smtClean="0"/>
              <a:t>&lt;</a:t>
            </a:r>
            <a:r>
              <a:rPr lang="es-ES" sz="1300" dirty="0" err="1" smtClean="0"/>
              <a:t>exposes</a:t>
            </a:r>
            <a:r>
              <a:rPr lang="es-ES" sz="1300" dirty="0" smtClean="0"/>
              <a:t> data&gt;</a:t>
            </a:r>
            <a:r>
              <a:rPr lang="es-E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845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/>
          <p:cNvSpPr/>
          <p:nvPr/>
        </p:nvSpPr>
        <p:spPr>
          <a:xfrm>
            <a:off x="251520" y="5026853"/>
            <a:ext cx="8784976" cy="1254228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20000"/>
                  <a:lumOff val="8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7139143" y="5239993"/>
            <a:ext cx="1736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Heterogeneus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Access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Format, Model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Overcoming</a:t>
            </a:r>
            <a:r>
              <a:rPr lang="es-ES" dirty="0" smtClean="0"/>
              <a:t> </a:t>
            </a:r>
            <a:r>
              <a:rPr lang="es-ES" dirty="0" err="1" smtClean="0"/>
              <a:t>heterogeneity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2197003" y="4554224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Screen Shot 2019-02-20 at 11.2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55" y="5091662"/>
            <a:ext cx="724051" cy="716881"/>
          </a:xfrm>
          <a:prstGeom prst="rect">
            <a:avLst/>
          </a:prstGeom>
        </p:spPr>
      </p:pic>
      <p:cxnSp>
        <p:nvCxnSpPr>
          <p:cNvPr id="7" name="Conector recto de flecha 6"/>
          <p:cNvCxnSpPr>
            <a:stCxn id="6" idx="1"/>
            <a:endCxn id="10" idx="2"/>
          </p:cNvCxnSpPr>
          <p:nvPr/>
        </p:nvCxnSpPr>
        <p:spPr>
          <a:xfrm rot="10800000">
            <a:off x="2175997" y="5084349"/>
            <a:ext cx="454558" cy="3657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242637" y="5469252"/>
            <a:ext cx="13782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&lt;&lt;</a:t>
            </a:r>
            <a:r>
              <a:rPr lang="es-ES" sz="1300" dirty="0" err="1"/>
              <a:t>described</a:t>
            </a:r>
            <a:r>
              <a:rPr lang="es-ES" sz="1300" dirty="0"/>
              <a:t> </a:t>
            </a:r>
            <a:r>
              <a:rPr lang="es-ES" sz="1300" dirty="0" err="1"/>
              <a:t>by</a:t>
            </a:r>
            <a:r>
              <a:rPr lang="es-ES" sz="1300" dirty="0"/>
              <a:t>&gt;&gt;</a:t>
            </a:r>
          </a:p>
        </p:txBody>
      </p:sp>
      <p:pic>
        <p:nvPicPr>
          <p:cNvPr id="9" name="Imagen 8" descr="Screen Shot 2019-02-20 at 11.2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93" y="4632626"/>
            <a:ext cx="279153" cy="2763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25" y="4734929"/>
            <a:ext cx="322344" cy="34942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240029" y="5208236"/>
            <a:ext cx="1280869" cy="6947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cumento 13"/>
          <p:cNvSpPr/>
          <p:nvPr/>
        </p:nvSpPr>
        <p:spPr>
          <a:xfrm>
            <a:off x="5372521" y="5689726"/>
            <a:ext cx="637748" cy="423667"/>
          </a:xfrm>
          <a:prstGeom prst="flowChartDocument">
            <a:avLst/>
          </a:prstGeom>
          <a:solidFill>
            <a:srgbClr val="E0C7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Roboto Light"/>
              <a:cs typeface="Roboto Light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372520" y="5701658"/>
            <a:ext cx="699998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rgbClr val="7F7F7F"/>
                </a:solidFill>
                <a:latin typeface="Roboto Light"/>
                <a:cs typeface="Roboto Light"/>
              </a:rPr>
              <a:t>Model</a:t>
            </a:r>
            <a:r>
              <a:rPr lang="en-GB" sz="1300" baseline="-25000">
                <a:solidFill>
                  <a:srgbClr val="7F7F7F"/>
                </a:solidFill>
                <a:latin typeface="Roboto Light"/>
                <a:cs typeface="Roboto Light"/>
              </a:rPr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240029" y="5282152"/>
            <a:ext cx="1280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Service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7" name="Cilindro 16"/>
          <p:cNvSpPr/>
          <p:nvPr/>
        </p:nvSpPr>
        <p:spPr>
          <a:xfrm>
            <a:off x="6085642" y="5670881"/>
            <a:ext cx="320715" cy="323165"/>
          </a:xfrm>
          <a:prstGeom prst="can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>
            <a:off x="5722054" y="5988693"/>
            <a:ext cx="108278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300" dirty="0" err="1">
                <a:solidFill>
                  <a:srgbClr val="7F7F7F"/>
                </a:solidFill>
                <a:latin typeface="Arial Black"/>
                <a:cs typeface="Arial Black"/>
              </a:rPr>
              <a:t>Datastore</a:t>
            </a:r>
            <a:endParaRPr lang="en-GB" sz="1300" baseline="-25000" dirty="0">
              <a:solidFill>
                <a:srgbClr val="7F7F7F"/>
              </a:solidFill>
              <a:latin typeface="Arial Black"/>
              <a:cs typeface="Arial Black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762914" y="4845667"/>
            <a:ext cx="227035" cy="230898"/>
          </a:xfrm>
          <a:prstGeom prst="rect">
            <a:avLst/>
          </a:prstGeom>
          <a:solidFill>
            <a:srgbClr val="E0C7F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ector recto 19"/>
          <p:cNvCxnSpPr>
            <a:stCxn id="13" idx="0"/>
            <a:endCxn id="19" idx="2"/>
          </p:cNvCxnSpPr>
          <p:nvPr/>
        </p:nvCxnSpPr>
        <p:spPr>
          <a:xfrm flipH="1" flipV="1">
            <a:off x="5876432" y="5076565"/>
            <a:ext cx="4032" cy="131671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6"/>
          <p:cNvCxnSpPr>
            <a:stCxn id="6" idx="3"/>
            <a:endCxn id="16" idx="1"/>
          </p:cNvCxnSpPr>
          <p:nvPr/>
        </p:nvCxnSpPr>
        <p:spPr>
          <a:xfrm flipV="1">
            <a:off x="3354606" y="5443735"/>
            <a:ext cx="1885423" cy="6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ortar rectángulo de esquina sencilla 23"/>
          <p:cNvSpPr/>
          <p:nvPr/>
        </p:nvSpPr>
        <p:spPr>
          <a:xfrm>
            <a:off x="1783471" y="3877782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 descr="Screen Shot 2019-02-20 at 11.2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61" y="3956184"/>
            <a:ext cx="279153" cy="27638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293" y="4058487"/>
            <a:ext cx="322344" cy="349420"/>
          </a:xfrm>
          <a:prstGeom prst="rect">
            <a:avLst/>
          </a:prstGeom>
        </p:spPr>
      </p:pic>
      <p:cxnSp>
        <p:nvCxnSpPr>
          <p:cNvPr id="28" name="Conector recto de flecha 27"/>
          <p:cNvCxnSpPr/>
          <p:nvPr/>
        </p:nvCxnSpPr>
        <p:spPr>
          <a:xfrm flipH="1">
            <a:off x="1372909" y="4725523"/>
            <a:ext cx="589320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90595" y="45542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WoT</a:t>
            </a:r>
            <a:endParaRPr lang="es-ES" dirty="0"/>
          </a:p>
        </p:txBody>
      </p:sp>
      <p:cxnSp>
        <p:nvCxnSpPr>
          <p:cNvPr id="34" name="Conector recto de flecha 33"/>
          <p:cNvCxnSpPr/>
          <p:nvPr/>
        </p:nvCxnSpPr>
        <p:spPr>
          <a:xfrm flipH="1">
            <a:off x="1291369" y="4079192"/>
            <a:ext cx="309924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49965" y="3787582"/>
            <a:ext cx="1185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WoT</a:t>
            </a:r>
            <a:endParaRPr lang="es-ES" dirty="0" smtClean="0"/>
          </a:p>
          <a:p>
            <a:r>
              <a:rPr lang="es-ES" dirty="0" err="1" smtClean="0"/>
              <a:t>Mappings</a:t>
            </a:r>
            <a:endParaRPr lang="es-ES" dirty="0"/>
          </a:p>
        </p:txBody>
      </p:sp>
      <p:cxnSp>
        <p:nvCxnSpPr>
          <p:cNvPr id="62" name="Conector recto de flecha 6"/>
          <p:cNvCxnSpPr>
            <a:stCxn id="6" idx="1"/>
            <a:endCxn id="26" idx="2"/>
          </p:cNvCxnSpPr>
          <p:nvPr/>
        </p:nvCxnSpPr>
        <p:spPr>
          <a:xfrm rot="10800000">
            <a:off x="1762465" y="4407907"/>
            <a:ext cx="868090" cy="1042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3569546" y="5494616"/>
            <a:ext cx="15658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&lt;</a:t>
            </a:r>
            <a:r>
              <a:rPr lang="es-ES" sz="1300" dirty="0" smtClean="0"/>
              <a:t>&lt;</a:t>
            </a:r>
            <a:r>
              <a:rPr lang="es-ES" sz="1300" dirty="0" err="1" smtClean="0"/>
              <a:t>exposes</a:t>
            </a:r>
            <a:r>
              <a:rPr lang="es-ES" sz="1300" dirty="0" smtClean="0"/>
              <a:t> data&gt;</a:t>
            </a:r>
            <a:r>
              <a:rPr lang="es-E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404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/>
          <p:cNvSpPr/>
          <p:nvPr/>
        </p:nvSpPr>
        <p:spPr bwMode="auto">
          <a:xfrm>
            <a:off x="251520" y="1657684"/>
            <a:ext cx="8771227" cy="1130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1520" y="5026853"/>
            <a:ext cx="8784976" cy="1254228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20000"/>
                  <a:lumOff val="8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7139143" y="5239993"/>
            <a:ext cx="1736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Heterogeneus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Access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Format, Model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Overcoming</a:t>
            </a:r>
            <a:r>
              <a:rPr lang="es-ES" dirty="0" smtClean="0"/>
              <a:t> </a:t>
            </a:r>
            <a:r>
              <a:rPr lang="es-ES" dirty="0" err="1" smtClean="0"/>
              <a:t>heterogeneity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2197003" y="4554224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Screen Shot 2019-02-20 at 11.2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55" y="5091662"/>
            <a:ext cx="724051" cy="716881"/>
          </a:xfrm>
          <a:prstGeom prst="rect">
            <a:avLst/>
          </a:prstGeom>
        </p:spPr>
      </p:pic>
      <p:cxnSp>
        <p:nvCxnSpPr>
          <p:cNvPr id="7" name="Conector recto de flecha 6"/>
          <p:cNvCxnSpPr>
            <a:stCxn id="6" idx="1"/>
            <a:endCxn id="10" idx="2"/>
          </p:cNvCxnSpPr>
          <p:nvPr/>
        </p:nvCxnSpPr>
        <p:spPr>
          <a:xfrm rot="10800000">
            <a:off x="2175997" y="5084349"/>
            <a:ext cx="454558" cy="3657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242637" y="5469252"/>
            <a:ext cx="13782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&lt;&lt;</a:t>
            </a:r>
            <a:r>
              <a:rPr lang="es-ES" sz="1300" dirty="0" err="1"/>
              <a:t>described</a:t>
            </a:r>
            <a:r>
              <a:rPr lang="es-ES" sz="1300" dirty="0"/>
              <a:t> </a:t>
            </a:r>
            <a:r>
              <a:rPr lang="es-ES" sz="1300" dirty="0" err="1"/>
              <a:t>by</a:t>
            </a:r>
            <a:r>
              <a:rPr lang="es-ES" sz="1300" dirty="0"/>
              <a:t>&gt;&gt;</a:t>
            </a:r>
          </a:p>
        </p:txBody>
      </p:sp>
      <p:pic>
        <p:nvPicPr>
          <p:cNvPr id="9" name="Imagen 8" descr="Screen Shot 2019-02-20 at 11.2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93" y="4632626"/>
            <a:ext cx="279153" cy="2763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25" y="4734929"/>
            <a:ext cx="322344" cy="34942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240029" y="5208236"/>
            <a:ext cx="1280869" cy="6947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cumento 13"/>
          <p:cNvSpPr/>
          <p:nvPr/>
        </p:nvSpPr>
        <p:spPr>
          <a:xfrm>
            <a:off x="5372521" y="5689726"/>
            <a:ext cx="637748" cy="423667"/>
          </a:xfrm>
          <a:prstGeom prst="flowChartDocument">
            <a:avLst/>
          </a:prstGeom>
          <a:solidFill>
            <a:srgbClr val="E0C7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Roboto Light"/>
              <a:cs typeface="Roboto Light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372520" y="5701658"/>
            <a:ext cx="699998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300">
                <a:solidFill>
                  <a:srgbClr val="7F7F7F"/>
                </a:solidFill>
                <a:latin typeface="Roboto Light"/>
                <a:cs typeface="Roboto Light"/>
              </a:rPr>
              <a:t>Model</a:t>
            </a:r>
            <a:r>
              <a:rPr lang="en-GB" sz="1300" baseline="-25000">
                <a:solidFill>
                  <a:srgbClr val="7F7F7F"/>
                </a:solidFill>
                <a:latin typeface="Roboto Light"/>
                <a:cs typeface="Roboto Light"/>
              </a:rPr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240029" y="5282152"/>
            <a:ext cx="1280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Service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7" name="Cilindro 16"/>
          <p:cNvSpPr/>
          <p:nvPr/>
        </p:nvSpPr>
        <p:spPr>
          <a:xfrm>
            <a:off x="6085642" y="5670881"/>
            <a:ext cx="320715" cy="323165"/>
          </a:xfrm>
          <a:prstGeom prst="can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>
            <a:off x="5722054" y="5988693"/>
            <a:ext cx="108278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300" dirty="0" err="1">
                <a:solidFill>
                  <a:srgbClr val="7F7F7F"/>
                </a:solidFill>
                <a:latin typeface="Arial Black"/>
                <a:cs typeface="Arial Black"/>
              </a:rPr>
              <a:t>Datastore</a:t>
            </a:r>
            <a:endParaRPr lang="en-GB" sz="1300" baseline="-25000" dirty="0">
              <a:solidFill>
                <a:srgbClr val="7F7F7F"/>
              </a:solidFill>
              <a:latin typeface="Arial Black"/>
              <a:cs typeface="Arial Black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762914" y="4845667"/>
            <a:ext cx="227035" cy="230898"/>
          </a:xfrm>
          <a:prstGeom prst="rect">
            <a:avLst/>
          </a:prstGeom>
          <a:solidFill>
            <a:srgbClr val="E0C7F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ector recto 19"/>
          <p:cNvCxnSpPr>
            <a:stCxn id="13" idx="0"/>
            <a:endCxn id="19" idx="2"/>
          </p:cNvCxnSpPr>
          <p:nvPr/>
        </p:nvCxnSpPr>
        <p:spPr>
          <a:xfrm flipH="1" flipV="1">
            <a:off x="5876432" y="5076565"/>
            <a:ext cx="4032" cy="131671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6"/>
          <p:cNvCxnSpPr>
            <a:stCxn id="6" idx="3"/>
            <a:endCxn id="16" idx="1"/>
          </p:cNvCxnSpPr>
          <p:nvPr/>
        </p:nvCxnSpPr>
        <p:spPr>
          <a:xfrm flipV="1">
            <a:off x="3354606" y="5443735"/>
            <a:ext cx="1885423" cy="6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ortar rectángulo de esquina sencilla 23"/>
          <p:cNvSpPr/>
          <p:nvPr/>
        </p:nvSpPr>
        <p:spPr>
          <a:xfrm>
            <a:off x="1783471" y="3877782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 descr="Screen Shot 2019-02-20 at 11.2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61" y="3956184"/>
            <a:ext cx="279153" cy="27638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293" y="4058487"/>
            <a:ext cx="322344" cy="349420"/>
          </a:xfrm>
          <a:prstGeom prst="rect">
            <a:avLst/>
          </a:prstGeom>
        </p:spPr>
      </p:pic>
      <p:cxnSp>
        <p:nvCxnSpPr>
          <p:cNvPr id="28" name="Conector recto de flecha 27"/>
          <p:cNvCxnSpPr/>
          <p:nvPr/>
        </p:nvCxnSpPr>
        <p:spPr>
          <a:xfrm flipH="1">
            <a:off x="1372909" y="4725523"/>
            <a:ext cx="589320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90595" y="45542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WoT</a:t>
            </a:r>
            <a:endParaRPr lang="es-ES" dirty="0"/>
          </a:p>
        </p:txBody>
      </p:sp>
      <p:cxnSp>
        <p:nvCxnSpPr>
          <p:cNvPr id="34" name="Conector recto de flecha 33"/>
          <p:cNvCxnSpPr/>
          <p:nvPr/>
        </p:nvCxnSpPr>
        <p:spPr>
          <a:xfrm flipH="1">
            <a:off x="1291369" y="4079192"/>
            <a:ext cx="309924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49965" y="3787582"/>
            <a:ext cx="1185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WoT</a:t>
            </a:r>
            <a:endParaRPr lang="es-ES" dirty="0" smtClean="0"/>
          </a:p>
          <a:p>
            <a:r>
              <a:rPr lang="es-ES" dirty="0" err="1" smtClean="0"/>
              <a:t>Mappings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 bwMode="auto">
          <a:xfrm>
            <a:off x="1162574" y="2774646"/>
            <a:ext cx="6392102" cy="347525"/>
          </a:xfrm>
          <a:prstGeom prst="rect">
            <a:avLst/>
          </a:prstGeom>
          <a:solidFill>
            <a:srgbClr val="FEB70A"/>
          </a:solidFill>
          <a:ln>
            <a:solidFill>
              <a:srgbClr val="234A94"/>
            </a:solidFill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162574" y="2756318"/>
            <a:ext cx="624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solidFill>
                  <a:srgbClr val="024EA2"/>
                </a:solidFill>
              </a:rPr>
              <a:t>Client</a:t>
            </a:r>
            <a:endParaRPr lang="es-ES" sz="2000" dirty="0">
              <a:solidFill>
                <a:srgbClr val="024EA2"/>
              </a:solidFill>
              <a:latin typeface="Avenir Black"/>
              <a:cs typeface="Avenir Black"/>
            </a:endParaRPr>
          </a:p>
        </p:txBody>
      </p:sp>
      <p:sp>
        <p:nvSpPr>
          <p:cNvPr id="41" name="Elipse 40"/>
          <p:cNvSpPr/>
          <p:nvPr/>
        </p:nvSpPr>
        <p:spPr bwMode="auto">
          <a:xfrm>
            <a:off x="1731650" y="2217239"/>
            <a:ext cx="356373" cy="333520"/>
          </a:xfrm>
          <a:prstGeom prst="ellipse">
            <a:avLst/>
          </a:prstGeom>
          <a:solidFill>
            <a:srgbClr val="FEB70A"/>
          </a:solidFill>
          <a:ln>
            <a:solidFill>
              <a:srgbClr val="234A9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2" name="Conector recto 41"/>
          <p:cNvCxnSpPr>
            <a:stCxn id="41" idx="4"/>
          </p:cNvCxnSpPr>
          <p:nvPr/>
        </p:nvCxnSpPr>
        <p:spPr bwMode="auto">
          <a:xfrm>
            <a:off x="1909837" y="2550759"/>
            <a:ext cx="0" cy="223887"/>
          </a:xfrm>
          <a:prstGeom prst="line">
            <a:avLst/>
          </a:prstGeom>
          <a:noFill/>
          <a:ln w="38100" cap="flat" cmpd="sng" algn="ctr">
            <a:solidFill>
              <a:srgbClr val="234A9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Elipse 42"/>
          <p:cNvSpPr/>
          <p:nvPr/>
        </p:nvSpPr>
        <p:spPr bwMode="auto">
          <a:xfrm>
            <a:off x="3866767" y="2202879"/>
            <a:ext cx="356373" cy="333520"/>
          </a:xfrm>
          <a:prstGeom prst="ellipse">
            <a:avLst/>
          </a:prstGeom>
          <a:solidFill>
            <a:srgbClr val="FEB70A"/>
          </a:solidFill>
          <a:ln>
            <a:solidFill>
              <a:srgbClr val="234A9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4" name="Conector recto 43"/>
          <p:cNvCxnSpPr>
            <a:stCxn id="43" idx="4"/>
          </p:cNvCxnSpPr>
          <p:nvPr/>
        </p:nvCxnSpPr>
        <p:spPr bwMode="auto">
          <a:xfrm>
            <a:off x="4044954" y="2536399"/>
            <a:ext cx="0" cy="223887"/>
          </a:xfrm>
          <a:prstGeom prst="line">
            <a:avLst/>
          </a:prstGeom>
          <a:noFill/>
          <a:ln w="38100" cap="flat" cmpd="sng" algn="ctr">
            <a:solidFill>
              <a:srgbClr val="234A9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Elipse 44"/>
          <p:cNvSpPr/>
          <p:nvPr/>
        </p:nvSpPr>
        <p:spPr bwMode="auto">
          <a:xfrm>
            <a:off x="5949483" y="2230468"/>
            <a:ext cx="356373" cy="333520"/>
          </a:xfrm>
          <a:prstGeom prst="ellipse">
            <a:avLst/>
          </a:prstGeom>
          <a:solidFill>
            <a:srgbClr val="FEB70A"/>
          </a:solidFill>
          <a:ln>
            <a:solidFill>
              <a:srgbClr val="234A9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6" name="Conector recto 45"/>
          <p:cNvCxnSpPr>
            <a:stCxn id="45" idx="4"/>
          </p:cNvCxnSpPr>
          <p:nvPr/>
        </p:nvCxnSpPr>
        <p:spPr bwMode="auto">
          <a:xfrm>
            <a:off x="6127670" y="2563988"/>
            <a:ext cx="0" cy="223887"/>
          </a:xfrm>
          <a:prstGeom prst="line">
            <a:avLst/>
          </a:prstGeom>
          <a:noFill/>
          <a:ln w="38100" cap="flat" cmpd="sng" algn="ctr">
            <a:solidFill>
              <a:srgbClr val="234A9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CuadroTexto 46"/>
          <p:cNvSpPr txBox="1"/>
          <p:nvPr/>
        </p:nvSpPr>
        <p:spPr>
          <a:xfrm>
            <a:off x="1457658" y="1861136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SPARQL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3497211" y="1860005"/>
            <a:ext cx="128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Resources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738397" y="1873635"/>
            <a:ext cx="90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Dataset</a:t>
            </a:r>
            <a:endParaRPr lang="es-ES" dirty="0"/>
          </a:p>
        </p:txBody>
      </p:sp>
      <p:cxnSp>
        <p:nvCxnSpPr>
          <p:cNvPr id="52" name="Conector recto de flecha 6"/>
          <p:cNvCxnSpPr>
            <a:stCxn id="24" idx="3"/>
          </p:cNvCxnSpPr>
          <p:nvPr/>
        </p:nvCxnSpPr>
        <p:spPr>
          <a:xfrm rot="5400000" flipH="1" flipV="1">
            <a:off x="1584311" y="3499865"/>
            <a:ext cx="755611" cy="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6"/>
          <p:cNvCxnSpPr/>
          <p:nvPr/>
        </p:nvCxnSpPr>
        <p:spPr>
          <a:xfrm rot="5400000" flipH="1" flipV="1">
            <a:off x="1638383" y="3855215"/>
            <a:ext cx="1397797" cy="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6"/>
          <p:cNvCxnSpPr/>
          <p:nvPr/>
        </p:nvCxnSpPr>
        <p:spPr>
          <a:xfrm flipV="1">
            <a:off x="5876207" y="3122173"/>
            <a:ext cx="4257" cy="1723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4637530" y="3521587"/>
            <a:ext cx="130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&lt;&lt;</a:t>
            </a:r>
            <a:r>
              <a:rPr lang="es-ES" dirty="0" err="1" smtClean="0"/>
              <a:t>reads</a:t>
            </a:r>
            <a:r>
              <a:rPr lang="es-ES" dirty="0" smtClean="0"/>
              <a:t>&gt;&gt;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722261" y="3336921"/>
            <a:ext cx="130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&lt;&lt;</a:t>
            </a:r>
            <a:r>
              <a:rPr lang="es-ES" dirty="0" err="1" smtClean="0"/>
              <a:t>reads</a:t>
            </a:r>
            <a:r>
              <a:rPr lang="es-ES" dirty="0" smtClean="0"/>
              <a:t>&gt;&gt;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337394" y="3336921"/>
            <a:ext cx="130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&lt;&lt;</a:t>
            </a:r>
            <a:r>
              <a:rPr lang="es-ES" dirty="0" err="1" smtClean="0"/>
              <a:t>reads</a:t>
            </a:r>
            <a:r>
              <a:rPr lang="es-ES" dirty="0" smtClean="0"/>
              <a:t>&gt;&gt;</a:t>
            </a:r>
            <a:endParaRPr lang="es-ES" dirty="0"/>
          </a:p>
        </p:txBody>
      </p:sp>
      <p:cxnSp>
        <p:nvCxnSpPr>
          <p:cNvPr id="62" name="Conector recto de flecha 6"/>
          <p:cNvCxnSpPr>
            <a:stCxn id="6" idx="1"/>
            <a:endCxn id="26" idx="2"/>
          </p:cNvCxnSpPr>
          <p:nvPr/>
        </p:nvCxnSpPr>
        <p:spPr>
          <a:xfrm rot="10800000">
            <a:off x="1762465" y="4407907"/>
            <a:ext cx="868090" cy="1042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7139143" y="1755574"/>
            <a:ext cx="1736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Homogeneus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Access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Format, Model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3569546" y="5494616"/>
            <a:ext cx="15658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&lt;</a:t>
            </a:r>
            <a:r>
              <a:rPr lang="es-ES" sz="1300" dirty="0" smtClean="0"/>
              <a:t>&lt;</a:t>
            </a:r>
            <a:r>
              <a:rPr lang="es-ES" sz="1300" dirty="0" err="1" smtClean="0"/>
              <a:t>exposes</a:t>
            </a:r>
            <a:r>
              <a:rPr lang="es-ES" sz="1300" dirty="0" smtClean="0"/>
              <a:t> data&gt;</a:t>
            </a:r>
            <a:r>
              <a:rPr lang="es-E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90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Ontology</a:t>
            </a:r>
            <a:r>
              <a:rPr lang="es-ES" dirty="0" smtClean="0"/>
              <a:t> </a:t>
            </a:r>
            <a:r>
              <a:rPr lang="es-ES" dirty="0" err="1" smtClean="0"/>
              <a:t>overview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0" y="2649552"/>
            <a:ext cx="1112818" cy="740531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3547582" y="5936100"/>
            <a:ext cx="2785212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07-VICINITY Ontology</a:t>
            </a:r>
            <a:endParaRPr lang="de-DE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6372200" y="5936101"/>
            <a:ext cx="987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Slide 7</a:t>
            </a:r>
            <a:endParaRPr lang="de-DE" dirty="0"/>
          </a:p>
        </p:txBody>
      </p:sp>
      <p:pic>
        <p:nvPicPr>
          <p:cNvPr id="8" name="Picture 2" descr="http://vicinity.iot.linkeddata.es/vicinity/vocab/Ontology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24" y="563718"/>
            <a:ext cx="6598534" cy="58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xmlns="" id="{7D67BDBA-2C43-0541-938E-7D7955CE3784}"/>
              </a:ext>
            </a:extLst>
          </p:cNvPr>
          <p:cNvSpPr>
            <a:spLocks noChangeAspect="1"/>
          </p:cNvSpPr>
          <p:nvPr/>
        </p:nvSpPr>
        <p:spPr>
          <a:xfrm>
            <a:off x="539552" y="4339142"/>
            <a:ext cx="936000" cy="936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92D05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>
            <a:bevelT w="88900" h="107950" prst="relaxedInset"/>
            <a:bevelB prst="angle"/>
          </a:sp3d>
        </p:spPr>
        <p:txBody>
          <a:bodyPr rtlCol="0" anchor="ctr">
            <a:noAutofit/>
            <a:sp3d extrusionH="57150">
              <a:bevelT w="38100" h="38100" prst="relaxedInset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7E5C8C5-3914-B94E-962E-7345B3788B44}"/>
              </a:ext>
            </a:extLst>
          </p:cNvPr>
          <p:cNvSpPr txBox="1"/>
          <p:nvPr/>
        </p:nvSpPr>
        <p:spPr>
          <a:xfrm>
            <a:off x="593480" y="4514754"/>
            <a:ext cx="82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s-ES_tradnl" sz="1600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 defTabSz="914400"/>
            <a:r>
              <a:rPr lang="es-ES_tradnl" sz="1600" dirty="0" err="1">
                <a:solidFill>
                  <a:prstClr val="black"/>
                </a:solidFill>
                <a:latin typeface="Calibri"/>
              </a:rPr>
              <a:t>types</a:t>
            </a:r>
            <a:endParaRPr lang="es-ES_tradnl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Elipse 6">
            <a:extLst>
              <a:ext uri="{FF2B5EF4-FFF2-40B4-BE49-F238E27FC236}">
                <a16:creationId xmlns:a16="http://schemas.microsoft.com/office/drawing/2014/main" xmlns="" id="{7D67BDBA-2C43-0541-938E-7D7955CE3784}"/>
              </a:ext>
            </a:extLst>
          </p:cNvPr>
          <p:cNvSpPr>
            <a:spLocks noChangeAspect="1"/>
          </p:cNvSpPr>
          <p:nvPr/>
        </p:nvSpPr>
        <p:spPr>
          <a:xfrm>
            <a:off x="539552" y="1341997"/>
            <a:ext cx="936000" cy="936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>
            <a:bevelT w="88900" h="107950" prst="relaxedInset"/>
            <a:bevelB prst="angle"/>
          </a:sp3d>
        </p:spPr>
        <p:txBody>
          <a:bodyPr rtlCol="0" anchor="ctr">
            <a:noAutofit/>
            <a:sp3d extrusionH="57150">
              <a:bevelT w="38100" h="38100" prst="relaxedInset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12" name="CuadroTexto 7">
            <a:extLst>
              <a:ext uri="{FF2B5EF4-FFF2-40B4-BE49-F238E27FC236}">
                <a16:creationId xmlns:a16="http://schemas.microsoft.com/office/drawing/2014/main" xmlns="" id="{D7E5C8C5-3914-B94E-962E-7345B3788B44}"/>
              </a:ext>
            </a:extLst>
          </p:cNvPr>
          <p:cNvSpPr txBox="1"/>
          <p:nvPr/>
        </p:nvSpPr>
        <p:spPr>
          <a:xfrm>
            <a:off x="593480" y="1517609"/>
            <a:ext cx="82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s-ES_tradnl" sz="1600" dirty="0">
                <a:solidFill>
                  <a:prstClr val="black"/>
                </a:solidFill>
                <a:latin typeface="Calibri"/>
              </a:rPr>
              <a:t>Web of </a:t>
            </a:r>
            <a:r>
              <a:rPr lang="es-ES_tradnl" sz="1600" dirty="0" err="1">
                <a:solidFill>
                  <a:prstClr val="black"/>
                </a:solidFill>
                <a:latin typeface="Calibri"/>
              </a:rPr>
              <a:t>Things</a:t>
            </a:r>
            <a:endParaRPr lang="es-ES_tradnl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ipse 8">
            <a:extLst>
              <a:ext uri="{FF2B5EF4-FFF2-40B4-BE49-F238E27FC236}">
                <a16:creationId xmlns:a16="http://schemas.microsoft.com/office/drawing/2014/main" xmlns="" id="{A2BDE9C8-BE27-0846-B557-C84962B8EFC2}"/>
              </a:ext>
            </a:extLst>
          </p:cNvPr>
          <p:cNvSpPr>
            <a:spLocks noChangeAspect="1"/>
          </p:cNvSpPr>
          <p:nvPr/>
        </p:nvSpPr>
        <p:spPr>
          <a:xfrm>
            <a:off x="6688643" y="675644"/>
            <a:ext cx="936000" cy="936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>
            <a:bevelT w="88900" h="107950" prst="relaxedInset"/>
            <a:bevelB prst="angle"/>
          </a:sp3d>
        </p:spPr>
        <p:txBody>
          <a:bodyPr rtlCol="0" anchor="ctr">
            <a:noAutofit/>
            <a:sp3d extrusionH="57150">
              <a:bevelT w="38100" h="38100" prst="relaxedInset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14" name="CuadroTexto 9">
            <a:extLst>
              <a:ext uri="{FF2B5EF4-FFF2-40B4-BE49-F238E27FC236}">
                <a16:creationId xmlns:a16="http://schemas.microsoft.com/office/drawing/2014/main" xmlns="" id="{E15D9E4F-A634-2D44-A6C9-DC6F4A96A313}"/>
              </a:ext>
            </a:extLst>
          </p:cNvPr>
          <p:cNvSpPr txBox="1"/>
          <p:nvPr/>
        </p:nvSpPr>
        <p:spPr>
          <a:xfrm>
            <a:off x="6661136" y="766505"/>
            <a:ext cx="1002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s-ES_tradnl" sz="1600" dirty="0" err="1">
                <a:solidFill>
                  <a:prstClr val="black"/>
                </a:solidFill>
                <a:latin typeface="Calibri"/>
              </a:rPr>
              <a:t>WoT</a:t>
            </a:r>
            <a:r>
              <a:rPr lang="es-ES_tradnl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_tradnl" sz="1600" dirty="0" err="1">
                <a:solidFill>
                  <a:prstClr val="black"/>
                </a:solidFill>
                <a:latin typeface="Calibri"/>
              </a:rPr>
              <a:t>mappings</a:t>
            </a:r>
            <a:endParaRPr lang="es-ES_tradnl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Elipse 10">
            <a:extLst>
              <a:ext uri="{FF2B5EF4-FFF2-40B4-BE49-F238E27FC236}">
                <a16:creationId xmlns:a16="http://schemas.microsoft.com/office/drawing/2014/main" xmlns="" id="{E1EAF901-F9FB-914D-A143-C0101E41084D}"/>
              </a:ext>
            </a:extLst>
          </p:cNvPr>
          <p:cNvSpPr>
            <a:spLocks noChangeAspect="1"/>
          </p:cNvSpPr>
          <p:nvPr/>
        </p:nvSpPr>
        <p:spPr>
          <a:xfrm>
            <a:off x="6904674" y="1889064"/>
            <a:ext cx="936000" cy="936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>
            <a:bevelT w="88900" h="107950" prst="relaxedInset"/>
            <a:bevelB prst="angle"/>
          </a:sp3d>
        </p:spPr>
        <p:txBody>
          <a:bodyPr rtlCol="0" anchor="ctr">
            <a:noAutofit/>
            <a:sp3d extrusionH="57150">
              <a:bevelT w="38100" h="38100" prst="relaxedInset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16" name="CuadroTexto 11">
            <a:extLst>
              <a:ext uri="{FF2B5EF4-FFF2-40B4-BE49-F238E27FC236}">
                <a16:creationId xmlns:a16="http://schemas.microsoft.com/office/drawing/2014/main" xmlns="" id="{440A9431-553F-9645-8B5D-1E067A60A75E}"/>
              </a:ext>
            </a:extLst>
          </p:cNvPr>
          <p:cNvSpPr txBox="1"/>
          <p:nvPr/>
        </p:nvSpPr>
        <p:spPr>
          <a:xfrm>
            <a:off x="6883187" y="2102384"/>
            <a:ext cx="98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s-ES_tradnl" sz="1600" dirty="0">
                <a:solidFill>
                  <a:prstClr val="black"/>
                </a:solidFill>
                <a:latin typeface="Calibri"/>
              </a:rPr>
              <a:t>VICINITY Core</a:t>
            </a:r>
          </a:p>
        </p:txBody>
      </p:sp>
      <p:sp>
        <p:nvSpPr>
          <p:cNvPr id="17" name="Elipse 10">
            <a:extLst>
              <a:ext uri="{FF2B5EF4-FFF2-40B4-BE49-F238E27FC236}">
                <a16:creationId xmlns:a16="http://schemas.microsoft.com/office/drawing/2014/main" xmlns="" id="{E1EAF901-F9FB-914D-A143-C0101E41084D}"/>
              </a:ext>
            </a:extLst>
          </p:cNvPr>
          <p:cNvSpPr>
            <a:spLocks noChangeAspect="1"/>
          </p:cNvSpPr>
          <p:nvPr/>
        </p:nvSpPr>
        <p:spPr>
          <a:xfrm>
            <a:off x="7966230" y="5468100"/>
            <a:ext cx="936000" cy="936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CE1B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>
            <a:bevelT w="88900" h="107950" prst="relaxedInset"/>
            <a:bevelB prst="angle"/>
          </a:sp3d>
        </p:spPr>
        <p:txBody>
          <a:bodyPr rtlCol="0" anchor="ctr">
            <a:noAutofit/>
            <a:sp3d extrusionH="57150">
              <a:bevelT w="38100" h="38100" prst="relaxedInset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xmlns="" id="{440A9431-553F-9645-8B5D-1E067A60A75E}"/>
              </a:ext>
            </a:extLst>
          </p:cNvPr>
          <p:cNvSpPr txBox="1"/>
          <p:nvPr/>
        </p:nvSpPr>
        <p:spPr>
          <a:xfrm>
            <a:off x="7944743" y="5681420"/>
            <a:ext cx="98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s-ES_tradnl" sz="1600" dirty="0">
                <a:solidFill>
                  <a:prstClr val="black"/>
                </a:solidFill>
                <a:latin typeface="Calibri"/>
              </a:rPr>
              <a:t>VICINITY </a:t>
            </a:r>
            <a:r>
              <a:rPr lang="es-ES_tradnl" sz="1600" dirty="0" err="1">
                <a:solidFill>
                  <a:prstClr val="black"/>
                </a:solidFill>
                <a:latin typeface="Calibri"/>
              </a:rPr>
              <a:t>Adapters</a:t>
            </a:r>
            <a:endParaRPr lang="es-ES_tradnl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Elipse 6">
            <a:extLst>
              <a:ext uri="{FF2B5EF4-FFF2-40B4-BE49-F238E27FC236}">
                <a16:creationId xmlns:a16="http://schemas.microsoft.com/office/drawing/2014/main" xmlns="" id="{7D67BDBA-2C43-0541-938E-7D7955CE3784}"/>
              </a:ext>
            </a:extLst>
          </p:cNvPr>
          <p:cNvSpPr>
            <a:spLocks noChangeAspect="1"/>
          </p:cNvSpPr>
          <p:nvPr/>
        </p:nvSpPr>
        <p:spPr>
          <a:xfrm>
            <a:off x="323528" y="2379522"/>
            <a:ext cx="1188132" cy="1188132"/>
          </a:xfrm>
          <a:prstGeom prst="ellips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>
            <a:bevelT w="88900" h="107950" prst="relaxedInset"/>
            <a:bevelB prst="angle"/>
          </a:sp3d>
        </p:spPr>
        <p:txBody>
          <a:bodyPr rtlCol="0" anchor="ctr">
            <a:noAutofit/>
            <a:sp3d extrusionH="57150">
              <a:bevelT w="38100" h="38100" prst="relaxedInset"/>
            </a:sp3d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727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The </a:t>
            </a:r>
            <a:r>
              <a:rPr lang="en-GB" sz="2000" dirty="0" err="1" smtClean="0"/>
              <a:t>WoT</a:t>
            </a:r>
            <a:r>
              <a:rPr lang="en-GB" sz="2000" dirty="0" smtClean="0"/>
              <a:t>-Mappings</a:t>
            </a:r>
            <a:endParaRPr lang="en-GB" sz="20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n-GB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Imagen 5" descr="Screen Shot 2019-05-31 at 19.1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770"/>
            <a:ext cx="9144000" cy="58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8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Semantic Interoperability Services: Registering “Things”</a:t>
            </a:r>
            <a:endParaRPr lang="en-GB" sz="2000" dirty="0"/>
          </a:p>
        </p:txBody>
      </p:sp>
      <p:pic>
        <p:nvPicPr>
          <p:cNvPr id="6" name="Imagen 5" descr="Screen Shot 2019-02-20 at 11.2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3475"/>
            <a:ext cx="709714" cy="630855"/>
          </a:xfrm>
          <a:prstGeom prst="rect">
            <a:avLst/>
          </a:prstGeom>
        </p:spPr>
      </p:pic>
      <p:pic>
        <p:nvPicPr>
          <p:cNvPr id="7" name="Imagen 6" descr="Screen Shot 2019-02-20 at 11.2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66649"/>
            <a:ext cx="646627" cy="693941"/>
          </a:xfrm>
          <a:prstGeom prst="rect">
            <a:avLst/>
          </a:prstGeom>
        </p:spPr>
      </p:pic>
      <p:pic>
        <p:nvPicPr>
          <p:cNvPr id="8" name="Imagen 7" descr="Screen Shot 2019-02-20 at 11.26.09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51587"/>
            <a:ext cx="646325" cy="436268"/>
          </a:xfrm>
          <a:prstGeom prst="rect">
            <a:avLst/>
          </a:prstGeom>
        </p:spPr>
      </p:pic>
      <p:sp>
        <p:nvSpPr>
          <p:cNvPr id="10" name="Recortar rectángulo de esquina sencilla 9"/>
          <p:cNvSpPr/>
          <p:nvPr/>
        </p:nvSpPr>
        <p:spPr>
          <a:xfrm>
            <a:off x="2483768" y="1556792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n 11" descr="Screen Shot 2019-02-20 at 11.25.4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45786"/>
            <a:ext cx="724051" cy="716881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>
          <a:xfrm>
            <a:off x="1204904" y="18073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1187624" y="2670505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187624" y="3534601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187624" y="4365687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ortar rectángulo de esquina sencilla 24"/>
          <p:cNvSpPr/>
          <p:nvPr/>
        </p:nvSpPr>
        <p:spPr>
          <a:xfrm>
            <a:off x="2498271" y="2394968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ortar rectángulo de esquina sencilla 26"/>
          <p:cNvSpPr/>
          <p:nvPr/>
        </p:nvSpPr>
        <p:spPr>
          <a:xfrm>
            <a:off x="2483768" y="3284984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ortar rectángulo de esquina sencilla 28"/>
          <p:cNvSpPr/>
          <p:nvPr/>
        </p:nvSpPr>
        <p:spPr>
          <a:xfrm>
            <a:off x="2483768" y="4149080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adroTexto 39"/>
          <p:cNvSpPr txBox="1"/>
          <p:nvPr/>
        </p:nvSpPr>
        <p:spPr>
          <a:xfrm>
            <a:off x="1043608" y="1484784"/>
            <a:ext cx="15193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/>
              <a:t>&lt;&lt;described by&gt;&gt;</a:t>
            </a:r>
            <a:endParaRPr lang="en-GB" sz="1300"/>
          </a:p>
        </p:txBody>
      </p:sp>
      <p:sp>
        <p:nvSpPr>
          <p:cNvPr id="41" name="CuadroTexto 40"/>
          <p:cNvSpPr txBox="1"/>
          <p:nvPr/>
        </p:nvSpPr>
        <p:spPr>
          <a:xfrm>
            <a:off x="1081056" y="2348880"/>
            <a:ext cx="15193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/>
              <a:t>&lt;&lt;described by&gt;&gt;</a:t>
            </a:r>
            <a:endParaRPr lang="en-GB" sz="1300"/>
          </a:p>
        </p:txBody>
      </p:sp>
      <p:sp>
        <p:nvSpPr>
          <p:cNvPr id="42" name="CuadroTexto 41"/>
          <p:cNvSpPr txBox="1"/>
          <p:nvPr/>
        </p:nvSpPr>
        <p:spPr>
          <a:xfrm>
            <a:off x="1043608" y="3212976"/>
            <a:ext cx="15193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/>
              <a:t>&lt;&lt;described by&gt;&gt;</a:t>
            </a:r>
            <a:endParaRPr lang="en-GB" sz="1300"/>
          </a:p>
        </p:txBody>
      </p:sp>
      <p:sp>
        <p:nvSpPr>
          <p:cNvPr id="43" name="CuadroTexto 42"/>
          <p:cNvSpPr txBox="1"/>
          <p:nvPr/>
        </p:nvSpPr>
        <p:spPr>
          <a:xfrm>
            <a:off x="1043608" y="4077072"/>
            <a:ext cx="15193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/>
              <a:t>&lt;&lt;described by&gt;&gt;</a:t>
            </a:r>
            <a:endParaRPr lang="en-GB" sz="1300"/>
          </a:p>
        </p:txBody>
      </p:sp>
      <p:pic>
        <p:nvPicPr>
          <p:cNvPr id="56" name="Imagen 55" descr="Screen Shot 2019-02-20 at 11.25.4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58" y="1635194"/>
            <a:ext cx="279153" cy="27638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590" y="1737497"/>
            <a:ext cx="322344" cy="349420"/>
          </a:xfrm>
          <a:prstGeom prst="rect">
            <a:avLst/>
          </a:prstGeom>
        </p:spPr>
      </p:pic>
      <p:pic>
        <p:nvPicPr>
          <p:cNvPr id="57" name="Imagen 56" descr="Screen Shot 2019-02-20 at 11.2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83" y="2505057"/>
            <a:ext cx="273625" cy="24322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6093" y="2575673"/>
            <a:ext cx="322344" cy="349420"/>
          </a:xfrm>
          <a:prstGeom prst="rect">
            <a:avLst/>
          </a:prstGeom>
        </p:spPr>
      </p:pic>
      <p:pic>
        <p:nvPicPr>
          <p:cNvPr id="58" name="Imagen 57" descr="Screen Shot 2019-02-20 at 11.26.09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3" y="3407676"/>
            <a:ext cx="301515" cy="20352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590" y="3465689"/>
            <a:ext cx="322344" cy="349420"/>
          </a:xfrm>
          <a:prstGeom prst="rect">
            <a:avLst/>
          </a:prstGeom>
        </p:spPr>
      </p:pic>
      <p:pic>
        <p:nvPicPr>
          <p:cNvPr id="59" name="Imagen 58" descr="Screen Shot 2019-02-20 at 11.2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2" y="4236542"/>
            <a:ext cx="249304" cy="26754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590" y="4329785"/>
            <a:ext cx="322344" cy="349420"/>
          </a:xfrm>
          <a:prstGeom prst="rect">
            <a:avLst/>
          </a:prstGeom>
        </p:spPr>
      </p:pic>
      <p:sp>
        <p:nvSpPr>
          <p:cNvPr id="47" name="Rectángulo 46"/>
          <p:cNvSpPr/>
          <p:nvPr/>
        </p:nvSpPr>
        <p:spPr>
          <a:xfrm>
            <a:off x="5958576" y="1893801"/>
            <a:ext cx="2566103" cy="6480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>
              <a:latin typeface="Calibri (Cuerpo)"/>
              <a:cs typeface="Calibri (Cuerpo)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940152" y="1602880"/>
            <a:ext cx="2606260" cy="365819"/>
          </a:xfrm>
          <a:prstGeom prst="rect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rgbClr val="024EA2"/>
                </a:solidFill>
              </a:rPr>
              <a:t>Description Repository</a:t>
            </a:r>
            <a:endParaRPr lang="en-GB">
              <a:solidFill>
                <a:srgbClr val="024EA2"/>
              </a:solidFill>
            </a:endParaRPr>
          </a:p>
        </p:txBody>
      </p:sp>
      <p:sp>
        <p:nvSpPr>
          <p:cNvPr id="50" name="Recortar rectángulo de esquina sencilla 49"/>
          <p:cNvSpPr/>
          <p:nvPr/>
        </p:nvSpPr>
        <p:spPr>
          <a:xfrm>
            <a:off x="8057958" y="2091539"/>
            <a:ext cx="295095" cy="32460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ortar rectángulo de esquina sencilla 50"/>
          <p:cNvSpPr/>
          <p:nvPr/>
        </p:nvSpPr>
        <p:spPr>
          <a:xfrm>
            <a:off x="7193862" y="2109825"/>
            <a:ext cx="295095" cy="32460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ortar rectángulo de esquina sencilla 52"/>
          <p:cNvSpPr/>
          <p:nvPr/>
        </p:nvSpPr>
        <p:spPr>
          <a:xfrm>
            <a:off x="6689806" y="2109825"/>
            <a:ext cx="295095" cy="32460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ortar rectángulo de esquina sencilla 53"/>
          <p:cNvSpPr/>
          <p:nvPr/>
        </p:nvSpPr>
        <p:spPr>
          <a:xfrm>
            <a:off x="6185750" y="2109825"/>
            <a:ext cx="295095" cy="32460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CuadroTexto 54"/>
          <p:cNvSpPr txBox="1"/>
          <p:nvPr/>
        </p:nvSpPr>
        <p:spPr>
          <a:xfrm>
            <a:off x="7522917" y="2109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…</a:t>
            </a:r>
            <a:endParaRPr lang="en-GB"/>
          </a:p>
        </p:txBody>
      </p:sp>
      <p:pic>
        <p:nvPicPr>
          <p:cNvPr id="60" name="Imagen 59" descr="Screen Shot 2019-02-20 at 11.2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7" y="2161133"/>
            <a:ext cx="248750" cy="221112"/>
          </a:xfrm>
          <a:prstGeom prst="rect">
            <a:avLst/>
          </a:prstGeom>
        </p:spPr>
      </p:pic>
      <p:pic>
        <p:nvPicPr>
          <p:cNvPr id="62" name="Imagen 61" descr="Screen Shot 2019-02-20 at 11.2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87" y="2161133"/>
            <a:ext cx="206036" cy="221112"/>
          </a:xfrm>
          <a:prstGeom prst="rect">
            <a:avLst/>
          </a:prstGeom>
        </p:spPr>
      </p:pic>
      <p:pic>
        <p:nvPicPr>
          <p:cNvPr id="63" name="Imagen 62" descr="Screen Shot 2019-02-20 at 11.26.09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77" y="2189651"/>
            <a:ext cx="249186" cy="168201"/>
          </a:xfrm>
          <a:prstGeom prst="rect">
            <a:avLst/>
          </a:prstGeom>
        </p:spPr>
      </p:pic>
      <p:pic>
        <p:nvPicPr>
          <p:cNvPr id="64" name="Imagen 63" descr="Screen Shot 2019-02-20 at 11.25.4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35" y="2181833"/>
            <a:ext cx="209732" cy="207655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757" y="2272127"/>
            <a:ext cx="200150" cy="216963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813" y="2272127"/>
            <a:ext cx="200150" cy="216963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869" y="2272127"/>
            <a:ext cx="200150" cy="216963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965" y="2253841"/>
            <a:ext cx="200150" cy="216963"/>
          </a:xfrm>
          <a:prstGeom prst="rect">
            <a:avLst/>
          </a:prstGeom>
        </p:spPr>
      </p:pic>
      <p:cxnSp>
        <p:nvCxnSpPr>
          <p:cNvPr id="73" name="Conector recto 31"/>
          <p:cNvCxnSpPr>
            <a:stCxn id="48" idx="1"/>
            <a:endCxn id="75" idx="6"/>
          </p:cNvCxnSpPr>
          <p:nvPr/>
        </p:nvCxnSpPr>
        <p:spPr>
          <a:xfrm flipH="1" flipV="1">
            <a:off x="5805155" y="1781893"/>
            <a:ext cx="134997" cy="3897"/>
          </a:xfrm>
          <a:prstGeom prst="straightConnector1">
            <a:avLst/>
          </a:prstGeom>
          <a:ln w="19050" cmpd="sng">
            <a:solidFill>
              <a:srgbClr val="263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5588752" y="1683528"/>
            <a:ext cx="216403" cy="196730"/>
          </a:xfrm>
          <a:prstGeom prst="ellipse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31"/>
          <p:cNvCxnSpPr>
            <a:stCxn id="75" idx="2"/>
            <a:endCxn id="10" idx="0"/>
          </p:cNvCxnSpPr>
          <p:nvPr/>
        </p:nvCxnSpPr>
        <p:spPr>
          <a:xfrm flipH="1" flipV="1">
            <a:off x="2840833" y="1772816"/>
            <a:ext cx="2747919" cy="9077"/>
          </a:xfrm>
          <a:prstGeom prst="straightConnector1">
            <a:avLst/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31"/>
          <p:cNvCxnSpPr>
            <a:stCxn id="75" idx="2"/>
            <a:endCxn id="25" idx="0"/>
          </p:cNvCxnSpPr>
          <p:nvPr/>
        </p:nvCxnSpPr>
        <p:spPr>
          <a:xfrm rot="10800000" flipV="1">
            <a:off x="2855336" y="1781892"/>
            <a:ext cx="2733416" cy="829099"/>
          </a:xfrm>
          <a:prstGeom prst="bentConnector3">
            <a:avLst>
              <a:gd name="adj1" fmla="val 27559"/>
            </a:avLst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31"/>
          <p:cNvCxnSpPr>
            <a:stCxn id="75" idx="2"/>
            <a:endCxn id="27" idx="0"/>
          </p:cNvCxnSpPr>
          <p:nvPr/>
        </p:nvCxnSpPr>
        <p:spPr>
          <a:xfrm rot="10800000" flipV="1">
            <a:off x="2840834" y="1781892"/>
            <a:ext cx="2747919" cy="1719115"/>
          </a:xfrm>
          <a:prstGeom prst="bentConnector3">
            <a:avLst>
              <a:gd name="adj1" fmla="val 27363"/>
            </a:avLst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31"/>
          <p:cNvCxnSpPr>
            <a:stCxn id="75" idx="2"/>
            <a:endCxn id="29" idx="0"/>
          </p:cNvCxnSpPr>
          <p:nvPr/>
        </p:nvCxnSpPr>
        <p:spPr>
          <a:xfrm rot="10800000" flipV="1">
            <a:off x="2840834" y="1781892"/>
            <a:ext cx="2747919" cy="2583211"/>
          </a:xfrm>
          <a:prstGeom prst="bentConnector3">
            <a:avLst>
              <a:gd name="adj1" fmla="val 27363"/>
            </a:avLst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3347864" y="1484784"/>
            <a:ext cx="12227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/>
              <a:t>&lt;&lt;stored at&gt;&gt;</a:t>
            </a:r>
            <a:endParaRPr lang="en-GB" sz="1300"/>
          </a:p>
        </p:txBody>
      </p:sp>
      <p:sp>
        <p:nvSpPr>
          <p:cNvPr id="83" name="CuadroTexto 82"/>
          <p:cNvSpPr txBox="1"/>
          <p:nvPr/>
        </p:nvSpPr>
        <p:spPr>
          <a:xfrm>
            <a:off x="3359392" y="2340240"/>
            <a:ext cx="12227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/>
              <a:t>&lt;&lt;stored at&gt;&gt;</a:t>
            </a:r>
            <a:endParaRPr lang="en-GB" sz="1300"/>
          </a:p>
        </p:txBody>
      </p:sp>
      <p:sp>
        <p:nvSpPr>
          <p:cNvPr id="84" name="CuadroTexto 83"/>
          <p:cNvSpPr txBox="1"/>
          <p:nvPr/>
        </p:nvSpPr>
        <p:spPr>
          <a:xfrm>
            <a:off x="3347864" y="3212976"/>
            <a:ext cx="12227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/>
              <a:t>&lt;&lt;stored at&gt;&gt;</a:t>
            </a:r>
            <a:endParaRPr lang="en-GB" sz="1300"/>
          </a:p>
        </p:txBody>
      </p:sp>
      <p:sp>
        <p:nvSpPr>
          <p:cNvPr id="85" name="CuadroTexto 84"/>
          <p:cNvSpPr txBox="1"/>
          <p:nvPr/>
        </p:nvSpPr>
        <p:spPr>
          <a:xfrm>
            <a:off x="3347864" y="4077072"/>
            <a:ext cx="12227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/>
              <a:t>&lt;&lt;stored at&gt;&gt;</a:t>
            </a:r>
            <a:endParaRPr lang="en-GB" sz="1300"/>
          </a:p>
        </p:txBody>
      </p:sp>
      <p:sp>
        <p:nvSpPr>
          <p:cNvPr id="86" name="Llamada rectangular redondeada 85"/>
          <p:cNvSpPr/>
          <p:nvPr/>
        </p:nvSpPr>
        <p:spPr>
          <a:xfrm>
            <a:off x="5940152" y="2852936"/>
            <a:ext cx="2592288" cy="1368152"/>
          </a:xfrm>
          <a:prstGeom prst="wedgeRoundRectCallout">
            <a:avLst>
              <a:gd name="adj1" fmla="val -3169"/>
              <a:gd name="adj2" fmla="val -776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CuadroTexto 86"/>
          <p:cNvSpPr txBox="1"/>
          <p:nvPr/>
        </p:nvSpPr>
        <p:spPr>
          <a:xfrm>
            <a:off x="6084168" y="2852936"/>
            <a:ext cx="222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smtClean="0"/>
              <a:t>Description content:</a:t>
            </a:r>
            <a:endParaRPr lang="en-GB" u="sng"/>
          </a:p>
        </p:txBody>
      </p:sp>
      <p:sp>
        <p:nvSpPr>
          <p:cNvPr id="88" name="CuadroTexto 87"/>
          <p:cNvSpPr txBox="1"/>
          <p:nvPr/>
        </p:nvSpPr>
        <p:spPr>
          <a:xfrm>
            <a:off x="6156176" y="3212976"/>
            <a:ext cx="1942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- Description</a:t>
            </a:r>
          </a:p>
          <a:p>
            <a:r>
              <a:rPr lang="en-GB" smtClean="0"/>
              <a:t>- Contextual data</a:t>
            </a:r>
          </a:p>
          <a:p>
            <a:r>
              <a:rPr lang="en-GB" smtClean="0"/>
              <a:t>- Mappings</a:t>
            </a:r>
            <a:endParaRPr lang="en-GB"/>
          </a:p>
        </p:txBody>
      </p:sp>
      <p:sp>
        <p:nvSpPr>
          <p:cNvPr id="89" name="Llamada de nube 88"/>
          <p:cNvSpPr/>
          <p:nvPr/>
        </p:nvSpPr>
        <p:spPr>
          <a:xfrm>
            <a:off x="5076056" y="4365104"/>
            <a:ext cx="2214963" cy="1156054"/>
          </a:xfrm>
          <a:prstGeom prst="cloudCallout">
            <a:avLst>
              <a:gd name="adj1" fmla="val 32099"/>
              <a:gd name="adj2" fmla="val -789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uadroTexto 89"/>
          <p:cNvSpPr txBox="1"/>
          <p:nvPr/>
        </p:nvSpPr>
        <p:spPr>
          <a:xfrm>
            <a:off x="5332947" y="4498610"/>
            <a:ext cx="17590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How to translate non-RDF data into </a:t>
            </a:r>
          </a:p>
          <a:p>
            <a:r>
              <a:rPr lang="en-GB" sz="1500" dirty="0"/>
              <a:t>RDF</a:t>
            </a:r>
          </a:p>
        </p:txBody>
      </p:sp>
      <p:sp>
        <p:nvSpPr>
          <p:cNvPr id="5" name="Rectángulo 4"/>
          <p:cNvSpPr/>
          <p:nvPr/>
        </p:nvSpPr>
        <p:spPr bwMode="auto">
          <a:xfrm>
            <a:off x="0" y="449040"/>
            <a:ext cx="2562949" cy="7308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4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cto 31"/>
          <p:cNvCxnSpPr>
            <a:stCxn id="11" idx="1"/>
            <a:endCxn id="10" idx="2"/>
          </p:cNvCxnSpPr>
          <p:nvPr/>
        </p:nvCxnSpPr>
        <p:spPr>
          <a:xfrm rot="10800000">
            <a:off x="1223628" y="2204865"/>
            <a:ext cx="1339644" cy="900101"/>
          </a:xfrm>
          <a:prstGeom prst="bentConnector2">
            <a:avLst/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5712600" y="5013176"/>
            <a:ext cx="2566103" cy="6480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>
              <a:latin typeface="Calibri (Cuerpo)"/>
              <a:cs typeface="Calibri (Cuerpo)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Semantic Interoperability Services: </a:t>
            </a:r>
            <a:r>
              <a:rPr lang="es-ES" sz="2000" dirty="0" err="1" smtClean="0"/>
              <a:t>Discovery</a:t>
            </a:r>
            <a:r>
              <a:rPr lang="es-ES" sz="2000" dirty="0" smtClean="0"/>
              <a:t> “</a:t>
            </a:r>
            <a:r>
              <a:rPr lang="es-ES" sz="2000" dirty="0" err="1"/>
              <a:t>Things</a:t>
            </a:r>
            <a:r>
              <a:rPr lang="es-ES" sz="2000" dirty="0"/>
              <a:t>”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19656" y="2850047"/>
            <a:ext cx="1958122" cy="648072"/>
          </a:xfrm>
          <a:prstGeom prst="rect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24EA2"/>
                </a:solidFill>
              </a:rPr>
              <a:t>Discovery</a:t>
            </a:r>
            <a:endParaRPr lang="es-ES" dirty="0">
              <a:solidFill>
                <a:srgbClr val="024EA2"/>
              </a:solidFill>
            </a:endParaRPr>
          </a:p>
          <a:p>
            <a:pPr algn="ctr"/>
            <a:r>
              <a:rPr lang="es-ES" dirty="0" err="1">
                <a:solidFill>
                  <a:srgbClr val="024EA2"/>
                </a:solidFill>
              </a:rPr>
              <a:t>Services</a:t>
            </a:r>
            <a:endParaRPr lang="es-ES" dirty="0">
              <a:solidFill>
                <a:srgbClr val="024EA2"/>
              </a:solidFill>
            </a:endParaRPr>
          </a:p>
        </p:txBody>
      </p:sp>
      <p:sp>
        <p:nvSpPr>
          <p:cNvPr id="8" name="Recortar rectángulo de esquina sencilla 7"/>
          <p:cNvSpPr/>
          <p:nvPr/>
        </p:nvSpPr>
        <p:spPr>
          <a:xfrm>
            <a:off x="971600" y="2636912"/>
            <a:ext cx="504056" cy="57606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504056" cy="504056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539552" y="1844824"/>
            <a:ext cx="136815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563272" y="2922055"/>
            <a:ext cx="1471166" cy="365819"/>
          </a:xfrm>
          <a:prstGeom prst="rect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24EA2"/>
                </a:solidFill>
              </a:rPr>
              <a:t>Client</a:t>
            </a:r>
            <a:endParaRPr lang="es-ES" dirty="0">
              <a:solidFill>
                <a:srgbClr val="024EA2"/>
              </a:solidFill>
            </a:endParaRPr>
          </a:p>
        </p:txBody>
      </p:sp>
      <p:sp>
        <p:nvSpPr>
          <p:cNvPr id="12" name="Recortar rectángulo de esquina sencilla 11"/>
          <p:cNvSpPr/>
          <p:nvPr/>
        </p:nvSpPr>
        <p:spPr>
          <a:xfrm>
            <a:off x="4867528" y="2129967"/>
            <a:ext cx="504056" cy="57606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6" y="2345991"/>
            <a:ext cx="504056" cy="504056"/>
          </a:xfrm>
          <a:prstGeom prst="rect">
            <a:avLst/>
          </a:prstGeom>
        </p:spPr>
      </p:pic>
      <p:sp>
        <p:nvSpPr>
          <p:cNvPr id="14" name="Recortar rectángulo de esquina sencilla 13"/>
          <p:cNvSpPr/>
          <p:nvPr/>
        </p:nvSpPr>
        <p:spPr>
          <a:xfrm>
            <a:off x="4435480" y="3570127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02" y="3750832"/>
            <a:ext cx="322344" cy="349420"/>
          </a:xfrm>
          <a:prstGeom prst="rect">
            <a:avLst/>
          </a:prstGeom>
        </p:spPr>
      </p:pic>
      <p:sp>
        <p:nvSpPr>
          <p:cNvPr id="16" name="Recortar rectángulo de esquina sencilla 15"/>
          <p:cNvSpPr/>
          <p:nvPr/>
        </p:nvSpPr>
        <p:spPr>
          <a:xfrm>
            <a:off x="4524768" y="3696863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590" y="3877568"/>
            <a:ext cx="322344" cy="349420"/>
          </a:xfrm>
          <a:prstGeom prst="rect">
            <a:avLst/>
          </a:prstGeom>
        </p:spPr>
      </p:pic>
      <p:sp>
        <p:nvSpPr>
          <p:cNvPr id="18" name="Recortar rectángulo de esquina sencilla 17"/>
          <p:cNvSpPr/>
          <p:nvPr/>
        </p:nvSpPr>
        <p:spPr>
          <a:xfrm>
            <a:off x="4651504" y="3812071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26" y="3992776"/>
            <a:ext cx="322344" cy="349420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5694176" y="4722255"/>
            <a:ext cx="2606260" cy="365819"/>
          </a:xfrm>
          <a:prstGeom prst="rect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24EA2"/>
                </a:solidFill>
              </a:rPr>
              <a:t>Description</a:t>
            </a:r>
            <a:r>
              <a:rPr lang="es-ES" dirty="0">
                <a:solidFill>
                  <a:srgbClr val="024EA2"/>
                </a:solidFill>
              </a:rPr>
              <a:t> </a:t>
            </a:r>
            <a:r>
              <a:rPr lang="es-ES" dirty="0" err="1">
                <a:solidFill>
                  <a:srgbClr val="024EA2"/>
                </a:solidFill>
              </a:rPr>
              <a:t>Repository</a:t>
            </a:r>
            <a:endParaRPr lang="es-ES" dirty="0">
              <a:solidFill>
                <a:srgbClr val="024EA2"/>
              </a:solidFill>
            </a:endParaRPr>
          </a:p>
        </p:txBody>
      </p:sp>
      <p:sp>
        <p:nvSpPr>
          <p:cNvPr id="24" name="Recortar rectángulo de esquina sencilla 23"/>
          <p:cNvSpPr/>
          <p:nvPr/>
        </p:nvSpPr>
        <p:spPr>
          <a:xfrm>
            <a:off x="7811982" y="5210914"/>
            <a:ext cx="295095" cy="32460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ortar rectángulo de esquina sencilla 25"/>
          <p:cNvSpPr/>
          <p:nvPr/>
        </p:nvSpPr>
        <p:spPr>
          <a:xfrm>
            <a:off x="6947886" y="5229200"/>
            <a:ext cx="295095" cy="32460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ortar rectángulo de esquina sencilla 27"/>
          <p:cNvSpPr/>
          <p:nvPr/>
        </p:nvSpPr>
        <p:spPr>
          <a:xfrm>
            <a:off x="6443830" y="5229200"/>
            <a:ext cx="295095" cy="32460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ortar rectángulo de esquina sencilla 29"/>
          <p:cNvSpPr/>
          <p:nvPr/>
        </p:nvSpPr>
        <p:spPr>
          <a:xfrm>
            <a:off x="5939774" y="5229200"/>
            <a:ext cx="295095" cy="32460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7276941" y="5229200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s-ES" dirty="0"/>
          </a:p>
        </p:txBody>
      </p:sp>
      <p:pic>
        <p:nvPicPr>
          <p:cNvPr id="33" name="Imagen 32" descr="Screen Shot 2019-02-20 at 11.25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11" y="5280508"/>
            <a:ext cx="248750" cy="221112"/>
          </a:xfrm>
          <a:prstGeom prst="rect">
            <a:avLst/>
          </a:prstGeom>
        </p:spPr>
      </p:pic>
      <p:pic>
        <p:nvPicPr>
          <p:cNvPr id="34" name="Imagen 33" descr="Screen Shot 2019-02-20 at 11.26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11" y="5280508"/>
            <a:ext cx="206036" cy="221112"/>
          </a:xfrm>
          <a:prstGeom prst="rect">
            <a:avLst/>
          </a:prstGeom>
        </p:spPr>
      </p:pic>
      <p:pic>
        <p:nvPicPr>
          <p:cNvPr id="35" name="Imagen 34" descr="Screen Shot 2019-02-20 at 11.26.09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01" y="5309026"/>
            <a:ext cx="249186" cy="168201"/>
          </a:xfrm>
          <a:prstGeom prst="rect">
            <a:avLst/>
          </a:prstGeom>
        </p:spPr>
      </p:pic>
      <p:pic>
        <p:nvPicPr>
          <p:cNvPr id="36" name="Imagen 35" descr="Screen Shot 2019-02-20 at 11.25.4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59" y="5301208"/>
            <a:ext cx="209732" cy="20765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81" y="5391502"/>
            <a:ext cx="200150" cy="216963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7" y="5391502"/>
            <a:ext cx="200150" cy="216963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893" y="5391502"/>
            <a:ext cx="200150" cy="2169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89" y="5373216"/>
            <a:ext cx="200150" cy="216963"/>
          </a:xfrm>
          <a:prstGeom prst="rect">
            <a:avLst/>
          </a:prstGeom>
        </p:spPr>
      </p:pic>
      <p:cxnSp>
        <p:nvCxnSpPr>
          <p:cNvPr id="40" name="Conector recto 31"/>
          <p:cNvCxnSpPr>
            <a:stCxn id="13" idx="1"/>
            <a:endCxn id="11" idx="0"/>
          </p:cNvCxnSpPr>
          <p:nvPr/>
        </p:nvCxnSpPr>
        <p:spPr>
          <a:xfrm rot="10800000" flipV="1">
            <a:off x="3298856" y="2598019"/>
            <a:ext cx="1280641" cy="324036"/>
          </a:xfrm>
          <a:prstGeom prst="bentConnector2">
            <a:avLst/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31"/>
          <p:cNvCxnSpPr>
            <a:stCxn id="7" idx="0"/>
          </p:cNvCxnSpPr>
          <p:nvPr/>
        </p:nvCxnSpPr>
        <p:spPr>
          <a:xfrm rot="16200000" flipV="1">
            <a:off x="6038832" y="1890161"/>
            <a:ext cx="285143" cy="1634629"/>
          </a:xfrm>
          <a:prstGeom prst="bentConnector2">
            <a:avLst/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31"/>
          <p:cNvCxnSpPr>
            <a:stCxn id="22" idx="0"/>
            <a:endCxn id="7" idx="2"/>
          </p:cNvCxnSpPr>
          <p:nvPr/>
        </p:nvCxnSpPr>
        <p:spPr>
          <a:xfrm rot="5400000" flipH="1" flipV="1">
            <a:off x="6385943" y="4109482"/>
            <a:ext cx="1224136" cy="1411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263F8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Agrupar 62"/>
          <p:cNvGrpSpPr/>
          <p:nvPr/>
        </p:nvGrpSpPr>
        <p:grpSpPr>
          <a:xfrm>
            <a:off x="6732240" y="4077072"/>
            <a:ext cx="398088" cy="379265"/>
            <a:chOff x="2066006" y="5033876"/>
            <a:chExt cx="398088" cy="379265"/>
          </a:xfrm>
        </p:grpSpPr>
        <p:sp>
          <p:nvSpPr>
            <p:cNvPr id="53" name="Recortar rectángulo de esquina sencilla 52"/>
            <p:cNvSpPr/>
            <p:nvPr/>
          </p:nvSpPr>
          <p:spPr>
            <a:xfrm>
              <a:off x="2168999" y="5033876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5" name="Imagen 54" descr="Screen Shot 2019-02-20 at 11.25.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5085184"/>
              <a:ext cx="248750" cy="221112"/>
            </a:xfrm>
            <a:prstGeom prst="rect">
              <a:avLst/>
            </a:prstGeom>
          </p:spPr>
        </p:pic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6006" y="5196178"/>
              <a:ext cx="200150" cy="216963"/>
            </a:xfrm>
            <a:prstGeom prst="rect">
              <a:avLst/>
            </a:prstGeom>
          </p:spPr>
        </p:pic>
      </p:grpSp>
      <p:grpSp>
        <p:nvGrpSpPr>
          <p:cNvPr id="64" name="Agrupar 63"/>
          <p:cNvGrpSpPr/>
          <p:nvPr/>
        </p:nvGrpSpPr>
        <p:grpSpPr>
          <a:xfrm>
            <a:off x="6588224" y="3933056"/>
            <a:ext cx="398088" cy="379265"/>
            <a:chOff x="2570062" y="5033876"/>
            <a:chExt cx="398088" cy="379265"/>
          </a:xfrm>
        </p:grpSpPr>
        <p:sp>
          <p:nvSpPr>
            <p:cNvPr id="52" name="Recortar rectángulo de esquina sencilla 51"/>
            <p:cNvSpPr/>
            <p:nvPr/>
          </p:nvSpPr>
          <p:spPr>
            <a:xfrm>
              <a:off x="2673055" y="5033876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8" name="Imagen 57" descr="Screen Shot 2019-02-20 at 11.25.48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984" y="5105884"/>
              <a:ext cx="209732" cy="207655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062" y="5196178"/>
              <a:ext cx="200150" cy="216963"/>
            </a:xfrm>
            <a:prstGeom prst="rect">
              <a:avLst/>
            </a:prstGeom>
          </p:spPr>
        </p:pic>
      </p:grpSp>
      <p:grpSp>
        <p:nvGrpSpPr>
          <p:cNvPr id="65" name="Agrupar 64"/>
          <p:cNvGrpSpPr/>
          <p:nvPr/>
        </p:nvGrpSpPr>
        <p:grpSpPr>
          <a:xfrm>
            <a:off x="6876256" y="3933056"/>
            <a:ext cx="398088" cy="379265"/>
            <a:chOff x="3074118" y="5033876"/>
            <a:chExt cx="398088" cy="379265"/>
          </a:xfrm>
        </p:grpSpPr>
        <p:sp>
          <p:nvSpPr>
            <p:cNvPr id="51" name="Recortar rectángulo de esquina sencilla 50"/>
            <p:cNvSpPr/>
            <p:nvPr/>
          </p:nvSpPr>
          <p:spPr>
            <a:xfrm>
              <a:off x="3177111" y="5033876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 descr="Screen Shot 2019-02-20 at 11.26.0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436" y="5085184"/>
              <a:ext cx="206036" cy="221112"/>
            </a:xfrm>
            <a:prstGeom prst="rect">
              <a:avLst/>
            </a:prstGeom>
          </p:spPr>
        </p:pic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4118" y="5196178"/>
              <a:ext cx="200150" cy="216963"/>
            </a:xfrm>
            <a:prstGeom prst="rect">
              <a:avLst/>
            </a:prstGeom>
          </p:spPr>
        </p:pic>
      </p:grpSp>
      <p:grpSp>
        <p:nvGrpSpPr>
          <p:cNvPr id="66" name="Agrupar 65"/>
          <p:cNvGrpSpPr/>
          <p:nvPr/>
        </p:nvGrpSpPr>
        <p:grpSpPr>
          <a:xfrm>
            <a:off x="6746526" y="3863462"/>
            <a:ext cx="398088" cy="379265"/>
            <a:chOff x="3938214" y="5015590"/>
            <a:chExt cx="398088" cy="379265"/>
          </a:xfrm>
        </p:grpSpPr>
        <p:sp>
          <p:nvSpPr>
            <p:cNvPr id="50" name="Recortar rectángulo de esquina sencilla 49"/>
            <p:cNvSpPr/>
            <p:nvPr/>
          </p:nvSpPr>
          <p:spPr>
            <a:xfrm>
              <a:off x="4041207" y="5015590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7" name="Imagen 56" descr="Screen Shot 2019-02-20 at 11.26.09.png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026" y="5113702"/>
              <a:ext cx="249186" cy="16820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8214" y="5177892"/>
              <a:ext cx="200150" cy="216963"/>
            </a:xfrm>
            <a:prstGeom prst="rect">
              <a:avLst/>
            </a:prstGeom>
          </p:spPr>
        </p:pic>
      </p:grpSp>
      <p:sp>
        <p:nvSpPr>
          <p:cNvPr id="67" name="CuadroTexto 66"/>
          <p:cNvSpPr txBox="1"/>
          <p:nvPr/>
        </p:nvSpPr>
        <p:spPr>
          <a:xfrm>
            <a:off x="5796136" y="3573016"/>
            <a:ext cx="1158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&lt;&lt;</a:t>
            </a:r>
            <a:r>
              <a:rPr lang="es-ES" sz="1300" dirty="0" err="1"/>
              <a:t>discovery</a:t>
            </a:r>
            <a:r>
              <a:rPr lang="es-ES" sz="1300" dirty="0"/>
              <a:t>&gt;&gt;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7452320" y="3861048"/>
            <a:ext cx="1256351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 (Cuerpo)"/>
                <a:cs typeface="Calibri (Cuerpo)"/>
              </a:rPr>
              <a:t>Only suitable descriptions are retrieved in the discovery</a:t>
            </a:r>
          </a:p>
        </p:txBody>
      </p:sp>
      <p:cxnSp>
        <p:nvCxnSpPr>
          <p:cNvPr id="69" name="Conector recto 37"/>
          <p:cNvCxnSpPr>
            <a:stCxn id="68" idx="1"/>
          </p:cNvCxnSpPr>
          <p:nvPr/>
        </p:nvCxnSpPr>
        <p:spPr>
          <a:xfrm rot="10800000" flipV="1">
            <a:off x="7002996" y="4276547"/>
            <a:ext cx="449325" cy="217758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Imagen 71" descr="Screen Shot 2019-02-20 at 11.25.4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86968"/>
            <a:ext cx="279153" cy="276389"/>
          </a:xfrm>
          <a:prstGeom prst="rect">
            <a:avLst/>
          </a:prstGeom>
        </p:spPr>
      </p:pic>
      <p:sp>
        <p:nvSpPr>
          <p:cNvPr id="20" name="Recortar rectángulo de esquina sencilla 19"/>
          <p:cNvSpPr/>
          <p:nvPr/>
        </p:nvSpPr>
        <p:spPr>
          <a:xfrm>
            <a:off x="4795520" y="3930167"/>
            <a:ext cx="357065" cy="43204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342" y="4110872"/>
            <a:ext cx="322344" cy="349420"/>
          </a:xfrm>
          <a:prstGeom prst="rect">
            <a:avLst/>
          </a:prstGeom>
        </p:spPr>
      </p:pic>
      <p:pic>
        <p:nvPicPr>
          <p:cNvPr id="73" name="Imagen 72" descr="Screen Shot 2019-02-20 at 11.25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92" y="4022344"/>
            <a:ext cx="273625" cy="243223"/>
          </a:xfrm>
          <a:prstGeom prst="rect">
            <a:avLst/>
          </a:prstGeom>
        </p:spPr>
      </p:pic>
      <p:cxnSp>
        <p:nvCxnSpPr>
          <p:cNvPr id="75" name="Conector recto 31"/>
          <p:cNvCxnSpPr>
            <a:stCxn id="20" idx="0"/>
            <a:endCxn id="7" idx="1"/>
          </p:cNvCxnSpPr>
          <p:nvPr/>
        </p:nvCxnSpPr>
        <p:spPr>
          <a:xfrm flipV="1">
            <a:off x="5152585" y="3174083"/>
            <a:ext cx="867071" cy="972108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31"/>
          <p:cNvCxnSpPr>
            <a:stCxn id="11" idx="2"/>
            <a:endCxn id="15" idx="1"/>
          </p:cNvCxnSpPr>
          <p:nvPr/>
        </p:nvCxnSpPr>
        <p:spPr>
          <a:xfrm rot="16200000" flipH="1">
            <a:off x="3457244" y="3129484"/>
            <a:ext cx="637668" cy="954447"/>
          </a:xfrm>
          <a:prstGeom prst="bentConnector2">
            <a:avLst/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31"/>
          <p:cNvCxnSpPr>
            <a:stCxn id="10" idx="3"/>
          </p:cNvCxnSpPr>
          <p:nvPr/>
        </p:nvCxnSpPr>
        <p:spPr>
          <a:xfrm>
            <a:off x="1907704" y="2024844"/>
            <a:ext cx="720080" cy="900100"/>
          </a:xfrm>
          <a:prstGeom prst="bentConnector2">
            <a:avLst/>
          </a:prstGeom>
          <a:ln w="19050" cmpd="sng">
            <a:solidFill>
              <a:srgbClr val="263F85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ortar rectángulo de esquina sencilla 83"/>
          <p:cNvSpPr/>
          <p:nvPr/>
        </p:nvSpPr>
        <p:spPr>
          <a:xfrm>
            <a:off x="2395197" y="1750797"/>
            <a:ext cx="554462" cy="47608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/>
          <p:cNvSpPr txBox="1"/>
          <p:nvPr/>
        </p:nvSpPr>
        <p:spPr>
          <a:xfrm>
            <a:off x="2336864" y="1715200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 err="1"/>
              <a:t>Query</a:t>
            </a:r>
            <a:endParaRPr lang="es-ES" sz="1300" dirty="0"/>
          </a:p>
          <a:p>
            <a:r>
              <a:rPr lang="es-ES" sz="1300" dirty="0" err="1"/>
              <a:t>Results</a:t>
            </a:r>
            <a:endParaRPr lang="es-ES" sz="13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3131840" y="1437112"/>
            <a:ext cx="1256351" cy="10055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 (Cuerpo)"/>
                <a:cs typeface="Calibri (Cuerpo)"/>
              </a:rPr>
              <a:t>If query does not require to access data, the answer is provided</a:t>
            </a:r>
          </a:p>
        </p:txBody>
      </p:sp>
      <p:cxnSp>
        <p:nvCxnSpPr>
          <p:cNvPr id="87" name="Conector recto 37"/>
          <p:cNvCxnSpPr/>
          <p:nvPr/>
        </p:nvCxnSpPr>
        <p:spPr>
          <a:xfrm rot="10800000" flipV="1">
            <a:off x="2627786" y="2348880"/>
            <a:ext cx="504055" cy="224322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Elipse 89"/>
          <p:cNvSpPr/>
          <p:nvPr/>
        </p:nvSpPr>
        <p:spPr>
          <a:xfrm>
            <a:off x="1944784" y="2924944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/>
          <p:cNvSpPr txBox="1"/>
          <p:nvPr/>
        </p:nvSpPr>
        <p:spPr>
          <a:xfrm>
            <a:off x="1907704" y="292494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1</a:t>
            </a:r>
          </a:p>
        </p:txBody>
      </p:sp>
      <p:sp>
        <p:nvSpPr>
          <p:cNvPr id="92" name="Elipse 91"/>
          <p:cNvSpPr/>
          <p:nvPr/>
        </p:nvSpPr>
        <p:spPr>
          <a:xfrm>
            <a:off x="3961008" y="2492896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CuadroTexto 92"/>
          <p:cNvSpPr txBox="1"/>
          <p:nvPr/>
        </p:nvSpPr>
        <p:spPr>
          <a:xfrm>
            <a:off x="3923928" y="24928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2</a:t>
            </a:r>
          </a:p>
        </p:txBody>
      </p:sp>
      <p:sp>
        <p:nvSpPr>
          <p:cNvPr id="94" name="Elipse 93"/>
          <p:cNvSpPr/>
          <p:nvPr/>
        </p:nvSpPr>
        <p:spPr>
          <a:xfrm>
            <a:off x="6193256" y="4221088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/>
          <p:cNvSpPr txBox="1"/>
          <p:nvPr/>
        </p:nvSpPr>
        <p:spPr>
          <a:xfrm>
            <a:off x="6156176" y="422108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3</a:t>
            </a:r>
          </a:p>
        </p:txBody>
      </p:sp>
      <p:sp>
        <p:nvSpPr>
          <p:cNvPr id="96" name="Elipse 95"/>
          <p:cNvSpPr/>
          <p:nvPr/>
        </p:nvSpPr>
        <p:spPr>
          <a:xfrm>
            <a:off x="5185144" y="3501008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CuadroTexto 96"/>
          <p:cNvSpPr txBox="1"/>
          <p:nvPr/>
        </p:nvSpPr>
        <p:spPr>
          <a:xfrm>
            <a:off x="5148064" y="350100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4855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ángulo 133"/>
          <p:cNvSpPr/>
          <p:nvPr/>
        </p:nvSpPr>
        <p:spPr>
          <a:xfrm>
            <a:off x="179512" y="4941168"/>
            <a:ext cx="8784976" cy="104043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20000"/>
                  <a:lumOff val="8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1"/>
          <p:cNvCxnSpPr>
            <a:stCxn id="11" idx="1"/>
            <a:endCxn id="10" idx="2"/>
          </p:cNvCxnSpPr>
          <p:nvPr/>
        </p:nvCxnSpPr>
        <p:spPr>
          <a:xfrm rot="10800000">
            <a:off x="1223628" y="2204865"/>
            <a:ext cx="1339644" cy="900101"/>
          </a:xfrm>
          <a:prstGeom prst="bentConnector2">
            <a:avLst/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Semantic Interoperability Services: </a:t>
            </a:r>
            <a:r>
              <a:rPr lang="es-ES" sz="1800" dirty="0" err="1" smtClean="0"/>
              <a:t>Distributed</a:t>
            </a:r>
            <a:r>
              <a:rPr lang="es-ES" sz="1800" dirty="0" smtClean="0"/>
              <a:t> </a:t>
            </a:r>
            <a:r>
              <a:rPr lang="es-ES" sz="1800" dirty="0" err="1"/>
              <a:t>access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“</a:t>
            </a:r>
            <a:r>
              <a:rPr lang="es-ES" sz="1800" dirty="0" err="1"/>
              <a:t>Things</a:t>
            </a:r>
            <a:r>
              <a:rPr lang="es-ES" sz="1800" dirty="0" smtClean="0"/>
              <a:t>”</a:t>
            </a:r>
            <a:endParaRPr lang="es-ES" sz="1800" dirty="0"/>
          </a:p>
        </p:txBody>
      </p:sp>
      <p:sp>
        <p:nvSpPr>
          <p:cNvPr id="8" name="Recortar rectángulo de esquina sencilla 7"/>
          <p:cNvSpPr/>
          <p:nvPr/>
        </p:nvSpPr>
        <p:spPr>
          <a:xfrm>
            <a:off x="971600" y="2636912"/>
            <a:ext cx="504056" cy="57606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504056" cy="504056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539552" y="1844824"/>
            <a:ext cx="136815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563272" y="2922055"/>
            <a:ext cx="1471166" cy="365819"/>
          </a:xfrm>
          <a:prstGeom prst="rect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24EA2"/>
                </a:solidFill>
              </a:rPr>
              <a:t>Client</a:t>
            </a:r>
            <a:endParaRPr lang="es-ES" dirty="0">
              <a:solidFill>
                <a:srgbClr val="024EA2"/>
              </a:solidFill>
            </a:endParaRPr>
          </a:p>
        </p:txBody>
      </p:sp>
      <p:cxnSp>
        <p:nvCxnSpPr>
          <p:cNvPr id="81" name="Conector recto 31"/>
          <p:cNvCxnSpPr>
            <a:stCxn id="10" idx="3"/>
          </p:cNvCxnSpPr>
          <p:nvPr/>
        </p:nvCxnSpPr>
        <p:spPr>
          <a:xfrm>
            <a:off x="1907704" y="2024844"/>
            <a:ext cx="720080" cy="900100"/>
          </a:xfrm>
          <a:prstGeom prst="bentConnector2">
            <a:avLst/>
          </a:prstGeom>
          <a:ln w="19050" cmpd="sng">
            <a:solidFill>
              <a:srgbClr val="263F85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ortar rectángulo de esquina sencilla 83"/>
          <p:cNvSpPr/>
          <p:nvPr/>
        </p:nvSpPr>
        <p:spPr>
          <a:xfrm>
            <a:off x="2395197" y="1750797"/>
            <a:ext cx="554462" cy="47608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/>
          <p:cNvSpPr txBox="1"/>
          <p:nvPr/>
        </p:nvSpPr>
        <p:spPr>
          <a:xfrm>
            <a:off x="2336864" y="1715200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 err="1"/>
              <a:t>Query</a:t>
            </a:r>
            <a:endParaRPr lang="es-ES" sz="1300" dirty="0"/>
          </a:p>
          <a:p>
            <a:r>
              <a:rPr lang="es-ES" sz="1300" dirty="0" err="1"/>
              <a:t>Results</a:t>
            </a:r>
            <a:endParaRPr lang="es-ES" sz="13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5364088" y="1484784"/>
            <a:ext cx="1256351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 (Cuerpo)"/>
                <a:cs typeface="Calibri (Cuerpo)"/>
              </a:rPr>
              <a:t>After discovery, Things endpoints are retrieved and accessed</a:t>
            </a:r>
          </a:p>
        </p:txBody>
      </p:sp>
      <p:sp>
        <p:nvSpPr>
          <p:cNvPr id="90" name="Elipse 89"/>
          <p:cNvSpPr/>
          <p:nvPr/>
        </p:nvSpPr>
        <p:spPr>
          <a:xfrm>
            <a:off x="4393056" y="1916832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/>
          <p:cNvSpPr txBox="1"/>
          <p:nvPr/>
        </p:nvSpPr>
        <p:spPr>
          <a:xfrm>
            <a:off x="4355976" y="191683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1</a:t>
            </a:r>
          </a:p>
        </p:txBody>
      </p:sp>
      <p:sp>
        <p:nvSpPr>
          <p:cNvPr id="3" name="Llamada ovalada 2"/>
          <p:cNvSpPr/>
          <p:nvPr/>
        </p:nvSpPr>
        <p:spPr>
          <a:xfrm>
            <a:off x="4283968" y="2348880"/>
            <a:ext cx="1008112" cy="864096"/>
          </a:xfrm>
          <a:prstGeom prst="wedgeEllipseCallout">
            <a:avLst>
              <a:gd name="adj1" fmla="val -70368"/>
              <a:gd name="adj2" fmla="val 370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6" name="Agrupar 75"/>
          <p:cNvGrpSpPr/>
          <p:nvPr/>
        </p:nvGrpSpPr>
        <p:grpSpPr>
          <a:xfrm>
            <a:off x="4572000" y="2708920"/>
            <a:ext cx="398088" cy="379265"/>
            <a:chOff x="2066006" y="5033876"/>
            <a:chExt cx="398088" cy="379265"/>
          </a:xfrm>
        </p:grpSpPr>
        <p:sp>
          <p:nvSpPr>
            <p:cNvPr id="77" name="Recortar rectángulo de esquina sencilla 76"/>
            <p:cNvSpPr/>
            <p:nvPr/>
          </p:nvSpPr>
          <p:spPr>
            <a:xfrm>
              <a:off x="2168999" y="5033876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9" name="Imagen 78" descr="Screen Shot 2019-02-20 at 11.25.5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5085184"/>
              <a:ext cx="248750" cy="221112"/>
            </a:xfrm>
            <a:prstGeom prst="rect">
              <a:avLst/>
            </a:prstGeom>
          </p:spPr>
        </p:pic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6006" y="5196178"/>
              <a:ext cx="200150" cy="216963"/>
            </a:xfrm>
            <a:prstGeom prst="rect">
              <a:avLst/>
            </a:prstGeom>
          </p:spPr>
        </p:pic>
      </p:grpSp>
      <p:grpSp>
        <p:nvGrpSpPr>
          <p:cNvPr id="82" name="Agrupar 81"/>
          <p:cNvGrpSpPr/>
          <p:nvPr/>
        </p:nvGrpSpPr>
        <p:grpSpPr>
          <a:xfrm>
            <a:off x="4427984" y="2564904"/>
            <a:ext cx="398088" cy="379265"/>
            <a:chOff x="2570062" y="5033876"/>
            <a:chExt cx="398088" cy="379265"/>
          </a:xfrm>
        </p:grpSpPr>
        <p:sp>
          <p:nvSpPr>
            <p:cNvPr id="83" name="Recortar rectángulo de esquina sencilla 82"/>
            <p:cNvSpPr/>
            <p:nvPr/>
          </p:nvSpPr>
          <p:spPr>
            <a:xfrm>
              <a:off x="2673055" y="5033876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8" name="Imagen 87" descr="Screen Shot 2019-02-20 at 11.25.48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984" y="5105884"/>
              <a:ext cx="209732" cy="207655"/>
            </a:xfrm>
            <a:prstGeom prst="rect">
              <a:avLst/>
            </a:prstGeom>
          </p:spPr>
        </p:pic>
        <p:pic>
          <p:nvPicPr>
            <p:cNvPr id="89" name="Imagen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0062" y="5196178"/>
              <a:ext cx="200150" cy="216963"/>
            </a:xfrm>
            <a:prstGeom prst="rect">
              <a:avLst/>
            </a:prstGeom>
          </p:spPr>
        </p:pic>
      </p:grpSp>
      <p:grpSp>
        <p:nvGrpSpPr>
          <p:cNvPr id="98" name="Agrupar 97"/>
          <p:cNvGrpSpPr/>
          <p:nvPr/>
        </p:nvGrpSpPr>
        <p:grpSpPr>
          <a:xfrm>
            <a:off x="4716016" y="2564904"/>
            <a:ext cx="398088" cy="379265"/>
            <a:chOff x="3074118" y="5033876"/>
            <a:chExt cx="398088" cy="379265"/>
          </a:xfrm>
        </p:grpSpPr>
        <p:sp>
          <p:nvSpPr>
            <p:cNvPr id="99" name="Recortar rectángulo de esquina sencilla 98"/>
            <p:cNvSpPr/>
            <p:nvPr/>
          </p:nvSpPr>
          <p:spPr>
            <a:xfrm>
              <a:off x="3177111" y="5033876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0" name="Imagen 99" descr="Screen Shot 2019-02-20 at 11.26.0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436" y="5085184"/>
              <a:ext cx="206036" cy="221112"/>
            </a:xfrm>
            <a:prstGeom prst="rect">
              <a:avLst/>
            </a:prstGeom>
          </p:spPr>
        </p:pic>
        <p:pic>
          <p:nvPicPr>
            <p:cNvPr id="101" name="Imagen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4118" y="5196178"/>
              <a:ext cx="200150" cy="216963"/>
            </a:xfrm>
            <a:prstGeom prst="rect">
              <a:avLst/>
            </a:prstGeom>
          </p:spPr>
        </p:pic>
      </p:grpSp>
      <p:grpSp>
        <p:nvGrpSpPr>
          <p:cNvPr id="102" name="Agrupar 101"/>
          <p:cNvGrpSpPr/>
          <p:nvPr/>
        </p:nvGrpSpPr>
        <p:grpSpPr>
          <a:xfrm>
            <a:off x="4586286" y="2495310"/>
            <a:ext cx="398088" cy="379265"/>
            <a:chOff x="3938214" y="5015590"/>
            <a:chExt cx="398088" cy="379265"/>
          </a:xfrm>
        </p:grpSpPr>
        <p:sp>
          <p:nvSpPr>
            <p:cNvPr id="103" name="Recortar rectángulo de esquina sencilla 102"/>
            <p:cNvSpPr/>
            <p:nvPr/>
          </p:nvSpPr>
          <p:spPr>
            <a:xfrm>
              <a:off x="4041207" y="5015590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4" name="Imagen 103" descr="Screen Shot 2019-02-20 at 11.26.09.png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026" y="5113702"/>
              <a:ext cx="249186" cy="168201"/>
            </a:xfrm>
            <a:prstGeom prst="rect">
              <a:avLst/>
            </a:prstGeom>
          </p:spPr>
        </p:pic>
        <p:pic>
          <p:nvPicPr>
            <p:cNvPr id="105" name="Imagen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8214" y="5177892"/>
              <a:ext cx="200150" cy="216963"/>
            </a:xfrm>
            <a:prstGeom prst="rect">
              <a:avLst/>
            </a:prstGeom>
          </p:spPr>
        </p:pic>
      </p:grpSp>
      <p:cxnSp>
        <p:nvCxnSpPr>
          <p:cNvPr id="87" name="Conector recto 37"/>
          <p:cNvCxnSpPr>
            <a:stCxn id="86" idx="1"/>
            <a:endCxn id="3" idx="0"/>
          </p:cNvCxnSpPr>
          <p:nvPr/>
        </p:nvCxnSpPr>
        <p:spPr>
          <a:xfrm rot="10800000" flipV="1">
            <a:off x="4788024" y="1992616"/>
            <a:ext cx="576064" cy="356264"/>
          </a:xfrm>
          <a:prstGeom prst="bentConnector2">
            <a:avLst/>
          </a:prstGeom>
          <a:ln w="6350" cmpd="sng">
            <a:solidFill>
              <a:srgbClr val="000000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31"/>
          <p:cNvCxnSpPr>
            <a:stCxn id="113" idx="0"/>
            <a:endCxn id="11" idx="2"/>
          </p:cNvCxnSpPr>
          <p:nvPr/>
        </p:nvCxnSpPr>
        <p:spPr>
          <a:xfrm flipH="1" flipV="1">
            <a:off x="3298855" y="3287874"/>
            <a:ext cx="568568" cy="2013334"/>
          </a:xfrm>
          <a:prstGeom prst="straightConnector1">
            <a:avLst/>
          </a:prstGeom>
          <a:ln w="19050" cmpd="sng">
            <a:solidFill>
              <a:srgbClr val="263F8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31"/>
          <p:cNvCxnSpPr>
            <a:stCxn id="114" idx="0"/>
            <a:endCxn id="11" idx="2"/>
          </p:cNvCxnSpPr>
          <p:nvPr/>
        </p:nvCxnSpPr>
        <p:spPr>
          <a:xfrm flipH="1" flipV="1">
            <a:off x="3298855" y="3287874"/>
            <a:ext cx="2944832" cy="2013334"/>
          </a:xfrm>
          <a:prstGeom prst="straightConnector1">
            <a:avLst/>
          </a:prstGeom>
          <a:ln w="19050" cmpd="sng">
            <a:solidFill>
              <a:srgbClr val="263F8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31"/>
          <p:cNvCxnSpPr>
            <a:endCxn id="11" idx="2"/>
          </p:cNvCxnSpPr>
          <p:nvPr/>
        </p:nvCxnSpPr>
        <p:spPr>
          <a:xfrm flipV="1">
            <a:off x="2250973" y="3287874"/>
            <a:ext cx="1047882" cy="2013334"/>
          </a:xfrm>
          <a:prstGeom prst="straightConnector1">
            <a:avLst/>
          </a:prstGeom>
          <a:ln w="19050" cmpd="sng">
            <a:solidFill>
              <a:srgbClr val="263F8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1475656" y="5301208"/>
            <a:ext cx="1471166" cy="365819"/>
          </a:xfrm>
          <a:prstGeom prst="rect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24EA2"/>
                </a:solidFill>
              </a:rPr>
              <a:t>Endpoint</a:t>
            </a:r>
            <a:r>
              <a:rPr lang="es-ES" dirty="0">
                <a:solidFill>
                  <a:srgbClr val="024EA2"/>
                </a:solidFill>
              </a:rPr>
              <a:t> 1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3131840" y="5301208"/>
            <a:ext cx="1471166" cy="365819"/>
          </a:xfrm>
          <a:prstGeom prst="rect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24EA2"/>
                </a:solidFill>
              </a:rPr>
              <a:t>Endpoint</a:t>
            </a:r>
            <a:r>
              <a:rPr lang="es-ES" dirty="0">
                <a:solidFill>
                  <a:srgbClr val="024EA2"/>
                </a:solidFill>
              </a:rPr>
              <a:t> 2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5508104" y="5301208"/>
            <a:ext cx="1471166" cy="365819"/>
          </a:xfrm>
          <a:prstGeom prst="rect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24EA2"/>
                </a:solidFill>
              </a:rPr>
              <a:t>Endpoint</a:t>
            </a:r>
            <a:r>
              <a:rPr lang="es-ES" dirty="0">
                <a:solidFill>
                  <a:srgbClr val="024EA2"/>
                </a:solidFill>
              </a:rPr>
              <a:t> 3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4877312" y="5292568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s-ES" dirty="0"/>
          </a:p>
        </p:txBody>
      </p:sp>
      <p:sp>
        <p:nvSpPr>
          <p:cNvPr id="115" name="Recortar rectángulo de esquina sencilla 114"/>
          <p:cNvSpPr/>
          <p:nvPr/>
        </p:nvSpPr>
        <p:spPr>
          <a:xfrm>
            <a:off x="2435291" y="4186259"/>
            <a:ext cx="312979" cy="3576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293096"/>
            <a:ext cx="322344" cy="349420"/>
          </a:xfrm>
          <a:prstGeom prst="rect">
            <a:avLst/>
          </a:prstGeom>
        </p:spPr>
      </p:pic>
      <p:sp>
        <p:nvSpPr>
          <p:cNvPr id="117" name="Recortar rectángulo de esquina sencilla 116"/>
          <p:cNvSpPr/>
          <p:nvPr/>
        </p:nvSpPr>
        <p:spPr>
          <a:xfrm>
            <a:off x="3419872" y="4221088"/>
            <a:ext cx="312979" cy="3576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8" name="Imagen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25" y="4327925"/>
            <a:ext cx="322344" cy="349420"/>
          </a:xfrm>
          <a:prstGeom prst="rect">
            <a:avLst/>
          </a:prstGeom>
        </p:spPr>
      </p:pic>
      <p:sp>
        <p:nvSpPr>
          <p:cNvPr id="119" name="Recortar rectángulo de esquina sencilla 118"/>
          <p:cNvSpPr/>
          <p:nvPr/>
        </p:nvSpPr>
        <p:spPr>
          <a:xfrm>
            <a:off x="4860032" y="4221088"/>
            <a:ext cx="312979" cy="3576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0" name="Imagen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485" y="4327925"/>
            <a:ext cx="322344" cy="349420"/>
          </a:xfrm>
          <a:prstGeom prst="rect">
            <a:avLst/>
          </a:prstGeom>
        </p:spPr>
      </p:pic>
      <p:sp>
        <p:nvSpPr>
          <p:cNvPr id="121" name="CuadroTexto 120"/>
          <p:cNvSpPr txBox="1"/>
          <p:nvPr/>
        </p:nvSpPr>
        <p:spPr>
          <a:xfrm>
            <a:off x="1907704" y="3501008"/>
            <a:ext cx="9509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&lt;&lt;</a:t>
            </a:r>
            <a:r>
              <a:rPr lang="es-ES" sz="1300" dirty="0" err="1"/>
              <a:t>access</a:t>
            </a:r>
            <a:r>
              <a:rPr lang="es-ES" sz="1300" dirty="0"/>
              <a:t>&gt;&gt;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5292080" y="3212976"/>
            <a:ext cx="1256351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 (Cuerpo)"/>
                <a:cs typeface="Calibri (Cuerpo)"/>
              </a:rPr>
              <a:t>Only suitable endpoints are accessed </a:t>
            </a:r>
          </a:p>
        </p:txBody>
      </p:sp>
      <p:cxnSp>
        <p:nvCxnSpPr>
          <p:cNvPr id="123" name="Conector recto 37"/>
          <p:cNvCxnSpPr>
            <a:stCxn id="122" idx="1"/>
          </p:cNvCxnSpPr>
          <p:nvPr/>
        </p:nvCxnSpPr>
        <p:spPr>
          <a:xfrm rot="10800000" flipV="1">
            <a:off x="4139952" y="3536142"/>
            <a:ext cx="1152128" cy="324906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56952" y="3573016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CuadroTexto 125"/>
          <p:cNvSpPr txBox="1"/>
          <p:nvPr/>
        </p:nvSpPr>
        <p:spPr>
          <a:xfrm>
            <a:off x="3419872" y="357301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2</a:t>
            </a:r>
          </a:p>
        </p:txBody>
      </p:sp>
      <p:sp>
        <p:nvSpPr>
          <p:cNvPr id="127" name="Elipse 126"/>
          <p:cNvSpPr/>
          <p:nvPr/>
        </p:nvSpPr>
        <p:spPr>
          <a:xfrm>
            <a:off x="2520848" y="2420888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CuadroTexto 127"/>
          <p:cNvSpPr txBox="1"/>
          <p:nvPr/>
        </p:nvSpPr>
        <p:spPr>
          <a:xfrm>
            <a:off x="2483768" y="242088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3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3007991" y="1628800"/>
            <a:ext cx="1256352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 (Cuerpo)"/>
                <a:cs typeface="Calibri (Cuerpo)"/>
              </a:rPr>
              <a:t>D</a:t>
            </a:r>
            <a:r>
              <a:rPr lang="es-ES" sz="1200" dirty="0">
                <a:latin typeface="Calibri (Cuerpo)"/>
                <a:cs typeface="Calibri (Cuerpo)"/>
              </a:rPr>
              <a:t>e</a:t>
            </a:r>
            <a:r>
              <a:rPr lang="en-GB" sz="1200" dirty="0" err="1">
                <a:latin typeface="Calibri (Cuerpo)"/>
                <a:cs typeface="Calibri (Cuerpo)"/>
              </a:rPr>
              <a:t>scription</a:t>
            </a:r>
            <a:r>
              <a:rPr lang="en-GB" sz="1200" dirty="0">
                <a:latin typeface="Calibri (Cuerpo)"/>
                <a:cs typeface="Calibri (Cuerpo)"/>
              </a:rPr>
              <a:t> and fetched data are combined to answer the query</a:t>
            </a:r>
          </a:p>
        </p:txBody>
      </p:sp>
      <p:cxnSp>
        <p:nvCxnSpPr>
          <p:cNvPr id="130" name="Conector recto 37"/>
          <p:cNvCxnSpPr/>
          <p:nvPr/>
        </p:nvCxnSpPr>
        <p:spPr>
          <a:xfrm rot="10800000" flipV="1">
            <a:off x="2627784" y="2636912"/>
            <a:ext cx="576064" cy="216024"/>
          </a:xfrm>
          <a:prstGeom prst="bentConnector3">
            <a:avLst>
              <a:gd name="adj1" fmla="val -992"/>
            </a:avLst>
          </a:prstGeom>
          <a:ln w="6350" cmpd="sng">
            <a:solidFill>
              <a:srgbClr val="000000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6965544" y="5085184"/>
            <a:ext cx="19977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Homogeneus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Access</a:t>
            </a: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Homogeneus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Format</a:t>
            </a:r>
            <a:endParaRPr lang="es-ES" sz="1500" dirty="0">
              <a:solidFill>
                <a:srgbClr val="024EA2"/>
              </a:solidFill>
              <a:latin typeface="Roboto"/>
              <a:cs typeface="Roboto"/>
            </a:endParaRPr>
          </a:p>
          <a:p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Homogeneus</a:t>
            </a:r>
            <a:r>
              <a:rPr lang="es-ES" sz="1500" dirty="0">
                <a:solidFill>
                  <a:srgbClr val="024EA2"/>
                </a:solidFill>
                <a:latin typeface="Roboto "/>
                <a:cs typeface="Roboto 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Model</a:t>
            </a:r>
            <a:endParaRPr lang="es-ES" sz="1500" dirty="0">
              <a:solidFill>
                <a:srgbClr val="024EA2"/>
              </a:solidFill>
              <a:latin typeface="Roboto "/>
              <a:cs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231413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44"/>
          <p:cNvSpPr/>
          <p:nvPr/>
        </p:nvSpPr>
        <p:spPr>
          <a:xfrm>
            <a:off x="167984" y="5085184"/>
            <a:ext cx="8784976" cy="1008112"/>
          </a:xfrm>
          <a:prstGeom prst="rect">
            <a:avLst/>
          </a:prstGeom>
          <a:gradFill flip="none" rotWithShape="1">
            <a:gsLst>
              <a:gs pos="12000">
                <a:schemeClr val="accent6">
                  <a:lumMod val="40000"/>
                  <a:lumOff val="6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31"/>
          <p:cNvCxnSpPr>
            <a:stCxn id="11" idx="1"/>
            <a:endCxn id="10" idx="2"/>
          </p:cNvCxnSpPr>
          <p:nvPr/>
        </p:nvCxnSpPr>
        <p:spPr>
          <a:xfrm rot="10800000">
            <a:off x="1223628" y="2204865"/>
            <a:ext cx="1339644" cy="900101"/>
          </a:xfrm>
          <a:prstGeom prst="bentConnector2">
            <a:avLst/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Semantic Interoperability Services: </a:t>
            </a:r>
            <a:r>
              <a:rPr lang="es-ES" sz="1800" dirty="0" err="1"/>
              <a:t>Distributed</a:t>
            </a:r>
            <a:r>
              <a:rPr lang="es-ES" sz="1800" dirty="0"/>
              <a:t> </a:t>
            </a:r>
            <a:r>
              <a:rPr lang="es-ES" sz="1800" dirty="0" err="1"/>
              <a:t>access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“</a:t>
            </a:r>
            <a:r>
              <a:rPr lang="es-ES" sz="1800" dirty="0" err="1"/>
              <a:t>Things</a:t>
            </a:r>
            <a:r>
              <a:rPr lang="es-ES" sz="1800" dirty="0"/>
              <a:t>”</a:t>
            </a:r>
          </a:p>
        </p:txBody>
      </p:sp>
      <p:sp>
        <p:nvSpPr>
          <p:cNvPr id="8" name="Recortar rectángulo de esquina sencilla 7"/>
          <p:cNvSpPr/>
          <p:nvPr/>
        </p:nvSpPr>
        <p:spPr>
          <a:xfrm>
            <a:off x="971600" y="2636912"/>
            <a:ext cx="504056" cy="57606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504056" cy="504056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539552" y="1844824"/>
            <a:ext cx="136815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Agent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563272" y="2922055"/>
            <a:ext cx="1471166" cy="365819"/>
          </a:xfrm>
          <a:prstGeom prst="rect">
            <a:avLst/>
          </a:prstGeom>
          <a:solidFill>
            <a:srgbClr val="FEC009"/>
          </a:solidFill>
          <a:ln w="19050" cmpd="sng">
            <a:solidFill>
              <a:srgbClr val="263F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24EA2"/>
                </a:solidFill>
              </a:rPr>
              <a:t>Client</a:t>
            </a:r>
            <a:endParaRPr lang="es-ES" dirty="0">
              <a:solidFill>
                <a:srgbClr val="024EA2"/>
              </a:solidFill>
            </a:endParaRPr>
          </a:p>
        </p:txBody>
      </p:sp>
      <p:cxnSp>
        <p:nvCxnSpPr>
          <p:cNvPr id="81" name="Conector recto 31"/>
          <p:cNvCxnSpPr>
            <a:stCxn id="10" idx="3"/>
          </p:cNvCxnSpPr>
          <p:nvPr/>
        </p:nvCxnSpPr>
        <p:spPr>
          <a:xfrm>
            <a:off x="1907704" y="2024844"/>
            <a:ext cx="720080" cy="900100"/>
          </a:xfrm>
          <a:prstGeom prst="bentConnector2">
            <a:avLst/>
          </a:prstGeom>
          <a:ln w="19050" cmpd="sng">
            <a:solidFill>
              <a:srgbClr val="263F85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ortar rectángulo de esquina sencilla 83"/>
          <p:cNvSpPr/>
          <p:nvPr/>
        </p:nvSpPr>
        <p:spPr>
          <a:xfrm>
            <a:off x="2395197" y="1750797"/>
            <a:ext cx="554462" cy="47608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/>
          <p:cNvSpPr txBox="1"/>
          <p:nvPr/>
        </p:nvSpPr>
        <p:spPr>
          <a:xfrm>
            <a:off x="2336864" y="1715200"/>
            <a:ext cx="671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 err="1"/>
              <a:t>Query</a:t>
            </a:r>
            <a:endParaRPr lang="es-ES" sz="1300" dirty="0"/>
          </a:p>
          <a:p>
            <a:r>
              <a:rPr lang="es-ES" sz="1300" dirty="0" err="1"/>
              <a:t>Results</a:t>
            </a:r>
            <a:endParaRPr lang="es-ES" sz="13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5364088" y="1484784"/>
            <a:ext cx="1256351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 (Cuerpo)"/>
                <a:cs typeface="Calibri (Cuerpo)"/>
              </a:rPr>
              <a:t>After discovery, Things endpoints are retrieved and accessed</a:t>
            </a:r>
          </a:p>
        </p:txBody>
      </p:sp>
      <p:sp>
        <p:nvSpPr>
          <p:cNvPr id="90" name="Elipse 89"/>
          <p:cNvSpPr/>
          <p:nvPr/>
        </p:nvSpPr>
        <p:spPr>
          <a:xfrm>
            <a:off x="4393056" y="1916832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/>
          <p:cNvSpPr txBox="1"/>
          <p:nvPr/>
        </p:nvSpPr>
        <p:spPr>
          <a:xfrm>
            <a:off x="4355976" y="191683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1</a:t>
            </a:r>
          </a:p>
        </p:txBody>
      </p:sp>
      <p:sp>
        <p:nvSpPr>
          <p:cNvPr id="3" name="Llamada ovalada 2"/>
          <p:cNvSpPr/>
          <p:nvPr/>
        </p:nvSpPr>
        <p:spPr>
          <a:xfrm>
            <a:off x="4283968" y="2348880"/>
            <a:ext cx="1008112" cy="864096"/>
          </a:xfrm>
          <a:prstGeom prst="wedgeEllipseCallout">
            <a:avLst>
              <a:gd name="adj1" fmla="val -70368"/>
              <a:gd name="adj2" fmla="val 370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6" name="Agrupar 75"/>
          <p:cNvGrpSpPr/>
          <p:nvPr/>
        </p:nvGrpSpPr>
        <p:grpSpPr>
          <a:xfrm>
            <a:off x="4572000" y="2708920"/>
            <a:ext cx="398088" cy="379265"/>
            <a:chOff x="2066006" y="5033876"/>
            <a:chExt cx="398088" cy="379265"/>
          </a:xfrm>
        </p:grpSpPr>
        <p:sp>
          <p:nvSpPr>
            <p:cNvPr id="77" name="Recortar rectángulo de esquina sencilla 76"/>
            <p:cNvSpPr/>
            <p:nvPr/>
          </p:nvSpPr>
          <p:spPr>
            <a:xfrm>
              <a:off x="2168999" y="5033876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9" name="Imagen 78" descr="Screen Shot 2019-02-20 at 11.25.5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5085184"/>
              <a:ext cx="248750" cy="221112"/>
            </a:xfrm>
            <a:prstGeom prst="rect">
              <a:avLst/>
            </a:prstGeom>
          </p:spPr>
        </p:pic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6006" y="5196178"/>
              <a:ext cx="200150" cy="216963"/>
            </a:xfrm>
            <a:prstGeom prst="rect">
              <a:avLst/>
            </a:prstGeom>
          </p:spPr>
        </p:pic>
      </p:grpSp>
      <p:grpSp>
        <p:nvGrpSpPr>
          <p:cNvPr id="82" name="Agrupar 81"/>
          <p:cNvGrpSpPr/>
          <p:nvPr/>
        </p:nvGrpSpPr>
        <p:grpSpPr>
          <a:xfrm>
            <a:off x="4427984" y="2564904"/>
            <a:ext cx="398088" cy="379265"/>
            <a:chOff x="2570062" y="5033876"/>
            <a:chExt cx="398088" cy="379265"/>
          </a:xfrm>
        </p:grpSpPr>
        <p:sp>
          <p:nvSpPr>
            <p:cNvPr id="83" name="Recortar rectángulo de esquina sencilla 82"/>
            <p:cNvSpPr/>
            <p:nvPr/>
          </p:nvSpPr>
          <p:spPr>
            <a:xfrm>
              <a:off x="2673055" y="5033876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8" name="Imagen 87" descr="Screen Shot 2019-02-20 at 11.25.48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984" y="5105884"/>
              <a:ext cx="209732" cy="207655"/>
            </a:xfrm>
            <a:prstGeom prst="rect">
              <a:avLst/>
            </a:prstGeom>
          </p:spPr>
        </p:pic>
        <p:pic>
          <p:nvPicPr>
            <p:cNvPr id="89" name="Imagen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0062" y="5196178"/>
              <a:ext cx="200150" cy="216963"/>
            </a:xfrm>
            <a:prstGeom prst="rect">
              <a:avLst/>
            </a:prstGeom>
          </p:spPr>
        </p:pic>
      </p:grpSp>
      <p:grpSp>
        <p:nvGrpSpPr>
          <p:cNvPr id="98" name="Agrupar 97"/>
          <p:cNvGrpSpPr/>
          <p:nvPr/>
        </p:nvGrpSpPr>
        <p:grpSpPr>
          <a:xfrm>
            <a:off x="4716016" y="2564904"/>
            <a:ext cx="398088" cy="379265"/>
            <a:chOff x="3074118" y="5033876"/>
            <a:chExt cx="398088" cy="379265"/>
          </a:xfrm>
        </p:grpSpPr>
        <p:sp>
          <p:nvSpPr>
            <p:cNvPr id="99" name="Recortar rectángulo de esquina sencilla 98"/>
            <p:cNvSpPr/>
            <p:nvPr/>
          </p:nvSpPr>
          <p:spPr>
            <a:xfrm>
              <a:off x="3177111" y="5033876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0" name="Imagen 99" descr="Screen Shot 2019-02-20 at 11.26.0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436" y="5085184"/>
              <a:ext cx="206036" cy="221112"/>
            </a:xfrm>
            <a:prstGeom prst="rect">
              <a:avLst/>
            </a:prstGeom>
          </p:spPr>
        </p:pic>
        <p:pic>
          <p:nvPicPr>
            <p:cNvPr id="101" name="Imagen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4118" y="5196178"/>
              <a:ext cx="200150" cy="216963"/>
            </a:xfrm>
            <a:prstGeom prst="rect">
              <a:avLst/>
            </a:prstGeom>
          </p:spPr>
        </p:pic>
      </p:grpSp>
      <p:grpSp>
        <p:nvGrpSpPr>
          <p:cNvPr id="102" name="Agrupar 101"/>
          <p:cNvGrpSpPr/>
          <p:nvPr/>
        </p:nvGrpSpPr>
        <p:grpSpPr>
          <a:xfrm>
            <a:off x="4586286" y="2495310"/>
            <a:ext cx="398088" cy="379265"/>
            <a:chOff x="3938214" y="5015590"/>
            <a:chExt cx="398088" cy="379265"/>
          </a:xfrm>
        </p:grpSpPr>
        <p:sp>
          <p:nvSpPr>
            <p:cNvPr id="103" name="Recortar rectángulo de esquina sencilla 102"/>
            <p:cNvSpPr/>
            <p:nvPr/>
          </p:nvSpPr>
          <p:spPr>
            <a:xfrm>
              <a:off x="4041207" y="5015590"/>
              <a:ext cx="295095" cy="32460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4" name="Imagen 103" descr="Screen Shot 2019-02-20 at 11.26.09.png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9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026" y="5113702"/>
              <a:ext cx="249186" cy="168201"/>
            </a:xfrm>
            <a:prstGeom prst="rect">
              <a:avLst/>
            </a:prstGeom>
          </p:spPr>
        </p:pic>
        <p:pic>
          <p:nvPicPr>
            <p:cNvPr id="105" name="Imagen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8214" y="5177892"/>
              <a:ext cx="200150" cy="216963"/>
            </a:xfrm>
            <a:prstGeom prst="rect">
              <a:avLst/>
            </a:prstGeom>
          </p:spPr>
        </p:pic>
      </p:grpSp>
      <p:cxnSp>
        <p:nvCxnSpPr>
          <p:cNvPr id="87" name="Conector recto 37"/>
          <p:cNvCxnSpPr>
            <a:stCxn id="86" idx="1"/>
            <a:endCxn id="3" idx="0"/>
          </p:cNvCxnSpPr>
          <p:nvPr/>
        </p:nvCxnSpPr>
        <p:spPr>
          <a:xfrm rot="10800000" flipV="1">
            <a:off x="4788024" y="1992616"/>
            <a:ext cx="576064" cy="356264"/>
          </a:xfrm>
          <a:prstGeom prst="bentConnector2">
            <a:avLst/>
          </a:prstGeom>
          <a:ln w="6350" cmpd="sng">
            <a:solidFill>
              <a:srgbClr val="000000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/>
          <p:cNvSpPr/>
          <p:nvPr/>
        </p:nvSpPr>
        <p:spPr>
          <a:xfrm>
            <a:off x="1547664" y="5517232"/>
            <a:ext cx="140661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Endpoint</a:t>
            </a:r>
            <a:r>
              <a:rPr lang="es-ES" dirty="0"/>
              <a:t> 1</a:t>
            </a:r>
          </a:p>
        </p:txBody>
      </p:sp>
      <p:sp>
        <p:nvSpPr>
          <p:cNvPr id="107" name="Rectángulo redondeado 106"/>
          <p:cNvSpPr/>
          <p:nvPr/>
        </p:nvSpPr>
        <p:spPr>
          <a:xfrm>
            <a:off x="3059832" y="5517232"/>
            <a:ext cx="140661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Endpoint</a:t>
            </a:r>
            <a:r>
              <a:rPr lang="es-ES" dirty="0"/>
              <a:t> 2</a:t>
            </a:r>
          </a:p>
        </p:txBody>
      </p:sp>
      <p:sp>
        <p:nvSpPr>
          <p:cNvPr id="108" name="Rectángulo redondeado 107"/>
          <p:cNvSpPr/>
          <p:nvPr/>
        </p:nvSpPr>
        <p:spPr>
          <a:xfrm>
            <a:off x="5292080" y="5517232"/>
            <a:ext cx="140661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Endpoint</a:t>
            </a:r>
            <a:r>
              <a:rPr lang="es-ES" dirty="0"/>
              <a:t> 3</a:t>
            </a:r>
          </a:p>
        </p:txBody>
      </p:sp>
      <p:cxnSp>
        <p:nvCxnSpPr>
          <p:cNvPr id="109" name="Conector recto 31"/>
          <p:cNvCxnSpPr>
            <a:stCxn id="107" idx="0"/>
            <a:endCxn id="11" idx="2"/>
          </p:cNvCxnSpPr>
          <p:nvPr/>
        </p:nvCxnSpPr>
        <p:spPr>
          <a:xfrm flipH="1" flipV="1">
            <a:off x="3298855" y="3287874"/>
            <a:ext cx="464286" cy="2229358"/>
          </a:xfrm>
          <a:prstGeom prst="straightConnector1">
            <a:avLst/>
          </a:prstGeom>
          <a:ln w="19050" cmpd="sng">
            <a:solidFill>
              <a:srgbClr val="263F8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31"/>
          <p:cNvCxnSpPr>
            <a:stCxn id="108" idx="0"/>
            <a:endCxn id="11" idx="2"/>
          </p:cNvCxnSpPr>
          <p:nvPr/>
        </p:nvCxnSpPr>
        <p:spPr>
          <a:xfrm flipH="1" flipV="1">
            <a:off x="3298855" y="3287874"/>
            <a:ext cx="2696534" cy="2229358"/>
          </a:xfrm>
          <a:prstGeom prst="straightConnector1">
            <a:avLst/>
          </a:prstGeom>
          <a:ln w="19050" cmpd="sng">
            <a:solidFill>
              <a:srgbClr val="263F8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31"/>
          <p:cNvCxnSpPr>
            <a:stCxn id="39" idx="0"/>
            <a:endCxn id="11" idx="2"/>
          </p:cNvCxnSpPr>
          <p:nvPr/>
        </p:nvCxnSpPr>
        <p:spPr>
          <a:xfrm flipV="1">
            <a:off x="2250973" y="3287874"/>
            <a:ext cx="1047882" cy="2229358"/>
          </a:xfrm>
          <a:prstGeom prst="straightConnector1">
            <a:avLst/>
          </a:prstGeom>
          <a:ln w="19050" cmpd="sng">
            <a:solidFill>
              <a:srgbClr val="263F8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4661288" y="5543152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804248" y="5157192"/>
            <a:ext cx="215956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Access</a:t>
            </a: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Formats</a:t>
            </a:r>
            <a:endParaRPr lang="es-ES" sz="1500" dirty="0">
              <a:solidFill>
                <a:srgbClr val="024EA2"/>
              </a:solidFill>
              <a:latin typeface="Roboto"/>
              <a:cs typeface="Roboto"/>
            </a:endParaRP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Models</a:t>
            </a:r>
            <a:endParaRPr lang="es-ES" sz="1500" dirty="0">
              <a:solidFill>
                <a:srgbClr val="024EA2"/>
              </a:solidFill>
              <a:latin typeface="Roboto "/>
              <a:cs typeface="Roboto "/>
            </a:endParaRPr>
          </a:p>
        </p:txBody>
      </p:sp>
      <p:sp>
        <p:nvSpPr>
          <p:cNvPr id="50" name="Recortar rectángulo de esquina sencilla 49"/>
          <p:cNvSpPr/>
          <p:nvPr/>
        </p:nvSpPr>
        <p:spPr>
          <a:xfrm>
            <a:off x="2435291" y="4186259"/>
            <a:ext cx="312979" cy="3576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293096"/>
            <a:ext cx="322344" cy="349420"/>
          </a:xfrm>
          <a:prstGeom prst="rect">
            <a:avLst/>
          </a:prstGeom>
        </p:spPr>
      </p:pic>
      <p:sp>
        <p:nvSpPr>
          <p:cNvPr id="52" name="Recortar rectángulo de esquina sencilla 51"/>
          <p:cNvSpPr/>
          <p:nvPr/>
        </p:nvSpPr>
        <p:spPr>
          <a:xfrm>
            <a:off x="3419872" y="4221088"/>
            <a:ext cx="312979" cy="3576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25" y="4327925"/>
            <a:ext cx="322344" cy="349420"/>
          </a:xfrm>
          <a:prstGeom prst="rect">
            <a:avLst/>
          </a:prstGeom>
        </p:spPr>
      </p:pic>
      <p:sp>
        <p:nvSpPr>
          <p:cNvPr id="54" name="Recortar rectángulo de esquina sencilla 53"/>
          <p:cNvSpPr/>
          <p:nvPr/>
        </p:nvSpPr>
        <p:spPr>
          <a:xfrm>
            <a:off x="4427984" y="4149080"/>
            <a:ext cx="312979" cy="3576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437" y="4255917"/>
            <a:ext cx="322344" cy="349420"/>
          </a:xfrm>
          <a:prstGeom prst="rect">
            <a:avLst/>
          </a:prstGeom>
        </p:spPr>
      </p:pic>
      <p:sp>
        <p:nvSpPr>
          <p:cNvPr id="56" name="CuadroTexto 55"/>
          <p:cNvSpPr txBox="1"/>
          <p:nvPr/>
        </p:nvSpPr>
        <p:spPr>
          <a:xfrm>
            <a:off x="1907704" y="3501008"/>
            <a:ext cx="9509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&lt;&lt;</a:t>
            </a:r>
            <a:r>
              <a:rPr lang="es-ES" sz="1300" dirty="0" err="1"/>
              <a:t>access</a:t>
            </a:r>
            <a:r>
              <a:rPr lang="es-ES" sz="1300" dirty="0"/>
              <a:t>&gt;&gt;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5035012" y="3403220"/>
            <a:ext cx="2962409" cy="81984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 (Cuerpo)"/>
                <a:cs typeface="Calibri (Cuerpo)"/>
              </a:rPr>
              <a:t>Only suitable endpoints are accessed. Thus the Client implements mechanisms to overcome the heterogeneous access of endpoints (specified in mappings)</a:t>
            </a:r>
          </a:p>
        </p:txBody>
      </p:sp>
      <p:cxnSp>
        <p:nvCxnSpPr>
          <p:cNvPr id="58" name="Conector recto 37"/>
          <p:cNvCxnSpPr>
            <a:stCxn id="57" idx="1"/>
          </p:cNvCxnSpPr>
          <p:nvPr/>
        </p:nvCxnSpPr>
        <p:spPr>
          <a:xfrm rot="10800000" flipV="1">
            <a:off x="3995936" y="3813140"/>
            <a:ext cx="1039076" cy="47907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3554880" y="3501008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3517800" y="350100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2</a:t>
            </a:r>
          </a:p>
        </p:txBody>
      </p:sp>
      <p:cxnSp>
        <p:nvCxnSpPr>
          <p:cNvPr id="62" name="Conector recto 31"/>
          <p:cNvCxnSpPr>
            <a:endCxn id="11" idx="0"/>
          </p:cNvCxnSpPr>
          <p:nvPr/>
        </p:nvCxnSpPr>
        <p:spPr>
          <a:xfrm rot="10800000" flipV="1">
            <a:off x="3298856" y="2636911"/>
            <a:ext cx="985113" cy="285143"/>
          </a:xfrm>
          <a:prstGeom prst="bentConnector2">
            <a:avLst/>
          </a:prstGeom>
          <a:ln w="19050" cmpd="sng">
            <a:solidFill>
              <a:srgbClr val="263F8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3672976" y="2420888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3635896" y="242088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3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131840" y="1196752"/>
            <a:ext cx="1256351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alibri (Cuerpo)"/>
                <a:cs typeface="Calibri (Cuerpo)"/>
              </a:rPr>
              <a:t>Translates fetched data into RDF using mappings</a:t>
            </a:r>
          </a:p>
        </p:txBody>
      </p:sp>
      <p:cxnSp>
        <p:nvCxnSpPr>
          <p:cNvPr id="69" name="Conector recto 37"/>
          <p:cNvCxnSpPr>
            <a:stCxn id="68" idx="2"/>
          </p:cNvCxnSpPr>
          <p:nvPr/>
        </p:nvCxnSpPr>
        <p:spPr>
          <a:xfrm rot="5400000">
            <a:off x="3357371" y="2234266"/>
            <a:ext cx="609163" cy="196128"/>
          </a:xfrm>
          <a:prstGeom prst="bentConnector3">
            <a:avLst>
              <a:gd name="adj1" fmla="val 50000"/>
            </a:avLst>
          </a:prstGeom>
          <a:ln w="6350" cmpd="sng">
            <a:solidFill>
              <a:srgbClr val="000000"/>
            </a:solidFill>
            <a:prstDash val="sys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2520848" y="2492896"/>
            <a:ext cx="288032" cy="288032"/>
          </a:xfrm>
          <a:prstGeom prst="ellipse">
            <a:avLst/>
          </a:prstGeom>
          <a:solidFill>
            <a:srgbClr val="FD7F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/>
          <p:cNvSpPr txBox="1"/>
          <p:nvPr/>
        </p:nvSpPr>
        <p:spPr>
          <a:xfrm>
            <a:off x="2483768" y="24928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F5597"/>
                </a:solidFill>
                <a:latin typeface="Calibri (Cuerpo)"/>
                <a:cs typeface="Calibri (Cuerpo)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95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 bwMode="auto">
          <a:xfrm>
            <a:off x="374316" y="4708423"/>
            <a:ext cx="8249638" cy="1358830"/>
          </a:xfrm>
          <a:prstGeom prst="rect">
            <a:avLst/>
          </a:prstGeom>
          <a:gradFill flip="none" rotWithShape="1">
            <a:gsLst>
              <a:gs pos="28000">
                <a:schemeClr val="accent4">
                  <a:lumMod val="60000"/>
                  <a:lumOff val="40000"/>
                  <a:alpha val="60000"/>
                </a:schemeClr>
              </a:gs>
              <a:gs pos="100000">
                <a:srgbClr val="FFFFFF">
                  <a:alpha val="60000"/>
                </a:srgbClr>
              </a:gs>
            </a:gsLst>
            <a:lin ang="0" scaled="0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374316" y="2858232"/>
            <a:ext cx="8249638" cy="1358830"/>
          </a:xfrm>
          <a:prstGeom prst="rect">
            <a:avLst/>
          </a:prstGeom>
          <a:gradFill flip="none" rotWithShape="1">
            <a:gsLst>
              <a:gs pos="28000">
                <a:schemeClr val="accent6">
                  <a:lumMod val="60000"/>
                  <a:lumOff val="40000"/>
                  <a:alpha val="60000"/>
                </a:schemeClr>
              </a:gs>
              <a:gs pos="100000">
                <a:srgbClr val="FFFFFF">
                  <a:alpha val="60000"/>
                </a:srgbClr>
              </a:gs>
            </a:gsLst>
            <a:lin ang="0" scaled="0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374316" y="970620"/>
            <a:ext cx="8249638" cy="13588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60000"/>
                </a:schemeClr>
              </a:gs>
              <a:gs pos="100000">
                <a:srgbClr val="FFFFFF">
                  <a:alpha val="60000"/>
                </a:srgbClr>
              </a:gs>
            </a:gsLst>
            <a:lin ang="0" scaled="0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WoT</a:t>
            </a:r>
            <a:r>
              <a:rPr lang="es-ES" dirty="0" smtClean="0"/>
              <a:t> in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research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9" y="1026026"/>
            <a:ext cx="1955132" cy="13034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52" y="1050827"/>
            <a:ext cx="1662789" cy="110362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 bwMode="auto">
          <a:xfrm>
            <a:off x="543284" y="4936435"/>
            <a:ext cx="2562245" cy="773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WoT-Implementation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4316" y="62802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latin typeface="Avenir Black"/>
                <a:cs typeface="Avenir Black"/>
              </a:rPr>
              <a:t>Projects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latin typeface="Avenir Black"/>
                <a:cs typeface="Avenir Black"/>
              </a:rPr>
              <a:t>: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74316" y="2448796"/>
            <a:ext cx="176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Specifications</a:t>
            </a: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  <a:latin typeface="Avenir Black"/>
                <a:cs typeface="Avenir Black"/>
              </a:rPr>
              <a:t>: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4316" y="433909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Avenir Black"/>
                <a:cs typeface="Avenir Black"/>
              </a:rPr>
              <a:t>Impementations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Avenir Black"/>
                <a:cs typeface="Avenir Black"/>
              </a:rPr>
              <a:t>: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Avenir Black"/>
              <a:cs typeface="Avenir Black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3255879" y="4936435"/>
            <a:ext cx="2452437" cy="773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Helio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latin typeface="Arial" pitchFamily="34" charset="0"/>
              </a:rPr>
              <a:t>mapping</a:t>
            </a:r>
            <a:r>
              <a:rPr lang="es-ES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Arial" pitchFamily="34" charset="0"/>
              </a:rPr>
              <a:t>processor</a:t>
            </a:r>
            <a:r>
              <a:rPr lang="es-ES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760329" y="3184683"/>
            <a:ext cx="2058737" cy="617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" dirty="0" err="1"/>
              <a:t>WoT-Mappings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01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/>
          <p:cNvCxnSpPr/>
          <p:nvPr/>
        </p:nvCxnSpPr>
        <p:spPr bwMode="auto">
          <a:xfrm>
            <a:off x="1904328" y="3825044"/>
            <a:ext cx="4151168" cy="1736219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sp>
        <p:nvSpPr>
          <p:cNvPr id="23" name="Elipse 22"/>
          <p:cNvSpPr/>
          <p:nvPr/>
        </p:nvSpPr>
        <p:spPr bwMode="auto">
          <a:xfrm>
            <a:off x="6055496" y="5277716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Elipse 21"/>
          <p:cNvSpPr/>
          <p:nvPr/>
        </p:nvSpPr>
        <p:spPr bwMode="auto">
          <a:xfrm>
            <a:off x="1904328" y="5310971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833724" y="3381927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Elipse 19"/>
          <p:cNvSpPr/>
          <p:nvPr/>
        </p:nvSpPr>
        <p:spPr bwMode="auto">
          <a:xfrm>
            <a:off x="4672914" y="2437633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The Web of </a:t>
            </a:r>
            <a:r>
              <a:rPr lang="mr-IN" sz="2000" dirty="0" smtClean="0"/>
              <a:t>…</a:t>
            </a:r>
            <a:endParaRPr lang="en-GB" sz="20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n-GB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7" name="Imagen 6" descr="Screen Shot 2019-02-20 at 11.2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18" y="2209791"/>
            <a:ext cx="709714" cy="630855"/>
          </a:xfrm>
          <a:prstGeom prst="rect">
            <a:avLst/>
          </a:prstGeom>
        </p:spPr>
      </p:pic>
      <p:pic>
        <p:nvPicPr>
          <p:cNvPr id="9" name="Imagen 8" descr="Screen Shot 2019-02-20 at 11.26.09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70" y="5331188"/>
            <a:ext cx="646325" cy="436268"/>
          </a:xfrm>
          <a:prstGeom prst="rect">
            <a:avLst/>
          </a:prstGeom>
        </p:spPr>
      </p:pic>
      <p:pic>
        <p:nvPicPr>
          <p:cNvPr id="10" name="Imagen 9" descr="Screen Shot 2019-02-20 at 11.25.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18" y="5015154"/>
            <a:ext cx="724051" cy="716881"/>
          </a:xfrm>
          <a:prstGeom prst="rect">
            <a:avLst/>
          </a:prstGeom>
        </p:spPr>
      </p:pic>
      <p:pic>
        <p:nvPicPr>
          <p:cNvPr id="19" name="Imagen 18" descr="Screen Shot 2019-02-20 at 11.26.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88" y="3131103"/>
            <a:ext cx="646627" cy="693941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 bwMode="auto">
          <a:xfrm>
            <a:off x="5548732" y="2962345"/>
            <a:ext cx="667584" cy="2598918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cxnSp>
        <p:nvCxnSpPr>
          <p:cNvPr id="34" name="Conector recto 33"/>
          <p:cNvCxnSpPr/>
          <p:nvPr/>
        </p:nvCxnSpPr>
        <p:spPr bwMode="auto">
          <a:xfrm flipH="1" flipV="1">
            <a:off x="1904329" y="3825044"/>
            <a:ext cx="127671" cy="1736219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</p:spTree>
    <p:extLst>
      <p:ext uri="{BB962C8B-B14F-4D97-AF65-F5344CB8AC3E}">
        <p14:creationId xmlns:p14="http://schemas.microsoft.com/office/powerpoint/2010/main" val="287733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r>
              <a:rPr lang="es-ES" dirty="0" smtClean="0"/>
              <a:t> of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/>
              <a:t>transparently discover Things relaying on their descriptions</a:t>
            </a:r>
          </a:p>
          <a:p>
            <a:r>
              <a:rPr lang="en-GB" dirty="0"/>
              <a:t>Performs a </a:t>
            </a:r>
            <a:r>
              <a:rPr lang="en-GB" b="1" dirty="0"/>
              <a:t>distributed access</a:t>
            </a:r>
            <a:r>
              <a:rPr lang="en-GB" dirty="0"/>
              <a:t>, if required, </a:t>
            </a:r>
            <a:r>
              <a:rPr lang="en-GB" b="1" dirty="0"/>
              <a:t>only to the suitable endpoints </a:t>
            </a:r>
            <a:r>
              <a:rPr lang="en-GB" dirty="0"/>
              <a:t>to answer a query</a:t>
            </a:r>
          </a:p>
          <a:p>
            <a:r>
              <a:rPr lang="en-GB" dirty="0"/>
              <a:t>Provides a transparent mechanism to interact with heterogeneous environments of data</a:t>
            </a:r>
          </a:p>
          <a:p>
            <a:pPr lvl="1"/>
            <a:r>
              <a:rPr lang="en-GB" sz="2400" dirty="0"/>
              <a:t>Mapping-based normalisation of access points, format, model</a:t>
            </a:r>
          </a:p>
          <a:p>
            <a:r>
              <a:rPr lang="en-GB" b="1" dirty="0"/>
              <a:t>May follow any of the privacy policies required 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Supports </a:t>
            </a:r>
            <a:r>
              <a:rPr lang="en-GB" b="1" dirty="0" smtClean="0"/>
              <a:t>centralised or decentralised architectures</a:t>
            </a:r>
          </a:p>
          <a:p>
            <a:r>
              <a:rPr lang="en-GB" b="1" dirty="0" smtClean="0"/>
              <a:t>Based on </a:t>
            </a:r>
            <a:r>
              <a:rPr lang="en-GB" b="1" dirty="0" err="1" smtClean="0"/>
              <a:t>WoT</a:t>
            </a:r>
            <a:r>
              <a:rPr lang="en-GB" b="1" dirty="0" smtClean="0"/>
              <a:t> + </a:t>
            </a:r>
            <a:r>
              <a:rPr lang="en-GB" b="1" dirty="0" err="1" smtClean="0"/>
              <a:t>WoT</a:t>
            </a:r>
            <a:r>
              <a:rPr lang="en-GB" b="1" dirty="0" smtClean="0"/>
              <a:t>-mappings ontology</a:t>
            </a:r>
          </a:p>
          <a:p>
            <a:pPr lvl="1"/>
            <a:r>
              <a:rPr lang="en-GB" sz="1800" dirty="0" smtClean="0"/>
              <a:t>Plus other ancillary ontologies like core, adapters, </a:t>
            </a:r>
            <a:r>
              <a:rPr lang="en-GB" sz="1800" dirty="0" err="1" smtClean="0"/>
              <a:t>saref</a:t>
            </a:r>
            <a:r>
              <a:rPr lang="en-GB" sz="1800" dirty="0" smtClean="0"/>
              <a:t>, </a:t>
            </a:r>
            <a:r>
              <a:rPr lang="mr-IN" sz="1800" dirty="0" smtClean="0"/>
              <a:t>…</a:t>
            </a:r>
            <a:endParaRPr lang="en-GB" sz="1800" dirty="0"/>
          </a:p>
          <a:p>
            <a:endParaRPr lang="en-GB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6728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Thanks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8" name="Imagen 7" descr="2017-questions-862x48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3092014"/>
            <a:ext cx="6245475" cy="351398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78582" y="943085"/>
            <a:ext cx="84973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Achieving interoperability is not only about descriptions, but also about providing mechanisms for automatic data discovery and access from heterogeneous data sources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3338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/>
          <p:cNvCxnSpPr/>
          <p:nvPr/>
        </p:nvCxnSpPr>
        <p:spPr bwMode="auto">
          <a:xfrm>
            <a:off x="1904328" y="3825044"/>
            <a:ext cx="4151168" cy="1736219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sp>
        <p:nvSpPr>
          <p:cNvPr id="23" name="Elipse 22"/>
          <p:cNvSpPr/>
          <p:nvPr/>
        </p:nvSpPr>
        <p:spPr bwMode="auto">
          <a:xfrm>
            <a:off x="6055496" y="5277716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Elipse 21"/>
          <p:cNvSpPr/>
          <p:nvPr/>
        </p:nvSpPr>
        <p:spPr bwMode="auto">
          <a:xfrm>
            <a:off x="1904328" y="5310971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833724" y="3381927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Elipse 19"/>
          <p:cNvSpPr/>
          <p:nvPr/>
        </p:nvSpPr>
        <p:spPr bwMode="auto">
          <a:xfrm>
            <a:off x="4672914" y="2437633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The Web of Heterogeneities</a:t>
            </a:r>
            <a:endParaRPr lang="en-GB" sz="20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n-GB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7" name="Imagen 6" descr="Screen Shot 2019-02-20 at 11.2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18" y="2209791"/>
            <a:ext cx="709714" cy="630855"/>
          </a:xfrm>
          <a:prstGeom prst="rect">
            <a:avLst/>
          </a:prstGeom>
        </p:spPr>
      </p:pic>
      <p:pic>
        <p:nvPicPr>
          <p:cNvPr id="9" name="Imagen 8" descr="Screen Shot 2019-02-20 at 11.26.09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70" y="5331188"/>
            <a:ext cx="646325" cy="436268"/>
          </a:xfrm>
          <a:prstGeom prst="rect">
            <a:avLst/>
          </a:prstGeom>
        </p:spPr>
      </p:pic>
      <p:pic>
        <p:nvPicPr>
          <p:cNvPr id="10" name="Imagen 9" descr="Screen Shot 2019-02-20 at 11.25.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18" y="5015154"/>
            <a:ext cx="724051" cy="716881"/>
          </a:xfrm>
          <a:prstGeom prst="rect">
            <a:avLst/>
          </a:prstGeom>
        </p:spPr>
      </p:pic>
      <p:pic>
        <p:nvPicPr>
          <p:cNvPr id="19" name="Imagen 18" descr="Screen Shot 2019-02-20 at 11.26.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88" y="3131103"/>
            <a:ext cx="646627" cy="693941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 bwMode="auto">
          <a:xfrm>
            <a:off x="5548732" y="2962345"/>
            <a:ext cx="667584" cy="2598918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cxnSp>
        <p:nvCxnSpPr>
          <p:cNvPr id="34" name="Conector recto 33"/>
          <p:cNvCxnSpPr/>
          <p:nvPr/>
        </p:nvCxnSpPr>
        <p:spPr bwMode="auto">
          <a:xfrm flipH="1" flipV="1">
            <a:off x="1904329" y="3825044"/>
            <a:ext cx="127671" cy="1736219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sp>
        <p:nvSpPr>
          <p:cNvPr id="39" name="Llamada rectangular 38"/>
          <p:cNvSpPr/>
          <p:nvPr/>
        </p:nvSpPr>
        <p:spPr bwMode="auto">
          <a:xfrm>
            <a:off x="1194672" y="4617132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File storage</a:t>
            </a:r>
          </a:p>
        </p:txBody>
      </p:sp>
      <p:sp>
        <p:nvSpPr>
          <p:cNvPr id="40" name="Llamada rectangular 39"/>
          <p:cNvSpPr/>
          <p:nvPr/>
        </p:nvSpPr>
        <p:spPr bwMode="auto">
          <a:xfrm>
            <a:off x="3750494" y="1543033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chemeClr val="tx1"/>
                </a:solidFill>
                <a:latin typeface="Arial" pitchFamily="34" charset="0"/>
              </a:rPr>
              <a:t>REST API </a:t>
            </a:r>
            <a:endParaRPr kumimoji="0" lang="en-GB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Llamada rectangular 40"/>
          <p:cNvSpPr/>
          <p:nvPr/>
        </p:nvSpPr>
        <p:spPr bwMode="auto">
          <a:xfrm>
            <a:off x="5320233" y="4309658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chemeClr val="tx1"/>
                </a:solidFill>
                <a:latin typeface="Arial" pitchFamily="34" charset="0"/>
              </a:rPr>
              <a:t>REST API </a:t>
            </a:r>
            <a:endParaRPr kumimoji="0" lang="en-GB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Llamada rectangular 41"/>
          <p:cNvSpPr/>
          <p:nvPr/>
        </p:nvSpPr>
        <p:spPr bwMode="auto">
          <a:xfrm>
            <a:off x="98461" y="2347397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Database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79512" y="647775"/>
            <a:ext cx="8784976" cy="715804"/>
          </a:xfrm>
          <a:prstGeom prst="rect">
            <a:avLst/>
          </a:prstGeom>
          <a:gradFill flip="none" rotWithShape="1">
            <a:gsLst>
              <a:gs pos="12000">
                <a:schemeClr val="accent6">
                  <a:lumMod val="40000"/>
                  <a:lumOff val="6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353882" y="842211"/>
            <a:ext cx="25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Heterogeneus</a:t>
            </a:r>
            <a:r>
              <a:rPr lang="en-GB" b="1" dirty="0" smtClean="0"/>
              <a:t> Access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9081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/>
          <p:cNvCxnSpPr/>
          <p:nvPr/>
        </p:nvCxnSpPr>
        <p:spPr bwMode="auto">
          <a:xfrm>
            <a:off x="1904328" y="3825044"/>
            <a:ext cx="4151168" cy="1736219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sp>
        <p:nvSpPr>
          <p:cNvPr id="23" name="Elipse 22"/>
          <p:cNvSpPr/>
          <p:nvPr/>
        </p:nvSpPr>
        <p:spPr bwMode="auto">
          <a:xfrm>
            <a:off x="6055496" y="5277716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Elipse 21"/>
          <p:cNvSpPr/>
          <p:nvPr/>
        </p:nvSpPr>
        <p:spPr bwMode="auto">
          <a:xfrm>
            <a:off x="1904328" y="5310971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833724" y="3381927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Elipse 19"/>
          <p:cNvSpPr/>
          <p:nvPr/>
        </p:nvSpPr>
        <p:spPr bwMode="auto">
          <a:xfrm>
            <a:off x="4672914" y="2437633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The Web of Heterogeneities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n-GB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7" name="Imagen 6" descr="Screen Shot 2019-02-20 at 11.2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18" y="2209791"/>
            <a:ext cx="709714" cy="630855"/>
          </a:xfrm>
          <a:prstGeom prst="rect">
            <a:avLst/>
          </a:prstGeom>
        </p:spPr>
      </p:pic>
      <p:pic>
        <p:nvPicPr>
          <p:cNvPr id="9" name="Imagen 8" descr="Screen Shot 2019-02-20 at 11.26.09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70" y="5331188"/>
            <a:ext cx="646325" cy="436268"/>
          </a:xfrm>
          <a:prstGeom prst="rect">
            <a:avLst/>
          </a:prstGeom>
        </p:spPr>
      </p:pic>
      <p:pic>
        <p:nvPicPr>
          <p:cNvPr id="10" name="Imagen 9" descr="Screen Shot 2019-02-20 at 11.25.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18" y="5015154"/>
            <a:ext cx="724051" cy="716881"/>
          </a:xfrm>
          <a:prstGeom prst="rect">
            <a:avLst/>
          </a:prstGeom>
        </p:spPr>
      </p:pic>
      <p:pic>
        <p:nvPicPr>
          <p:cNvPr id="19" name="Imagen 18" descr="Screen Shot 2019-02-20 at 11.26.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88" y="3131103"/>
            <a:ext cx="646627" cy="693941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 bwMode="auto">
          <a:xfrm>
            <a:off x="5548732" y="2962345"/>
            <a:ext cx="667584" cy="2598918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cxnSp>
        <p:nvCxnSpPr>
          <p:cNvPr id="34" name="Conector recto 33"/>
          <p:cNvCxnSpPr/>
          <p:nvPr/>
        </p:nvCxnSpPr>
        <p:spPr bwMode="auto">
          <a:xfrm flipH="1" flipV="1">
            <a:off x="1904329" y="3825044"/>
            <a:ext cx="127671" cy="1736219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sp>
        <p:nvSpPr>
          <p:cNvPr id="39" name="Llamada rectangular 38"/>
          <p:cNvSpPr/>
          <p:nvPr/>
        </p:nvSpPr>
        <p:spPr bwMode="auto">
          <a:xfrm>
            <a:off x="1194672" y="4617132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File storage</a:t>
            </a:r>
          </a:p>
        </p:txBody>
      </p:sp>
      <p:sp>
        <p:nvSpPr>
          <p:cNvPr id="40" name="Llamada rectangular 39"/>
          <p:cNvSpPr/>
          <p:nvPr/>
        </p:nvSpPr>
        <p:spPr bwMode="auto">
          <a:xfrm>
            <a:off x="3750494" y="1543033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chemeClr val="tx1"/>
                </a:solidFill>
                <a:latin typeface="Arial" pitchFamily="34" charset="0"/>
              </a:rPr>
              <a:t>REST API </a:t>
            </a:r>
            <a:endParaRPr kumimoji="0" lang="en-GB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Llamada rectangular 40"/>
          <p:cNvSpPr/>
          <p:nvPr/>
        </p:nvSpPr>
        <p:spPr bwMode="auto">
          <a:xfrm>
            <a:off x="5320233" y="4309658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chemeClr val="tx1"/>
                </a:solidFill>
                <a:latin typeface="Arial" pitchFamily="34" charset="0"/>
              </a:rPr>
              <a:t>REST API </a:t>
            </a:r>
            <a:endParaRPr kumimoji="0" lang="en-GB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Llamada rectangular 41"/>
          <p:cNvSpPr/>
          <p:nvPr/>
        </p:nvSpPr>
        <p:spPr bwMode="auto">
          <a:xfrm>
            <a:off x="98461" y="2347397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Database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79512" y="647775"/>
            <a:ext cx="8784976" cy="715804"/>
          </a:xfrm>
          <a:prstGeom prst="rect">
            <a:avLst/>
          </a:prstGeom>
          <a:gradFill flip="none" rotWithShape="1">
            <a:gsLst>
              <a:gs pos="12000">
                <a:schemeClr val="accent6">
                  <a:lumMod val="40000"/>
                  <a:lumOff val="6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353882" y="842211"/>
            <a:ext cx="24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Heterogeneus</a:t>
            </a:r>
            <a:r>
              <a:rPr lang="en-GB" dirty="0" smtClean="0"/>
              <a:t> Access</a:t>
            </a:r>
            <a:endParaRPr lang="en-GB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070324" y="842211"/>
            <a:ext cx="269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Heterogeneus</a:t>
            </a:r>
            <a:r>
              <a:rPr lang="en-GB" b="1" dirty="0" smtClean="0"/>
              <a:t> Formats</a:t>
            </a:r>
            <a:endParaRPr lang="en-GB" b="1" dirty="0"/>
          </a:p>
        </p:txBody>
      </p:sp>
      <p:sp>
        <p:nvSpPr>
          <p:cNvPr id="47" name="Llamada de nube 46"/>
          <p:cNvSpPr/>
          <p:nvPr/>
        </p:nvSpPr>
        <p:spPr bwMode="auto">
          <a:xfrm>
            <a:off x="1998836" y="3314368"/>
            <a:ext cx="1332724" cy="483264"/>
          </a:xfrm>
          <a:prstGeom prst="cloudCallout">
            <a:avLst>
              <a:gd name="adj1" fmla="val -65972"/>
              <a:gd name="adj2" fmla="val 44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CSV</a:t>
            </a:r>
          </a:p>
        </p:txBody>
      </p:sp>
      <p:sp>
        <p:nvSpPr>
          <p:cNvPr id="48" name="Llamada de nube 47"/>
          <p:cNvSpPr/>
          <p:nvPr/>
        </p:nvSpPr>
        <p:spPr bwMode="auto">
          <a:xfrm>
            <a:off x="444981" y="5490403"/>
            <a:ext cx="1332724" cy="483264"/>
          </a:xfrm>
          <a:prstGeom prst="cloudCallout">
            <a:avLst>
              <a:gd name="adj1" fmla="val 81482"/>
              <a:gd name="adj2" fmla="val -343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JSON</a:t>
            </a:r>
          </a:p>
        </p:txBody>
      </p:sp>
      <p:sp>
        <p:nvSpPr>
          <p:cNvPr id="49" name="Llamada de nube 48"/>
          <p:cNvSpPr/>
          <p:nvPr/>
        </p:nvSpPr>
        <p:spPr bwMode="auto">
          <a:xfrm>
            <a:off x="3348462" y="2413539"/>
            <a:ext cx="1332724" cy="483264"/>
          </a:xfrm>
          <a:prstGeom prst="cloudCallout">
            <a:avLst>
              <a:gd name="adj1" fmla="val 62423"/>
              <a:gd name="adj2" fmla="val 44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JSON</a:t>
            </a:r>
          </a:p>
        </p:txBody>
      </p:sp>
      <p:sp>
        <p:nvSpPr>
          <p:cNvPr id="50" name="Llamada de nube 49"/>
          <p:cNvSpPr/>
          <p:nvPr/>
        </p:nvSpPr>
        <p:spPr bwMode="auto">
          <a:xfrm>
            <a:off x="7319412" y="5216694"/>
            <a:ext cx="1332724" cy="483264"/>
          </a:xfrm>
          <a:prstGeom prst="cloudCallout">
            <a:avLst>
              <a:gd name="adj1" fmla="val -68981"/>
              <a:gd name="adj2" fmla="val -1495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59081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/>
          <p:cNvCxnSpPr/>
          <p:nvPr/>
        </p:nvCxnSpPr>
        <p:spPr bwMode="auto">
          <a:xfrm>
            <a:off x="1904328" y="3825044"/>
            <a:ext cx="4151168" cy="1736219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sp>
        <p:nvSpPr>
          <p:cNvPr id="23" name="Elipse 22"/>
          <p:cNvSpPr/>
          <p:nvPr/>
        </p:nvSpPr>
        <p:spPr bwMode="auto">
          <a:xfrm>
            <a:off x="6055496" y="5277716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Elipse 21"/>
          <p:cNvSpPr/>
          <p:nvPr/>
        </p:nvSpPr>
        <p:spPr bwMode="auto">
          <a:xfrm>
            <a:off x="1904328" y="5310971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833724" y="3381927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Elipse 19"/>
          <p:cNvSpPr/>
          <p:nvPr/>
        </p:nvSpPr>
        <p:spPr bwMode="auto">
          <a:xfrm>
            <a:off x="4672914" y="2437633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The Web of Heterogeneities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n-GB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7" name="Imagen 6" descr="Screen Shot 2019-02-20 at 11.2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18" y="2209791"/>
            <a:ext cx="709714" cy="630855"/>
          </a:xfrm>
          <a:prstGeom prst="rect">
            <a:avLst/>
          </a:prstGeom>
        </p:spPr>
      </p:pic>
      <p:pic>
        <p:nvPicPr>
          <p:cNvPr id="8" name="Imagen 7" descr="Screen Shot 2019-02-20 at 11.2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92" y="2413539"/>
            <a:ext cx="646627" cy="693941"/>
          </a:xfrm>
          <a:prstGeom prst="rect">
            <a:avLst/>
          </a:prstGeom>
        </p:spPr>
      </p:pic>
      <p:pic>
        <p:nvPicPr>
          <p:cNvPr id="9" name="Imagen 8" descr="Screen Shot 2019-02-20 at 11.26.09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70" y="5331188"/>
            <a:ext cx="646325" cy="436268"/>
          </a:xfrm>
          <a:prstGeom prst="rect">
            <a:avLst/>
          </a:prstGeom>
        </p:spPr>
      </p:pic>
      <p:pic>
        <p:nvPicPr>
          <p:cNvPr id="10" name="Imagen 9" descr="Screen Shot 2019-02-20 at 11.25.4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18" y="5015154"/>
            <a:ext cx="724051" cy="716881"/>
          </a:xfrm>
          <a:prstGeom prst="rect">
            <a:avLst/>
          </a:prstGeom>
        </p:spPr>
      </p:pic>
      <p:sp>
        <p:nvSpPr>
          <p:cNvPr id="11" name="Llamada rectangular redondeada 10"/>
          <p:cNvSpPr/>
          <p:nvPr/>
        </p:nvSpPr>
        <p:spPr>
          <a:xfrm>
            <a:off x="3276738" y="3967256"/>
            <a:ext cx="1872208" cy="1800200"/>
          </a:xfrm>
          <a:prstGeom prst="wedgeRoundRectCallout">
            <a:avLst>
              <a:gd name="adj1" fmla="val -71064"/>
              <a:gd name="adj2" fmla="val 305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>
            <a:off x="3298248" y="4039264"/>
            <a:ext cx="19227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>
                <a:latin typeface="Roboto "/>
                <a:cs typeface="Roboto "/>
              </a:rPr>
              <a:t>{  "tmp" : "-2ºC",</a:t>
            </a:r>
          </a:p>
          <a:p>
            <a:r>
              <a:rPr lang="en-GB" sz="1300" smtClean="0">
                <a:latin typeface="Roboto "/>
                <a:cs typeface="Roboto "/>
              </a:rPr>
              <a:t>    "power" : "10Kw",</a:t>
            </a:r>
          </a:p>
          <a:p>
            <a:r>
              <a:rPr lang="en-GB" sz="1300" smtClean="0">
                <a:latin typeface="Roboto "/>
                <a:cs typeface="Roboto "/>
              </a:rPr>
              <a:t>    ”content": [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"apple"},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"apple"},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"orange"},</a:t>
            </a:r>
          </a:p>
          <a:p>
            <a:r>
              <a:rPr lang="en-GB" sz="1300" smtClean="0">
                <a:latin typeface="Roboto "/>
                <a:cs typeface="Roboto "/>
              </a:rPr>
              <a:t>          ...</a:t>
            </a:r>
          </a:p>
          <a:p>
            <a:r>
              <a:rPr lang="en-GB" sz="1300" smtClean="0">
                <a:latin typeface="Roboto "/>
                <a:cs typeface="Roboto "/>
              </a:rPr>
              <a:t> ] }</a:t>
            </a:r>
            <a:endParaRPr lang="en-GB" sz="1300">
              <a:latin typeface="Roboto "/>
              <a:cs typeface="Roboto "/>
            </a:endParaRPr>
          </a:p>
        </p:txBody>
      </p:sp>
      <p:sp>
        <p:nvSpPr>
          <p:cNvPr id="13" name="Llamada rectangular redondeada 12"/>
          <p:cNvSpPr/>
          <p:nvPr/>
        </p:nvSpPr>
        <p:spPr>
          <a:xfrm>
            <a:off x="5769125" y="1543033"/>
            <a:ext cx="1512168" cy="1224136"/>
          </a:xfrm>
          <a:prstGeom prst="wedgeRoundRectCallout">
            <a:avLst>
              <a:gd name="adj1" fmla="val -64465"/>
              <a:gd name="adj2" fmla="val 256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>
            <a:off x="5787399" y="1602554"/>
            <a:ext cx="145071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>
                <a:latin typeface="Roboto "/>
                <a:cs typeface="Roboto "/>
              </a:rPr>
              <a:t>{  ”cold" : </a:t>
            </a:r>
            <a:r>
              <a:rPr lang="en-GB" sz="1300" smtClean="0">
                <a:latin typeface="Roboto"/>
                <a:cs typeface="Roboto"/>
              </a:rPr>
              <a:t>268.15</a:t>
            </a:r>
            <a:r>
              <a:rPr lang="en-GB" sz="1300" smtClean="0">
                <a:latin typeface="Roboto "/>
                <a:cs typeface="Roboto "/>
              </a:rPr>
              <a:t>,</a:t>
            </a:r>
          </a:p>
          <a:p>
            <a:r>
              <a:rPr lang="en-GB" sz="1300" smtClean="0">
                <a:latin typeface="Roboto "/>
                <a:cs typeface="Roboto "/>
              </a:rPr>
              <a:t>   “Kw” : 8,</a:t>
            </a:r>
          </a:p>
          <a:p>
            <a:r>
              <a:rPr lang="en-GB" sz="1300" smtClean="0">
                <a:latin typeface="Roboto "/>
                <a:cs typeface="Roboto "/>
              </a:rPr>
              <a:t>   “Kw/€” : 50</a:t>
            </a:r>
          </a:p>
          <a:p>
            <a:r>
              <a:rPr lang="en-GB" sz="1300" smtClean="0">
                <a:latin typeface="Roboto "/>
                <a:cs typeface="Roboto "/>
              </a:rPr>
              <a:t>    “objects” : 10</a:t>
            </a:r>
          </a:p>
          <a:p>
            <a:r>
              <a:rPr lang="en-GB" sz="1300" smtClean="0">
                <a:latin typeface="Roboto "/>
                <a:cs typeface="Roboto "/>
              </a:rPr>
              <a:t>}</a:t>
            </a:r>
            <a:endParaRPr lang="en-GB" sz="1300">
              <a:latin typeface="Roboto "/>
              <a:cs typeface="Roboto "/>
            </a:endParaRPr>
          </a:p>
        </p:txBody>
      </p:sp>
      <p:sp>
        <p:nvSpPr>
          <p:cNvPr id="15" name="Llamada rectangular redondeada 14"/>
          <p:cNvSpPr/>
          <p:nvPr/>
        </p:nvSpPr>
        <p:spPr>
          <a:xfrm>
            <a:off x="6844226" y="3945356"/>
            <a:ext cx="2232248" cy="792088"/>
          </a:xfrm>
          <a:prstGeom prst="wedgeRoundRectCallout">
            <a:avLst>
              <a:gd name="adj1" fmla="val -38652"/>
              <a:gd name="adj2" fmla="val 97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>
            <a:off x="7046882" y="3972939"/>
            <a:ext cx="18539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smtClean="0">
                <a:latin typeface="Roboto "/>
                <a:cs typeface="Roboto "/>
              </a:rPr>
              <a:t>&lt;caption&gt;</a:t>
            </a:r>
          </a:p>
          <a:p>
            <a:r>
              <a:rPr lang="en-GB" sz="1300" smtClean="0">
                <a:latin typeface="Roboto "/>
                <a:cs typeface="Roboto "/>
              </a:rPr>
              <a:t> &lt;value&gt; 3 &lt;/value&gt;</a:t>
            </a:r>
          </a:p>
          <a:p>
            <a:r>
              <a:rPr lang="en-GB" sz="1300" smtClean="0">
                <a:latin typeface="Roboto "/>
                <a:cs typeface="Roboto "/>
              </a:rPr>
              <a:t>&lt;/caption&gt;</a:t>
            </a:r>
            <a:endParaRPr lang="en-GB" sz="1300">
              <a:latin typeface="Roboto "/>
              <a:cs typeface="Roboto "/>
            </a:endParaRPr>
          </a:p>
        </p:txBody>
      </p:sp>
      <p:sp>
        <p:nvSpPr>
          <p:cNvPr id="17" name="Llamada rectangular redondeada 16"/>
          <p:cNvSpPr/>
          <p:nvPr/>
        </p:nvSpPr>
        <p:spPr>
          <a:xfrm>
            <a:off x="1654363" y="2209791"/>
            <a:ext cx="1224136" cy="1008112"/>
          </a:xfrm>
          <a:prstGeom prst="wedgeRoundRectCallout">
            <a:avLst>
              <a:gd name="adj1" fmla="val -45090"/>
              <a:gd name="adj2" fmla="val 6696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>
            <a:off x="1726371" y="2209791"/>
            <a:ext cx="11116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>
                <a:latin typeface="Roboto "/>
                <a:cs typeface="Roboto "/>
              </a:rPr>
              <a:t>time,value</a:t>
            </a:r>
          </a:p>
          <a:p>
            <a:r>
              <a:rPr lang="en-GB" sz="1300" smtClean="0">
                <a:latin typeface="Roboto "/>
                <a:cs typeface="Roboto "/>
              </a:rPr>
              <a:t>00:20, 12.29</a:t>
            </a:r>
          </a:p>
          <a:p>
            <a:r>
              <a:rPr lang="en-GB" sz="1300" smtClean="0">
                <a:latin typeface="Roboto "/>
                <a:cs typeface="Roboto "/>
              </a:rPr>
              <a:t>00:25, 12.30</a:t>
            </a:r>
          </a:p>
          <a:p>
            <a:r>
              <a:rPr lang="en-GB" sz="1300" smtClean="0">
                <a:latin typeface="Roboto "/>
                <a:cs typeface="Roboto "/>
              </a:rPr>
              <a:t>00:30, 12.28</a:t>
            </a:r>
            <a:endParaRPr lang="en-GB" sz="1300">
              <a:latin typeface="Roboto "/>
              <a:cs typeface="Roboto "/>
            </a:endParaRPr>
          </a:p>
        </p:txBody>
      </p:sp>
      <p:pic>
        <p:nvPicPr>
          <p:cNvPr id="19" name="Imagen 18" descr="Screen Shot 2019-02-20 at 11.2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88" y="3131103"/>
            <a:ext cx="646627" cy="693941"/>
          </a:xfrm>
          <a:prstGeom prst="rect">
            <a:avLst/>
          </a:prstGeom>
        </p:spPr>
      </p:pic>
      <p:cxnSp>
        <p:nvCxnSpPr>
          <p:cNvPr id="25" name="Conector recto 24"/>
          <p:cNvCxnSpPr/>
          <p:nvPr/>
        </p:nvCxnSpPr>
        <p:spPr bwMode="auto">
          <a:xfrm>
            <a:off x="5548732" y="2962345"/>
            <a:ext cx="667584" cy="2598918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cxnSp>
        <p:nvCxnSpPr>
          <p:cNvPr id="34" name="Conector recto 33"/>
          <p:cNvCxnSpPr/>
          <p:nvPr/>
        </p:nvCxnSpPr>
        <p:spPr bwMode="auto">
          <a:xfrm flipH="1" flipV="1">
            <a:off x="1904329" y="3825044"/>
            <a:ext cx="127671" cy="1736219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90000" dir="5400000" sy="-100000" algn="bl" rotWithShape="0"/>
          </a:effectLst>
        </p:spPr>
      </p:cxnSp>
      <p:sp>
        <p:nvSpPr>
          <p:cNvPr id="39" name="Llamada rectangular 38"/>
          <p:cNvSpPr/>
          <p:nvPr/>
        </p:nvSpPr>
        <p:spPr bwMode="auto">
          <a:xfrm>
            <a:off x="1194672" y="4617132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File storage</a:t>
            </a:r>
          </a:p>
        </p:txBody>
      </p:sp>
      <p:sp>
        <p:nvSpPr>
          <p:cNvPr id="40" name="Llamada rectangular 39"/>
          <p:cNvSpPr/>
          <p:nvPr/>
        </p:nvSpPr>
        <p:spPr bwMode="auto">
          <a:xfrm>
            <a:off x="3750494" y="1543033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chemeClr val="tx1"/>
                </a:solidFill>
                <a:latin typeface="Arial" pitchFamily="34" charset="0"/>
              </a:rPr>
              <a:t>REST API </a:t>
            </a:r>
            <a:endParaRPr kumimoji="0" lang="en-GB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Llamada rectangular 40"/>
          <p:cNvSpPr/>
          <p:nvPr/>
        </p:nvSpPr>
        <p:spPr bwMode="auto">
          <a:xfrm>
            <a:off x="5320233" y="4309658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chemeClr val="tx1"/>
                </a:solidFill>
                <a:latin typeface="Arial" pitchFamily="34" charset="0"/>
              </a:rPr>
              <a:t>REST API </a:t>
            </a:r>
            <a:endParaRPr kumimoji="0" lang="en-GB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Llamada rectangular 41"/>
          <p:cNvSpPr/>
          <p:nvPr/>
        </p:nvSpPr>
        <p:spPr bwMode="auto">
          <a:xfrm>
            <a:off x="98461" y="2347397"/>
            <a:ext cx="1470526" cy="614948"/>
          </a:xfrm>
          <a:prstGeom prst="wedgeRectCallout">
            <a:avLst>
              <a:gd name="adj1" fmla="val 32803"/>
              <a:gd name="adj2" fmla="val 690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Database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79512" y="647775"/>
            <a:ext cx="8784976" cy="715804"/>
          </a:xfrm>
          <a:prstGeom prst="rect">
            <a:avLst/>
          </a:prstGeom>
          <a:gradFill flip="none" rotWithShape="1">
            <a:gsLst>
              <a:gs pos="12000">
                <a:schemeClr val="accent6">
                  <a:lumMod val="40000"/>
                  <a:lumOff val="6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353882" y="842211"/>
            <a:ext cx="24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Heterogeneus</a:t>
            </a:r>
            <a:r>
              <a:rPr lang="en-GB" dirty="0" smtClean="0"/>
              <a:t> Access</a:t>
            </a:r>
            <a:endParaRPr lang="en-GB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070324" y="842211"/>
            <a:ext cx="254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Heterogeneus</a:t>
            </a:r>
            <a:r>
              <a:rPr lang="en-GB" dirty="0" smtClean="0"/>
              <a:t> Formats</a:t>
            </a:r>
            <a:endParaRPr lang="en-GB" dirty="0"/>
          </a:p>
        </p:txBody>
      </p:sp>
      <p:sp>
        <p:nvSpPr>
          <p:cNvPr id="46" name="CuadroTexto 45"/>
          <p:cNvSpPr txBox="1"/>
          <p:nvPr/>
        </p:nvSpPr>
        <p:spPr>
          <a:xfrm>
            <a:off x="6068864" y="829208"/>
            <a:ext cx="258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Heterogeneus</a:t>
            </a:r>
            <a:r>
              <a:rPr lang="en-GB" b="1" dirty="0" smtClean="0"/>
              <a:t> Models</a:t>
            </a:r>
            <a:endParaRPr lang="en-GB" b="1" dirty="0"/>
          </a:p>
        </p:txBody>
      </p:sp>
      <p:sp>
        <p:nvSpPr>
          <p:cNvPr id="47" name="Llamada de nube 46"/>
          <p:cNvSpPr/>
          <p:nvPr/>
        </p:nvSpPr>
        <p:spPr bwMode="auto">
          <a:xfrm>
            <a:off x="1998836" y="3314368"/>
            <a:ext cx="1332724" cy="483264"/>
          </a:xfrm>
          <a:prstGeom prst="cloudCallout">
            <a:avLst>
              <a:gd name="adj1" fmla="val -65972"/>
              <a:gd name="adj2" fmla="val 44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CSV</a:t>
            </a:r>
          </a:p>
        </p:txBody>
      </p:sp>
      <p:sp>
        <p:nvSpPr>
          <p:cNvPr id="48" name="Llamada de nube 47"/>
          <p:cNvSpPr/>
          <p:nvPr/>
        </p:nvSpPr>
        <p:spPr bwMode="auto">
          <a:xfrm>
            <a:off x="444981" y="5490403"/>
            <a:ext cx="1332724" cy="483264"/>
          </a:xfrm>
          <a:prstGeom prst="cloudCallout">
            <a:avLst>
              <a:gd name="adj1" fmla="val 81482"/>
              <a:gd name="adj2" fmla="val -343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JSON</a:t>
            </a:r>
          </a:p>
        </p:txBody>
      </p:sp>
      <p:sp>
        <p:nvSpPr>
          <p:cNvPr id="49" name="Llamada de nube 48"/>
          <p:cNvSpPr/>
          <p:nvPr/>
        </p:nvSpPr>
        <p:spPr bwMode="auto">
          <a:xfrm>
            <a:off x="3348462" y="2413539"/>
            <a:ext cx="1332724" cy="483264"/>
          </a:xfrm>
          <a:prstGeom prst="cloudCallout">
            <a:avLst>
              <a:gd name="adj1" fmla="val 62423"/>
              <a:gd name="adj2" fmla="val 44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JSON</a:t>
            </a:r>
          </a:p>
        </p:txBody>
      </p:sp>
      <p:sp>
        <p:nvSpPr>
          <p:cNvPr id="50" name="Llamada de nube 49"/>
          <p:cNvSpPr/>
          <p:nvPr/>
        </p:nvSpPr>
        <p:spPr bwMode="auto">
          <a:xfrm>
            <a:off x="7319412" y="5216694"/>
            <a:ext cx="1332724" cy="483264"/>
          </a:xfrm>
          <a:prstGeom prst="cloudCallout">
            <a:avLst>
              <a:gd name="adj1" fmla="val -68981"/>
              <a:gd name="adj2" fmla="val -1495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55341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Bringing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 smtClean="0"/>
              <a:t>Interoperability</a:t>
            </a:r>
            <a:endParaRPr lang="es-ES" dirty="0" smtClean="0"/>
          </a:p>
          <a:p>
            <a:r>
              <a:rPr lang="en-GB" dirty="0"/>
              <a:t>The </a:t>
            </a:r>
            <a:r>
              <a:rPr lang="en-GB" dirty="0" err="1"/>
              <a:t>WoT</a:t>
            </a:r>
            <a:r>
              <a:rPr lang="en-GB" dirty="0"/>
              <a:t>-</a:t>
            </a:r>
            <a:r>
              <a:rPr lang="en-GB" dirty="0" smtClean="0"/>
              <a:t>Mappings</a:t>
            </a:r>
          </a:p>
          <a:p>
            <a:r>
              <a:rPr lang="en-GB" dirty="0" smtClean="0"/>
              <a:t>Semantic Interoperability Services</a:t>
            </a:r>
          </a:p>
          <a:p>
            <a:r>
              <a:rPr lang="en-GB" dirty="0" smtClean="0"/>
              <a:t>Conclusions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28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79512" y="4652211"/>
            <a:ext cx="8784976" cy="1419849"/>
          </a:xfrm>
          <a:prstGeom prst="rect">
            <a:avLst/>
          </a:prstGeom>
          <a:gradFill flip="none" rotWithShape="1">
            <a:gsLst>
              <a:gs pos="12000">
                <a:schemeClr val="accent6">
                  <a:lumMod val="40000"/>
                  <a:lumOff val="6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Bringing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Interoperability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Elipse 4"/>
          <p:cNvSpPr/>
          <p:nvPr/>
        </p:nvSpPr>
        <p:spPr bwMode="auto">
          <a:xfrm>
            <a:off x="4124545" y="5310971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n 5" descr="Screen Shot 2019-02-20 at 11.26.0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87" y="5331188"/>
            <a:ext cx="646325" cy="436268"/>
          </a:xfrm>
          <a:prstGeom prst="rect">
            <a:avLst/>
          </a:prstGeom>
        </p:spPr>
      </p:pic>
      <p:sp>
        <p:nvSpPr>
          <p:cNvPr id="7" name="Llamada rectangular redondeada 6"/>
          <p:cNvSpPr/>
          <p:nvPr/>
        </p:nvSpPr>
        <p:spPr>
          <a:xfrm>
            <a:off x="5644003" y="4100936"/>
            <a:ext cx="1872208" cy="1800200"/>
          </a:xfrm>
          <a:prstGeom prst="wedgeRoundRectCallout">
            <a:avLst>
              <a:gd name="adj1" fmla="val -76062"/>
              <a:gd name="adj2" fmla="val 253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/>
          <p:cNvSpPr txBox="1"/>
          <p:nvPr/>
        </p:nvSpPr>
        <p:spPr>
          <a:xfrm>
            <a:off x="5665513" y="4172944"/>
            <a:ext cx="19227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>
                <a:latin typeface="Roboto "/>
                <a:cs typeface="Roboto "/>
              </a:rPr>
              <a:t>{  "tmp" : "-2ºC",</a:t>
            </a:r>
          </a:p>
          <a:p>
            <a:r>
              <a:rPr lang="en-GB" sz="1300" smtClean="0">
                <a:latin typeface="Roboto "/>
                <a:cs typeface="Roboto "/>
              </a:rPr>
              <a:t>    "power" : "10Kw",</a:t>
            </a:r>
          </a:p>
          <a:p>
            <a:r>
              <a:rPr lang="en-GB" sz="1300" smtClean="0">
                <a:latin typeface="Roboto "/>
                <a:cs typeface="Roboto "/>
              </a:rPr>
              <a:t>    ”content": [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"apple"},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"apple"},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"orange"},</a:t>
            </a:r>
          </a:p>
          <a:p>
            <a:r>
              <a:rPr lang="en-GB" sz="1300" smtClean="0">
                <a:latin typeface="Roboto "/>
                <a:cs typeface="Roboto "/>
              </a:rPr>
              <a:t>          ...</a:t>
            </a:r>
          </a:p>
          <a:p>
            <a:r>
              <a:rPr lang="en-GB" sz="1300" smtClean="0">
                <a:latin typeface="Roboto "/>
                <a:cs typeface="Roboto "/>
              </a:rPr>
              <a:t> ] }</a:t>
            </a:r>
            <a:endParaRPr lang="en-GB" sz="1300">
              <a:latin typeface="Roboto "/>
              <a:cs typeface="Roboto "/>
            </a:endParaRPr>
          </a:p>
        </p:txBody>
      </p:sp>
      <p:sp>
        <p:nvSpPr>
          <p:cNvPr id="9" name="Llamada rectangular 8"/>
          <p:cNvSpPr/>
          <p:nvPr/>
        </p:nvSpPr>
        <p:spPr bwMode="auto">
          <a:xfrm>
            <a:off x="3964118" y="4456711"/>
            <a:ext cx="1470526" cy="614948"/>
          </a:xfrm>
          <a:prstGeom prst="wedgeRectCallout">
            <a:avLst>
              <a:gd name="adj1" fmla="val 1894"/>
              <a:gd name="adj2" fmla="val 929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File storage</a:t>
            </a:r>
          </a:p>
        </p:txBody>
      </p:sp>
      <p:sp>
        <p:nvSpPr>
          <p:cNvPr id="10" name="Llamada de nube 9"/>
          <p:cNvSpPr/>
          <p:nvPr/>
        </p:nvSpPr>
        <p:spPr bwMode="auto">
          <a:xfrm>
            <a:off x="2344356" y="4847924"/>
            <a:ext cx="1332724" cy="483264"/>
          </a:xfrm>
          <a:prstGeom prst="cloudCallout">
            <a:avLst>
              <a:gd name="adj1" fmla="val 75463"/>
              <a:gd name="adj2" fmla="val 1039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JSON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79512" y="5135956"/>
            <a:ext cx="215956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Access</a:t>
            </a: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Formats</a:t>
            </a:r>
            <a:endParaRPr lang="es-ES" sz="1500" dirty="0">
              <a:solidFill>
                <a:srgbClr val="024EA2"/>
              </a:solidFill>
              <a:latin typeface="Roboto"/>
              <a:cs typeface="Roboto"/>
            </a:endParaRP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Models</a:t>
            </a:r>
            <a:endParaRPr lang="es-ES" sz="1500" dirty="0">
              <a:solidFill>
                <a:srgbClr val="024EA2"/>
              </a:solidFill>
              <a:latin typeface="Roboto "/>
              <a:cs typeface="Roboto 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7504" y="4847924"/>
            <a:ext cx="168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Heterogeneity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788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79512" y="4652211"/>
            <a:ext cx="8784976" cy="1419849"/>
          </a:xfrm>
          <a:prstGeom prst="rect">
            <a:avLst/>
          </a:prstGeom>
          <a:gradFill flip="none" rotWithShape="1">
            <a:gsLst>
              <a:gs pos="12000">
                <a:schemeClr val="accent6">
                  <a:lumMod val="40000"/>
                  <a:lumOff val="6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Bringing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Interoperability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Elipse 4"/>
          <p:cNvSpPr/>
          <p:nvPr/>
        </p:nvSpPr>
        <p:spPr bwMode="auto">
          <a:xfrm>
            <a:off x="4124545" y="5310971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n 5" descr="Screen Shot 2019-02-20 at 11.26.0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87" y="5331188"/>
            <a:ext cx="646325" cy="436268"/>
          </a:xfrm>
          <a:prstGeom prst="rect">
            <a:avLst/>
          </a:prstGeom>
        </p:spPr>
      </p:pic>
      <p:sp>
        <p:nvSpPr>
          <p:cNvPr id="7" name="Llamada rectangular redondeada 6"/>
          <p:cNvSpPr/>
          <p:nvPr/>
        </p:nvSpPr>
        <p:spPr>
          <a:xfrm>
            <a:off x="5644003" y="4100936"/>
            <a:ext cx="1872208" cy="1800200"/>
          </a:xfrm>
          <a:prstGeom prst="wedgeRoundRectCallout">
            <a:avLst>
              <a:gd name="adj1" fmla="val -76062"/>
              <a:gd name="adj2" fmla="val 253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/>
          <p:cNvSpPr txBox="1"/>
          <p:nvPr/>
        </p:nvSpPr>
        <p:spPr>
          <a:xfrm>
            <a:off x="5665513" y="4172944"/>
            <a:ext cx="19227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>
                <a:latin typeface="Roboto "/>
                <a:cs typeface="Roboto "/>
              </a:rPr>
              <a:t>{  "tmp" : "-2ºC",</a:t>
            </a:r>
          </a:p>
          <a:p>
            <a:r>
              <a:rPr lang="en-GB" sz="1300" smtClean="0">
                <a:latin typeface="Roboto "/>
                <a:cs typeface="Roboto "/>
              </a:rPr>
              <a:t>    "power" : "10Kw",</a:t>
            </a:r>
          </a:p>
          <a:p>
            <a:r>
              <a:rPr lang="en-GB" sz="1300" smtClean="0">
                <a:latin typeface="Roboto "/>
                <a:cs typeface="Roboto "/>
              </a:rPr>
              <a:t>    ”content": [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"apple"},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"apple"},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"orange"},</a:t>
            </a:r>
          </a:p>
          <a:p>
            <a:r>
              <a:rPr lang="en-GB" sz="1300" smtClean="0">
                <a:latin typeface="Roboto "/>
                <a:cs typeface="Roboto "/>
              </a:rPr>
              <a:t>          ...</a:t>
            </a:r>
          </a:p>
          <a:p>
            <a:r>
              <a:rPr lang="en-GB" sz="1300" smtClean="0">
                <a:latin typeface="Roboto "/>
                <a:cs typeface="Roboto "/>
              </a:rPr>
              <a:t> ] }</a:t>
            </a:r>
            <a:endParaRPr lang="en-GB" sz="1300">
              <a:latin typeface="Roboto "/>
              <a:cs typeface="Roboto "/>
            </a:endParaRPr>
          </a:p>
        </p:txBody>
      </p:sp>
      <p:sp>
        <p:nvSpPr>
          <p:cNvPr id="9" name="Llamada rectangular 8"/>
          <p:cNvSpPr/>
          <p:nvPr/>
        </p:nvSpPr>
        <p:spPr bwMode="auto">
          <a:xfrm>
            <a:off x="3964118" y="4456711"/>
            <a:ext cx="1470526" cy="614948"/>
          </a:xfrm>
          <a:prstGeom prst="wedgeRectCallout">
            <a:avLst>
              <a:gd name="adj1" fmla="val 1894"/>
              <a:gd name="adj2" fmla="val 929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File storage</a:t>
            </a:r>
          </a:p>
        </p:txBody>
      </p:sp>
      <p:sp>
        <p:nvSpPr>
          <p:cNvPr id="10" name="Llamada de nube 9"/>
          <p:cNvSpPr/>
          <p:nvPr/>
        </p:nvSpPr>
        <p:spPr bwMode="auto">
          <a:xfrm>
            <a:off x="2344356" y="4847924"/>
            <a:ext cx="1332724" cy="483264"/>
          </a:xfrm>
          <a:prstGeom prst="cloudCallout">
            <a:avLst>
              <a:gd name="adj1" fmla="val 75463"/>
              <a:gd name="adj2" fmla="val 1039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JSON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38292" y="2811904"/>
            <a:ext cx="8784976" cy="108012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alpha val="88000"/>
                </a:schemeClr>
              </a:gs>
              <a:gs pos="0">
                <a:srgbClr val="FFFFFF">
                  <a:alpha val="8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323528" y="3099936"/>
            <a:ext cx="2066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Homogeneus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Access</a:t>
            </a: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Homogeneus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Format</a:t>
            </a:r>
            <a:endParaRPr lang="es-ES" sz="1500" dirty="0">
              <a:solidFill>
                <a:srgbClr val="024EA2"/>
              </a:solidFill>
              <a:latin typeface="Roboto"/>
              <a:cs typeface="Roboto"/>
            </a:endParaRPr>
          </a:p>
          <a:p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 "/>
                <a:cs typeface="Roboto 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Models</a:t>
            </a:r>
            <a:endParaRPr lang="es-ES" sz="1500" dirty="0">
              <a:solidFill>
                <a:srgbClr val="024EA2"/>
              </a:solidFill>
              <a:latin typeface="Roboto "/>
              <a:cs typeface="Roboto 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1469" y="2811904"/>
            <a:ext cx="265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Syntactic</a:t>
            </a:r>
            <a:r>
              <a:rPr lang="es-ES" dirty="0"/>
              <a:t> </a:t>
            </a:r>
            <a:r>
              <a:rPr lang="es-ES" dirty="0" err="1"/>
              <a:t>Interoperability</a:t>
            </a:r>
            <a:r>
              <a:rPr lang="es-ES" dirty="0"/>
              <a:t>: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79512" y="5135956"/>
            <a:ext cx="215956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Access</a:t>
            </a: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Formats</a:t>
            </a:r>
            <a:endParaRPr lang="es-ES" sz="1500" dirty="0">
              <a:solidFill>
                <a:srgbClr val="024EA2"/>
              </a:solidFill>
              <a:latin typeface="Roboto"/>
              <a:cs typeface="Roboto"/>
            </a:endParaRP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Models</a:t>
            </a:r>
            <a:endParaRPr lang="es-ES" sz="1500" dirty="0">
              <a:solidFill>
                <a:srgbClr val="024EA2"/>
              </a:solidFill>
              <a:latin typeface="Roboto "/>
              <a:cs typeface="Roboto 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7504" y="4847924"/>
            <a:ext cx="168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Heterogeneity</a:t>
            </a:r>
            <a:r>
              <a:rPr lang="es-ES" dirty="0"/>
              <a:t>:</a:t>
            </a:r>
          </a:p>
        </p:txBody>
      </p:sp>
      <p:sp>
        <p:nvSpPr>
          <p:cNvPr id="17" name="Elipse 16"/>
          <p:cNvSpPr/>
          <p:nvPr/>
        </p:nvSpPr>
        <p:spPr bwMode="auto">
          <a:xfrm>
            <a:off x="4823739" y="3278819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18" name="Imagen 17" descr="Screen Shot 2019-02-20 at 11.26.0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81" y="3299036"/>
            <a:ext cx="646325" cy="436268"/>
          </a:xfrm>
          <a:prstGeom prst="rect">
            <a:avLst/>
          </a:prstGeom>
        </p:spPr>
      </p:pic>
      <p:sp>
        <p:nvSpPr>
          <p:cNvPr id="19" name="Llamada rectangular 18"/>
          <p:cNvSpPr/>
          <p:nvPr/>
        </p:nvSpPr>
        <p:spPr bwMode="auto">
          <a:xfrm>
            <a:off x="4663312" y="2424559"/>
            <a:ext cx="1470526" cy="614948"/>
          </a:xfrm>
          <a:prstGeom prst="wedgeRectCallout">
            <a:avLst>
              <a:gd name="adj1" fmla="val 1894"/>
              <a:gd name="adj2" fmla="val 929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REST API</a:t>
            </a:r>
          </a:p>
        </p:txBody>
      </p:sp>
      <p:sp>
        <p:nvSpPr>
          <p:cNvPr id="20" name="Llamada de nube 19"/>
          <p:cNvSpPr/>
          <p:nvPr/>
        </p:nvSpPr>
        <p:spPr bwMode="auto">
          <a:xfrm>
            <a:off x="3043550" y="2815772"/>
            <a:ext cx="1332724" cy="483264"/>
          </a:xfrm>
          <a:prstGeom prst="cloudCallout">
            <a:avLst>
              <a:gd name="adj1" fmla="val 75463"/>
              <a:gd name="adj2" fmla="val 1039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RDF</a:t>
            </a:r>
          </a:p>
        </p:txBody>
      </p:sp>
    </p:spTree>
    <p:extLst>
      <p:ext uri="{BB962C8B-B14F-4D97-AF65-F5344CB8AC3E}">
        <p14:creationId xmlns:p14="http://schemas.microsoft.com/office/powerpoint/2010/main" val="164037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79512" y="4652211"/>
            <a:ext cx="8784976" cy="1419849"/>
          </a:xfrm>
          <a:prstGeom prst="rect">
            <a:avLst/>
          </a:prstGeom>
          <a:gradFill flip="none" rotWithShape="1">
            <a:gsLst>
              <a:gs pos="12000">
                <a:schemeClr val="accent6">
                  <a:lumMod val="40000"/>
                  <a:lumOff val="60000"/>
                  <a:alpha val="88000"/>
                </a:schemeClr>
              </a:gs>
              <a:gs pos="96000">
                <a:srgbClr val="FFFFFF">
                  <a:alpha val="8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Bringing</a:t>
            </a:r>
            <a:r>
              <a:rPr lang="es-ES" dirty="0" smtClean="0"/>
              <a:t> </a:t>
            </a:r>
            <a:r>
              <a:rPr lang="es-ES" dirty="0" err="1" smtClean="0"/>
              <a:t>Semantic</a:t>
            </a:r>
            <a:r>
              <a:rPr lang="es-ES" dirty="0" smtClean="0"/>
              <a:t> </a:t>
            </a:r>
            <a:r>
              <a:rPr lang="es-ES" dirty="0" err="1" smtClean="0"/>
              <a:t>Interoperability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Elipse 4"/>
          <p:cNvSpPr/>
          <p:nvPr/>
        </p:nvSpPr>
        <p:spPr bwMode="auto">
          <a:xfrm>
            <a:off x="4124545" y="5310971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n 5" descr="Screen Shot 2019-02-20 at 11.26.0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87" y="5331188"/>
            <a:ext cx="646325" cy="436268"/>
          </a:xfrm>
          <a:prstGeom prst="rect">
            <a:avLst/>
          </a:prstGeom>
        </p:spPr>
      </p:pic>
      <p:sp>
        <p:nvSpPr>
          <p:cNvPr id="7" name="Llamada rectangular redondeada 6"/>
          <p:cNvSpPr/>
          <p:nvPr/>
        </p:nvSpPr>
        <p:spPr>
          <a:xfrm>
            <a:off x="5644003" y="4100936"/>
            <a:ext cx="1872208" cy="1800200"/>
          </a:xfrm>
          <a:prstGeom prst="wedgeRoundRectCallout">
            <a:avLst>
              <a:gd name="adj1" fmla="val -76062"/>
              <a:gd name="adj2" fmla="val 253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/>
          <p:cNvSpPr txBox="1"/>
          <p:nvPr/>
        </p:nvSpPr>
        <p:spPr>
          <a:xfrm>
            <a:off x="5665513" y="4172944"/>
            <a:ext cx="19227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smtClean="0">
                <a:latin typeface="Roboto "/>
                <a:cs typeface="Roboto "/>
              </a:rPr>
              <a:t>{  "tmp" : "-2ºC",</a:t>
            </a:r>
          </a:p>
          <a:p>
            <a:r>
              <a:rPr lang="en-GB" sz="1300" smtClean="0">
                <a:latin typeface="Roboto "/>
                <a:cs typeface="Roboto "/>
              </a:rPr>
              <a:t>    "power" : "10Kw",</a:t>
            </a:r>
          </a:p>
          <a:p>
            <a:r>
              <a:rPr lang="en-GB" sz="1300" smtClean="0">
                <a:latin typeface="Roboto "/>
                <a:cs typeface="Roboto "/>
              </a:rPr>
              <a:t>    ”content": [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"apple"},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"apple"},</a:t>
            </a:r>
          </a:p>
          <a:p>
            <a:r>
              <a:rPr lang="en-GB" sz="1300" smtClean="0">
                <a:latin typeface="Roboto "/>
                <a:cs typeface="Roboto "/>
              </a:rPr>
              <a:t>       { "type" : "orange"},</a:t>
            </a:r>
          </a:p>
          <a:p>
            <a:r>
              <a:rPr lang="en-GB" sz="1300" smtClean="0">
                <a:latin typeface="Roboto "/>
                <a:cs typeface="Roboto "/>
              </a:rPr>
              <a:t>          ...</a:t>
            </a:r>
          </a:p>
          <a:p>
            <a:r>
              <a:rPr lang="en-GB" sz="1300" smtClean="0">
                <a:latin typeface="Roboto "/>
                <a:cs typeface="Roboto "/>
              </a:rPr>
              <a:t> ] }</a:t>
            </a:r>
            <a:endParaRPr lang="en-GB" sz="1300">
              <a:latin typeface="Roboto "/>
              <a:cs typeface="Roboto "/>
            </a:endParaRPr>
          </a:p>
        </p:txBody>
      </p:sp>
      <p:sp>
        <p:nvSpPr>
          <p:cNvPr id="9" name="Llamada rectangular 8"/>
          <p:cNvSpPr/>
          <p:nvPr/>
        </p:nvSpPr>
        <p:spPr bwMode="auto">
          <a:xfrm>
            <a:off x="3964118" y="4456711"/>
            <a:ext cx="1470526" cy="614948"/>
          </a:xfrm>
          <a:prstGeom prst="wedgeRectCallout">
            <a:avLst>
              <a:gd name="adj1" fmla="val 1894"/>
              <a:gd name="adj2" fmla="val 929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File storage</a:t>
            </a:r>
          </a:p>
        </p:txBody>
      </p:sp>
      <p:sp>
        <p:nvSpPr>
          <p:cNvPr id="10" name="Llamada de nube 9"/>
          <p:cNvSpPr/>
          <p:nvPr/>
        </p:nvSpPr>
        <p:spPr bwMode="auto">
          <a:xfrm>
            <a:off x="2344356" y="4847924"/>
            <a:ext cx="1332724" cy="483264"/>
          </a:xfrm>
          <a:prstGeom prst="cloudCallout">
            <a:avLst>
              <a:gd name="adj1" fmla="val 75463"/>
              <a:gd name="adj2" fmla="val 1039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JSON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38292" y="2811904"/>
            <a:ext cx="8784976" cy="108012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alpha val="88000"/>
                </a:schemeClr>
              </a:gs>
              <a:gs pos="0">
                <a:srgbClr val="FFFFFF">
                  <a:alpha val="8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323528" y="3099936"/>
            <a:ext cx="2066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Homogeneus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Access</a:t>
            </a: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Homogeneus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Format</a:t>
            </a:r>
            <a:endParaRPr lang="es-ES" sz="1500" dirty="0">
              <a:solidFill>
                <a:srgbClr val="024EA2"/>
              </a:solidFill>
              <a:latin typeface="Roboto"/>
              <a:cs typeface="Roboto"/>
            </a:endParaRPr>
          </a:p>
          <a:p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 "/>
                <a:cs typeface="Roboto 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Models</a:t>
            </a:r>
            <a:endParaRPr lang="es-ES" sz="1500" dirty="0">
              <a:solidFill>
                <a:srgbClr val="024EA2"/>
              </a:solidFill>
              <a:latin typeface="Roboto "/>
              <a:cs typeface="Roboto 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1469" y="2811904"/>
            <a:ext cx="265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Syntactic</a:t>
            </a:r>
            <a:r>
              <a:rPr lang="es-ES" dirty="0"/>
              <a:t> </a:t>
            </a:r>
            <a:r>
              <a:rPr lang="es-ES" dirty="0" err="1"/>
              <a:t>Interoperability</a:t>
            </a:r>
            <a:r>
              <a:rPr lang="es-ES" dirty="0"/>
              <a:t>: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79512" y="5135956"/>
            <a:ext cx="215956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Access</a:t>
            </a: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Formats</a:t>
            </a:r>
            <a:endParaRPr lang="es-ES" sz="1500" dirty="0">
              <a:solidFill>
                <a:srgbClr val="024EA2"/>
              </a:solidFill>
              <a:latin typeface="Roboto"/>
              <a:cs typeface="Roboto"/>
            </a:endParaRP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Models</a:t>
            </a:r>
            <a:endParaRPr lang="es-ES" sz="1500" dirty="0">
              <a:solidFill>
                <a:srgbClr val="024EA2"/>
              </a:solidFill>
              <a:latin typeface="Roboto "/>
              <a:cs typeface="Roboto 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7504" y="4847924"/>
            <a:ext cx="168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Heterogeneity</a:t>
            </a:r>
            <a:r>
              <a:rPr lang="es-ES" dirty="0"/>
              <a:t>:</a:t>
            </a:r>
          </a:p>
        </p:txBody>
      </p:sp>
      <p:sp>
        <p:nvSpPr>
          <p:cNvPr id="17" name="Elipse 16"/>
          <p:cNvSpPr/>
          <p:nvPr/>
        </p:nvSpPr>
        <p:spPr bwMode="auto">
          <a:xfrm>
            <a:off x="4823739" y="3278819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18" name="Imagen 17" descr="Screen Shot 2019-02-20 at 11.26.0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81" y="3299036"/>
            <a:ext cx="646325" cy="436268"/>
          </a:xfrm>
          <a:prstGeom prst="rect">
            <a:avLst/>
          </a:prstGeom>
        </p:spPr>
      </p:pic>
      <p:sp>
        <p:nvSpPr>
          <p:cNvPr id="19" name="Llamada rectangular 18"/>
          <p:cNvSpPr/>
          <p:nvPr/>
        </p:nvSpPr>
        <p:spPr bwMode="auto">
          <a:xfrm>
            <a:off x="4663312" y="2424559"/>
            <a:ext cx="1470526" cy="614948"/>
          </a:xfrm>
          <a:prstGeom prst="wedgeRectCallout">
            <a:avLst>
              <a:gd name="adj1" fmla="val 1894"/>
              <a:gd name="adj2" fmla="val 929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REST API</a:t>
            </a:r>
          </a:p>
        </p:txBody>
      </p:sp>
      <p:sp>
        <p:nvSpPr>
          <p:cNvPr id="20" name="Llamada de nube 19"/>
          <p:cNvSpPr/>
          <p:nvPr/>
        </p:nvSpPr>
        <p:spPr bwMode="auto">
          <a:xfrm>
            <a:off x="3043550" y="2815772"/>
            <a:ext cx="1332724" cy="483264"/>
          </a:xfrm>
          <a:prstGeom prst="cloudCallout">
            <a:avLst>
              <a:gd name="adj1" fmla="val 75463"/>
              <a:gd name="adj2" fmla="val 1039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RDF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19616" y="1092725"/>
            <a:ext cx="8784976" cy="1080120"/>
          </a:xfrm>
          <a:prstGeom prst="rect">
            <a:avLst/>
          </a:prstGeom>
          <a:gradFill flip="none" rotWithShape="1">
            <a:gsLst>
              <a:gs pos="100000">
                <a:srgbClr val="BB41DB">
                  <a:alpha val="29000"/>
                </a:srgbClr>
              </a:gs>
              <a:gs pos="0">
                <a:srgbClr val="FFFFFF">
                  <a:alpha val="88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304852" y="1380757"/>
            <a:ext cx="2066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Homogeneus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Access</a:t>
            </a:r>
          </a:p>
          <a:p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Homogeneus</a:t>
            </a:r>
            <a:r>
              <a:rPr lang="es-ES" sz="1500" dirty="0">
                <a:solidFill>
                  <a:srgbClr val="024EA2"/>
                </a:solidFill>
                <a:latin typeface="Roboto"/>
                <a:cs typeface="Roboto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"/>
                <a:cs typeface="Roboto"/>
              </a:rPr>
              <a:t>Format</a:t>
            </a:r>
            <a:endParaRPr lang="es-ES" sz="1500" dirty="0">
              <a:solidFill>
                <a:srgbClr val="024EA2"/>
              </a:solidFill>
              <a:latin typeface="Roboto"/>
              <a:cs typeface="Roboto"/>
            </a:endParaRPr>
          </a:p>
          <a:p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Heterogeneus</a:t>
            </a:r>
            <a:r>
              <a:rPr lang="es-ES" sz="1500" dirty="0">
                <a:solidFill>
                  <a:srgbClr val="024EA2"/>
                </a:solidFill>
                <a:latin typeface="Roboto "/>
                <a:cs typeface="Roboto "/>
              </a:rPr>
              <a:t> </a:t>
            </a:r>
            <a:r>
              <a:rPr lang="es-ES" sz="1500" dirty="0" err="1">
                <a:solidFill>
                  <a:srgbClr val="024EA2"/>
                </a:solidFill>
                <a:latin typeface="Roboto "/>
                <a:cs typeface="Roboto "/>
              </a:rPr>
              <a:t>Models</a:t>
            </a:r>
            <a:endParaRPr lang="es-ES" sz="1500" dirty="0">
              <a:solidFill>
                <a:srgbClr val="024EA2"/>
              </a:solidFill>
              <a:latin typeface="Roboto "/>
              <a:cs typeface="Roboto 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92793" y="1092725"/>
            <a:ext cx="265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Syntactic</a:t>
            </a:r>
            <a:r>
              <a:rPr lang="es-ES" dirty="0"/>
              <a:t> </a:t>
            </a:r>
            <a:r>
              <a:rPr lang="es-ES" dirty="0" err="1"/>
              <a:t>Interoperability</a:t>
            </a:r>
            <a:r>
              <a:rPr lang="es-ES" dirty="0"/>
              <a:t>:</a:t>
            </a:r>
          </a:p>
        </p:txBody>
      </p:sp>
      <p:sp>
        <p:nvSpPr>
          <p:cNvPr id="24" name="Elipse 23"/>
          <p:cNvSpPr/>
          <p:nvPr/>
        </p:nvSpPr>
        <p:spPr bwMode="auto">
          <a:xfrm>
            <a:off x="4805063" y="1559640"/>
            <a:ext cx="1096211" cy="752554"/>
          </a:xfrm>
          <a:prstGeom prst="ellipse">
            <a:avLst/>
          </a:prstGeom>
          <a:ln>
            <a:headEnd type="none" w="med" len="med"/>
            <a:tailEnd type="none" w="med" len="med"/>
          </a:ln>
          <a:effectLst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25" name="Imagen 24" descr="Screen Shot 2019-02-20 at 11.26.09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05" y="1579857"/>
            <a:ext cx="646325" cy="436268"/>
          </a:xfrm>
          <a:prstGeom prst="rect">
            <a:avLst/>
          </a:prstGeom>
        </p:spPr>
      </p:pic>
      <p:sp>
        <p:nvSpPr>
          <p:cNvPr id="26" name="Llamada de nube 25"/>
          <p:cNvSpPr/>
          <p:nvPr/>
        </p:nvSpPr>
        <p:spPr bwMode="auto">
          <a:xfrm>
            <a:off x="3024874" y="1096593"/>
            <a:ext cx="1332724" cy="483264"/>
          </a:xfrm>
          <a:prstGeom prst="cloudCallout">
            <a:avLst>
              <a:gd name="adj1" fmla="val 75463"/>
              <a:gd name="adj2" fmla="val 1039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RDF</a:t>
            </a:r>
          </a:p>
        </p:txBody>
      </p:sp>
      <p:sp>
        <p:nvSpPr>
          <p:cNvPr id="27" name="Llamada rectangular 26"/>
          <p:cNvSpPr/>
          <p:nvPr/>
        </p:nvSpPr>
        <p:spPr bwMode="auto">
          <a:xfrm>
            <a:off x="4930250" y="651906"/>
            <a:ext cx="1470526" cy="614948"/>
          </a:xfrm>
          <a:prstGeom prst="wedgeRectCallout">
            <a:avLst>
              <a:gd name="adj1" fmla="val 1894"/>
              <a:gd name="adj2" fmla="val 929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REST API</a:t>
            </a:r>
          </a:p>
        </p:txBody>
      </p:sp>
      <p:sp>
        <p:nvSpPr>
          <p:cNvPr id="28" name="Llamada rectangular redondeada 27"/>
          <p:cNvSpPr/>
          <p:nvPr/>
        </p:nvSpPr>
        <p:spPr>
          <a:xfrm>
            <a:off x="6685715" y="462363"/>
            <a:ext cx="1872208" cy="1800200"/>
          </a:xfrm>
          <a:prstGeom prst="wedgeRoundRectCallout">
            <a:avLst>
              <a:gd name="adj1" fmla="val -76062"/>
              <a:gd name="adj2" fmla="val 253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uadroTexto 29"/>
          <p:cNvSpPr txBox="1"/>
          <p:nvPr/>
        </p:nvSpPr>
        <p:spPr>
          <a:xfrm>
            <a:off x="6872856" y="805189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chemeClr val="bg1">
                    <a:lumMod val="65000"/>
                  </a:schemeClr>
                </a:solidFill>
              </a:rPr>
              <a:t>saref</a:t>
            </a:r>
            <a:endParaRPr lang="es-E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7153716" y="1134535"/>
            <a:ext cx="1228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 err="1" smtClean="0"/>
              <a:t>WoT</a:t>
            </a:r>
            <a:endParaRPr lang="es-ES" sz="26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7588285" y="1441525"/>
            <a:ext cx="8618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A6A6A6"/>
                </a:solidFill>
              </a:rPr>
              <a:t>sosa</a:t>
            </a:r>
            <a:endParaRPr lang="es-ES" sz="2400" dirty="0">
              <a:solidFill>
                <a:srgbClr val="A6A6A6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7139147" y="1579857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371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roject">
  <a:themeElements>
    <a:clrScheme name="Custom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1061</Words>
  <Application>Microsoft Macintosh PowerPoint</Application>
  <PresentationFormat>Presentación en pantalla (4:3)</PresentationFormat>
  <Paragraphs>288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Template_Project</vt:lpstr>
      <vt:lpstr>Presentación de PowerPoint</vt:lpstr>
      <vt:lpstr>The Web of …</vt:lpstr>
      <vt:lpstr>The Web of Heterogeneities</vt:lpstr>
      <vt:lpstr>The Web of Heterogeneities</vt:lpstr>
      <vt:lpstr>The Web of Heterogeneities</vt:lpstr>
      <vt:lpstr>Index</vt:lpstr>
      <vt:lpstr>Bringing Semantic Interoperability</vt:lpstr>
      <vt:lpstr>Bringing Semantic Interoperability</vt:lpstr>
      <vt:lpstr>Bringing Semantic Interoperability</vt:lpstr>
      <vt:lpstr>Overcoming heterogeneity</vt:lpstr>
      <vt:lpstr>Overcoming heterogeneity</vt:lpstr>
      <vt:lpstr>Overcoming heterogeneity</vt:lpstr>
      <vt:lpstr>Ontology overview</vt:lpstr>
      <vt:lpstr>The WoT-Mappings</vt:lpstr>
      <vt:lpstr>Semantic Interoperability Services: Registering “Things”</vt:lpstr>
      <vt:lpstr>Semantic Interoperability Services: Discovery “Things”</vt:lpstr>
      <vt:lpstr>Semantic Interoperability Services: Distributed access to “Things”</vt:lpstr>
      <vt:lpstr>Semantic Interoperability Services: Distributed access to “Things”</vt:lpstr>
      <vt:lpstr>WoT in our research</vt:lpstr>
      <vt:lpstr>Conclusions of our approach </vt:lpstr>
      <vt:lpstr>Thanks to all</vt:lpstr>
    </vt:vector>
  </TitlesOfParts>
  <Company>Universidad Politecnica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Olga Ximena Giraldo Pasmin</dc:creator>
  <cp:lastModifiedBy>Andrea Cimmino</cp:lastModifiedBy>
  <cp:revision>564</cp:revision>
  <dcterms:created xsi:type="dcterms:W3CDTF">2016-05-24T13:28:38Z</dcterms:created>
  <dcterms:modified xsi:type="dcterms:W3CDTF">2019-06-03T19:55:37Z</dcterms:modified>
</cp:coreProperties>
</file>