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7099300" cy="102346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slide" Target="slides/slide9.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3076363" cy="511730"/>
          </a:xfrm>
          <a:prstGeom prst="rect">
            <a:avLst/>
          </a:prstGeom>
          <a:noFill/>
          <a:ln>
            <a:noFill/>
          </a:ln>
        </p:spPr>
        <p:txBody>
          <a:bodyPr anchorCtr="0" anchor="t" bIns="49525" lIns="99050" spcFirstLastPara="1" rIns="99050" wrap="square" tIns="49525"/>
          <a:lstStyle>
            <a:lvl1pPr lvl="0" marR="0" rtl="0" algn="l">
              <a:spcBef>
                <a:spcPts val="0"/>
              </a:spcBef>
              <a:spcAft>
                <a:spcPts val="0"/>
              </a:spcAft>
              <a:buSzPts val="1400"/>
              <a:buNone/>
              <a:defRPr b="0" i="0" sz="13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4021294" y="1"/>
            <a:ext cx="3076363" cy="511730"/>
          </a:xfrm>
          <a:prstGeom prst="rect">
            <a:avLst/>
          </a:prstGeom>
          <a:noFill/>
          <a:ln>
            <a:noFill/>
          </a:ln>
        </p:spPr>
        <p:txBody>
          <a:bodyPr anchorCtr="0" anchor="t" bIns="49525" lIns="99050" spcFirstLastPara="1" rIns="99050" wrap="square" tIns="49525"/>
          <a:lstStyle>
            <a:lvl1pPr lvl="0" marR="0" rtl="0" algn="r">
              <a:spcBef>
                <a:spcPts val="0"/>
              </a:spcBef>
              <a:spcAft>
                <a:spcPts val="0"/>
              </a:spcAft>
              <a:buSzPts val="1400"/>
              <a:buNone/>
              <a:defRPr b="0" i="0" sz="13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2"/>
            <a:ext cx="5679440" cy="4605576"/>
          </a:xfrm>
          <a:prstGeom prst="rect">
            <a:avLst/>
          </a:prstGeom>
          <a:noFill/>
          <a:ln>
            <a:noFill/>
          </a:ln>
        </p:spPr>
        <p:txBody>
          <a:bodyPr anchorCtr="0" anchor="t" bIns="49525" lIns="99050" spcFirstLastPara="1" rIns="99050" wrap="square" tIns="49525"/>
          <a:lstStyle>
            <a:lvl1pPr indent="-228600" lvl="0" marL="457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indent="-228600" lvl="1" marL="914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3pPr>
            <a:lvl4pPr indent="-228600" lvl="3" marL="1828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4pPr>
            <a:lvl5pPr indent="-228600" lvl="4" marL="22860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5pPr>
            <a:lvl6pPr indent="-228600" lvl="5" marL="2743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6pPr>
            <a:lvl7pPr indent="-228600" lvl="6" marL="3200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7pPr>
            <a:lvl8pPr indent="-228600" lvl="7" marL="3657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8pPr>
            <a:lvl9pPr indent="-228600" lvl="8" marL="4114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9pPr>
          </a:lstStyle>
          <a:p/>
        </p:txBody>
      </p:sp>
      <p:sp>
        <p:nvSpPr>
          <p:cNvPr id="7" name="Google Shape;7;n"/>
          <p:cNvSpPr txBox="1"/>
          <p:nvPr>
            <p:ph idx="11" type="ftr"/>
          </p:nvPr>
        </p:nvSpPr>
        <p:spPr>
          <a:xfrm>
            <a:off x="1" y="9721107"/>
            <a:ext cx="3076363" cy="511730"/>
          </a:xfrm>
          <a:prstGeom prst="rect">
            <a:avLst/>
          </a:prstGeom>
          <a:noFill/>
          <a:ln>
            <a:noFill/>
          </a:ln>
        </p:spPr>
        <p:txBody>
          <a:bodyPr anchorCtr="0" anchor="b" bIns="49525" lIns="99050" spcFirstLastPara="1" rIns="99050" wrap="square" tIns="49525"/>
          <a:lstStyle>
            <a:lvl1pPr lvl="0" marR="0" rtl="0" algn="l">
              <a:spcBef>
                <a:spcPts val="0"/>
              </a:spcBef>
              <a:spcAft>
                <a:spcPts val="0"/>
              </a:spcAft>
              <a:buSzPts val="1400"/>
              <a:buNone/>
              <a:defRPr b="0" i="0" sz="13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4021294" y="9721107"/>
            <a:ext cx="3076363" cy="511730"/>
          </a:xfrm>
          <a:prstGeom prst="rect">
            <a:avLst/>
          </a:prstGeom>
          <a:noFill/>
          <a:ln>
            <a:noFill/>
          </a:ln>
        </p:spPr>
        <p:txBody>
          <a:bodyPr anchorCtr="0" anchor="b" bIns="49525" lIns="99050" spcFirstLastPara="1" rIns="99050" wrap="square" tIns="495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Open Sans"/>
                <a:ea typeface="Open Sans"/>
                <a:cs typeface="Open Sans"/>
                <a:sym typeface="Open Sans"/>
              </a:rPr>
              <a:t>‹#›</a:t>
            </a:fld>
            <a:endParaRPr b="0" i="0" sz="13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709930" y="4861442"/>
            <a:ext cx="5679440" cy="4605576"/>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5" name="Google Shape;85;p1:notes"/>
          <p:cNvSpPr txBox="1"/>
          <p:nvPr>
            <p:ph idx="12" type="sldNum"/>
          </p:nvPr>
        </p:nvSpPr>
        <p:spPr>
          <a:xfrm>
            <a:off x="4021294" y="9721107"/>
            <a:ext cx="3076363" cy="51173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5ba4196e_0_4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585ba4196e_0_45:notes"/>
          <p:cNvSpPr txBox="1"/>
          <p:nvPr>
            <p:ph idx="1" type="body"/>
          </p:nvPr>
        </p:nvSpPr>
        <p:spPr>
          <a:xfrm>
            <a:off x="709930" y="4861442"/>
            <a:ext cx="5679300" cy="4605600"/>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rPr lang="en-US"/>
              <a:t>Most of you probably know how interaction in the WoT works on a high level.</a:t>
            </a:r>
            <a:endParaRPr/>
          </a:p>
          <a:p>
            <a:pPr indent="0" lvl="0" marL="0" rtl="0" algn="l">
              <a:spcBef>
                <a:spcPts val="0"/>
              </a:spcBef>
              <a:spcAft>
                <a:spcPts val="0"/>
              </a:spcAft>
              <a:buNone/>
            </a:pPr>
            <a:r>
              <a:rPr lang="en-US"/>
              <a:t>Suppose a Switch wants to fade a lamp in or out depending on the current state of the lamp and say the time of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lamp produces its state in the form of some brightness value.</a:t>
            </a:r>
            <a:endParaRPr/>
          </a:p>
          <a:p>
            <a:pPr indent="0" lvl="0" marL="0" rtl="0" algn="l">
              <a:spcBef>
                <a:spcPts val="0"/>
              </a:spcBef>
              <a:spcAft>
                <a:spcPts val="0"/>
              </a:spcAft>
              <a:buNone/>
            </a:pPr>
            <a:r>
              <a:rPr lang="en-US"/>
              <a:t>The switch has to read and parse the lamp’s Thing Description to</a:t>
            </a:r>
            <a:endParaRPr/>
          </a:p>
          <a:p>
            <a:pPr indent="-317500" lvl="0" marL="457200" rtl="0" algn="l">
              <a:spcBef>
                <a:spcPts val="0"/>
              </a:spcBef>
              <a:spcAft>
                <a:spcPts val="0"/>
              </a:spcAft>
              <a:buSzPts val="1400"/>
              <a:buChar char="-"/>
            </a:pPr>
            <a:r>
              <a:rPr lang="en-US"/>
              <a:t>a. know what the data produced by the lamp means and</a:t>
            </a:r>
            <a:endParaRPr/>
          </a:p>
          <a:p>
            <a:pPr indent="-317500" lvl="0" marL="457200" rtl="0" algn="l">
              <a:spcBef>
                <a:spcPts val="0"/>
              </a:spcBef>
              <a:spcAft>
                <a:spcPts val="0"/>
              </a:spcAft>
              <a:buSzPts val="1400"/>
              <a:buChar char="-"/>
            </a:pPr>
            <a:r>
              <a:rPr lang="en-US"/>
              <a:t>b. how to control the lamp.</a:t>
            </a:r>
            <a:endParaRPr/>
          </a:p>
          <a:p>
            <a:pPr indent="0" lvl="0" marL="0" rtl="0" algn="l">
              <a:spcBef>
                <a:spcPts val="0"/>
              </a:spcBef>
              <a:spcAft>
                <a:spcPts val="0"/>
              </a:spcAft>
              <a:buNone/>
            </a:pPr>
            <a:r>
              <a:rPr lang="en-US"/>
              <a:t>The same goes for a clock thing that the switch consults to know the time of day.</a:t>
            </a:r>
            <a:endParaRPr/>
          </a:p>
        </p:txBody>
      </p:sp>
      <p:sp>
        <p:nvSpPr>
          <p:cNvPr id="92" name="Google Shape;92;g585ba4196e_0_45:notes"/>
          <p:cNvSpPr txBox="1"/>
          <p:nvPr>
            <p:ph idx="12" type="sldNum"/>
          </p:nvPr>
        </p:nvSpPr>
        <p:spPr>
          <a:xfrm>
            <a:off x="4021294" y="9721107"/>
            <a:ext cx="3076500" cy="51180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7bff9e27_0_2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7bff9e27_0_24:notes"/>
          <p:cNvSpPr txBox="1"/>
          <p:nvPr>
            <p:ph idx="1" type="body"/>
          </p:nvPr>
        </p:nvSpPr>
        <p:spPr>
          <a:xfrm>
            <a:off x="709930" y="4861442"/>
            <a:ext cx="5679300" cy="46056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rPr lang="en-US"/>
              <a:t>What we want to stress here is that the data (or state) and its semantic description are two separate things.</a:t>
            </a:r>
            <a:endParaRPr/>
          </a:p>
          <a:p>
            <a:pPr indent="0" lvl="0" marL="0" rtl="0" algn="l">
              <a:spcBef>
                <a:spcPts val="0"/>
              </a:spcBef>
              <a:spcAft>
                <a:spcPts val="0"/>
              </a:spcAft>
              <a:buNone/>
            </a:pPr>
            <a:r>
              <a:rPr lang="en-US"/>
              <a:t>We are aware that this choice is well thought of, because this</a:t>
            </a:r>
            <a:endParaRPr/>
          </a:p>
          <a:p>
            <a:pPr indent="-317500" lvl="0" marL="457200" rtl="0" algn="l">
              <a:spcBef>
                <a:spcPts val="0"/>
              </a:spcBef>
              <a:spcAft>
                <a:spcPts val="0"/>
              </a:spcAft>
              <a:buSzPts val="1400"/>
              <a:buChar char="-"/>
            </a:pPr>
            <a:r>
              <a:rPr lang="en-US"/>
              <a:t>allows a concise data representation, which can save </a:t>
            </a:r>
            <a:r>
              <a:rPr lang="en-US"/>
              <a:t>bandwidth</a:t>
            </a:r>
            <a:r>
              <a:rPr lang="en-US"/>
              <a:t> usage;</a:t>
            </a:r>
            <a:endParaRPr/>
          </a:p>
          <a:p>
            <a:pPr indent="-317500" lvl="0" marL="457200" rtl="0" algn="l">
              <a:spcBef>
                <a:spcPts val="0"/>
              </a:spcBef>
              <a:spcAft>
                <a:spcPts val="0"/>
              </a:spcAft>
              <a:buSzPts val="1400"/>
              <a:buChar char="-"/>
            </a:pPr>
            <a:r>
              <a:rPr lang="en-US"/>
              <a:t>and not much processing power is needed on the Server Thing, or the data producer,</a:t>
            </a:r>
            <a:br>
              <a:rPr lang="en-US"/>
            </a:br>
            <a:r>
              <a:rPr lang="en-US"/>
              <a:t>because the data is close to, or sometimes even identical to, the actual sensor data.</a:t>
            </a:r>
            <a:endParaRPr/>
          </a:p>
          <a:p>
            <a:pPr indent="0" lvl="0" marL="0" rtl="0" algn="l">
              <a:spcBef>
                <a:spcPts val="0"/>
              </a:spcBef>
              <a:spcAft>
                <a:spcPts val="0"/>
              </a:spcAft>
              <a:buNone/>
            </a:pPr>
            <a:r>
              <a:rPr lang="en-US"/>
              <a:t>So far, so good.</a:t>
            </a:r>
            <a:endParaRPr/>
          </a:p>
        </p:txBody>
      </p:sp>
      <p:sp>
        <p:nvSpPr>
          <p:cNvPr id="120" name="Google Shape;120;g587bff9e27_0_24:notes"/>
          <p:cNvSpPr txBox="1"/>
          <p:nvPr>
            <p:ph idx="12" type="sldNum"/>
          </p:nvPr>
        </p:nvSpPr>
        <p:spPr>
          <a:xfrm>
            <a:off x="4021294" y="9721107"/>
            <a:ext cx="3076500" cy="511800"/>
          </a:xfrm>
          <a:prstGeom prst="rect">
            <a:avLst/>
          </a:prstGeom>
        </p:spPr>
        <p:txBody>
          <a:bodyPr anchorCtr="0" anchor="b" bIns="49525" lIns="99050" spcFirstLastPara="1" rIns="99050"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7bff9e27_0_3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7bff9e27_0_37:notes"/>
          <p:cNvSpPr txBox="1"/>
          <p:nvPr>
            <p:ph idx="1" type="body"/>
          </p:nvPr>
        </p:nvSpPr>
        <p:spPr>
          <a:xfrm>
            <a:off x="709930" y="4861442"/>
            <a:ext cx="5679300" cy="46056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rPr lang="en-US"/>
              <a:t>But what if the data model changes? In that case, the Client Thing (consumer) needs to be notified somehow that the TD changes, and that it has to re-interpret the TD.</a:t>
            </a:r>
            <a:br>
              <a:rPr lang="en-US"/>
            </a:br>
            <a:r>
              <a:rPr lang="en-US"/>
              <a:t>If this doesn’t happen in time, state could potentially be interpreted incorrectly for a moment.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what if some application, possibly outside the WoT, wants to process historical data, for instance for offline analysis? We know that this is not what the WoT is designed for at the moment, but it might be a use case.</a:t>
            </a:r>
            <a:endParaRPr/>
          </a:p>
          <a:p>
            <a:pPr indent="0" lvl="0" marL="0" rtl="0" algn="l">
              <a:spcBef>
                <a:spcPts val="0"/>
              </a:spcBef>
              <a:spcAft>
                <a:spcPts val="0"/>
              </a:spcAft>
              <a:buNone/>
            </a:pPr>
            <a:r>
              <a:rPr lang="en-US"/>
              <a:t>In that case, the different versions of the TDs need to be stored somewhere as well.</a:t>
            </a:r>
            <a:endParaRPr/>
          </a:p>
        </p:txBody>
      </p:sp>
      <p:sp>
        <p:nvSpPr>
          <p:cNvPr id="127" name="Google Shape;127;g587bff9e27_0_37:notes"/>
          <p:cNvSpPr txBox="1"/>
          <p:nvPr>
            <p:ph idx="12" type="sldNum"/>
          </p:nvPr>
        </p:nvSpPr>
        <p:spPr>
          <a:xfrm>
            <a:off x="4021294" y="9721107"/>
            <a:ext cx="3076500" cy="511800"/>
          </a:xfrm>
          <a:prstGeom prst="rect">
            <a:avLst/>
          </a:prstGeom>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1a3a5f2b6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1a3a5f2b6_0_0:notes"/>
          <p:cNvSpPr txBox="1"/>
          <p:nvPr>
            <p:ph idx="1" type="body"/>
          </p:nvPr>
        </p:nvSpPr>
        <p:spPr>
          <a:xfrm>
            <a:off x="709930" y="4861442"/>
            <a:ext cx="5679300" cy="46056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rPr lang="en-US"/>
              <a:t>To tackle these problems, we propose to let the data speak for itself.</a:t>
            </a:r>
            <a:endParaRPr/>
          </a:p>
          <a:p>
            <a:pPr indent="0" lvl="0" marL="0" rtl="0" algn="l">
              <a:spcBef>
                <a:spcPts val="0"/>
              </a:spcBef>
              <a:spcAft>
                <a:spcPts val="0"/>
              </a:spcAft>
              <a:buNone/>
            </a:pPr>
            <a:r>
              <a:rPr lang="en-US"/>
              <a:t>It is possible to add a Linked Data version b</a:t>
            </a:r>
            <a:r>
              <a:rPr lang="en-US"/>
              <a:t>esides the original state.</a:t>
            </a:r>
            <a:endParaRPr/>
          </a:p>
          <a:p>
            <a:pPr indent="0" lvl="0" marL="0" rtl="0" algn="l">
              <a:spcBef>
                <a:spcPts val="0"/>
              </a:spcBef>
              <a:spcAft>
                <a:spcPts val="0"/>
              </a:spcAft>
              <a:buNone/>
            </a:pPr>
            <a:r>
              <a:rPr lang="en-US"/>
              <a:t>This means that the data model is incorporated in the data.</a:t>
            </a:r>
            <a:endParaRPr/>
          </a:p>
          <a:p>
            <a:pPr indent="0" lvl="0" marL="0" rtl="0" algn="l">
              <a:spcBef>
                <a:spcPts val="0"/>
              </a:spcBef>
              <a:spcAft>
                <a:spcPts val="0"/>
              </a:spcAft>
              <a:buNone/>
            </a:pPr>
            <a:r>
              <a:rPr lang="en-US"/>
              <a:t>So, data model changes are immediately reflected in the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Processing offline or historical data becomes easier since we don’t need the different TD versions anymore.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a bonus, links to other Things or existing Linked Data sets can be represented in the state data, promoting easier interoperability outside the WoT.</a:t>
            </a:r>
            <a:endParaRPr/>
          </a:p>
        </p:txBody>
      </p:sp>
      <p:sp>
        <p:nvSpPr>
          <p:cNvPr id="134" name="Google Shape;134;g51a3a5f2b6_0_0:notes"/>
          <p:cNvSpPr txBox="1"/>
          <p:nvPr>
            <p:ph idx="12" type="sldNum"/>
          </p:nvPr>
        </p:nvSpPr>
        <p:spPr>
          <a:xfrm>
            <a:off x="4021294" y="9721107"/>
            <a:ext cx="3076500" cy="511800"/>
          </a:xfrm>
          <a:prstGeom prst="rect">
            <a:avLst/>
          </a:prstGeom>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5ba4196e_0_11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585ba4196e_0_119:notes"/>
          <p:cNvSpPr txBox="1"/>
          <p:nvPr>
            <p:ph idx="1" type="body"/>
          </p:nvPr>
        </p:nvSpPr>
        <p:spPr>
          <a:xfrm>
            <a:off x="709930" y="4861442"/>
            <a:ext cx="5679300" cy="4605600"/>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rPr lang="en-US"/>
              <a:t>So how can we do that? We are working on a piece of software that converts data to RDF.</a:t>
            </a:r>
            <a:endParaRPr/>
          </a:p>
          <a:p>
            <a:pPr indent="0" lvl="0" marL="0" rtl="0" algn="l">
              <a:spcBef>
                <a:spcPts val="0"/>
              </a:spcBef>
              <a:spcAft>
                <a:spcPts val="0"/>
              </a:spcAft>
              <a:buNone/>
            </a:pPr>
            <a:r>
              <a:rPr lang="en-US"/>
              <a:t>The original state flows to the RMLStreamer, which converts it in near-</a:t>
            </a:r>
            <a:r>
              <a:rPr lang="en-US"/>
              <a:t>real time</a:t>
            </a:r>
            <a:r>
              <a:rPr lang="en-US"/>
              <a:t> to Linked Data, which can then be used by other Things or applications.</a:t>
            </a:r>
            <a:endParaRPr/>
          </a:p>
          <a:p>
            <a:pPr indent="0" lvl="0" marL="0" rtl="0" algn="l">
              <a:spcBef>
                <a:spcPts val="0"/>
              </a:spcBef>
              <a:spcAft>
                <a:spcPts val="0"/>
              </a:spcAft>
              <a:buNone/>
            </a:pPr>
            <a:r>
              <a:rPr lang="en-US"/>
              <a:t>A form is added to the TD, so Things can find the endpoint of the Linked Data state.</a:t>
            </a:r>
            <a:endParaRPr/>
          </a:p>
          <a:p>
            <a:pPr indent="0" lvl="0" marL="0" rtl="0" algn="l">
              <a:spcBef>
                <a:spcPts val="0"/>
              </a:spcBef>
              <a:spcAft>
                <a:spcPts val="0"/>
              </a:spcAft>
              <a:buNone/>
            </a:pPr>
            <a:r>
              <a:rPr lang="en-US"/>
              <a:t>The RMLStreamer is rule-based, so no software changes are required for processing different Things, or when the data model of a Thing changes.</a:t>
            </a:r>
            <a:endParaRPr/>
          </a:p>
          <a:p>
            <a:pPr indent="0" lvl="0" marL="0" rtl="0" algn="l">
              <a:spcBef>
                <a:spcPts val="0"/>
              </a:spcBef>
              <a:spcAft>
                <a:spcPts val="0"/>
              </a:spcAft>
              <a:buNone/>
            </a:pPr>
            <a:r>
              <a:rPr lang="en-US"/>
              <a:t>Rules can be set up manually, but can, in theory, also be deducted from the TD.</a:t>
            </a:r>
            <a:endParaRPr/>
          </a:p>
          <a:p>
            <a:pPr indent="0" lvl="0" marL="0" rtl="0" algn="l">
              <a:spcBef>
                <a:spcPts val="0"/>
              </a:spcBef>
              <a:spcAft>
                <a:spcPts val="0"/>
              </a:spcAft>
              <a:buNone/>
            </a:pPr>
            <a:r>
              <a:rPr lang="en-US"/>
              <a:t>The RMLStreamer is suited for the WoT since it can handle static as well as streaming data, in a push or pull manner.</a:t>
            </a:r>
            <a:endParaRPr/>
          </a:p>
        </p:txBody>
      </p:sp>
      <p:sp>
        <p:nvSpPr>
          <p:cNvPr id="141" name="Google Shape;141;g585ba4196e_0_119:notes"/>
          <p:cNvSpPr txBox="1"/>
          <p:nvPr>
            <p:ph idx="12" type="sldNum"/>
          </p:nvPr>
        </p:nvSpPr>
        <p:spPr>
          <a:xfrm>
            <a:off x="4021294" y="9721107"/>
            <a:ext cx="3076500" cy="51180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43066066_0_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5943066066_0_2:notes"/>
          <p:cNvSpPr txBox="1"/>
          <p:nvPr>
            <p:ph idx="1" type="body"/>
          </p:nvPr>
        </p:nvSpPr>
        <p:spPr>
          <a:xfrm>
            <a:off x="709930" y="4861442"/>
            <a:ext cx="5679300" cy="4605600"/>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rPr lang="en-US"/>
              <a:t>So how can we do that? We are working on a piece of software that converts data to RDF.</a:t>
            </a:r>
            <a:endParaRPr/>
          </a:p>
          <a:p>
            <a:pPr indent="0" lvl="0" marL="0" rtl="0" algn="l">
              <a:spcBef>
                <a:spcPts val="0"/>
              </a:spcBef>
              <a:spcAft>
                <a:spcPts val="0"/>
              </a:spcAft>
              <a:buNone/>
            </a:pPr>
            <a:r>
              <a:rPr lang="en-US"/>
              <a:t>The original state flows to the RMLStreamer, which converts it in near-real time to Linked Data, which can then be used by other Things or applications.</a:t>
            </a:r>
            <a:endParaRPr/>
          </a:p>
          <a:p>
            <a:pPr indent="0" lvl="0" marL="0" rtl="0" algn="l">
              <a:spcBef>
                <a:spcPts val="0"/>
              </a:spcBef>
              <a:spcAft>
                <a:spcPts val="0"/>
              </a:spcAft>
              <a:buNone/>
            </a:pPr>
            <a:r>
              <a:rPr lang="en-US"/>
              <a:t>A form is added to the TD, so Things can find the endpoint of the Linked Data state.</a:t>
            </a:r>
            <a:endParaRPr/>
          </a:p>
          <a:p>
            <a:pPr indent="0" lvl="0" marL="0" rtl="0" algn="l">
              <a:spcBef>
                <a:spcPts val="0"/>
              </a:spcBef>
              <a:spcAft>
                <a:spcPts val="0"/>
              </a:spcAft>
              <a:buNone/>
            </a:pPr>
            <a:r>
              <a:rPr lang="en-US"/>
              <a:t>The RMLStreamer is rule-based, so no software changes are required for processing different Things, or when the data model of a Thing changes.</a:t>
            </a:r>
            <a:endParaRPr/>
          </a:p>
          <a:p>
            <a:pPr indent="0" lvl="0" marL="0" rtl="0" algn="l">
              <a:spcBef>
                <a:spcPts val="0"/>
              </a:spcBef>
              <a:spcAft>
                <a:spcPts val="0"/>
              </a:spcAft>
              <a:buNone/>
            </a:pPr>
            <a:r>
              <a:rPr lang="en-US"/>
              <a:t>Rules can be set up manually, but can, in theory, also be deducted from the TD.</a:t>
            </a:r>
            <a:endParaRPr/>
          </a:p>
          <a:p>
            <a:pPr indent="0" lvl="0" marL="0" rtl="0" algn="l">
              <a:spcBef>
                <a:spcPts val="0"/>
              </a:spcBef>
              <a:spcAft>
                <a:spcPts val="0"/>
              </a:spcAft>
              <a:buNone/>
            </a:pPr>
            <a:r>
              <a:rPr lang="en-US"/>
              <a:t>The RMLStreamer is suited for the WoT since it can handle static as well as streaming data, in a push or pull manner.</a:t>
            </a:r>
            <a:endParaRPr/>
          </a:p>
        </p:txBody>
      </p:sp>
      <p:sp>
        <p:nvSpPr>
          <p:cNvPr id="159" name="Google Shape;159;g5943066066_0_2:notes"/>
          <p:cNvSpPr txBox="1"/>
          <p:nvPr>
            <p:ph idx="12" type="sldNum"/>
          </p:nvPr>
        </p:nvSpPr>
        <p:spPr>
          <a:xfrm>
            <a:off x="4021294" y="9721107"/>
            <a:ext cx="3076500" cy="51180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7:notes"/>
          <p:cNvSpPr txBox="1"/>
          <p:nvPr>
            <p:ph idx="1" type="body"/>
          </p:nvPr>
        </p:nvSpPr>
        <p:spPr>
          <a:xfrm>
            <a:off x="709930" y="4861442"/>
            <a:ext cx="5679440" cy="4605576"/>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rPr lang="en-US"/>
              <a:t>To summarize,</a:t>
            </a:r>
            <a:endParaRPr/>
          </a:p>
          <a:p>
            <a:pPr indent="0" lvl="0" marL="0" rtl="0" algn="l">
              <a:spcBef>
                <a:spcPts val="0"/>
              </a:spcBef>
              <a:spcAft>
                <a:spcPts val="0"/>
              </a:spcAft>
              <a:buNone/>
            </a:pPr>
            <a:r>
              <a:rPr lang="en-US"/>
              <a:t>We propose to extend Things so that their state is also available as Linked Data.</a:t>
            </a:r>
            <a:endParaRPr/>
          </a:p>
          <a:p>
            <a:pPr indent="0" lvl="0" marL="0" rtl="0" algn="l">
              <a:spcBef>
                <a:spcPts val="0"/>
              </a:spcBef>
              <a:spcAft>
                <a:spcPts val="0"/>
              </a:spcAft>
              <a:buNone/>
            </a:pPr>
            <a:r>
              <a:rPr lang="en-US"/>
              <a:t>This promotes usage of the state or data of a Thing or a collection of Things outside the WoT context.</a:t>
            </a:r>
            <a:endParaRPr/>
          </a:p>
          <a:p>
            <a:pPr indent="0" lvl="0" marL="0" rtl="0" algn="l">
              <a:spcBef>
                <a:spcPts val="0"/>
              </a:spcBef>
              <a:spcAft>
                <a:spcPts val="0"/>
              </a:spcAft>
              <a:buNone/>
            </a:pPr>
            <a:r>
              <a:rPr lang="en-US"/>
              <a:t>We have a rule-based tool to convert data to Linked data, which can be found...</a:t>
            </a:r>
            <a:endParaRPr/>
          </a:p>
          <a:p>
            <a:pPr indent="0" lvl="0" marL="0" rtl="0" algn="l">
              <a:spcBef>
                <a:spcPts val="0"/>
              </a:spcBef>
              <a:spcAft>
                <a:spcPts val="0"/>
              </a:spcAft>
              <a:buNone/>
            </a:pPr>
            <a:r>
              <a:rPr lang="en-US"/>
              <a:t>All info about RML, which specifies the rules, can be found ...</a:t>
            </a:r>
            <a:endParaRPr/>
          </a:p>
          <a:p>
            <a:pPr indent="0" lvl="0" marL="0" rtl="0" algn="l">
              <a:spcBef>
                <a:spcPts val="0"/>
              </a:spcBef>
              <a:spcAft>
                <a:spcPts val="0"/>
              </a:spcAft>
              <a:buNone/>
            </a:pPr>
            <a:r>
              <a:t/>
            </a:r>
            <a:endParaRPr/>
          </a:p>
        </p:txBody>
      </p:sp>
      <p:sp>
        <p:nvSpPr>
          <p:cNvPr id="193" name="Google Shape;193;p7:notes"/>
          <p:cNvSpPr txBox="1"/>
          <p:nvPr>
            <p:ph idx="12" type="sldNum"/>
          </p:nvPr>
        </p:nvSpPr>
        <p:spPr>
          <a:xfrm>
            <a:off x="4021294" y="9721107"/>
            <a:ext cx="3076363" cy="51173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1a3a5f2b6_0_1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51a3a5f2b6_0_18:notes"/>
          <p:cNvSpPr txBox="1"/>
          <p:nvPr>
            <p:ph idx="1" type="body"/>
          </p:nvPr>
        </p:nvSpPr>
        <p:spPr>
          <a:xfrm>
            <a:off x="709930" y="4861442"/>
            <a:ext cx="5679300" cy="4605600"/>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200" name="Google Shape;200;g51a3a5f2b6_0_18:notes"/>
          <p:cNvSpPr txBox="1"/>
          <p:nvPr>
            <p:ph idx="12" type="sldNum"/>
          </p:nvPr>
        </p:nvSpPr>
        <p:spPr>
          <a:xfrm>
            <a:off x="4021294" y="9721107"/>
            <a:ext cx="3076500" cy="51180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4400"/>
              <a:buFont typeface="Open Sans"/>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b" bIns="45700" lIns="91425" spcFirstLastPara="1" rIns="91425" wrap="square" tIns="45700"/>
          <a:lstStyle>
            <a:lvl1pPr lvl="0" algn="ctr">
              <a:spcBef>
                <a:spcPts val="400"/>
              </a:spcBef>
              <a:spcAft>
                <a:spcPts val="0"/>
              </a:spcAft>
              <a:buClr>
                <a:srgbClr val="888888"/>
              </a:buClr>
              <a:buSzPts val="2000"/>
              <a:buFont typeface="Open Sans"/>
              <a:buNone/>
              <a:defRPr sz="2000">
                <a:solidFill>
                  <a:srgbClr val="888888"/>
                </a:solidFill>
              </a:defRPr>
            </a:lvl1pPr>
            <a:lvl2pPr lvl="1" algn="ctr">
              <a:spcBef>
                <a:spcPts val="560"/>
              </a:spcBef>
              <a:spcAft>
                <a:spcPts val="0"/>
              </a:spcAft>
              <a:buClr>
                <a:srgbClr val="888888"/>
              </a:buClr>
              <a:buSzPts val="2800"/>
              <a:buFont typeface="Open Sans"/>
              <a:buNone/>
              <a:defRPr>
                <a:solidFill>
                  <a:srgbClr val="888888"/>
                </a:solidFill>
              </a:defRPr>
            </a:lvl2pPr>
            <a:lvl3pPr lvl="2" algn="ctr">
              <a:spcBef>
                <a:spcPts val="480"/>
              </a:spcBef>
              <a:spcAft>
                <a:spcPts val="0"/>
              </a:spcAft>
              <a:buClr>
                <a:srgbClr val="888888"/>
              </a:buClr>
              <a:buSzPts val="2400"/>
              <a:buFont typeface="Open Sans"/>
              <a:buNone/>
              <a:defRPr>
                <a:solidFill>
                  <a:srgbClr val="888888"/>
                </a:solidFill>
              </a:defRPr>
            </a:lvl3pPr>
            <a:lvl4pPr lvl="3" algn="ctr">
              <a:spcBef>
                <a:spcPts val="400"/>
              </a:spcBef>
              <a:spcAft>
                <a:spcPts val="0"/>
              </a:spcAft>
              <a:buClr>
                <a:srgbClr val="888888"/>
              </a:buClr>
              <a:buSzPts val="2000"/>
              <a:buFont typeface="Open Sans"/>
              <a:buNone/>
              <a:defRPr>
                <a:solidFill>
                  <a:srgbClr val="888888"/>
                </a:solidFill>
              </a:defRPr>
            </a:lvl4pPr>
            <a:lvl5pPr lvl="4" algn="ctr">
              <a:spcBef>
                <a:spcPts val="400"/>
              </a:spcBef>
              <a:spcAft>
                <a:spcPts val="0"/>
              </a:spcAft>
              <a:buClr>
                <a:srgbClr val="888888"/>
              </a:buClr>
              <a:buSzPts val="2000"/>
              <a:buFont typeface="Open Sans"/>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b="0" l="0" r="0" t="0"/>
          <a:stretch/>
        </p:blipFill>
        <p:spPr>
          <a:xfrm>
            <a:off x="464400" y="0"/>
            <a:ext cx="2294111" cy="764704"/>
          </a:xfrm>
          <a:prstGeom prst="rect">
            <a:avLst/>
          </a:prstGeom>
          <a:noFill/>
          <a:ln>
            <a:noFill/>
          </a:ln>
        </p:spPr>
      </p:pic>
      <p:pic>
        <p:nvPicPr>
          <p:cNvPr descr="Afbeeldingsresultaat voor idlab logo" id="22" name="Google Shape;22;p2"/>
          <p:cNvPicPr preferRelativeResize="0"/>
          <p:nvPr/>
        </p:nvPicPr>
        <p:blipFill rotWithShape="1">
          <a:blip r:embed="rId3">
            <a:alphaModFix/>
          </a:blip>
          <a:srcRect b="27645" l="0" r="0" t="36342"/>
          <a:stretch/>
        </p:blipFill>
        <p:spPr>
          <a:xfrm>
            <a:off x="7668344" y="224415"/>
            <a:ext cx="877135" cy="3158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Open San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Open Sans"/>
              <a:buNone/>
              <a:defRPr b="0" i="0" sz="3200" u="none" cap="none" strike="noStrike">
                <a:solidFill>
                  <a:schemeClr val="dk1"/>
                </a:solidFill>
                <a:latin typeface="Open Sans"/>
                <a:ea typeface="Open Sans"/>
                <a:cs typeface="Open Sans"/>
                <a:sym typeface="Open Sans"/>
              </a:defRPr>
            </a:lvl1pPr>
            <a:lvl2pPr lvl="1" marR="0" rtl="0" algn="l">
              <a:spcBef>
                <a:spcPts val="56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2pPr>
            <a:lvl3pPr lvl="2" marR="0" rtl="0" algn="l">
              <a:spcBef>
                <a:spcPts val="480"/>
              </a:spcBef>
              <a:spcAft>
                <a:spcPts val="0"/>
              </a:spcAft>
              <a:buClr>
                <a:schemeClr val="dk1"/>
              </a:buClr>
              <a:buSzPts val="2400"/>
              <a:buFont typeface="Open Sans"/>
              <a:buNone/>
              <a:defRPr b="0" i="0" sz="2400" u="none" cap="none" strike="noStrike">
                <a:solidFill>
                  <a:schemeClr val="dk1"/>
                </a:solidFill>
                <a:latin typeface="Open Sans"/>
                <a:ea typeface="Open Sans"/>
                <a:cs typeface="Open Sans"/>
                <a:sym typeface="Open Sans"/>
              </a:defRPr>
            </a:lvl3pPr>
            <a:lvl4pPr lvl="3" marR="0" rtl="0" algn="l">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4pPr>
            <a:lvl5pPr lvl="4" marR="0" rtl="0" algn="l">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9pPr>
          </a:lstStyle>
          <a:p/>
        </p:txBody>
      </p:sp>
      <p:sp>
        <p:nvSpPr>
          <p:cNvPr id="69" name="Google Shape;69;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Open Sans"/>
              <a:buNone/>
              <a:defRPr sz="1400"/>
            </a:lvl1pPr>
            <a:lvl2pPr indent="-228600" lvl="1" marL="914400" algn="l">
              <a:spcBef>
                <a:spcPts val="240"/>
              </a:spcBef>
              <a:spcAft>
                <a:spcPts val="0"/>
              </a:spcAft>
              <a:buClr>
                <a:schemeClr val="dk1"/>
              </a:buClr>
              <a:buSzPts val="1200"/>
              <a:buFont typeface="Open Sans"/>
              <a:buNone/>
              <a:defRPr sz="1200"/>
            </a:lvl2pPr>
            <a:lvl3pPr indent="-228600" lvl="2" marL="1371600" algn="l">
              <a:spcBef>
                <a:spcPts val="200"/>
              </a:spcBef>
              <a:spcAft>
                <a:spcPts val="0"/>
              </a:spcAft>
              <a:buClr>
                <a:schemeClr val="dk1"/>
              </a:buClr>
              <a:buSzPts val="1000"/>
              <a:buFont typeface="Open Sans"/>
              <a:buNone/>
              <a:defRPr sz="1000"/>
            </a:lvl3pPr>
            <a:lvl4pPr indent="-228600" lvl="3" marL="1828800" algn="l">
              <a:spcBef>
                <a:spcPts val="180"/>
              </a:spcBef>
              <a:spcAft>
                <a:spcPts val="0"/>
              </a:spcAft>
              <a:buClr>
                <a:schemeClr val="dk1"/>
              </a:buClr>
              <a:buSzPts val="900"/>
              <a:buFont typeface="Open Sans"/>
              <a:buNone/>
              <a:defRPr sz="900"/>
            </a:lvl4pPr>
            <a:lvl5pPr indent="-228600" lvl="4" marL="2286000" algn="l">
              <a:spcBef>
                <a:spcPts val="180"/>
              </a:spcBef>
              <a:spcAft>
                <a:spcPts val="0"/>
              </a:spcAft>
              <a:buClr>
                <a:schemeClr val="dk1"/>
              </a:buClr>
              <a:buSzPts val="900"/>
              <a:buFont typeface="Open Sans"/>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397460" y="-196044"/>
            <a:ext cx="4349080" cy="82296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Clr>
                <a:schemeClr val="dk1"/>
              </a:buClr>
              <a:buSzPts val="1800"/>
              <a:buNone/>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3"/>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Clr>
                <a:schemeClr val="dk1"/>
              </a:buClr>
              <a:buSzPts val="1800"/>
              <a:buNone/>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228600" lvl="0" marL="457200" algn="l">
              <a:spcBef>
                <a:spcPts val="560"/>
              </a:spcBef>
              <a:spcAft>
                <a:spcPts val="0"/>
              </a:spcAft>
              <a:buClr>
                <a:schemeClr val="dk1"/>
              </a:buClr>
              <a:buSzPts val="2800"/>
              <a:buFont typeface="Open Sans"/>
              <a:buNone/>
              <a:defRPr sz="2800"/>
            </a:lvl1pPr>
            <a:lvl2pPr indent="-228600" lvl="1" marL="914400" algn="l">
              <a:spcBef>
                <a:spcPts val="480"/>
              </a:spcBef>
              <a:spcAft>
                <a:spcPts val="0"/>
              </a:spcAft>
              <a:buClr>
                <a:schemeClr val="dk1"/>
              </a:buClr>
              <a:buSzPts val="2400"/>
              <a:buFont typeface="Open Sans"/>
              <a:buNone/>
              <a:defRPr sz="2400"/>
            </a:lvl2pPr>
            <a:lvl3pPr indent="-228600" lvl="2" marL="1371600" algn="l">
              <a:spcBef>
                <a:spcPts val="400"/>
              </a:spcBef>
              <a:spcAft>
                <a:spcPts val="0"/>
              </a:spcAft>
              <a:buClr>
                <a:schemeClr val="dk1"/>
              </a:buClr>
              <a:buSzPts val="2000"/>
              <a:buFont typeface="Open Sans"/>
              <a:buNone/>
              <a:defRPr sz="2000"/>
            </a:lvl3pPr>
            <a:lvl4pPr indent="-228600" lvl="3" marL="1828800" algn="l">
              <a:spcBef>
                <a:spcPts val="360"/>
              </a:spcBef>
              <a:spcAft>
                <a:spcPts val="0"/>
              </a:spcAft>
              <a:buClr>
                <a:schemeClr val="dk1"/>
              </a:buClr>
              <a:buSzPts val="1800"/>
              <a:buFont typeface="Open Sans"/>
              <a:buNone/>
              <a:defRPr sz="1800"/>
            </a:lvl4pPr>
            <a:lvl5pPr indent="-228600" lvl="4" marL="2286000" algn="l">
              <a:spcBef>
                <a:spcPts val="360"/>
              </a:spcBef>
              <a:spcAft>
                <a:spcPts val="0"/>
              </a:spcAft>
              <a:buClr>
                <a:schemeClr val="dk1"/>
              </a:buClr>
              <a:buSzPts val="1800"/>
              <a:buFont typeface="Open Sans"/>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228600" lvl="0" marL="457200" algn="l">
              <a:spcBef>
                <a:spcPts val="560"/>
              </a:spcBef>
              <a:spcAft>
                <a:spcPts val="0"/>
              </a:spcAft>
              <a:buClr>
                <a:schemeClr val="dk1"/>
              </a:buClr>
              <a:buSzPts val="2800"/>
              <a:buFont typeface="Open Sans"/>
              <a:buNone/>
              <a:defRPr sz="2800"/>
            </a:lvl1pPr>
            <a:lvl2pPr indent="-228600" lvl="1" marL="914400" algn="l">
              <a:spcBef>
                <a:spcPts val="480"/>
              </a:spcBef>
              <a:spcAft>
                <a:spcPts val="0"/>
              </a:spcAft>
              <a:buClr>
                <a:schemeClr val="dk1"/>
              </a:buClr>
              <a:buSzPts val="2400"/>
              <a:buFont typeface="Open Sans"/>
              <a:buNone/>
              <a:defRPr sz="2400"/>
            </a:lvl2pPr>
            <a:lvl3pPr indent="-228600" lvl="2" marL="1371600" algn="l">
              <a:spcBef>
                <a:spcPts val="400"/>
              </a:spcBef>
              <a:spcAft>
                <a:spcPts val="0"/>
              </a:spcAft>
              <a:buClr>
                <a:schemeClr val="dk1"/>
              </a:buClr>
              <a:buSzPts val="2000"/>
              <a:buFont typeface="Open Sans"/>
              <a:buNone/>
              <a:defRPr sz="2000"/>
            </a:lvl3pPr>
            <a:lvl4pPr indent="-228600" lvl="3" marL="1828800" algn="l">
              <a:spcBef>
                <a:spcPts val="360"/>
              </a:spcBef>
              <a:spcAft>
                <a:spcPts val="0"/>
              </a:spcAft>
              <a:buClr>
                <a:schemeClr val="dk1"/>
              </a:buClr>
              <a:buSzPts val="1800"/>
              <a:buFont typeface="Open Sans"/>
              <a:buNone/>
              <a:defRPr sz="1800"/>
            </a:lvl4pPr>
            <a:lvl5pPr indent="-228600" lvl="4" marL="2286000" algn="l">
              <a:spcBef>
                <a:spcPts val="360"/>
              </a:spcBef>
              <a:spcAft>
                <a:spcPts val="0"/>
              </a:spcAft>
              <a:buClr>
                <a:schemeClr val="dk1"/>
              </a:buClr>
              <a:buSzPts val="1800"/>
              <a:buFont typeface="Open Sans"/>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3600"/>
              <a:buFont typeface="Open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57200" y="1744216"/>
            <a:ext cx="8229600" cy="4349080"/>
          </a:xfrm>
          <a:prstGeom prst="rect">
            <a:avLst/>
          </a:prstGeom>
          <a:noFill/>
          <a:ln>
            <a:noFill/>
          </a:ln>
        </p:spPr>
        <p:txBody>
          <a:bodyPr anchorCtr="0" anchor="t" bIns="45700" lIns="91425" spcFirstLastPara="1" rIns="91425" wrap="square" tIns="45700"/>
          <a:lstStyle>
            <a:lvl1pPr indent="-228600" lvl="0" marL="457200" algn="l">
              <a:spcBef>
                <a:spcPts val="560"/>
              </a:spcBef>
              <a:spcAft>
                <a:spcPts val="0"/>
              </a:spcAft>
              <a:buClr>
                <a:schemeClr val="dk1"/>
              </a:buClr>
              <a:buSzPts val="2800"/>
              <a:buFont typeface="Open Sans"/>
              <a:buNone/>
              <a:defRPr sz="2800"/>
            </a:lvl1pPr>
            <a:lvl2pPr indent="-228600" lvl="1" marL="914400" algn="l">
              <a:spcBef>
                <a:spcPts val="480"/>
              </a:spcBef>
              <a:spcAft>
                <a:spcPts val="0"/>
              </a:spcAft>
              <a:buClr>
                <a:schemeClr val="dk1"/>
              </a:buClr>
              <a:buSzPts val="2400"/>
              <a:buFont typeface="Open Sans"/>
              <a:buNone/>
              <a:defRPr sz="2400"/>
            </a:lvl2pPr>
            <a:lvl3pPr indent="-228600" lvl="2" marL="1371600" algn="l">
              <a:spcBef>
                <a:spcPts val="400"/>
              </a:spcBef>
              <a:spcAft>
                <a:spcPts val="0"/>
              </a:spcAft>
              <a:buClr>
                <a:schemeClr val="dk1"/>
              </a:buClr>
              <a:buSzPts val="2000"/>
              <a:buFont typeface="Open Sans"/>
              <a:buNone/>
              <a:defRPr sz="2000"/>
            </a:lvl3pPr>
            <a:lvl4pPr indent="-228600" lvl="3" marL="1828800" algn="l">
              <a:spcBef>
                <a:spcPts val="360"/>
              </a:spcBef>
              <a:spcAft>
                <a:spcPts val="0"/>
              </a:spcAft>
              <a:buClr>
                <a:schemeClr val="dk1"/>
              </a:buClr>
              <a:buSzPts val="1800"/>
              <a:buFont typeface="Open Sans"/>
              <a:buNone/>
              <a:defRPr sz="1800"/>
            </a:lvl4pPr>
            <a:lvl5pPr indent="-228600" lvl="4" marL="2286000" algn="l">
              <a:spcBef>
                <a:spcPts val="360"/>
              </a:spcBef>
              <a:spcAft>
                <a:spcPts val="0"/>
              </a:spcAft>
              <a:buClr>
                <a:schemeClr val="dk1"/>
              </a:buClr>
              <a:buSzPts val="1800"/>
              <a:buFont typeface="Open Sans"/>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34" name="Shape 34"/>
        <p:cNvGrpSpPr/>
        <p:nvPr/>
      </p:nvGrpSpPr>
      <p:grpSpPr>
        <a:xfrm>
          <a:off x="0" y="0"/>
          <a:ext cx="0" cy="0"/>
          <a:chOff x="0" y="0"/>
          <a:chExt cx="0" cy="0"/>
        </a:xfrm>
      </p:grpSpPr>
      <p:sp>
        <p:nvSpPr>
          <p:cNvPr id="35" name="Google Shape;35;p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3600"/>
              <a:buFont typeface="Open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457200" y="1744216"/>
            <a:ext cx="8229600" cy="4349080"/>
          </a:xfrm>
          <a:prstGeom prst="rect">
            <a:avLst/>
          </a:prstGeom>
          <a:noFill/>
          <a:ln>
            <a:noFill/>
          </a:ln>
        </p:spPr>
        <p:txBody>
          <a:bodyPr anchorCtr="0" anchor="t" bIns="45700" lIns="91425" spcFirstLastPara="1" rIns="91425" wrap="square" tIns="45700"/>
          <a:lstStyle>
            <a:lvl1pPr indent="-228600" lvl="0" marL="457200" algn="l">
              <a:spcBef>
                <a:spcPts val="560"/>
              </a:spcBef>
              <a:spcAft>
                <a:spcPts val="0"/>
              </a:spcAft>
              <a:buClr>
                <a:schemeClr val="dk1"/>
              </a:buClr>
              <a:buSzPts val="2800"/>
              <a:buFont typeface="Open Sans"/>
              <a:buNone/>
              <a:defRPr sz="2800"/>
            </a:lvl1pPr>
            <a:lvl2pPr indent="-228600" lvl="1" marL="914400" algn="l">
              <a:spcBef>
                <a:spcPts val="480"/>
              </a:spcBef>
              <a:spcAft>
                <a:spcPts val="0"/>
              </a:spcAft>
              <a:buClr>
                <a:schemeClr val="dk1"/>
              </a:buClr>
              <a:buSzPts val="2400"/>
              <a:buFont typeface="Open Sans"/>
              <a:buNone/>
              <a:defRPr sz="2400"/>
            </a:lvl2pPr>
            <a:lvl3pPr indent="-228600" lvl="2" marL="1371600" algn="l">
              <a:spcBef>
                <a:spcPts val="400"/>
              </a:spcBef>
              <a:spcAft>
                <a:spcPts val="0"/>
              </a:spcAft>
              <a:buClr>
                <a:schemeClr val="dk1"/>
              </a:buClr>
              <a:buSzPts val="2000"/>
              <a:buFont typeface="Open Sans"/>
              <a:buNone/>
              <a:defRPr sz="2000"/>
            </a:lvl3pPr>
            <a:lvl4pPr indent="-228600" lvl="3" marL="1828800" algn="l">
              <a:spcBef>
                <a:spcPts val="360"/>
              </a:spcBef>
              <a:spcAft>
                <a:spcPts val="0"/>
              </a:spcAft>
              <a:buClr>
                <a:schemeClr val="dk1"/>
              </a:buClr>
              <a:buSzPts val="1800"/>
              <a:buFont typeface="Open Sans"/>
              <a:buNone/>
              <a:defRPr sz="1800"/>
            </a:lvl4pPr>
            <a:lvl5pPr indent="-228600" lvl="4" marL="2286000" algn="l">
              <a:spcBef>
                <a:spcPts val="360"/>
              </a:spcBef>
              <a:spcAft>
                <a:spcPts val="0"/>
              </a:spcAft>
              <a:buClr>
                <a:schemeClr val="dk1"/>
              </a:buClr>
              <a:buSzPts val="1800"/>
              <a:buFont typeface="Open Sans"/>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
          <p:cNvSpPr/>
          <p:nvPr/>
        </p:nvSpPr>
        <p:spPr>
          <a:xfrm>
            <a:off x="8244408" y="0"/>
            <a:ext cx="89959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722313" y="4155157"/>
            <a:ext cx="7772400" cy="136207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4000"/>
              <a:buFont typeface="Open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722313" y="2006898"/>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Font typeface="Open Sans"/>
              <a:buNone/>
              <a:defRPr sz="2000">
                <a:solidFill>
                  <a:srgbClr val="888888"/>
                </a:solidFill>
              </a:defRPr>
            </a:lvl1pPr>
            <a:lvl2pPr indent="-228600" lvl="1" marL="914400" algn="l">
              <a:spcBef>
                <a:spcPts val="360"/>
              </a:spcBef>
              <a:spcAft>
                <a:spcPts val="0"/>
              </a:spcAft>
              <a:buClr>
                <a:srgbClr val="888888"/>
              </a:buClr>
              <a:buSzPts val="1800"/>
              <a:buFont typeface="Open Sans"/>
              <a:buNone/>
              <a:defRPr sz="1800">
                <a:solidFill>
                  <a:srgbClr val="888888"/>
                </a:solidFill>
              </a:defRPr>
            </a:lvl2pPr>
            <a:lvl3pPr indent="-228600" lvl="2" marL="1371600" algn="l">
              <a:spcBef>
                <a:spcPts val="320"/>
              </a:spcBef>
              <a:spcAft>
                <a:spcPts val="0"/>
              </a:spcAft>
              <a:buClr>
                <a:srgbClr val="888888"/>
              </a:buClr>
              <a:buSzPts val="1600"/>
              <a:buFont typeface="Open Sans"/>
              <a:buNone/>
              <a:defRPr sz="1600">
                <a:solidFill>
                  <a:srgbClr val="888888"/>
                </a:solidFill>
              </a:defRPr>
            </a:lvl3pPr>
            <a:lvl4pPr indent="-228600" lvl="3" marL="1828800" algn="l">
              <a:spcBef>
                <a:spcPts val="280"/>
              </a:spcBef>
              <a:spcAft>
                <a:spcPts val="0"/>
              </a:spcAft>
              <a:buClr>
                <a:srgbClr val="888888"/>
              </a:buClr>
              <a:buSzPts val="1400"/>
              <a:buFont typeface="Open Sans"/>
              <a:buNone/>
              <a:defRPr sz="1400">
                <a:solidFill>
                  <a:srgbClr val="888888"/>
                </a:solidFill>
              </a:defRPr>
            </a:lvl4pPr>
            <a:lvl5pPr indent="-228600" lvl="4" marL="2286000" algn="l">
              <a:spcBef>
                <a:spcPts val="280"/>
              </a:spcBef>
              <a:spcAft>
                <a:spcPts val="0"/>
              </a:spcAft>
              <a:buClr>
                <a:srgbClr val="888888"/>
              </a:buClr>
              <a:buSzPts val="1400"/>
              <a:buFont typeface="Open Sans"/>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4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Open Sans"/>
              <a:buNone/>
              <a:defRPr b="1" sz="2400"/>
            </a:lvl1pPr>
            <a:lvl2pPr indent="-228600" lvl="1" marL="914400" algn="l">
              <a:spcBef>
                <a:spcPts val="400"/>
              </a:spcBef>
              <a:spcAft>
                <a:spcPts val="0"/>
              </a:spcAft>
              <a:buClr>
                <a:schemeClr val="dk1"/>
              </a:buClr>
              <a:buSzPts val="2000"/>
              <a:buFont typeface="Open Sans"/>
              <a:buNone/>
              <a:defRPr b="1" sz="2000"/>
            </a:lvl2pPr>
            <a:lvl3pPr indent="-228600" lvl="2" marL="1371600" algn="l">
              <a:spcBef>
                <a:spcPts val="360"/>
              </a:spcBef>
              <a:spcAft>
                <a:spcPts val="0"/>
              </a:spcAft>
              <a:buClr>
                <a:schemeClr val="dk1"/>
              </a:buClr>
              <a:buSzPts val="1800"/>
              <a:buFont typeface="Open Sans"/>
              <a:buNone/>
              <a:defRPr b="1" sz="1800"/>
            </a:lvl3pPr>
            <a:lvl4pPr indent="-228600" lvl="3" marL="1828800" algn="l">
              <a:spcBef>
                <a:spcPts val="320"/>
              </a:spcBef>
              <a:spcAft>
                <a:spcPts val="0"/>
              </a:spcAft>
              <a:buClr>
                <a:schemeClr val="dk1"/>
              </a:buClr>
              <a:buSzPts val="1600"/>
              <a:buFont typeface="Open Sans"/>
              <a:buNone/>
              <a:defRPr b="1" sz="1600"/>
            </a:lvl4pPr>
            <a:lvl5pPr indent="-228600" lvl="4" marL="2286000" algn="l">
              <a:spcBef>
                <a:spcPts val="320"/>
              </a:spcBef>
              <a:spcAft>
                <a:spcPts val="0"/>
              </a:spcAft>
              <a:buClr>
                <a:schemeClr val="dk1"/>
              </a:buClr>
              <a:buSzPts val="1600"/>
              <a:buFont typeface="Open Sans"/>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228600" lvl="0" marL="457200" algn="l">
              <a:spcBef>
                <a:spcPts val="480"/>
              </a:spcBef>
              <a:spcAft>
                <a:spcPts val="0"/>
              </a:spcAft>
              <a:buClr>
                <a:schemeClr val="dk1"/>
              </a:buClr>
              <a:buSzPts val="2400"/>
              <a:buFont typeface="Open Sans"/>
              <a:buNone/>
              <a:defRPr sz="2400"/>
            </a:lvl1pPr>
            <a:lvl2pPr indent="-228600" lvl="1" marL="914400" algn="l">
              <a:spcBef>
                <a:spcPts val="400"/>
              </a:spcBef>
              <a:spcAft>
                <a:spcPts val="0"/>
              </a:spcAft>
              <a:buClr>
                <a:schemeClr val="dk1"/>
              </a:buClr>
              <a:buSzPts val="2000"/>
              <a:buFont typeface="Open Sans"/>
              <a:buNone/>
              <a:defRPr sz="2000"/>
            </a:lvl2pPr>
            <a:lvl3pPr indent="-228600" lvl="2" marL="1371600" algn="l">
              <a:spcBef>
                <a:spcPts val="360"/>
              </a:spcBef>
              <a:spcAft>
                <a:spcPts val="0"/>
              </a:spcAft>
              <a:buClr>
                <a:schemeClr val="dk1"/>
              </a:buClr>
              <a:buSzPts val="1800"/>
              <a:buFont typeface="Open Sans"/>
              <a:buNone/>
              <a:defRPr sz="1800"/>
            </a:lvl3pPr>
            <a:lvl4pPr indent="-228600" lvl="3" marL="1828800" algn="l">
              <a:spcBef>
                <a:spcPts val="320"/>
              </a:spcBef>
              <a:spcAft>
                <a:spcPts val="0"/>
              </a:spcAft>
              <a:buClr>
                <a:schemeClr val="dk1"/>
              </a:buClr>
              <a:buSzPts val="1600"/>
              <a:buFont typeface="Open Sans"/>
              <a:buNone/>
              <a:defRPr sz="1600"/>
            </a:lvl4pPr>
            <a:lvl5pPr indent="-228600" lvl="4" marL="2286000" algn="l">
              <a:spcBef>
                <a:spcPts val="320"/>
              </a:spcBef>
              <a:spcAft>
                <a:spcPts val="0"/>
              </a:spcAft>
              <a:buClr>
                <a:schemeClr val="dk1"/>
              </a:buClr>
              <a:buSzPts val="1600"/>
              <a:buFont typeface="Open Sans"/>
              <a:buNone/>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Open Sans"/>
              <a:buNone/>
              <a:defRPr b="1" sz="2400"/>
            </a:lvl1pPr>
            <a:lvl2pPr indent="-228600" lvl="1" marL="914400" algn="l">
              <a:spcBef>
                <a:spcPts val="400"/>
              </a:spcBef>
              <a:spcAft>
                <a:spcPts val="0"/>
              </a:spcAft>
              <a:buClr>
                <a:schemeClr val="dk1"/>
              </a:buClr>
              <a:buSzPts val="2000"/>
              <a:buFont typeface="Open Sans"/>
              <a:buNone/>
              <a:defRPr b="1" sz="2000"/>
            </a:lvl2pPr>
            <a:lvl3pPr indent="-228600" lvl="2" marL="1371600" algn="l">
              <a:spcBef>
                <a:spcPts val="360"/>
              </a:spcBef>
              <a:spcAft>
                <a:spcPts val="0"/>
              </a:spcAft>
              <a:buClr>
                <a:schemeClr val="dk1"/>
              </a:buClr>
              <a:buSzPts val="1800"/>
              <a:buFont typeface="Open Sans"/>
              <a:buNone/>
              <a:defRPr b="1" sz="1800"/>
            </a:lvl3pPr>
            <a:lvl4pPr indent="-228600" lvl="3" marL="1828800" algn="l">
              <a:spcBef>
                <a:spcPts val="320"/>
              </a:spcBef>
              <a:spcAft>
                <a:spcPts val="0"/>
              </a:spcAft>
              <a:buClr>
                <a:schemeClr val="dk1"/>
              </a:buClr>
              <a:buSzPts val="1600"/>
              <a:buFont typeface="Open Sans"/>
              <a:buNone/>
              <a:defRPr b="1" sz="1600"/>
            </a:lvl4pPr>
            <a:lvl5pPr indent="-228600" lvl="4" marL="2286000" algn="l">
              <a:spcBef>
                <a:spcPts val="320"/>
              </a:spcBef>
              <a:spcAft>
                <a:spcPts val="0"/>
              </a:spcAft>
              <a:buClr>
                <a:schemeClr val="dk1"/>
              </a:buClr>
              <a:buSzPts val="1600"/>
              <a:buFont typeface="Open Sans"/>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228600" lvl="0" marL="457200" algn="l">
              <a:spcBef>
                <a:spcPts val="480"/>
              </a:spcBef>
              <a:spcAft>
                <a:spcPts val="0"/>
              </a:spcAft>
              <a:buClr>
                <a:schemeClr val="dk1"/>
              </a:buClr>
              <a:buSzPts val="2400"/>
              <a:buFont typeface="Open Sans"/>
              <a:buNone/>
              <a:defRPr sz="2400"/>
            </a:lvl1pPr>
            <a:lvl2pPr indent="-228600" lvl="1" marL="914400" algn="l">
              <a:spcBef>
                <a:spcPts val="400"/>
              </a:spcBef>
              <a:spcAft>
                <a:spcPts val="0"/>
              </a:spcAft>
              <a:buClr>
                <a:schemeClr val="dk1"/>
              </a:buClr>
              <a:buSzPts val="2000"/>
              <a:buFont typeface="Open Sans"/>
              <a:buNone/>
              <a:defRPr sz="2000"/>
            </a:lvl2pPr>
            <a:lvl3pPr indent="-228600" lvl="2" marL="1371600" algn="l">
              <a:spcBef>
                <a:spcPts val="360"/>
              </a:spcBef>
              <a:spcAft>
                <a:spcPts val="0"/>
              </a:spcAft>
              <a:buClr>
                <a:schemeClr val="dk1"/>
              </a:buClr>
              <a:buSzPts val="1800"/>
              <a:buFont typeface="Open Sans"/>
              <a:buNone/>
              <a:defRPr sz="1800"/>
            </a:lvl3pPr>
            <a:lvl4pPr indent="-228600" lvl="3" marL="1828800" algn="l">
              <a:spcBef>
                <a:spcPts val="320"/>
              </a:spcBef>
              <a:spcAft>
                <a:spcPts val="0"/>
              </a:spcAft>
              <a:buClr>
                <a:schemeClr val="dk1"/>
              </a:buClr>
              <a:buSzPts val="1600"/>
              <a:buFont typeface="Open Sans"/>
              <a:buNone/>
              <a:defRPr sz="1600"/>
            </a:lvl4pPr>
            <a:lvl5pPr indent="-228600" lvl="4" marL="2286000" algn="l">
              <a:spcBef>
                <a:spcPts val="320"/>
              </a:spcBef>
              <a:spcAft>
                <a:spcPts val="0"/>
              </a:spcAft>
              <a:buClr>
                <a:schemeClr val="dk1"/>
              </a:buClr>
              <a:buSzPts val="1600"/>
              <a:buFont typeface="Open Sans"/>
              <a:buNone/>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Open San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228600" lvl="0" marL="457200" algn="l">
              <a:spcBef>
                <a:spcPts val="640"/>
              </a:spcBef>
              <a:spcAft>
                <a:spcPts val="0"/>
              </a:spcAft>
              <a:buClr>
                <a:schemeClr val="dk1"/>
              </a:buClr>
              <a:buSzPts val="3200"/>
              <a:buFont typeface="Open Sans"/>
              <a:buNone/>
              <a:defRPr sz="3200"/>
            </a:lvl1pPr>
            <a:lvl2pPr indent="-228600" lvl="1" marL="914400" algn="l">
              <a:spcBef>
                <a:spcPts val="560"/>
              </a:spcBef>
              <a:spcAft>
                <a:spcPts val="0"/>
              </a:spcAft>
              <a:buClr>
                <a:schemeClr val="dk1"/>
              </a:buClr>
              <a:buSzPts val="2800"/>
              <a:buFont typeface="Open Sans"/>
              <a:buNone/>
              <a:defRPr sz="2800"/>
            </a:lvl2pPr>
            <a:lvl3pPr indent="-228600" lvl="2" marL="1371600" algn="l">
              <a:spcBef>
                <a:spcPts val="480"/>
              </a:spcBef>
              <a:spcAft>
                <a:spcPts val="0"/>
              </a:spcAft>
              <a:buClr>
                <a:schemeClr val="dk1"/>
              </a:buClr>
              <a:buSzPts val="2400"/>
              <a:buFont typeface="Open Sans"/>
              <a:buNone/>
              <a:defRPr sz="2400"/>
            </a:lvl3pPr>
            <a:lvl4pPr indent="-228600" lvl="3" marL="1828800" algn="l">
              <a:spcBef>
                <a:spcPts val="400"/>
              </a:spcBef>
              <a:spcAft>
                <a:spcPts val="0"/>
              </a:spcAft>
              <a:buClr>
                <a:schemeClr val="dk1"/>
              </a:buClr>
              <a:buSzPts val="2000"/>
              <a:buFont typeface="Open Sans"/>
              <a:buNone/>
              <a:defRPr sz="2000"/>
            </a:lvl4pPr>
            <a:lvl5pPr indent="-228600" lvl="4" marL="2286000" algn="l">
              <a:spcBef>
                <a:spcPts val="400"/>
              </a:spcBef>
              <a:spcAft>
                <a:spcPts val="0"/>
              </a:spcAft>
              <a:buClr>
                <a:schemeClr val="dk1"/>
              </a:buClr>
              <a:buSzPts val="2000"/>
              <a:buFont typeface="Open Sans"/>
              <a:buNone/>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Open Sans"/>
              <a:buNone/>
              <a:defRPr sz="1400"/>
            </a:lvl1pPr>
            <a:lvl2pPr indent="-228600" lvl="1" marL="914400" algn="l">
              <a:spcBef>
                <a:spcPts val="240"/>
              </a:spcBef>
              <a:spcAft>
                <a:spcPts val="0"/>
              </a:spcAft>
              <a:buClr>
                <a:schemeClr val="dk1"/>
              </a:buClr>
              <a:buSzPts val="1200"/>
              <a:buFont typeface="Open Sans"/>
              <a:buNone/>
              <a:defRPr sz="1200"/>
            </a:lvl2pPr>
            <a:lvl3pPr indent="-228600" lvl="2" marL="1371600" algn="l">
              <a:spcBef>
                <a:spcPts val="200"/>
              </a:spcBef>
              <a:spcAft>
                <a:spcPts val="0"/>
              </a:spcAft>
              <a:buClr>
                <a:schemeClr val="dk1"/>
              </a:buClr>
              <a:buSzPts val="1000"/>
              <a:buFont typeface="Open Sans"/>
              <a:buNone/>
              <a:defRPr sz="1000"/>
            </a:lvl3pPr>
            <a:lvl4pPr indent="-228600" lvl="3" marL="1828800" algn="l">
              <a:spcBef>
                <a:spcPts val="180"/>
              </a:spcBef>
              <a:spcAft>
                <a:spcPts val="0"/>
              </a:spcAft>
              <a:buClr>
                <a:schemeClr val="dk1"/>
              </a:buClr>
              <a:buSzPts val="900"/>
              <a:buFont typeface="Open Sans"/>
              <a:buNone/>
              <a:defRPr sz="900"/>
            </a:lvl4pPr>
            <a:lvl5pPr indent="-228600" lvl="4" marL="2286000" algn="l">
              <a:spcBef>
                <a:spcPts val="180"/>
              </a:spcBef>
              <a:spcAft>
                <a:spcPts val="0"/>
              </a:spcAft>
              <a:buClr>
                <a:schemeClr val="dk1"/>
              </a:buClr>
              <a:buSzPts val="900"/>
              <a:buFont typeface="Open Sans"/>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744216"/>
            <a:ext cx="8229600" cy="434908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dk1"/>
              </a:buClr>
              <a:buSzPts val="3200"/>
              <a:buFont typeface="Open Sans"/>
              <a:buNone/>
              <a:defRPr b="0" i="0" sz="3200" u="none" cap="none" strike="noStrike">
                <a:solidFill>
                  <a:schemeClr val="dk1"/>
                </a:solidFill>
                <a:latin typeface="Open Sans"/>
                <a:ea typeface="Open Sans"/>
                <a:cs typeface="Open Sans"/>
                <a:sym typeface="Open Sans"/>
              </a:defRPr>
            </a:lvl1pPr>
            <a:lvl2pPr indent="-228600" lvl="1" marL="914400" marR="0" rtl="0" algn="l">
              <a:spcBef>
                <a:spcPts val="56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2pPr>
            <a:lvl3pPr indent="-228600" lvl="2" marL="1371600" marR="0" rtl="0" algn="l">
              <a:spcBef>
                <a:spcPts val="480"/>
              </a:spcBef>
              <a:spcAft>
                <a:spcPts val="0"/>
              </a:spcAft>
              <a:buClr>
                <a:schemeClr val="dk1"/>
              </a:buClr>
              <a:buSzPts val="2400"/>
              <a:buFont typeface="Open Sans"/>
              <a:buNone/>
              <a:defRPr b="0" i="0" sz="2400" u="none" cap="none" strike="noStrike">
                <a:solidFill>
                  <a:schemeClr val="dk1"/>
                </a:solidFill>
                <a:latin typeface="Open Sans"/>
                <a:ea typeface="Open Sans"/>
                <a:cs typeface="Open Sans"/>
                <a:sym typeface="Open Sans"/>
              </a:defRPr>
            </a:lvl3pPr>
            <a:lvl4pPr indent="-228600" lvl="3" marL="1828800" marR="0" rtl="0" algn="l">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4pPr>
            <a:lvl5pPr indent="-228600" lvl="4" marL="2286000" marR="0" rtl="0" algn="l">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9pPr>
          </a:lstStyle>
          <a:p/>
        </p:txBody>
      </p:sp>
      <p:sp>
        <p:nvSpPr>
          <p:cNvPr id="12" name="Google Shape;12;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rotWithShape="1">
          <a:blip r:embed="rId1">
            <a:alphaModFix/>
          </a:blip>
          <a:srcRect b="0" l="0" r="0" t="0"/>
          <a:stretch/>
        </p:blipFill>
        <p:spPr>
          <a:xfrm>
            <a:off x="271772" y="6136695"/>
            <a:ext cx="921703" cy="737658"/>
          </a:xfrm>
          <a:prstGeom prst="rect">
            <a:avLst/>
          </a:prstGeom>
          <a:noFill/>
          <a:ln>
            <a:noFill/>
          </a:ln>
        </p:spPr>
      </p:pic>
      <p:pic>
        <p:nvPicPr>
          <p:cNvPr descr="C:\Ben\Presentations\imec_rgb_pos.png" id="15" name="Google Shape;15;p1"/>
          <p:cNvPicPr preferRelativeResize="0"/>
          <p:nvPr/>
        </p:nvPicPr>
        <p:blipFill rotWithShape="1">
          <a:blip r:embed="rId2">
            <a:alphaModFix/>
          </a:blip>
          <a:srcRect b="0" l="0" r="0" t="0"/>
          <a:stretch/>
        </p:blipFill>
        <p:spPr>
          <a:xfrm>
            <a:off x="1403648" y="6433718"/>
            <a:ext cx="845592" cy="2526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RMLio/RMLStreamer" TargetMode="External"/><Relationship Id="rId4" Type="http://schemas.openxmlformats.org/officeDocument/2006/relationships/hyperlink" Target="http://rml.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Open Sans"/>
              <a:buNone/>
            </a:pPr>
            <a:r>
              <a:rPr lang="en-US" sz="4000"/>
              <a:t>LINKED DATA IN THE WoT</a:t>
            </a:r>
            <a:endParaRPr sz="4000"/>
          </a:p>
        </p:txBody>
      </p:sp>
      <p:sp>
        <p:nvSpPr>
          <p:cNvPr id="88" name="Google Shape;88;p14"/>
          <p:cNvSpPr txBox="1"/>
          <p:nvPr>
            <p:ph idx="1" type="subTitle"/>
          </p:nvPr>
        </p:nvSpPr>
        <p:spPr>
          <a:xfrm>
            <a:off x="1371600" y="3886200"/>
            <a:ext cx="6400800" cy="1752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888888"/>
              </a:buClr>
              <a:buSzPts val="2000"/>
              <a:buFont typeface="Open Sans"/>
              <a:buNone/>
            </a:pPr>
            <a:r>
              <a:rPr b="1" lang="en-US"/>
              <a:t>Gerald Haesendonck (gerald.haesendonck@ugent.be), </a:t>
            </a:r>
            <a:r>
              <a:rPr lang="en-US" sz="2000"/>
              <a:t>Ben De Meester,</a:t>
            </a:r>
            <a:endParaRPr sz="2000"/>
          </a:p>
          <a:p>
            <a:pPr indent="0" lvl="0" marL="0" rtl="0" algn="ctr">
              <a:spcBef>
                <a:spcPts val="400"/>
              </a:spcBef>
              <a:spcAft>
                <a:spcPts val="0"/>
              </a:spcAft>
              <a:buClr>
                <a:srgbClr val="888888"/>
              </a:buClr>
              <a:buSzPts val="2000"/>
              <a:buFont typeface="Open Sans"/>
              <a:buNone/>
            </a:pPr>
            <a:r>
              <a:rPr lang="en-US" sz="2000"/>
              <a:t>Ruben Verborgh, and </a:t>
            </a:r>
            <a:r>
              <a:rPr lang="en-US"/>
              <a:t>Anastasia Dimou</a:t>
            </a:r>
            <a:br>
              <a:rPr lang="en-US" sz="2000"/>
            </a:br>
            <a:endParaRPr sz="2000"/>
          </a:p>
          <a:p>
            <a:pPr indent="0" lvl="0" marL="0" rtl="0" algn="ctr">
              <a:spcBef>
                <a:spcPts val="400"/>
              </a:spcBef>
              <a:spcAft>
                <a:spcPts val="0"/>
              </a:spcAft>
              <a:buClr>
                <a:srgbClr val="888888"/>
              </a:buClr>
              <a:buSzPts val="2000"/>
              <a:buFont typeface="Open Sans"/>
              <a:buNone/>
            </a:pPr>
            <a:r>
              <a:rPr lang="en-US" sz="2000"/>
              <a:t>Ghent University – imec – IDLab, Belgium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p:nvPr/>
        </p:nvSpPr>
        <p:spPr>
          <a:xfrm>
            <a:off x="6648900" y="1950125"/>
            <a:ext cx="2037900" cy="4256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642575" y="1950125"/>
            <a:ext cx="2037900" cy="4256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Open Sans"/>
              <a:buNone/>
            </a:pPr>
            <a:r>
              <a:rPr lang="en-US"/>
              <a:t>How t</a:t>
            </a:r>
            <a:r>
              <a:rPr lang="en-US"/>
              <a:t>he WoT works</a:t>
            </a:r>
            <a:endParaRPr/>
          </a:p>
        </p:txBody>
      </p:sp>
      <p:pic>
        <p:nvPicPr>
          <p:cNvPr id="97" name="Google Shape;97;p15"/>
          <p:cNvPicPr preferRelativeResize="0"/>
          <p:nvPr/>
        </p:nvPicPr>
        <p:blipFill>
          <a:blip r:embed="rId3">
            <a:alphaModFix/>
          </a:blip>
          <a:stretch>
            <a:fillRect/>
          </a:stretch>
        </p:blipFill>
        <p:spPr>
          <a:xfrm>
            <a:off x="997946" y="2198812"/>
            <a:ext cx="1366570" cy="1366570"/>
          </a:xfrm>
          <a:prstGeom prst="rect">
            <a:avLst/>
          </a:prstGeom>
          <a:noFill/>
          <a:ln>
            <a:noFill/>
          </a:ln>
        </p:spPr>
      </p:pic>
      <p:pic>
        <p:nvPicPr>
          <p:cNvPr id="98" name="Google Shape;98;p15"/>
          <p:cNvPicPr preferRelativeResize="0"/>
          <p:nvPr/>
        </p:nvPicPr>
        <p:blipFill>
          <a:blip r:embed="rId4">
            <a:alphaModFix/>
          </a:blip>
          <a:stretch>
            <a:fillRect/>
          </a:stretch>
        </p:blipFill>
        <p:spPr>
          <a:xfrm>
            <a:off x="7108685" y="2322972"/>
            <a:ext cx="1118253" cy="1118253"/>
          </a:xfrm>
          <a:prstGeom prst="rect">
            <a:avLst/>
          </a:prstGeom>
          <a:noFill/>
          <a:ln>
            <a:noFill/>
          </a:ln>
        </p:spPr>
      </p:pic>
      <p:pic>
        <p:nvPicPr>
          <p:cNvPr id="99" name="Google Shape;99;p15"/>
          <p:cNvPicPr preferRelativeResize="0"/>
          <p:nvPr/>
        </p:nvPicPr>
        <p:blipFill>
          <a:blip r:embed="rId5">
            <a:alphaModFix/>
          </a:blip>
          <a:stretch>
            <a:fillRect/>
          </a:stretch>
        </p:blipFill>
        <p:spPr>
          <a:xfrm>
            <a:off x="997946" y="4694283"/>
            <a:ext cx="1366570" cy="1366570"/>
          </a:xfrm>
          <a:prstGeom prst="rect">
            <a:avLst/>
          </a:prstGeom>
          <a:noFill/>
          <a:ln>
            <a:noFill/>
          </a:ln>
        </p:spPr>
      </p:pic>
      <p:pic>
        <p:nvPicPr>
          <p:cNvPr id="100" name="Google Shape;100;p15"/>
          <p:cNvPicPr preferRelativeResize="0"/>
          <p:nvPr/>
        </p:nvPicPr>
        <p:blipFill>
          <a:blip r:embed="rId5">
            <a:alphaModFix/>
          </a:blip>
          <a:stretch>
            <a:fillRect/>
          </a:stretch>
        </p:blipFill>
        <p:spPr>
          <a:xfrm>
            <a:off x="6984527" y="4694283"/>
            <a:ext cx="1366570" cy="1366570"/>
          </a:xfrm>
          <a:prstGeom prst="rect">
            <a:avLst/>
          </a:prstGeom>
          <a:noFill/>
          <a:ln>
            <a:noFill/>
          </a:ln>
        </p:spPr>
      </p:pic>
      <p:cxnSp>
        <p:nvCxnSpPr>
          <p:cNvPr id="101" name="Google Shape;101;p15"/>
          <p:cNvCxnSpPr/>
          <p:nvPr/>
        </p:nvCxnSpPr>
        <p:spPr>
          <a:xfrm>
            <a:off x="2364512" y="2882115"/>
            <a:ext cx="1475100" cy="0"/>
          </a:xfrm>
          <a:prstGeom prst="straightConnector1">
            <a:avLst/>
          </a:prstGeom>
          <a:noFill/>
          <a:ln cap="flat" cmpd="sng" w="28575">
            <a:solidFill>
              <a:schemeClr val="dk2"/>
            </a:solidFill>
            <a:prstDash val="solid"/>
            <a:round/>
            <a:headEnd len="med" w="med" type="none"/>
            <a:tailEnd len="med" w="med" type="triangle"/>
          </a:ln>
        </p:spPr>
      </p:cxnSp>
      <p:cxnSp>
        <p:nvCxnSpPr>
          <p:cNvPr id="102" name="Google Shape;102;p15"/>
          <p:cNvCxnSpPr>
            <a:stCxn id="103" idx="3"/>
            <a:endCxn id="98" idx="1"/>
          </p:cNvCxnSpPr>
          <p:nvPr/>
        </p:nvCxnSpPr>
        <p:spPr>
          <a:xfrm>
            <a:off x="5489585" y="2882098"/>
            <a:ext cx="1619100" cy="0"/>
          </a:xfrm>
          <a:prstGeom prst="straightConnector1">
            <a:avLst/>
          </a:prstGeom>
          <a:noFill/>
          <a:ln cap="flat" cmpd="sng" w="28575">
            <a:solidFill>
              <a:srgbClr val="000000"/>
            </a:solidFill>
            <a:prstDash val="solid"/>
            <a:round/>
            <a:headEnd len="med" w="med" type="none"/>
            <a:tailEnd len="med" w="med" type="triangle"/>
          </a:ln>
        </p:spPr>
      </p:cxnSp>
      <p:cxnSp>
        <p:nvCxnSpPr>
          <p:cNvPr id="104" name="Google Shape;104;p15"/>
          <p:cNvCxnSpPr>
            <a:stCxn id="98" idx="2"/>
            <a:endCxn id="97" idx="2"/>
          </p:cNvCxnSpPr>
          <p:nvPr/>
        </p:nvCxnSpPr>
        <p:spPr>
          <a:xfrm rot="5400000">
            <a:off x="4612462" y="510075"/>
            <a:ext cx="124200" cy="5986500"/>
          </a:xfrm>
          <a:prstGeom prst="curvedConnector3">
            <a:avLst>
              <a:gd fmla="val 717170" name="adj1"/>
            </a:avLst>
          </a:prstGeom>
          <a:noFill/>
          <a:ln cap="flat" cmpd="sng" w="28575">
            <a:solidFill>
              <a:srgbClr val="000000"/>
            </a:solidFill>
            <a:prstDash val="solid"/>
            <a:round/>
            <a:headEnd len="med" w="med" type="none"/>
            <a:tailEnd len="med" w="med" type="stealth"/>
          </a:ln>
        </p:spPr>
      </p:cxnSp>
      <p:cxnSp>
        <p:nvCxnSpPr>
          <p:cNvPr id="105" name="Google Shape;105;p15"/>
          <p:cNvCxnSpPr/>
          <p:nvPr/>
        </p:nvCxnSpPr>
        <p:spPr>
          <a:xfrm flipH="1">
            <a:off x="2417650" y="3091200"/>
            <a:ext cx="4680900" cy="2022000"/>
          </a:xfrm>
          <a:prstGeom prst="curvedConnector3">
            <a:avLst>
              <a:gd fmla="val 50000" name="adj1"/>
            </a:avLst>
          </a:prstGeom>
          <a:noFill/>
          <a:ln cap="flat" cmpd="sng" w="28575">
            <a:solidFill>
              <a:srgbClr val="000000"/>
            </a:solidFill>
            <a:prstDash val="solid"/>
            <a:round/>
            <a:headEnd len="med" w="med" type="none"/>
            <a:tailEnd len="med" w="med" type="triangle"/>
          </a:ln>
        </p:spPr>
      </p:cxnSp>
      <p:sp>
        <p:nvSpPr>
          <p:cNvPr id="106" name="Google Shape;106;p15"/>
          <p:cNvSpPr/>
          <p:nvPr/>
        </p:nvSpPr>
        <p:spPr>
          <a:xfrm>
            <a:off x="3813000" y="2360050"/>
            <a:ext cx="1717038" cy="1027325"/>
          </a:xfrm>
          <a:prstGeom prst="flowChartInputOutpu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Data / state</a:t>
            </a:r>
            <a:endParaRPr sz="2400"/>
          </a:p>
        </p:txBody>
      </p:sp>
      <p:sp>
        <p:nvSpPr>
          <p:cNvPr id="107" name="Google Shape;107;p15"/>
          <p:cNvSpPr txBox="1"/>
          <p:nvPr/>
        </p:nvSpPr>
        <p:spPr>
          <a:xfrm>
            <a:off x="1397525" y="1819350"/>
            <a:ext cx="5331000" cy="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8" name="Google Shape;108;p15"/>
          <p:cNvSpPr txBox="1"/>
          <p:nvPr/>
        </p:nvSpPr>
        <p:spPr>
          <a:xfrm>
            <a:off x="642575" y="1439250"/>
            <a:ext cx="2037900" cy="4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Lamp Thing</a:t>
            </a:r>
            <a:endParaRPr sz="2400">
              <a:latin typeface="Open Sans"/>
              <a:ea typeface="Open Sans"/>
              <a:cs typeface="Open Sans"/>
              <a:sym typeface="Open Sans"/>
            </a:endParaRPr>
          </a:p>
        </p:txBody>
      </p:sp>
      <p:sp>
        <p:nvSpPr>
          <p:cNvPr id="109" name="Google Shape;109;p15"/>
          <p:cNvSpPr txBox="1"/>
          <p:nvPr/>
        </p:nvSpPr>
        <p:spPr>
          <a:xfrm>
            <a:off x="6648900" y="1417650"/>
            <a:ext cx="2037900" cy="4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Switch</a:t>
            </a:r>
            <a:r>
              <a:rPr lang="en-US" sz="2400">
                <a:latin typeface="Open Sans"/>
                <a:ea typeface="Open Sans"/>
                <a:cs typeface="Open Sans"/>
                <a:sym typeface="Open Sans"/>
              </a:rPr>
              <a:t> Thing</a:t>
            </a:r>
            <a:endParaRPr sz="2400">
              <a:latin typeface="Open Sans"/>
              <a:ea typeface="Open Sans"/>
              <a:cs typeface="Open Sans"/>
              <a:sym typeface="Open Sans"/>
            </a:endParaRPr>
          </a:p>
        </p:txBody>
      </p:sp>
      <p:sp>
        <p:nvSpPr>
          <p:cNvPr id="110" name="Google Shape;110;p15"/>
          <p:cNvSpPr txBox="1"/>
          <p:nvPr/>
        </p:nvSpPr>
        <p:spPr>
          <a:xfrm>
            <a:off x="1119975" y="4205100"/>
            <a:ext cx="1118400" cy="4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TD</a:t>
            </a:r>
            <a:endParaRPr sz="2400">
              <a:latin typeface="Open Sans"/>
              <a:ea typeface="Open Sans"/>
              <a:cs typeface="Open Sans"/>
              <a:sym typeface="Open Sans"/>
            </a:endParaRPr>
          </a:p>
        </p:txBody>
      </p:sp>
      <p:sp>
        <p:nvSpPr>
          <p:cNvPr id="111" name="Google Shape;111;p15"/>
          <p:cNvSpPr txBox="1"/>
          <p:nvPr/>
        </p:nvSpPr>
        <p:spPr>
          <a:xfrm>
            <a:off x="2461850" y="2535875"/>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produces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12" name="Google Shape;112;p15"/>
          <p:cNvSpPr txBox="1"/>
          <p:nvPr/>
        </p:nvSpPr>
        <p:spPr>
          <a:xfrm>
            <a:off x="5610125" y="2522488"/>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read by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13" name="Google Shape;113;p15"/>
          <p:cNvSpPr txBox="1"/>
          <p:nvPr/>
        </p:nvSpPr>
        <p:spPr>
          <a:xfrm>
            <a:off x="5437750" y="4250675"/>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controls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14" name="Google Shape;114;p15"/>
          <p:cNvSpPr txBox="1"/>
          <p:nvPr/>
        </p:nvSpPr>
        <p:spPr>
          <a:xfrm>
            <a:off x="4254000" y="3613425"/>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parses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15" name="Google Shape;115;p15"/>
          <p:cNvPicPr preferRelativeResize="0"/>
          <p:nvPr/>
        </p:nvPicPr>
        <p:blipFill>
          <a:blip r:embed="rId6">
            <a:alphaModFix/>
          </a:blip>
          <a:stretch>
            <a:fillRect/>
          </a:stretch>
        </p:blipFill>
        <p:spPr>
          <a:xfrm>
            <a:off x="1119975" y="4762450"/>
            <a:ext cx="559700" cy="559700"/>
          </a:xfrm>
          <a:prstGeom prst="rect">
            <a:avLst/>
          </a:prstGeom>
          <a:noFill/>
          <a:ln>
            <a:noFill/>
          </a:ln>
        </p:spPr>
      </p:pic>
      <p:pic>
        <p:nvPicPr>
          <p:cNvPr id="116" name="Google Shape;116;p15"/>
          <p:cNvPicPr preferRelativeResize="0"/>
          <p:nvPr/>
        </p:nvPicPr>
        <p:blipFill>
          <a:blip r:embed="rId6">
            <a:alphaModFix/>
          </a:blip>
          <a:stretch>
            <a:fillRect/>
          </a:stretch>
        </p:blipFill>
        <p:spPr>
          <a:xfrm>
            <a:off x="7151675" y="4762450"/>
            <a:ext cx="559700" cy="55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457200" y="274638"/>
            <a:ext cx="82296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State and semantic description</a:t>
            </a:r>
            <a:endParaRPr/>
          </a:p>
          <a:p>
            <a:pPr indent="0" lvl="0" marL="0" rtl="0" algn="ctr">
              <a:spcBef>
                <a:spcPts val="0"/>
              </a:spcBef>
              <a:spcAft>
                <a:spcPts val="0"/>
              </a:spcAft>
              <a:buNone/>
            </a:pPr>
            <a:r>
              <a:rPr lang="en-US"/>
              <a:t>are two things</a:t>
            </a:r>
            <a:endParaRPr/>
          </a:p>
        </p:txBody>
      </p:sp>
      <p:sp>
        <p:nvSpPr>
          <p:cNvPr id="123" name="Google Shape;123;p16"/>
          <p:cNvSpPr txBox="1"/>
          <p:nvPr>
            <p:ph idx="1" type="body"/>
          </p:nvPr>
        </p:nvSpPr>
        <p:spPr>
          <a:xfrm>
            <a:off x="457200" y="2011075"/>
            <a:ext cx="8229600" cy="4115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a:t>concise data representation</a:t>
            </a:r>
            <a:br>
              <a:rPr lang="en-US"/>
            </a:br>
            <a:endParaRPr/>
          </a:p>
          <a:p>
            <a:pPr indent="0" lvl="0" marL="0" rtl="0" algn="l">
              <a:spcBef>
                <a:spcPts val="560"/>
              </a:spcBef>
              <a:spcAft>
                <a:spcPts val="0"/>
              </a:spcAft>
              <a:buNone/>
            </a:pPr>
            <a:r>
              <a:rPr lang="en-US"/>
              <a:t>limited processing power on producer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57200" y="274638"/>
            <a:ext cx="82296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But what if...</a:t>
            </a:r>
            <a:endParaRPr/>
          </a:p>
        </p:txBody>
      </p:sp>
      <p:sp>
        <p:nvSpPr>
          <p:cNvPr id="130" name="Google Shape;130;p17"/>
          <p:cNvSpPr txBox="1"/>
          <p:nvPr>
            <p:ph idx="1" type="body"/>
          </p:nvPr>
        </p:nvSpPr>
        <p:spPr>
          <a:xfrm>
            <a:off x="457200" y="2011075"/>
            <a:ext cx="8229600" cy="4115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a:t>d</a:t>
            </a:r>
            <a:r>
              <a:rPr lang="en-US"/>
              <a:t>ata model changes?</a:t>
            </a:r>
            <a:br>
              <a:rPr lang="en-US"/>
            </a:br>
            <a:r>
              <a:rPr lang="en-US"/>
              <a:t>=&gt; potential wrong data</a:t>
            </a:r>
            <a:br>
              <a:rPr lang="en-US"/>
            </a:br>
            <a:endParaRPr/>
          </a:p>
          <a:p>
            <a:pPr indent="0" lvl="0" marL="0" rtl="0" algn="l">
              <a:spcBef>
                <a:spcPts val="560"/>
              </a:spcBef>
              <a:spcAft>
                <a:spcPts val="0"/>
              </a:spcAft>
              <a:buNone/>
            </a:pPr>
            <a:r>
              <a:rPr lang="en-US"/>
              <a:t>processing offline data?</a:t>
            </a:r>
            <a:br>
              <a:rPr lang="en-US"/>
            </a:br>
            <a:r>
              <a:rPr lang="en-US"/>
              <a:t>=&gt; keep TDs</a:t>
            </a:r>
            <a:endParaRPr/>
          </a:p>
          <a:p>
            <a:pPr indent="0" lvl="0" marL="0" rtl="0" algn="l">
              <a:spcBef>
                <a:spcPts val="560"/>
              </a:spcBef>
              <a:spcAft>
                <a:spcPts val="0"/>
              </a:spcAft>
              <a:buNone/>
            </a:pPr>
            <a:r>
              <a:t/>
            </a:r>
            <a:endParaRPr/>
          </a:p>
          <a:p>
            <a:pPr indent="0" lvl="0" marL="0" rtl="0" algn="l">
              <a:spcBef>
                <a:spcPts val="560"/>
              </a:spcBef>
              <a:spcAft>
                <a:spcPts val="0"/>
              </a:spcAft>
              <a:buNone/>
            </a:pPr>
            <a:r>
              <a:rPr lang="en-US"/>
              <a:t>combine states?</a:t>
            </a:r>
            <a:endParaRPr/>
          </a:p>
          <a:p>
            <a:pPr indent="0" lvl="0" marL="0" rtl="0" algn="l">
              <a:spcBef>
                <a:spcPts val="560"/>
              </a:spcBef>
              <a:spcAft>
                <a:spcPts val="0"/>
              </a:spcAft>
              <a:buNone/>
            </a:pPr>
            <a:r>
              <a:rPr lang="en-US"/>
              <a:t>=&gt; consume separately?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457200" y="274638"/>
            <a:ext cx="82296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Add Linked Data version of State</a:t>
            </a:r>
            <a:endParaRPr/>
          </a:p>
        </p:txBody>
      </p:sp>
      <p:sp>
        <p:nvSpPr>
          <p:cNvPr id="137" name="Google Shape;137;p18"/>
          <p:cNvSpPr txBox="1"/>
          <p:nvPr>
            <p:ph idx="1" type="body"/>
          </p:nvPr>
        </p:nvSpPr>
        <p:spPr>
          <a:xfrm>
            <a:off x="457200" y="1641875"/>
            <a:ext cx="8229600" cy="44844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a:t>data model changes?</a:t>
            </a:r>
            <a:br>
              <a:rPr lang="en-US"/>
            </a:br>
            <a:r>
              <a:rPr lang="en-US"/>
              <a:t>=&gt; reflected in state</a:t>
            </a:r>
            <a:br>
              <a:rPr lang="en-US"/>
            </a:br>
            <a:endParaRPr/>
          </a:p>
          <a:p>
            <a:pPr indent="0" lvl="0" marL="0" rtl="0" algn="l">
              <a:spcBef>
                <a:spcPts val="560"/>
              </a:spcBef>
              <a:spcAft>
                <a:spcPts val="0"/>
              </a:spcAft>
              <a:buNone/>
            </a:pPr>
            <a:r>
              <a:rPr lang="en-US"/>
              <a:t>processing offline data?</a:t>
            </a:r>
            <a:br>
              <a:rPr lang="en-US"/>
            </a:br>
            <a:r>
              <a:rPr lang="en-US"/>
              <a:t>=&gt; no need for storing TDs</a:t>
            </a:r>
            <a:br>
              <a:rPr lang="en-US"/>
            </a:br>
            <a:endParaRPr/>
          </a:p>
          <a:p>
            <a:pPr indent="0" lvl="0" marL="0" rtl="0" algn="l">
              <a:spcBef>
                <a:spcPts val="560"/>
              </a:spcBef>
              <a:spcAft>
                <a:spcPts val="0"/>
              </a:spcAft>
              <a:buNone/>
            </a:pPr>
            <a:r>
              <a:rPr lang="en-US"/>
              <a:t>state contains links to other </a:t>
            </a:r>
            <a:endParaRPr/>
          </a:p>
          <a:p>
            <a:pPr indent="-406400" lvl="0" marL="457200" rtl="0" algn="l">
              <a:spcBef>
                <a:spcPts val="560"/>
              </a:spcBef>
              <a:spcAft>
                <a:spcPts val="0"/>
              </a:spcAft>
              <a:buSzPts val="2800"/>
              <a:buChar char="-"/>
            </a:pPr>
            <a:r>
              <a:rPr lang="en-US"/>
              <a:t>Things </a:t>
            </a:r>
            <a:endParaRPr/>
          </a:p>
          <a:p>
            <a:pPr indent="-406400" lvl="0" marL="457200" rtl="0" algn="l">
              <a:spcBef>
                <a:spcPts val="0"/>
              </a:spcBef>
              <a:spcAft>
                <a:spcPts val="0"/>
              </a:spcAft>
              <a:buSzPts val="2800"/>
              <a:buChar char="-"/>
            </a:pPr>
            <a:r>
              <a:rPr lang="en-US"/>
              <a:t>Linked Data 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Open Sans"/>
              <a:buNone/>
            </a:pPr>
            <a:r>
              <a:rPr lang="en-US"/>
              <a:t>How?</a:t>
            </a:r>
            <a:endParaRPr/>
          </a:p>
        </p:txBody>
      </p:sp>
      <p:sp>
        <p:nvSpPr>
          <p:cNvPr id="144" name="Google Shape;144;p19"/>
          <p:cNvSpPr/>
          <p:nvPr/>
        </p:nvSpPr>
        <p:spPr>
          <a:xfrm>
            <a:off x="633475" y="1303675"/>
            <a:ext cx="1218600" cy="2192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9"/>
          <p:cNvPicPr preferRelativeResize="0"/>
          <p:nvPr/>
        </p:nvPicPr>
        <p:blipFill>
          <a:blip r:embed="rId3">
            <a:alphaModFix/>
          </a:blip>
          <a:stretch>
            <a:fillRect/>
          </a:stretch>
        </p:blipFill>
        <p:spPr>
          <a:xfrm>
            <a:off x="846011" y="1451920"/>
            <a:ext cx="817301" cy="814627"/>
          </a:xfrm>
          <a:prstGeom prst="rect">
            <a:avLst/>
          </a:prstGeom>
          <a:noFill/>
          <a:ln>
            <a:noFill/>
          </a:ln>
        </p:spPr>
      </p:pic>
      <p:pic>
        <p:nvPicPr>
          <p:cNvPr id="146" name="Google Shape;146;p19"/>
          <p:cNvPicPr preferRelativeResize="0"/>
          <p:nvPr/>
        </p:nvPicPr>
        <p:blipFill>
          <a:blip r:embed="rId4">
            <a:alphaModFix/>
          </a:blip>
          <a:stretch>
            <a:fillRect/>
          </a:stretch>
        </p:blipFill>
        <p:spPr>
          <a:xfrm>
            <a:off x="846011" y="2514694"/>
            <a:ext cx="817301" cy="814627"/>
          </a:xfrm>
          <a:prstGeom prst="rect">
            <a:avLst/>
          </a:prstGeom>
          <a:noFill/>
          <a:ln>
            <a:noFill/>
          </a:ln>
        </p:spPr>
      </p:pic>
      <p:cxnSp>
        <p:nvCxnSpPr>
          <p:cNvPr id="147" name="Google Shape;147;p19"/>
          <p:cNvCxnSpPr>
            <a:stCxn id="145" idx="3"/>
            <a:endCxn id="148" idx="2"/>
          </p:cNvCxnSpPr>
          <p:nvPr/>
        </p:nvCxnSpPr>
        <p:spPr>
          <a:xfrm>
            <a:off x="1663312" y="1859233"/>
            <a:ext cx="1319700" cy="0"/>
          </a:xfrm>
          <a:prstGeom prst="straightConnector1">
            <a:avLst/>
          </a:prstGeom>
          <a:noFill/>
          <a:ln cap="flat" cmpd="sng" w="28575">
            <a:solidFill>
              <a:schemeClr val="dk2"/>
            </a:solidFill>
            <a:prstDash val="solid"/>
            <a:round/>
            <a:headEnd len="med" w="med" type="none"/>
            <a:tailEnd len="med" w="med" type="triangle"/>
          </a:ln>
        </p:spPr>
      </p:cxnSp>
      <p:sp>
        <p:nvSpPr>
          <p:cNvPr id="149" name="Google Shape;149;p19"/>
          <p:cNvSpPr/>
          <p:nvPr/>
        </p:nvSpPr>
        <p:spPr>
          <a:xfrm>
            <a:off x="7130925" y="1303675"/>
            <a:ext cx="1177500" cy="2125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19"/>
          <p:cNvPicPr preferRelativeResize="0"/>
          <p:nvPr/>
        </p:nvPicPr>
        <p:blipFill>
          <a:blip r:embed="rId5">
            <a:alphaModFix/>
          </a:blip>
          <a:stretch>
            <a:fillRect/>
          </a:stretch>
        </p:blipFill>
        <p:spPr>
          <a:xfrm>
            <a:off x="7396630" y="1519138"/>
            <a:ext cx="646226" cy="646223"/>
          </a:xfrm>
          <a:prstGeom prst="rect">
            <a:avLst/>
          </a:prstGeom>
          <a:noFill/>
          <a:ln>
            <a:noFill/>
          </a:ln>
        </p:spPr>
      </p:pic>
      <p:pic>
        <p:nvPicPr>
          <p:cNvPr id="151" name="Google Shape;151;p19"/>
          <p:cNvPicPr preferRelativeResize="0"/>
          <p:nvPr/>
        </p:nvPicPr>
        <p:blipFill>
          <a:blip r:embed="rId4">
            <a:alphaModFix/>
          </a:blip>
          <a:stretch>
            <a:fillRect/>
          </a:stretch>
        </p:blipFill>
        <p:spPr>
          <a:xfrm>
            <a:off x="7324881" y="2477669"/>
            <a:ext cx="789725" cy="789721"/>
          </a:xfrm>
          <a:prstGeom prst="rect">
            <a:avLst/>
          </a:prstGeom>
          <a:noFill/>
          <a:ln>
            <a:noFill/>
          </a:ln>
        </p:spPr>
      </p:pic>
      <p:cxnSp>
        <p:nvCxnSpPr>
          <p:cNvPr id="152" name="Google Shape;152;p19"/>
          <p:cNvCxnSpPr>
            <a:stCxn id="148" idx="5"/>
          </p:cNvCxnSpPr>
          <p:nvPr/>
        </p:nvCxnSpPr>
        <p:spPr>
          <a:xfrm>
            <a:off x="4356534" y="1859238"/>
            <a:ext cx="2904600" cy="0"/>
          </a:xfrm>
          <a:prstGeom prst="straightConnector1">
            <a:avLst/>
          </a:prstGeom>
          <a:noFill/>
          <a:ln cap="flat" cmpd="sng" w="28575">
            <a:solidFill>
              <a:schemeClr val="dk2"/>
            </a:solidFill>
            <a:prstDash val="solid"/>
            <a:round/>
            <a:headEnd len="med" w="med" type="none"/>
            <a:tailEnd len="med" w="med" type="triangle"/>
          </a:ln>
        </p:spPr>
      </p:cxnSp>
      <p:sp>
        <p:nvSpPr>
          <p:cNvPr id="148" name="Google Shape;148;p19"/>
          <p:cNvSpPr/>
          <p:nvPr/>
        </p:nvSpPr>
        <p:spPr>
          <a:xfrm>
            <a:off x="2811200" y="1345575"/>
            <a:ext cx="1717038" cy="1027325"/>
          </a:xfrm>
          <a:prstGeom prst="flowChartInputOutpu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Data / state</a:t>
            </a:r>
            <a:endParaRPr sz="2400"/>
          </a:p>
        </p:txBody>
      </p:sp>
      <p:sp>
        <p:nvSpPr>
          <p:cNvPr id="153" name="Google Shape;153;p19"/>
          <p:cNvSpPr txBox="1"/>
          <p:nvPr/>
        </p:nvSpPr>
        <p:spPr>
          <a:xfrm>
            <a:off x="1763950" y="1499238"/>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produces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54" name="Google Shape;154;p19"/>
          <p:cNvSpPr txBox="1"/>
          <p:nvPr/>
        </p:nvSpPr>
        <p:spPr>
          <a:xfrm>
            <a:off x="5403238" y="1499238"/>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read by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55" name="Google Shape;155;p19"/>
          <p:cNvPicPr preferRelativeResize="0"/>
          <p:nvPr/>
        </p:nvPicPr>
        <p:blipFill>
          <a:blip r:embed="rId6">
            <a:alphaModFix/>
          </a:blip>
          <a:stretch>
            <a:fillRect/>
          </a:stretch>
        </p:blipFill>
        <p:spPr>
          <a:xfrm>
            <a:off x="909625" y="2518079"/>
            <a:ext cx="345025" cy="34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Open Sans"/>
              <a:buNone/>
            </a:pPr>
            <a:r>
              <a:rPr lang="en-US"/>
              <a:t>How?</a:t>
            </a:r>
            <a:endParaRPr/>
          </a:p>
        </p:txBody>
      </p:sp>
      <p:sp>
        <p:nvSpPr>
          <p:cNvPr id="162" name="Google Shape;162;p20"/>
          <p:cNvSpPr/>
          <p:nvPr/>
        </p:nvSpPr>
        <p:spPr>
          <a:xfrm>
            <a:off x="633475" y="1303675"/>
            <a:ext cx="1218600" cy="2192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0"/>
          <p:cNvPicPr preferRelativeResize="0"/>
          <p:nvPr/>
        </p:nvPicPr>
        <p:blipFill>
          <a:blip r:embed="rId3">
            <a:alphaModFix/>
          </a:blip>
          <a:stretch>
            <a:fillRect/>
          </a:stretch>
        </p:blipFill>
        <p:spPr>
          <a:xfrm>
            <a:off x="846011" y="1451920"/>
            <a:ext cx="817301" cy="814627"/>
          </a:xfrm>
          <a:prstGeom prst="rect">
            <a:avLst/>
          </a:prstGeom>
          <a:noFill/>
          <a:ln>
            <a:noFill/>
          </a:ln>
        </p:spPr>
      </p:pic>
      <p:pic>
        <p:nvPicPr>
          <p:cNvPr id="164" name="Google Shape;164;p20"/>
          <p:cNvPicPr preferRelativeResize="0"/>
          <p:nvPr/>
        </p:nvPicPr>
        <p:blipFill>
          <a:blip r:embed="rId4">
            <a:alphaModFix/>
          </a:blip>
          <a:stretch>
            <a:fillRect/>
          </a:stretch>
        </p:blipFill>
        <p:spPr>
          <a:xfrm>
            <a:off x="846011" y="2514694"/>
            <a:ext cx="817301" cy="814627"/>
          </a:xfrm>
          <a:prstGeom prst="rect">
            <a:avLst/>
          </a:prstGeom>
          <a:noFill/>
          <a:ln>
            <a:noFill/>
          </a:ln>
        </p:spPr>
      </p:pic>
      <p:cxnSp>
        <p:nvCxnSpPr>
          <p:cNvPr id="165" name="Google Shape;165;p20"/>
          <p:cNvCxnSpPr>
            <a:stCxn id="163" idx="3"/>
            <a:endCxn id="166" idx="2"/>
          </p:cNvCxnSpPr>
          <p:nvPr/>
        </p:nvCxnSpPr>
        <p:spPr>
          <a:xfrm>
            <a:off x="1663312" y="1859233"/>
            <a:ext cx="1319700" cy="0"/>
          </a:xfrm>
          <a:prstGeom prst="straightConnector1">
            <a:avLst/>
          </a:prstGeom>
          <a:noFill/>
          <a:ln cap="flat" cmpd="sng" w="28575">
            <a:solidFill>
              <a:schemeClr val="dk2"/>
            </a:solidFill>
            <a:prstDash val="solid"/>
            <a:round/>
            <a:headEnd len="med" w="med" type="none"/>
            <a:tailEnd len="med" w="med" type="triangle"/>
          </a:ln>
        </p:spPr>
      </p:cxnSp>
      <p:pic>
        <p:nvPicPr>
          <p:cNvPr id="167" name="Google Shape;167;p20"/>
          <p:cNvPicPr preferRelativeResize="0"/>
          <p:nvPr/>
        </p:nvPicPr>
        <p:blipFill>
          <a:blip r:embed="rId5">
            <a:alphaModFix/>
          </a:blip>
          <a:stretch>
            <a:fillRect/>
          </a:stretch>
        </p:blipFill>
        <p:spPr>
          <a:xfrm>
            <a:off x="6752550" y="4599896"/>
            <a:ext cx="1934250" cy="1934250"/>
          </a:xfrm>
          <a:prstGeom prst="rect">
            <a:avLst/>
          </a:prstGeom>
          <a:noFill/>
          <a:ln>
            <a:noFill/>
          </a:ln>
        </p:spPr>
      </p:pic>
      <p:pic>
        <p:nvPicPr>
          <p:cNvPr id="168" name="Google Shape;168;p20"/>
          <p:cNvPicPr preferRelativeResize="0"/>
          <p:nvPr/>
        </p:nvPicPr>
        <p:blipFill>
          <a:blip r:embed="rId6">
            <a:alphaModFix/>
          </a:blip>
          <a:stretch>
            <a:fillRect/>
          </a:stretch>
        </p:blipFill>
        <p:spPr>
          <a:xfrm>
            <a:off x="4012300" y="5682900"/>
            <a:ext cx="559700" cy="559700"/>
          </a:xfrm>
          <a:prstGeom prst="rect">
            <a:avLst/>
          </a:prstGeom>
          <a:noFill/>
          <a:ln>
            <a:noFill/>
          </a:ln>
        </p:spPr>
      </p:pic>
      <p:sp>
        <p:nvSpPr>
          <p:cNvPr id="169" name="Google Shape;169;p20"/>
          <p:cNvSpPr/>
          <p:nvPr/>
        </p:nvSpPr>
        <p:spPr>
          <a:xfrm>
            <a:off x="2895950" y="2994100"/>
            <a:ext cx="1547400" cy="1650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200"/>
              <a:t>RML Streamer</a:t>
            </a:r>
            <a:endParaRPr b="1" sz="2200"/>
          </a:p>
        </p:txBody>
      </p:sp>
      <p:cxnSp>
        <p:nvCxnSpPr>
          <p:cNvPr id="170" name="Google Shape;170;p20"/>
          <p:cNvCxnSpPr>
            <a:stCxn id="171" idx="2"/>
            <a:endCxn id="169" idx="0"/>
          </p:cNvCxnSpPr>
          <p:nvPr/>
        </p:nvCxnSpPr>
        <p:spPr>
          <a:xfrm>
            <a:off x="3669650" y="2350900"/>
            <a:ext cx="0" cy="643200"/>
          </a:xfrm>
          <a:prstGeom prst="straightConnector1">
            <a:avLst/>
          </a:prstGeom>
          <a:noFill/>
          <a:ln cap="flat" cmpd="sng" w="28575">
            <a:solidFill>
              <a:srgbClr val="0000FF"/>
            </a:solidFill>
            <a:prstDash val="solid"/>
            <a:round/>
            <a:headEnd len="med" w="med" type="none"/>
            <a:tailEnd len="med" w="med" type="triangle"/>
          </a:ln>
        </p:spPr>
      </p:cxnSp>
      <p:cxnSp>
        <p:nvCxnSpPr>
          <p:cNvPr id="172" name="Google Shape;172;p20"/>
          <p:cNvCxnSpPr>
            <a:stCxn id="169" idx="2"/>
          </p:cNvCxnSpPr>
          <p:nvPr/>
        </p:nvCxnSpPr>
        <p:spPr>
          <a:xfrm>
            <a:off x="3669650" y="4644100"/>
            <a:ext cx="0" cy="564900"/>
          </a:xfrm>
          <a:prstGeom prst="straightConnector1">
            <a:avLst/>
          </a:prstGeom>
          <a:noFill/>
          <a:ln cap="flat" cmpd="sng" w="28575">
            <a:solidFill>
              <a:srgbClr val="0000FF"/>
            </a:solidFill>
            <a:prstDash val="solid"/>
            <a:round/>
            <a:headEnd len="med" w="med" type="none"/>
            <a:tailEnd len="med" w="med" type="triangle"/>
          </a:ln>
        </p:spPr>
      </p:cxnSp>
      <p:cxnSp>
        <p:nvCxnSpPr>
          <p:cNvPr id="173" name="Google Shape;173;p20"/>
          <p:cNvCxnSpPr>
            <a:endCxn id="167" idx="1"/>
          </p:cNvCxnSpPr>
          <p:nvPr/>
        </p:nvCxnSpPr>
        <p:spPr>
          <a:xfrm>
            <a:off x="4502850" y="5567021"/>
            <a:ext cx="2249700" cy="0"/>
          </a:xfrm>
          <a:prstGeom prst="straightConnector1">
            <a:avLst/>
          </a:prstGeom>
          <a:noFill/>
          <a:ln cap="flat" cmpd="sng" w="28575">
            <a:solidFill>
              <a:srgbClr val="0000FF"/>
            </a:solidFill>
            <a:prstDash val="solid"/>
            <a:round/>
            <a:headEnd len="med" w="med" type="none"/>
            <a:tailEnd len="med" w="med" type="triangle"/>
          </a:ln>
        </p:spPr>
      </p:cxnSp>
      <p:sp>
        <p:nvSpPr>
          <p:cNvPr id="174" name="Google Shape;174;p20"/>
          <p:cNvSpPr/>
          <p:nvPr/>
        </p:nvSpPr>
        <p:spPr>
          <a:xfrm>
            <a:off x="7130925" y="1303675"/>
            <a:ext cx="1177500" cy="2125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0"/>
          <p:cNvPicPr preferRelativeResize="0"/>
          <p:nvPr/>
        </p:nvPicPr>
        <p:blipFill>
          <a:blip r:embed="rId7">
            <a:alphaModFix/>
          </a:blip>
          <a:stretch>
            <a:fillRect/>
          </a:stretch>
        </p:blipFill>
        <p:spPr>
          <a:xfrm>
            <a:off x="7396630" y="1519138"/>
            <a:ext cx="646226" cy="646223"/>
          </a:xfrm>
          <a:prstGeom prst="rect">
            <a:avLst/>
          </a:prstGeom>
          <a:noFill/>
          <a:ln>
            <a:noFill/>
          </a:ln>
        </p:spPr>
      </p:pic>
      <p:pic>
        <p:nvPicPr>
          <p:cNvPr id="176" name="Google Shape;176;p20"/>
          <p:cNvPicPr preferRelativeResize="0"/>
          <p:nvPr/>
        </p:nvPicPr>
        <p:blipFill>
          <a:blip r:embed="rId4">
            <a:alphaModFix/>
          </a:blip>
          <a:stretch>
            <a:fillRect/>
          </a:stretch>
        </p:blipFill>
        <p:spPr>
          <a:xfrm>
            <a:off x="7324881" y="2477669"/>
            <a:ext cx="789725" cy="789721"/>
          </a:xfrm>
          <a:prstGeom prst="rect">
            <a:avLst/>
          </a:prstGeom>
          <a:noFill/>
          <a:ln>
            <a:noFill/>
          </a:ln>
        </p:spPr>
      </p:pic>
      <p:cxnSp>
        <p:nvCxnSpPr>
          <p:cNvPr id="177" name="Google Shape;177;p20"/>
          <p:cNvCxnSpPr>
            <a:stCxn id="166" idx="5"/>
          </p:cNvCxnSpPr>
          <p:nvPr/>
        </p:nvCxnSpPr>
        <p:spPr>
          <a:xfrm>
            <a:off x="4356534" y="1859238"/>
            <a:ext cx="2904600" cy="0"/>
          </a:xfrm>
          <a:prstGeom prst="straightConnector1">
            <a:avLst/>
          </a:prstGeom>
          <a:noFill/>
          <a:ln cap="flat" cmpd="sng" w="28575">
            <a:solidFill>
              <a:schemeClr val="dk2"/>
            </a:solidFill>
            <a:prstDash val="solid"/>
            <a:round/>
            <a:headEnd len="med" w="med" type="none"/>
            <a:tailEnd len="med" w="med" type="triangle"/>
          </a:ln>
        </p:spPr>
      </p:cxnSp>
      <p:sp>
        <p:nvSpPr>
          <p:cNvPr id="178" name="Google Shape;178;p20"/>
          <p:cNvSpPr txBox="1"/>
          <p:nvPr/>
        </p:nvSpPr>
        <p:spPr>
          <a:xfrm>
            <a:off x="408125" y="5265300"/>
            <a:ext cx="2888100" cy="5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Open Sans"/>
                <a:ea typeface="Open Sans"/>
                <a:cs typeface="Open Sans"/>
                <a:sym typeface="Open Sans"/>
              </a:rPr>
              <a:t>Add form</a:t>
            </a:r>
            <a:endParaRPr sz="2400">
              <a:latin typeface="Open Sans"/>
              <a:ea typeface="Open Sans"/>
              <a:cs typeface="Open Sans"/>
              <a:sym typeface="Open Sans"/>
            </a:endParaRPr>
          </a:p>
        </p:txBody>
      </p:sp>
      <p:cxnSp>
        <p:nvCxnSpPr>
          <p:cNvPr id="179" name="Google Shape;179;p20"/>
          <p:cNvCxnSpPr>
            <a:stCxn id="178" idx="1"/>
            <a:endCxn id="164" idx="1"/>
          </p:cNvCxnSpPr>
          <p:nvPr/>
        </p:nvCxnSpPr>
        <p:spPr>
          <a:xfrm flipH="1" rot="10800000">
            <a:off x="408125" y="2922000"/>
            <a:ext cx="438000" cy="2641200"/>
          </a:xfrm>
          <a:prstGeom prst="curvedConnector3">
            <a:avLst>
              <a:gd fmla="val -54366" name="adj1"/>
            </a:avLst>
          </a:prstGeom>
          <a:noFill/>
          <a:ln cap="flat" cmpd="sng" w="28575">
            <a:solidFill>
              <a:srgbClr val="0000FF"/>
            </a:solidFill>
            <a:prstDash val="solid"/>
            <a:round/>
            <a:headEnd len="med" w="med" type="none"/>
            <a:tailEnd len="med" w="med" type="triangle"/>
          </a:ln>
        </p:spPr>
      </p:cxnSp>
      <p:sp>
        <p:nvSpPr>
          <p:cNvPr id="166" name="Google Shape;166;p20"/>
          <p:cNvSpPr/>
          <p:nvPr/>
        </p:nvSpPr>
        <p:spPr>
          <a:xfrm>
            <a:off x="2811200" y="1345575"/>
            <a:ext cx="1717038" cy="1027325"/>
          </a:xfrm>
          <a:prstGeom prst="flowChartInputOutpu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Data / state</a:t>
            </a:r>
            <a:endParaRPr sz="2400"/>
          </a:p>
        </p:txBody>
      </p:sp>
      <p:sp>
        <p:nvSpPr>
          <p:cNvPr id="180" name="Google Shape;180;p20"/>
          <p:cNvSpPr/>
          <p:nvPr/>
        </p:nvSpPr>
        <p:spPr>
          <a:xfrm>
            <a:off x="2425779" y="5215275"/>
            <a:ext cx="2249700" cy="1027325"/>
          </a:xfrm>
          <a:prstGeom prst="flowChartInputOutpu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Linked Data / state</a:t>
            </a:r>
            <a:endParaRPr sz="2400"/>
          </a:p>
        </p:txBody>
      </p:sp>
      <p:sp>
        <p:nvSpPr>
          <p:cNvPr id="181" name="Google Shape;181;p20"/>
          <p:cNvSpPr txBox="1"/>
          <p:nvPr/>
        </p:nvSpPr>
        <p:spPr>
          <a:xfrm>
            <a:off x="1763950" y="1499238"/>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produces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82" name="Google Shape;182;p20"/>
          <p:cNvSpPr txBox="1"/>
          <p:nvPr/>
        </p:nvSpPr>
        <p:spPr>
          <a:xfrm>
            <a:off x="5403238" y="1499238"/>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read by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83" name="Google Shape;183;p20"/>
          <p:cNvCxnSpPr>
            <a:stCxn id="164" idx="2"/>
            <a:endCxn id="169" idx="1"/>
          </p:cNvCxnSpPr>
          <p:nvPr/>
        </p:nvCxnSpPr>
        <p:spPr>
          <a:xfrm flipH="1" rot="-5400000">
            <a:off x="1830361" y="2753621"/>
            <a:ext cx="489900" cy="1641300"/>
          </a:xfrm>
          <a:prstGeom prst="curvedConnector2">
            <a:avLst/>
          </a:prstGeom>
          <a:noFill/>
          <a:ln cap="flat" cmpd="sng" w="38100">
            <a:solidFill>
              <a:srgbClr val="0000FF"/>
            </a:solidFill>
            <a:prstDash val="solid"/>
            <a:round/>
            <a:headEnd len="med" w="med" type="none"/>
            <a:tailEnd len="med" w="med" type="stealth"/>
          </a:ln>
        </p:spPr>
      </p:cxnSp>
      <p:sp>
        <p:nvSpPr>
          <p:cNvPr id="184" name="Google Shape;184;p20"/>
          <p:cNvSpPr txBox="1"/>
          <p:nvPr/>
        </p:nvSpPr>
        <p:spPr>
          <a:xfrm>
            <a:off x="879100" y="3772338"/>
            <a:ext cx="2888100" cy="5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Open Sans"/>
                <a:ea typeface="Open Sans"/>
                <a:cs typeface="Open Sans"/>
                <a:sym typeface="Open Sans"/>
              </a:rPr>
              <a:t>Deduct rules</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p:txBody>
      </p:sp>
      <p:sp>
        <p:nvSpPr>
          <p:cNvPr id="185" name="Google Shape;185;p20"/>
          <p:cNvSpPr txBox="1"/>
          <p:nvPr/>
        </p:nvSpPr>
        <p:spPr>
          <a:xfrm>
            <a:off x="3837900" y="2533438"/>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read by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86" name="Google Shape;186;p20"/>
          <p:cNvSpPr txBox="1"/>
          <p:nvPr/>
        </p:nvSpPr>
        <p:spPr>
          <a:xfrm>
            <a:off x="3732950" y="4790475"/>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produces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87" name="Google Shape;187;p20"/>
          <p:cNvSpPr txBox="1"/>
          <p:nvPr/>
        </p:nvSpPr>
        <p:spPr>
          <a:xfrm>
            <a:off x="5403238" y="5215263"/>
            <a:ext cx="11184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read by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88" name="Google Shape;188;p20"/>
          <p:cNvSpPr txBox="1"/>
          <p:nvPr/>
        </p:nvSpPr>
        <p:spPr>
          <a:xfrm>
            <a:off x="6700788" y="3997950"/>
            <a:ext cx="2037900" cy="4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Things / Applications</a:t>
            </a:r>
            <a:endParaRPr sz="2400">
              <a:latin typeface="Open Sans"/>
              <a:ea typeface="Open Sans"/>
              <a:cs typeface="Open Sans"/>
              <a:sym typeface="Open Sans"/>
            </a:endParaRPr>
          </a:p>
        </p:txBody>
      </p:sp>
      <p:pic>
        <p:nvPicPr>
          <p:cNvPr id="189" name="Google Shape;189;p20"/>
          <p:cNvPicPr preferRelativeResize="0"/>
          <p:nvPr/>
        </p:nvPicPr>
        <p:blipFill>
          <a:blip r:embed="rId6">
            <a:alphaModFix/>
          </a:blip>
          <a:stretch>
            <a:fillRect/>
          </a:stretch>
        </p:blipFill>
        <p:spPr>
          <a:xfrm>
            <a:off x="909625" y="2518079"/>
            <a:ext cx="345025" cy="34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Open Sans"/>
              <a:buNone/>
            </a:pPr>
            <a:r>
              <a:rPr lang="en-US" sz="4400"/>
              <a:t>So...</a:t>
            </a:r>
            <a:endParaRPr sz="4400"/>
          </a:p>
        </p:txBody>
      </p:sp>
      <p:sp>
        <p:nvSpPr>
          <p:cNvPr id="196" name="Google Shape;196;p21"/>
          <p:cNvSpPr txBox="1"/>
          <p:nvPr>
            <p:ph idx="1" type="body"/>
          </p:nvPr>
        </p:nvSpPr>
        <p:spPr>
          <a:xfrm>
            <a:off x="457200" y="1744216"/>
            <a:ext cx="8229600" cy="4349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Open Sans"/>
              <a:buNone/>
            </a:pPr>
            <a:r>
              <a:rPr i="1" lang="en-US"/>
              <a:t>Extend</a:t>
            </a:r>
            <a:r>
              <a:rPr lang="en-US"/>
              <a:t> Things to produce Linked Data </a:t>
            </a:r>
            <a:endParaRPr/>
          </a:p>
          <a:p>
            <a:pPr indent="0" lvl="0" marL="0" rtl="0" algn="l">
              <a:spcBef>
                <a:spcPts val="560"/>
              </a:spcBef>
              <a:spcAft>
                <a:spcPts val="0"/>
              </a:spcAft>
              <a:buClr>
                <a:schemeClr val="dk1"/>
              </a:buClr>
              <a:buSzPts val="2800"/>
              <a:buFont typeface="Open Sans"/>
              <a:buNone/>
            </a:pPr>
            <a:r>
              <a:t/>
            </a:r>
            <a:endParaRPr/>
          </a:p>
          <a:p>
            <a:pPr indent="0" lvl="0" marL="0" rtl="0" algn="l">
              <a:spcBef>
                <a:spcPts val="560"/>
              </a:spcBef>
              <a:spcAft>
                <a:spcPts val="0"/>
              </a:spcAft>
              <a:buClr>
                <a:schemeClr val="dk1"/>
              </a:buClr>
              <a:buSzPts val="2800"/>
              <a:buFont typeface="Open Sans"/>
              <a:buNone/>
            </a:pPr>
            <a:r>
              <a:rPr lang="en-US"/>
              <a:t>Use Things data outside the WoT</a:t>
            </a:r>
            <a:endParaRPr/>
          </a:p>
          <a:p>
            <a:pPr indent="0" lvl="0" marL="0" rtl="0" algn="l">
              <a:spcBef>
                <a:spcPts val="560"/>
              </a:spcBef>
              <a:spcAft>
                <a:spcPts val="0"/>
              </a:spcAft>
              <a:buClr>
                <a:schemeClr val="dk1"/>
              </a:buClr>
              <a:buSzPts val="2800"/>
              <a:buFont typeface="Open Sans"/>
              <a:buNone/>
            </a:pPr>
            <a:r>
              <a:t/>
            </a:r>
            <a:endParaRPr/>
          </a:p>
          <a:p>
            <a:pPr indent="0" lvl="0" marL="0" rtl="0" algn="l">
              <a:spcBef>
                <a:spcPts val="560"/>
              </a:spcBef>
              <a:spcAft>
                <a:spcPts val="0"/>
              </a:spcAft>
              <a:buClr>
                <a:schemeClr val="dk1"/>
              </a:buClr>
              <a:buSzPts val="2800"/>
              <a:buFont typeface="Open Sans"/>
              <a:buNone/>
            </a:pPr>
            <a:r>
              <a:rPr lang="en-US"/>
              <a:t>Rule-based conversion: RMLStreamer</a:t>
            </a:r>
            <a:br>
              <a:rPr lang="en-US"/>
            </a:br>
            <a:r>
              <a:rPr lang="en-US" u="sng">
                <a:solidFill>
                  <a:schemeClr val="accent1"/>
                </a:solidFill>
                <a:hlinkClick r:id="rId3"/>
              </a:rPr>
              <a:t>https://github.com/RMLio/RMLStreamer</a:t>
            </a:r>
            <a:endParaRPr/>
          </a:p>
          <a:p>
            <a:pPr indent="0" lvl="0" marL="0" rtl="0" algn="l">
              <a:spcBef>
                <a:spcPts val="560"/>
              </a:spcBef>
              <a:spcAft>
                <a:spcPts val="0"/>
              </a:spcAft>
              <a:buClr>
                <a:schemeClr val="dk1"/>
              </a:buClr>
              <a:buSzPts val="2800"/>
              <a:buFont typeface="Open Sans"/>
              <a:buNone/>
            </a:pPr>
            <a:r>
              <a:t/>
            </a:r>
            <a:endParaRPr/>
          </a:p>
          <a:p>
            <a:pPr indent="0" lvl="0" marL="0" rtl="0" algn="l">
              <a:spcBef>
                <a:spcPts val="560"/>
              </a:spcBef>
              <a:spcAft>
                <a:spcPts val="0"/>
              </a:spcAft>
              <a:buClr>
                <a:schemeClr val="dk1"/>
              </a:buClr>
              <a:buSzPts val="2800"/>
              <a:buFont typeface="Open Sans"/>
              <a:buNone/>
            </a:pPr>
            <a:r>
              <a:rPr lang="en-US"/>
              <a:t>RML: </a:t>
            </a:r>
            <a:r>
              <a:rPr lang="en-US" u="sng">
                <a:solidFill>
                  <a:schemeClr val="hlink"/>
                </a:solidFill>
                <a:hlinkClick r:id="rId4"/>
              </a:rPr>
              <a:t>http://rml.io/</a:t>
            </a:r>
            <a:endParaRPr/>
          </a:p>
          <a:p>
            <a:pPr indent="0" lvl="0" marL="0" rtl="0" algn="l">
              <a:spcBef>
                <a:spcPts val="560"/>
              </a:spcBef>
              <a:spcAft>
                <a:spcPts val="0"/>
              </a:spcAft>
              <a:buClr>
                <a:schemeClr val="dk1"/>
              </a:buClr>
              <a:buSzPts val="2800"/>
              <a:buFont typeface="Open San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ctrTitle"/>
          </p:nvPr>
        </p:nvSpPr>
        <p:spPr>
          <a:xfrm>
            <a:off x="685800" y="2130425"/>
            <a:ext cx="7772400" cy="1470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Open Sans"/>
              <a:buNone/>
            </a:pPr>
            <a:r>
              <a:rPr lang="en-US" sz="4000"/>
              <a:t>LINKED DATA IN THE WoT</a:t>
            </a:r>
            <a:endParaRPr sz="4000"/>
          </a:p>
        </p:txBody>
      </p:sp>
      <p:sp>
        <p:nvSpPr>
          <p:cNvPr id="203" name="Google Shape;203;p22"/>
          <p:cNvSpPr txBox="1"/>
          <p:nvPr>
            <p:ph idx="1" type="subTitle"/>
          </p:nvPr>
        </p:nvSpPr>
        <p:spPr>
          <a:xfrm>
            <a:off x="1371600" y="3886200"/>
            <a:ext cx="6400800" cy="1752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888888"/>
              </a:buClr>
              <a:buSzPts val="2000"/>
              <a:buFont typeface="Open Sans"/>
              <a:buNone/>
            </a:pPr>
            <a:r>
              <a:rPr b="1" lang="en-US"/>
              <a:t>Gerald Haesendonck (gerald.haesendonck@ugent.be), </a:t>
            </a:r>
            <a:r>
              <a:rPr lang="en-US" sz="2000"/>
              <a:t>Ben De Meester,</a:t>
            </a:r>
            <a:endParaRPr sz="2000"/>
          </a:p>
          <a:p>
            <a:pPr indent="0" lvl="0" marL="0" rtl="0" algn="ctr">
              <a:spcBef>
                <a:spcPts val="400"/>
              </a:spcBef>
              <a:spcAft>
                <a:spcPts val="0"/>
              </a:spcAft>
              <a:buClr>
                <a:srgbClr val="888888"/>
              </a:buClr>
              <a:buSzPts val="2000"/>
              <a:buFont typeface="Open Sans"/>
              <a:buNone/>
            </a:pPr>
            <a:r>
              <a:rPr lang="en-US" sz="2000"/>
              <a:t>Ruben Verborgh, and </a:t>
            </a:r>
            <a:r>
              <a:rPr lang="en-US"/>
              <a:t>Anastasia Dimou</a:t>
            </a:r>
            <a:br>
              <a:rPr lang="en-US" sz="2000"/>
            </a:br>
            <a:endParaRPr sz="2000"/>
          </a:p>
          <a:p>
            <a:pPr indent="0" lvl="0" marL="0" rtl="0" algn="ctr">
              <a:spcBef>
                <a:spcPts val="400"/>
              </a:spcBef>
              <a:spcAft>
                <a:spcPts val="0"/>
              </a:spcAft>
              <a:buClr>
                <a:srgbClr val="888888"/>
              </a:buClr>
              <a:buSzPts val="2000"/>
              <a:buFont typeface="Open Sans"/>
              <a:buNone/>
            </a:pPr>
            <a:r>
              <a:rPr lang="en-US" sz="2000"/>
              <a:t>Ghent University – imec – IDLab, Belgium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Gent/iMinds">
      <a:dk1>
        <a:srgbClr val="000000"/>
      </a:dk1>
      <a:lt1>
        <a:srgbClr val="FFFFFF"/>
      </a:lt1>
      <a:dk2>
        <a:srgbClr val="373535"/>
      </a:dk2>
      <a:lt2>
        <a:srgbClr val="DADADA"/>
      </a:lt2>
      <a:accent1>
        <a:srgbClr val="1E64C8"/>
      </a:accent1>
      <a:accent2>
        <a:srgbClr val="FFD200"/>
      </a:accent2>
      <a:accent3>
        <a:srgbClr val="E20177"/>
      </a:accent3>
      <a:accent4>
        <a:srgbClr val="3CBC5E"/>
      </a:accent4>
      <a:accent5>
        <a:srgbClr val="6F71B9"/>
      </a:accent5>
      <a:accent6>
        <a:srgbClr val="DE0000"/>
      </a:accent6>
      <a:hlink>
        <a:srgbClr val="1E64C8"/>
      </a:hlink>
      <a:folHlink>
        <a:srgbClr val="6F71B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Gent/iMinds">
      <a:dk1>
        <a:srgbClr val="000000"/>
      </a:dk1>
      <a:lt1>
        <a:srgbClr val="FFFFFF"/>
      </a:lt1>
      <a:dk2>
        <a:srgbClr val="373535"/>
      </a:dk2>
      <a:lt2>
        <a:srgbClr val="DADADA"/>
      </a:lt2>
      <a:accent1>
        <a:srgbClr val="1E64C8"/>
      </a:accent1>
      <a:accent2>
        <a:srgbClr val="FFD200"/>
      </a:accent2>
      <a:accent3>
        <a:srgbClr val="E20177"/>
      </a:accent3>
      <a:accent4>
        <a:srgbClr val="3CBC5E"/>
      </a:accent4>
      <a:accent5>
        <a:srgbClr val="6F71B9"/>
      </a:accent5>
      <a:accent6>
        <a:srgbClr val="DE0000"/>
      </a:accent6>
      <a:hlink>
        <a:srgbClr val="1E64C8"/>
      </a:hlink>
      <a:folHlink>
        <a:srgbClr val="6F71B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