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9144000"/>
  <p:notesSz cx="7099300" cy="10234600"/>
  <p:embeddedFontLs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224">
          <p15:clr>
            <a:srgbClr val="000000"/>
          </p15:clr>
        </p15:guide>
        <p15:guide id="2" pos="2236">
          <p15:clr>
            <a:srgbClr val="000000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Ben De Meeste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4" orient="horz"/>
        <p:guide pos="2236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font" Target="fonts/OpenSans-regular.fntdata"/><Relationship Id="rId14" Type="http://schemas.openxmlformats.org/officeDocument/2006/relationships/slide" Target="slides/slide8.xml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5-28T12:40:10.880">
    <p:pos x="6000" y="0"/>
    <p:text>Just add (at least) your e-mail address here and in the last slide :)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1"/>
            <a:ext cx="3076363" cy="51173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294" y="1"/>
            <a:ext cx="3076363" cy="51173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721107"/>
            <a:ext cx="3076363" cy="511730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294" y="9721107"/>
            <a:ext cx="3076363" cy="511730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 txBox="1"/>
          <p:nvPr>
            <p:ph idx="12" type="sldNum"/>
          </p:nvPr>
        </p:nvSpPr>
        <p:spPr>
          <a:xfrm>
            <a:off x="4021294" y="9721107"/>
            <a:ext cx="3076363" cy="511730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central building block in the WoT is the Thing Description, which explains how to interact with Things, and how the data model of a Thing looks like.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you see here is a semantic TD data schema. This allows - among others - linking Things to pre-existing Linked Data sets.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However, these data sets would have to be assessed or validated somehow against this data schema vocabulary.</a:t>
            </a:r>
            <a:endParaRPr/>
          </a:p>
        </p:txBody>
      </p:sp>
      <p:sp>
        <p:nvSpPr>
          <p:cNvPr id="92" name="Google Shape;92;p2:notes"/>
          <p:cNvSpPr txBox="1"/>
          <p:nvPr>
            <p:ph idx="12" type="sldNum"/>
          </p:nvPr>
        </p:nvSpPr>
        <p:spPr>
          <a:xfrm>
            <a:off x="4021294" y="9721107"/>
            <a:ext cx="3076363" cy="511730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W3C recommends SHACL to describe general data shapes.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Linked Data sets that are described using SHACL shapes, validation is already in place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 txBox="1"/>
          <p:nvPr>
            <p:ph idx="12" type="sldNum"/>
          </p:nvPr>
        </p:nvSpPr>
        <p:spPr>
          <a:xfrm>
            <a:off x="4021294" y="9721107"/>
            <a:ext cx="3076363" cy="511730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at first sight there seems to be a validation mismatch: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Things there is a TD with a certain data schema,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for Linked Data there are validation languages like SHACL, and tools to perform validation using these languages.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we transfer validation between these languages?</a:t>
            </a:r>
            <a:endParaRPr/>
          </a:p>
        </p:txBody>
      </p:sp>
      <p:sp>
        <p:nvSpPr>
          <p:cNvPr id="108" name="Google Shape;108;p4:notes"/>
          <p:cNvSpPr txBox="1"/>
          <p:nvPr>
            <p:ph idx="12" type="sldNum"/>
          </p:nvPr>
        </p:nvSpPr>
        <p:spPr>
          <a:xfrm>
            <a:off x="4021294" y="9721107"/>
            <a:ext cx="3076363" cy="511730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But, there seems to be a large overlap, if you look at *what* they describe.</a:t>
            </a:r>
            <a:endParaRPr/>
          </a:p>
        </p:txBody>
      </p:sp>
      <p:sp>
        <p:nvSpPr>
          <p:cNvPr id="120" name="Google Shape;120;p5:notes"/>
          <p:cNvSpPr txBox="1"/>
          <p:nvPr>
            <p:ph idx="12" type="sldNum"/>
          </p:nvPr>
        </p:nvSpPr>
        <p:spPr>
          <a:xfrm>
            <a:off x="4021294" y="9721107"/>
            <a:ext cx="3076363" cy="511730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mapping from and to Thing Descriptions and SHACL shapes is needed,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we have to investigate whether such a mapping exists.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Once we have that mapping, a set of unambiguous rules can be specified.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have a piece of software, called Validatrr, that uses these rules to provide validation for both TD data schema and SHACL,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provides translated versions between them.</a:t>
            </a:r>
            <a:endParaRPr/>
          </a:p>
        </p:txBody>
      </p:sp>
      <p:sp>
        <p:nvSpPr>
          <p:cNvPr id="130" name="Google Shape;130;p6:notes"/>
          <p:cNvSpPr txBox="1"/>
          <p:nvPr>
            <p:ph idx="12" type="sldNum"/>
          </p:nvPr>
        </p:nvSpPr>
        <p:spPr>
          <a:xfrm>
            <a:off x="4021294" y="9721107"/>
            <a:ext cx="3076363" cy="511730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allows better integration of WoT and Linked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Validation is complementary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Things described using TDs can be linked to (pre-existing) Linked Data sets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 mapping, you can validate both using </a:t>
            </a:r>
            <a:r>
              <a:rPr b="0" i="0"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Validatrr.</a:t>
            </a:r>
            <a:br>
              <a:rPr lang="en-US"/>
            </a:br>
            <a:endParaRPr/>
          </a:p>
        </p:txBody>
      </p:sp>
      <p:sp>
        <p:nvSpPr>
          <p:cNvPr id="144" name="Google Shape;144;p7:notes"/>
          <p:cNvSpPr txBox="1"/>
          <p:nvPr>
            <p:ph idx="12" type="sldNum"/>
          </p:nvPr>
        </p:nvSpPr>
        <p:spPr>
          <a:xfrm>
            <a:off x="4021294" y="9721107"/>
            <a:ext cx="3076363" cy="511730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1a1612a3d_1_6:notes"/>
          <p:cNvSpPr/>
          <p:nvPr>
            <p:ph idx="2" type="sldImg"/>
          </p:nvPr>
        </p:nvSpPr>
        <p:spPr>
          <a:xfrm>
            <a:off x="990600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51a1612a3d_1_6:notes"/>
          <p:cNvSpPr txBox="1"/>
          <p:nvPr>
            <p:ph idx="1" type="body"/>
          </p:nvPr>
        </p:nvSpPr>
        <p:spPr>
          <a:xfrm>
            <a:off x="709930" y="4861442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51a1612a3d_1_6:notes"/>
          <p:cNvSpPr txBox="1"/>
          <p:nvPr>
            <p:ph idx="12" type="sldNum"/>
          </p:nvPr>
        </p:nvSpPr>
        <p:spPr>
          <a:xfrm>
            <a:off x="4021294" y="9721107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Open Sans"/>
              <a:buNone/>
              <a:defRPr sz="2000"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Open Sans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Open Sans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Open Sans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Open Sans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4400" y="0"/>
            <a:ext cx="2294111" cy="7647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fbeeldingsresultaat voor idlab logo" id="22" name="Google Shape;22;p2"/>
          <p:cNvPicPr preferRelativeResize="0"/>
          <p:nvPr/>
        </p:nvPicPr>
        <p:blipFill rotWithShape="1">
          <a:blip r:embed="rId3">
            <a:alphaModFix/>
          </a:blip>
          <a:srcRect b="27645" l="0" r="0" t="36342"/>
          <a:stretch/>
        </p:blipFill>
        <p:spPr>
          <a:xfrm>
            <a:off x="7668344" y="224415"/>
            <a:ext cx="877135" cy="315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b="0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2397460" y="-196044"/>
            <a:ext cx="434908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744216"/>
            <a:ext cx="8229600" cy="4349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744216"/>
            <a:ext cx="8229600" cy="4349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8244408" y="0"/>
            <a:ext cx="8995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722313" y="4155157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722313" y="2006898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Open Sans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Open Sans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Open Sans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Open Sans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Open Sans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/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sz="24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  <a:defRPr b="0" i="0" sz="4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744216"/>
            <a:ext cx="8229600" cy="4349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b="0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71772" y="6136695"/>
            <a:ext cx="921703" cy="7376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Ben\Presentations\imec_rgb_pos.png"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03648" y="6433718"/>
            <a:ext cx="845592" cy="25261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idlabresearch.github.io/validatrr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 sz="4000"/>
              <a:t>INCREASE WOT IMPACT USING TRANSFERABLE VALIDATION</a:t>
            </a:r>
            <a:endParaRPr sz="4000"/>
          </a:p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Open Sans"/>
              <a:buNone/>
            </a:pPr>
            <a:r>
              <a:rPr lang="en-US" sz="2000"/>
              <a:t>Ben De Meester, </a:t>
            </a:r>
            <a:r>
              <a:rPr b="1" lang="en-US" sz="2000"/>
              <a:t>Gerald Haesendonck </a:t>
            </a:r>
            <a:r>
              <a:rPr b="1" lang="en-US"/>
              <a:t>(gerald.haesendonck@ugent.be)</a:t>
            </a:r>
            <a:r>
              <a:rPr lang="en-US" sz="2000"/>
              <a:t>,</a:t>
            </a:r>
            <a:endParaRPr sz="2000"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Open Sans"/>
              <a:buNone/>
            </a:pPr>
            <a:r>
              <a:rPr lang="en-US" sz="2000"/>
              <a:t>Ruben Verborgh, and </a:t>
            </a:r>
            <a:r>
              <a:rPr lang="en-US"/>
              <a:t>Anastasia Dimou</a:t>
            </a:r>
            <a:br>
              <a:rPr lang="en-US" sz="2000"/>
            </a:br>
            <a:endParaRPr sz="2000"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Open Sans"/>
              <a:buNone/>
            </a:pPr>
            <a:r>
              <a:rPr lang="en-US" sz="2000"/>
              <a:t>Ghent University – imec – IDLab, Belgium 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n-US"/>
              <a:t>Validation for WoT</a:t>
            </a:r>
            <a:endParaRPr/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442686" y="1600200"/>
            <a:ext cx="10307488" cy="57892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</a:pPr>
            <a:r>
              <a:rPr lang="en-US"/>
              <a:t>Thing Description data schema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{"definitions": {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"thing-context-w3c-uri": {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"type": </a:t>
            </a:r>
            <a:r>
              <a:rPr lang="en-US" sz="1400">
                <a:solidFill>
                  <a:srgbClr val="A60000"/>
                </a:solidFill>
                <a:latin typeface="Consolas"/>
                <a:ea typeface="Consolas"/>
                <a:cs typeface="Consolas"/>
                <a:sym typeface="Consolas"/>
              </a:rPr>
              <a:t>"string"</a:t>
            </a: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"enum": [ </a:t>
            </a:r>
            <a:r>
              <a:rPr lang="en-US" sz="1400">
                <a:solidFill>
                  <a:srgbClr val="A60000"/>
                </a:solidFill>
                <a:latin typeface="Consolas"/>
                <a:ea typeface="Consolas"/>
                <a:cs typeface="Consolas"/>
                <a:sym typeface="Consolas"/>
              </a:rPr>
              <a:t>"https://www.w3.org/2019/wot/td/v1"</a:t>
            </a: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] },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"thing-context": {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"oneOf": [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{ "type": </a:t>
            </a:r>
            <a:r>
              <a:rPr lang="en-US" sz="1400">
                <a:solidFill>
                  <a:srgbClr val="A60000"/>
                </a:solidFill>
                <a:latin typeface="Consolas"/>
                <a:ea typeface="Consolas"/>
                <a:cs typeface="Consolas"/>
                <a:sym typeface="Consolas"/>
              </a:rPr>
              <a:t>"array"</a:t>
            </a: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"items": {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  "anyOf": [{ "$ref": </a:t>
            </a:r>
            <a:r>
              <a:rPr lang="en-US" sz="1400">
                <a:solidFill>
                  <a:srgbClr val="A60000"/>
                </a:solidFill>
                <a:latin typeface="Consolas"/>
                <a:ea typeface="Consolas"/>
                <a:cs typeface="Consolas"/>
                <a:sym typeface="Consolas"/>
              </a:rPr>
              <a:t>"#/definitions/anyUri"</a:t>
            </a: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}, { "type": </a:t>
            </a:r>
            <a:r>
              <a:rPr lang="en-US" sz="1400">
                <a:solidFill>
                  <a:srgbClr val="A60000"/>
                </a:solidFill>
                <a:latin typeface="Consolas"/>
                <a:ea typeface="Consolas"/>
                <a:cs typeface="Consolas"/>
                <a:sym typeface="Consolas"/>
              </a:rPr>
              <a:t>"object"</a:t>
            </a: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} ] },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"contains": { "$ref": </a:t>
            </a:r>
            <a:r>
              <a:rPr lang="en-US" sz="1400">
                <a:solidFill>
                  <a:srgbClr val="A60000"/>
                </a:solidFill>
                <a:latin typeface="Consolas"/>
                <a:ea typeface="Consolas"/>
                <a:cs typeface="Consolas"/>
                <a:sym typeface="Consolas"/>
              </a:rPr>
              <a:t>"#/definitions/thing-context-w3c-uri"</a:t>
            </a: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} },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{ "$ref": </a:t>
            </a:r>
            <a:r>
              <a:rPr lang="en-US" sz="1400">
                <a:solidFill>
                  <a:srgbClr val="A60000"/>
                </a:solidFill>
                <a:latin typeface="Consolas"/>
                <a:ea typeface="Consolas"/>
                <a:cs typeface="Consolas"/>
                <a:sym typeface="Consolas"/>
              </a:rPr>
              <a:t>"#/definitions/thing-context-w3c-uri"</a:t>
            </a: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} ] },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"type_declaration": {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"oneOf": [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{ "type": </a:t>
            </a:r>
            <a:r>
              <a:rPr lang="en-US" sz="1400">
                <a:solidFill>
                  <a:srgbClr val="A60000"/>
                </a:solidFill>
                <a:latin typeface="Consolas"/>
                <a:ea typeface="Consolas"/>
                <a:cs typeface="Consolas"/>
                <a:sym typeface="Consolas"/>
              </a:rPr>
              <a:t>"string"</a:t>
            </a: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},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{ "type": </a:t>
            </a:r>
            <a:r>
              <a:rPr lang="en-US" sz="1400">
                <a:solidFill>
                  <a:srgbClr val="A60000"/>
                </a:solidFill>
                <a:latin typeface="Consolas"/>
                <a:ea typeface="Consolas"/>
                <a:cs typeface="Consolas"/>
                <a:sym typeface="Consolas"/>
              </a:rPr>
              <a:t>"array"</a:t>
            </a: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, "items": { "type": </a:t>
            </a:r>
            <a:r>
              <a:rPr lang="en-US" sz="1400">
                <a:solidFill>
                  <a:srgbClr val="A60000"/>
                </a:solidFill>
                <a:latin typeface="Consolas"/>
                <a:ea typeface="Consolas"/>
                <a:cs typeface="Consolas"/>
                <a:sym typeface="Consolas"/>
              </a:rPr>
              <a:t>"string"</a:t>
            </a: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} } ] },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"property_element": {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"type": </a:t>
            </a:r>
            <a:r>
              <a:rPr lang="en-US" sz="1400">
                <a:solidFill>
                  <a:srgbClr val="A60000"/>
                </a:solidFill>
                <a:latin typeface="Consolas"/>
                <a:ea typeface="Consolas"/>
                <a:cs typeface="Consolas"/>
                <a:sym typeface="Consolas"/>
              </a:rPr>
              <a:t>"object"</a:t>
            </a: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, "properties": {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"@type": { "$ref": </a:t>
            </a:r>
            <a:r>
              <a:rPr lang="en-US" sz="1400">
                <a:solidFill>
                  <a:srgbClr val="A60000"/>
                </a:solidFill>
                <a:latin typeface="Consolas"/>
                <a:ea typeface="Consolas"/>
                <a:cs typeface="Consolas"/>
                <a:sym typeface="Consolas"/>
              </a:rPr>
              <a:t>"#/definitions/type_declaration"</a:t>
            </a: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},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"description": { "$ref": </a:t>
            </a:r>
            <a:r>
              <a:rPr lang="en-US" sz="1400">
                <a:solidFill>
                  <a:srgbClr val="A60000"/>
                </a:solidFill>
                <a:latin typeface="Consolas"/>
                <a:ea typeface="Consolas"/>
                <a:cs typeface="Consolas"/>
                <a:sym typeface="Consolas"/>
              </a:rPr>
              <a:t>"#/definitions/description"</a:t>
            </a: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},</a:t>
            </a:r>
            <a:endParaRPr sz="14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" name="Google Shape;96;p15"/>
          <p:cNvSpPr/>
          <p:nvPr/>
        </p:nvSpPr>
        <p:spPr>
          <a:xfrm rot="5400000">
            <a:off x="4236300" y="1947125"/>
            <a:ext cx="674700" cy="91473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n-US"/>
              <a:t>Validation for Linked Data</a:t>
            </a:r>
            <a:endParaRPr/>
          </a:p>
        </p:txBody>
      </p:sp>
      <p:sp>
        <p:nvSpPr>
          <p:cNvPr id="103" name="Google Shape;103;p16"/>
          <p:cNvSpPr txBox="1"/>
          <p:nvPr>
            <p:ph idx="2" type="body"/>
          </p:nvPr>
        </p:nvSpPr>
        <p:spPr>
          <a:xfrm>
            <a:off x="-104328" y="1600200"/>
            <a:ext cx="8996808" cy="60772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/>
              <a:t>SHACL (W3C recommendation)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&lt;#shape&gt;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sh:property [ sh:path &lt;#thing-context-w3c-uri&gt; 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  sh:datatype </a:t>
            </a:r>
            <a:r>
              <a:rPr lang="en-US" sz="1400">
                <a:solidFill>
                  <a:srgbClr val="A60000"/>
                </a:solidFill>
                <a:latin typeface="Consolas"/>
                <a:ea typeface="Consolas"/>
                <a:cs typeface="Consolas"/>
                <a:sym typeface="Consolas"/>
              </a:rPr>
              <a:t>xsd:string</a:t>
            </a: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  sh:in ( </a:t>
            </a:r>
            <a:r>
              <a:rPr lang="en-US" sz="1400">
                <a:solidFill>
                  <a:srgbClr val="A60000"/>
                </a:solidFill>
                <a:latin typeface="Consolas"/>
                <a:ea typeface="Consolas"/>
                <a:cs typeface="Consolas"/>
                <a:sym typeface="Consolas"/>
              </a:rPr>
              <a:t>"https://www.w3.org/2019/wot/td/v1"</a:t>
            </a: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)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] , [ sh:path &lt;#thing-context&gt; 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  sh:or (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    [ sh:node </a:t>
            </a:r>
            <a:r>
              <a:rPr lang="en-US" sz="1400">
                <a:solidFill>
                  <a:srgbClr val="A60000"/>
                </a:solidFill>
                <a:latin typeface="Consolas"/>
                <a:ea typeface="Consolas"/>
                <a:cs typeface="Consolas"/>
                <a:sym typeface="Consolas"/>
              </a:rPr>
              <a:t>shsh:listA</a:t>
            </a: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]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    [ sh:node </a:t>
            </a:r>
            <a:r>
              <a:rPr lang="en-US" sz="1400">
                <a:solidFill>
                  <a:srgbClr val="A60000"/>
                </a:solidFill>
                <a:latin typeface="Consolas"/>
                <a:ea typeface="Consolas"/>
                <a:cs typeface="Consolas"/>
                <a:sym typeface="Consolas"/>
              </a:rPr>
              <a:t>&lt;#thing-context-w3c-uri-shape&gt;</a:t>
            </a: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] ) .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shsh:listA shsh:or ( </a:t>
            </a:r>
            <a:r>
              <a:rPr lang="en-US" sz="1400">
                <a:solidFill>
                  <a:srgbClr val="A60000"/>
                </a:solidFill>
                <a:latin typeface="Consolas"/>
                <a:ea typeface="Consolas"/>
                <a:cs typeface="Consolas"/>
                <a:sym typeface="Consolas"/>
              </a:rPr>
              <a:t>&lt;#anyUri-shape&gt;</a:t>
            </a: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A60000"/>
                </a:solidFill>
                <a:latin typeface="Consolas"/>
                <a:ea typeface="Consolas"/>
                <a:cs typeface="Consolas"/>
                <a:sym typeface="Consolas"/>
              </a:rPr>
              <a:t>&lt;#object-shape&gt;</a:t>
            </a: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) .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&lt;#shape&gt;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sh:property [ sh:path &lt;#type_declaration&gt; 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  sh:or (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    [ sh:datatype </a:t>
            </a:r>
            <a:r>
              <a:rPr lang="en-US" sz="1400">
                <a:solidFill>
                  <a:srgbClr val="A60000"/>
                </a:solidFill>
                <a:latin typeface="Consolas"/>
                <a:ea typeface="Consolas"/>
                <a:cs typeface="Consolas"/>
                <a:sym typeface="Consolas"/>
              </a:rPr>
              <a:t>xsd:string</a:t>
            </a: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] 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    [ sh:node </a:t>
            </a:r>
            <a:r>
              <a:rPr lang="en-US" sz="1400">
                <a:solidFill>
                  <a:srgbClr val="A60000"/>
                </a:solidFill>
                <a:latin typeface="Consolas"/>
                <a:ea typeface="Consolas"/>
                <a:cs typeface="Consolas"/>
                <a:sym typeface="Consolas"/>
              </a:rPr>
              <a:t>shsh:listB</a:t>
            </a: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] ) ] .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shsh:listB shsh:datatype xsd:string .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&lt;#shape&gt;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sh:property [ sh:path &lt;#property_element&gt; 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  sh:node &lt;#property_element-shape&gt; ] .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&lt;#property_element-shape&gt;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sh:property [ sh:path</a:t>
            </a:r>
            <a:endParaRPr sz="14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" name="Google Shape;104;p16"/>
          <p:cNvSpPr/>
          <p:nvPr/>
        </p:nvSpPr>
        <p:spPr>
          <a:xfrm rot="5400000">
            <a:off x="4234650" y="2424700"/>
            <a:ext cx="674700" cy="91473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n-US"/>
              <a:t>Validation mismatch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442686" y="1600200"/>
            <a:ext cx="10307488" cy="57892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</a:pPr>
            <a:r>
              <a:rPr lang="en-US"/>
              <a:t>TD data schema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{"definitions": {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"thing-context-w3c-uri": {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"type": </a:t>
            </a:r>
            <a:r>
              <a:rPr lang="en-US" sz="1400">
                <a:solidFill>
                  <a:srgbClr val="A60000"/>
                </a:solidFill>
                <a:latin typeface="Consolas"/>
                <a:ea typeface="Consolas"/>
                <a:cs typeface="Consolas"/>
                <a:sym typeface="Consolas"/>
              </a:rPr>
              <a:t>"string"</a:t>
            </a: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"enum": [ </a:t>
            </a:r>
            <a:r>
              <a:rPr lang="en-US" sz="1400">
                <a:solidFill>
                  <a:srgbClr val="A60000"/>
                </a:solidFill>
                <a:latin typeface="Consolas"/>
                <a:ea typeface="Consolas"/>
                <a:cs typeface="Consolas"/>
                <a:sym typeface="Consolas"/>
              </a:rPr>
              <a:t>"https://www.w3.org/2019/wot/td/v1" ] },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"thing-context": {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"oneOf": [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{ "type": </a:t>
            </a:r>
            <a:r>
              <a:rPr lang="en-US" sz="1400">
                <a:solidFill>
                  <a:srgbClr val="A60000"/>
                </a:solidFill>
                <a:latin typeface="Consolas"/>
                <a:ea typeface="Consolas"/>
                <a:cs typeface="Consolas"/>
                <a:sym typeface="Consolas"/>
              </a:rPr>
              <a:t>"array"</a:t>
            </a: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"items": {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  "anyOf": [{ "$ref": </a:t>
            </a:r>
            <a:r>
              <a:rPr lang="en-US" sz="1400">
                <a:solidFill>
                  <a:srgbClr val="A60000"/>
                </a:solidFill>
                <a:latin typeface="Consolas"/>
                <a:ea typeface="Consolas"/>
                <a:cs typeface="Consolas"/>
                <a:sym typeface="Consolas"/>
              </a:rPr>
              <a:t>"#/definitions/anyUri" }, { "type": "object" } ] },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"contains": { "$ref": </a:t>
            </a:r>
            <a:r>
              <a:rPr lang="en-US" sz="1400">
                <a:solidFill>
                  <a:srgbClr val="A60000"/>
                </a:solidFill>
                <a:latin typeface="Consolas"/>
                <a:ea typeface="Consolas"/>
                <a:cs typeface="Consolas"/>
                <a:sym typeface="Consolas"/>
              </a:rPr>
              <a:t>"#/definitions/thing-context-w3c-uri" } },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{ "$ref": </a:t>
            </a:r>
            <a:r>
              <a:rPr lang="en-US" sz="1400">
                <a:solidFill>
                  <a:srgbClr val="A60000"/>
                </a:solidFill>
                <a:latin typeface="Consolas"/>
                <a:ea typeface="Consolas"/>
                <a:cs typeface="Consolas"/>
                <a:sym typeface="Consolas"/>
              </a:rPr>
              <a:t>"#/definitions/thing-context-w3c-uri" } ] },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"type_declaration": {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"oneOf": [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{ "type": </a:t>
            </a:r>
            <a:r>
              <a:rPr lang="en-US" sz="1400">
                <a:solidFill>
                  <a:srgbClr val="A60000"/>
                </a:solidFill>
                <a:latin typeface="Consolas"/>
                <a:ea typeface="Consolas"/>
                <a:cs typeface="Consolas"/>
                <a:sym typeface="Consolas"/>
              </a:rPr>
              <a:t>"string"</a:t>
            </a: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},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{ "type": </a:t>
            </a:r>
            <a:r>
              <a:rPr lang="en-US" sz="1400">
                <a:solidFill>
                  <a:srgbClr val="A60000"/>
                </a:solidFill>
                <a:latin typeface="Consolas"/>
                <a:ea typeface="Consolas"/>
                <a:cs typeface="Consolas"/>
                <a:sym typeface="Consolas"/>
              </a:rPr>
              <a:t>"array"</a:t>
            </a: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, "items": { "type": "string" } } ] },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"property_element": {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"type": </a:t>
            </a:r>
            <a:r>
              <a:rPr lang="en-US" sz="1400">
                <a:solidFill>
                  <a:srgbClr val="A60000"/>
                </a:solidFill>
                <a:latin typeface="Consolas"/>
                <a:ea typeface="Consolas"/>
                <a:cs typeface="Consolas"/>
                <a:sym typeface="Consolas"/>
              </a:rPr>
              <a:t>"object"</a:t>
            </a: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, "properties": {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"@type": { "$ref": </a:t>
            </a:r>
            <a:r>
              <a:rPr lang="en-US" sz="1400">
                <a:solidFill>
                  <a:srgbClr val="A60000"/>
                </a:solidFill>
                <a:latin typeface="Consolas"/>
                <a:ea typeface="Consolas"/>
                <a:cs typeface="Consolas"/>
                <a:sym typeface="Consolas"/>
              </a:rPr>
              <a:t>"#/definitions/type_declaration" },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"description": { "$ref": </a:t>
            </a:r>
            <a:r>
              <a:rPr lang="en-US" sz="1400">
                <a:solidFill>
                  <a:srgbClr val="A60000"/>
                </a:solidFill>
                <a:latin typeface="Consolas"/>
                <a:ea typeface="Consolas"/>
                <a:cs typeface="Consolas"/>
                <a:sym typeface="Consolas"/>
              </a:rPr>
              <a:t>"#/definitions/description" },</a:t>
            </a:r>
            <a:endParaRPr sz="1400">
              <a:solidFill>
                <a:srgbClr val="A6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Google Shape;112;p17"/>
          <p:cNvSpPr txBox="1"/>
          <p:nvPr>
            <p:ph idx="2" type="body"/>
          </p:nvPr>
        </p:nvSpPr>
        <p:spPr>
          <a:xfrm>
            <a:off x="4211960" y="1600200"/>
            <a:ext cx="8996808" cy="60772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/>
              <a:t>SHACL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&lt;#shape&gt;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sh:property [ sh:path &lt;#thing-context-w3c-uri&gt; 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  sh:datatype </a:t>
            </a:r>
            <a:r>
              <a:rPr lang="en-US" sz="1400">
                <a:solidFill>
                  <a:srgbClr val="A60000"/>
                </a:solidFill>
                <a:latin typeface="Consolas"/>
                <a:ea typeface="Consolas"/>
                <a:cs typeface="Consolas"/>
                <a:sym typeface="Consolas"/>
              </a:rPr>
              <a:t>xsd:string</a:t>
            </a: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  sh:in ( </a:t>
            </a:r>
            <a:r>
              <a:rPr lang="en-US" sz="1400">
                <a:solidFill>
                  <a:srgbClr val="A60000"/>
                </a:solidFill>
                <a:latin typeface="Consolas"/>
                <a:ea typeface="Consolas"/>
                <a:cs typeface="Consolas"/>
                <a:sym typeface="Consolas"/>
              </a:rPr>
              <a:t>"https://www.w3.org/2019/wot/td/v1"</a:t>
            </a: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)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] , [ sh:path &lt;#thing-context&gt; 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  sh:or (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    [ sh:node </a:t>
            </a:r>
            <a:r>
              <a:rPr lang="en-US" sz="1400">
                <a:solidFill>
                  <a:srgbClr val="A60000"/>
                </a:solidFill>
                <a:latin typeface="Consolas"/>
                <a:ea typeface="Consolas"/>
                <a:cs typeface="Consolas"/>
                <a:sym typeface="Consolas"/>
              </a:rPr>
              <a:t>shsh:listA</a:t>
            </a: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]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    [ sh:node </a:t>
            </a:r>
            <a:r>
              <a:rPr lang="en-US" sz="1400">
                <a:solidFill>
                  <a:srgbClr val="A60000"/>
                </a:solidFill>
                <a:latin typeface="Consolas"/>
                <a:ea typeface="Consolas"/>
                <a:cs typeface="Consolas"/>
                <a:sym typeface="Consolas"/>
              </a:rPr>
              <a:t>&lt;#thing-context-w3c-uri-shape&gt;</a:t>
            </a: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] ) .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shsh:listA shsh:or ( </a:t>
            </a:r>
            <a:r>
              <a:rPr lang="en-US" sz="1400">
                <a:solidFill>
                  <a:srgbClr val="A60000"/>
                </a:solidFill>
                <a:latin typeface="Consolas"/>
                <a:ea typeface="Consolas"/>
                <a:cs typeface="Consolas"/>
                <a:sym typeface="Consolas"/>
              </a:rPr>
              <a:t>&lt;#anyUri-shape&gt;</a:t>
            </a: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A60000"/>
                </a:solidFill>
                <a:latin typeface="Consolas"/>
                <a:ea typeface="Consolas"/>
                <a:cs typeface="Consolas"/>
                <a:sym typeface="Consolas"/>
              </a:rPr>
              <a:t>&lt;#object-shape&gt;</a:t>
            </a: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) .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&lt;#shape&gt;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sh:property [ sh:path &lt;#type_declaration&gt; 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  sh:or (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    [ sh:datatype </a:t>
            </a:r>
            <a:r>
              <a:rPr lang="en-US" sz="1400">
                <a:solidFill>
                  <a:srgbClr val="A60000"/>
                </a:solidFill>
                <a:latin typeface="Consolas"/>
                <a:ea typeface="Consolas"/>
                <a:cs typeface="Consolas"/>
                <a:sym typeface="Consolas"/>
              </a:rPr>
              <a:t>xsd:string</a:t>
            </a: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] 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    [ sh:node </a:t>
            </a:r>
            <a:r>
              <a:rPr lang="en-US" sz="1400">
                <a:solidFill>
                  <a:srgbClr val="A60000"/>
                </a:solidFill>
                <a:latin typeface="Consolas"/>
                <a:ea typeface="Consolas"/>
                <a:cs typeface="Consolas"/>
                <a:sym typeface="Consolas"/>
              </a:rPr>
              <a:t>shsh:listB</a:t>
            </a: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] ) ] .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shsh:listB shsh:datatype xsd:string .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&lt;#shape&gt;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sh:property [ sh:path &lt;#property_element&gt; 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  sh:node &lt;#property_element-shape&gt; ] .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&lt;#property_element-shape&gt;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sh:property [ sh:path</a:t>
            </a:r>
            <a:endParaRPr sz="14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3570400" y="1778525"/>
            <a:ext cx="683400" cy="5408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 rot="5400000">
            <a:off x="4236300" y="1947125"/>
            <a:ext cx="674700" cy="91473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8460600" y="1449425"/>
            <a:ext cx="683400" cy="5408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 rot="-966001">
            <a:off x="5339837" y="5433223"/>
            <a:ext cx="3725727" cy="94606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</a:pPr>
            <a:r>
              <a:rPr b="1" lang="en-US"/>
              <a:t># Languages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</a:pPr>
            <a:r>
              <a:rPr b="1" lang="en-US"/>
              <a:t># Tools</a:t>
            </a:r>
            <a:endParaRPr b="1"/>
          </a:p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None/>
            </a:pPr>
            <a:r>
              <a:t/>
            </a:r>
            <a:endParaRPr b="1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n-US"/>
              <a:t>Validation mismatch... or not?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442686" y="1600200"/>
            <a:ext cx="10307488" cy="57892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</a:pPr>
            <a:r>
              <a:rPr lang="en-US"/>
              <a:t>Thing Description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None/>
            </a:pPr>
            <a:r>
              <a:t/>
            </a:r>
            <a:endParaRPr sz="1000"/>
          </a:p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4211960" y="1600200"/>
            <a:ext cx="8996808" cy="60772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/>
              <a:t>SHACL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4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C:\Ben\Papers\validation\2019-wot\nomnoml.png" id="125" name="Google Shape;12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87" y="2636912"/>
            <a:ext cx="9153182" cy="324036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>
            <p:ph idx="1" type="body"/>
          </p:nvPr>
        </p:nvSpPr>
        <p:spPr>
          <a:xfrm rot="-966001">
            <a:off x="5292586" y="5439893"/>
            <a:ext cx="3725727" cy="604814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</a:pPr>
            <a:r>
              <a:rPr b="1" lang="en-US"/>
              <a:t>Large overlap</a:t>
            </a:r>
            <a:endParaRPr b="1"/>
          </a:p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None/>
            </a:pPr>
            <a:r>
              <a:t/>
            </a:r>
            <a:endParaRPr b="1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n-US"/>
              <a:t>Mapping is needed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442686" y="1600200"/>
            <a:ext cx="10307488" cy="57892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</a:pPr>
            <a:r>
              <a:rPr lang="en-US"/>
              <a:t>TD data schema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{"definitions": {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3F3F3F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"thing-context-w3c-uri": {</a:t>
            </a:r>
            <a:endParaRPr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3F3F3F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"type": </a:t>
            </a:r>
            <a:r>
              <a:rPr lang="en-US" sz="1400">
                <a:solidFill>
                  <a:srgbClr val="A6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"string"</a:t>
            </a:r>
            <a:r>
              <a:rPr lang="en-US" sz="1400">
                <a:solidFill>
                  <a:srgbClr val="3F3F3F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3F3F3F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"enum": [ </a:t>
            </a:r>
            <a:r>
              <a:rPr lang="en-US" sz="1400">
                <a:solidFill>
                  <a:srgbClr val="A6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"https://www.w3.org/2019/wot/td/v1" ] },</a:t>
            </a:r>
            <a:endParaRPr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3F3F3F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"thing-context": {</a:t>
            </a:r>
            <a:endParaRPr>
              <a:highlight>
                <a:srgbClr val="C9DAF8"/>
              </a:highlight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3F3F3F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"oneOf": [</a:t>
            </a:r>
            <a:endParaRPr>
              <a:highlight>
                <a:srgbClr val="C9DAF8"/>
              </a:highlight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3F3F3F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{ "type": </a:t>
            </a:r>
            <a:r>
              <a:rPr lang="en-US" sz="1400">
                <a:solidFill>
                  <a:srgbClr val="A600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"array"</a:t>
            </a:r>
            <a:r>
              <a:rPr lang="en-US" sz="1400">
                <a:solidFill>
                  <a:srgbClr val="3F3F3F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highlight>
                <a:srgbClr val="C9DAF8"/>
              </a:highlight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>
                <a:solidFill>
                  <a:srgbClr val="3F3F3F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"items": {</a:t>
            </a:r>
            <a:endParaRPr>
              <a:highlight>
                <a:srgbClr val="C9DAF8"/>
              </a:highlight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US" sz="1400">
                <a:solidFill>
                  <a:srgbClr val="3F3F3F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"anyOf": [{ "$ref": </a:t>
            </a:r>
            <a:r>
              <a:rPr lang="en-US" sz="1400">
                <a:solidFill>
                  <a:srgbClr val="A600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"#/definitions/anyUri" }, { "type": "object" } ] },</a:t>
            </a:r>
            <a:endParaRPr>
              <a:highlight>
                <a:srgbClr val="C9DAF8"/>
              </a:highlight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>
                <a:solidFill>
                  <a:srgbClr val="3F3F3F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"contains": { "$ref": </a:t>
            </a:r>
            <a:r>
              <a:rPr lang="en-US" sz="1400">
                <a:solidFill>
                  <a:srgbClr val="A600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"#/definitions/thing-context-w3c-uri" } },</a:t>
            </a:r>
            <a:endParaRPr>
              <a:highlight>
                <a:srgbClr val="C9DAF8"/>
              </a:highlight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3F3F3F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{ "$ref": </a:t>
            </a:r>
            <a:r>
              <a:rPr lang="en-US" sz="1400">
                <a:solidFill>
                  <a:srgbClr val="A600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"#/definitions/thing-context-w3c-uri" } ] },</a:t>
            </a:r>
            <a:endParaRPr>
              <a:highlight>
                <a:srgbClr val="C9DAF8"/>
              </a:highlight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3F3F3F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"type_declaration": {</a:t>
            </a:r>
            <a:endParaRPr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3F3F3F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"oneOf": [</a:t>
            </a:r>
            <a:endParaRPr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3F3F3F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{ "type": </a:t>
            </a:r>
            <a:r>
              <a:rPr lang="en-US" sz="1400">
                <a:solidFill>
                  <a:srgbClr val="A60000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"string"</a:t>
            </a:r>
            <a:r>
              <a:rPr lang="en-US" sz="1400">
                <a:solidFill>
                  <a:srgbClr val="3F3F3F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 },</a:t>
            </a:r>
            <a:endParaRPr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3F3F3F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{ "type": </a:t>
            </a:r>
            <a:r>
              <a:rPr lang="en-US" sz="1400">
                <a:solidFill>
                  <a:srgbClr val="A60000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"array"</a:t>
            </a:r>
            <a:r>
              <a:rPr lang="en-US" sz="1400">
                <a:solidFill>
                  <a:srgbClr val="3F3F3F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, "items": { "type": "string" } } ] },</a:t>
            </a:r>
            <a:endParaRPr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"property_element": {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"type": </a:t>
            </a:r>
            <a:r>
              <a:rPr lang="en-US" sz="1400">
                <a:solidFill>
                  <a:srgbClr val="A60000"/>
                </a:solidFill>
                <a:latin typeface="Consolas"/>
                <a:ea typeface="Consolas"/>
                <a:cs typeface="Consolas"/>
                <a:sym typeface="Consolas"/>
              </a:rPr>
              <a:t>"object"</a:t>
            </a: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, "properties": {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"@type": { "$ref": </a:t>
            </a:r>
            <a:r>
              <a:rPr lang="en-US" sz="1400">
                <a:solidFill>
                  <a:srgbClr val="A60000"/>
                </a:solidFill>
                <a:latin typeface="Consolas"/>
                <a:ea typeface="Consolas"/>
                <a:cs typeface="Consolas"/>
                <a:sym typeface="Consolas"/>
              </a:rPr>
              <a:t>"#/definitions/type_declaration" },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"description": { "$ref": </a:t>
            </a:r>
            <a:r>
              <a:rPr lang="en-US" sz="1400">
                <a:solidFill>
                  <a:srgbClr val="A60000"/>
                </a:solidFill>
                <a:latin typeface="Consolas"/>
                <a:ea typeface="Consolas"/>
                <a:cs typeface="Consolas"/>
                <a:sym typeface="Consolas"/>
              </a:rPr>
              <a:t>"#/definitions/description" },</a:t>
            </a:r>
            <a:endParaRPr sz="1400">
              <a:solidFill>
                <a:srgbClr val="A6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Google Shape;134;p19"/>
          <p:cNvSpPr txBox="1"/>
          <p:nvPr>
            <p:ph idx="2" type="body"/>
          </p:nvPr>
        </p:nvSpPr>
        <p:spPr>
          <a:xfrm>
            <a:off x="4211960" y="1600200"/>
            <a:ext cx="8996808" cy="60772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/>
              <a:t>SHACL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&lt;#shape&gt;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>
                <a:solidFill>
                  <a:srgbClr val="3F3F3F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sh:property [ sh:path &lt;#thing-context-w3c-uri&gt; ;</a:t>
            </a:r>
            <a:endParaRPr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US" sz="1400">
                <a:solidFill>
                  <a:srgbClr val="3F3F3F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sh:datatype </a:t>
            </a:r>
            <a:r>
              <a:rPr lang="en-US" sz="1400">
                <a:solidFill>
                  <a:srgbClr val="A6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xsd:string</a:t>
            </a:r>
            <a:r>
              <a:rPr lang="en-US" sz="1400">
                <a:solidFill>
                  <a:srgbClr val="3F3F3F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;</a:t>
            </a:r>
            <a:endParaRPr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US" sz="1400">
                <a:solidFill>
                  <a:srgbClr val="3F3F3F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sh:in ( </a:t>
            </a:r>
            <a:r>
              <a:rPr lang="en-US" sz="1400">
                <a:solidFill>
                  <a:srgbClr val="A6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"https://www.w3.org/2019/wot/td/v1"</a:t>
            </a:r>
            <a:r>
              <a:rPr lang="en-US" sz="1400">
                <a:solidFill>
                  <a:srgbClr val="3F3F3F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)</a:t>
            </a:r>
            <a:endParaRPr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] , [ </a:t>
            </a:r>
            <a:r>
              <a:rPr lang="en-US" sz="1400">
                <a:solidFill>
                  <a:srgbClr val="3F3F3F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sh:path &lt;#thing-context&gt; ;</a:t>
            </a:r>
            <a:endParaRPr>
              <a:highlight>
                <a:srgbClr val="C9DAF8"/>
              </a:highlight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US" sz="1400">
                <a:solidFill>
                  <a:srgbClr val="3F3F3F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sh:or (</a:t>
            </a:r>
            <a:endParaRPr>
              <a:highlight>
                <a:srgbClr val="C9DAF8"/>
              </a:highlight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>
                <a:solidFill>
                  <a:srgbClr val="3F3F3F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[ sh:node </a:t>
            </a:r>
            <a:r>
              <a:rPr lang="en-US" sz="1400">
                <a:solidFill>
                  <a:srgbClr val="A600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shsh:listA</a:t>
            </a:r>
            <a:r>
              <a:rPr lang="en-US" sz="1400">
                <a:solidFill>
                  <a:srgbClr val="3F3F3F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 ]</a:t>
            </a:r>
            <a:endParaRPr>
              <a:highlight>
                <a:srgbClr val="C9DAF8"/>
              </a:highlight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>
                <a:solidFill>
                  <a:srgbClr val="3F3F3F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[ sh:node </a:t>
            </a:r>
            <a:r>
              <a:rPr lang="en-US" sz="1400">
                <a:solidFill>
                  <a:srgbClr val="A600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&lt;#thing-context-w3c-uri-shape&gt;</a:t>
            </a:r>
            <a:r>
              <a:rPr lang="en-US" sz="1400">
                <a:solidFill>
                  <a:srgbClr val="3F3F3F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 ] ) .</a:t>
            </a:r>
            <a:endParaRPr>
              <a:highlight>
                <a:srgbClr val="C9DAF8"/>
              </a:highlight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3F3F3F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shsh:listA shsh:or ( </a:t>
            </a:r>
            <a:r>
              <a:rPr lang="en-US" sz="1400">
                <a:solidFill>
                  <a:srgbClr val="A600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&lt;#anyUri-shape&gt;</a:t>
            </a:r>
            <a:r>
              <a:rPr lang="en-US" sz="1400">
                <a:solidFill>
                  <a:srgbClr val="3F3F3F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A60000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&lt;#object-shape&gt;</a:t>
            </a:r>
            <a:r>
              <a:rPr lang="en-US" sz="1400">
                <a:solidFill>
                  <a:srgbClr val="3F3F3F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 ) .</a:t>
            </a:r>
            <a:endParaRPr>
              <a:highlight>
                <a:srgbClr val="C9DAF8"/>
              </a:highlight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&lt;#shape&gt;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>
                <a:solidFill>
                  <a:srgbClr val="3F3F3F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sh:property [ sh:path &lt;#type_declaration&gt; ;</a:t>
            </a:r>
            <a:endParaRPr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US" sz="1400">
                <a:solidFill>
                  <a:srgbClr val="3F3F3F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sh:or (</a:t>
            </a:r>
            <a:endParaRPr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>
                <a:solidFill>
                  <a:srgbClr val="3F3F3F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[ sh:datatype </a:t>
            </a:r>
            <a:r>
              <a:rPr lang="en-US" sz="1400">
                <a:solidFill>
                  <a:srgbClr val="A60000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xsd:string</a:t>
            </a:r>
            <a:r>
              <a:rPr lang="en-US" sz="1400">
                <a:solidFill>
                  <a:srgbClr val="3F3F3F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 ] ;</a:t>
            </a:r>
            <a:endParaRPr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>
                <a:solidFill>
                  <a:srgbClr val="3F3F3F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[ sh:node </a:t>
            </a:r>
            <a:r>
              <a:rPr lang="en-US" sz="1400">
                <a:solidFill>
                  <a:srgbClr val="A60000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shsh:listB</a:t>
            </a:r>
            <a:r>
              <a:rPr lang="en-US" sz="1400">
                <a:solidFill>
                  <a:srgbClr val="3F3F3F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 ] ) ] .</a:t>
            </a:r>
            <a:endParaRPr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3F3F3F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shsh:listB shsh:datatype xsd:string .</a:t>
            </a:r>
            <a:endParaRPr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&lt;#shape&gt;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sh:property [ sh:path &lt;#property_element&gt; 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  sh:node &lt;#property_element-shape&gt; ] .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&lt;#property_element-shape&gt;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nsolas"/>
              <a:buNone/>
            </a:pPr>
            <a:r>
              <a:rPr lang="en-US" sz="14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sh:property [ sh:path</a:t>
            </a:r>
            <a:endParaRPr sz="14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3570400" y="1778525"/>
            <a:ext cx="683400" cy="5408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 rot="5400000">
            <a:off x="4236300" y="1947125"/>
            <a:ext cx="674700" cy="91473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8460600" y="1449425"/>
            <a:ext cx="683400" cy="5408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" name="Google Shape;138;p19"/>
          <p:cNvCxnSpPr/>
          <p:nvPr/>
        </p:nvCxnSpPr>
        <p:spPr>
          <a:xfrm>
            <a:off x="3739500" y="2844275"/>
            <a:ext cx="8325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9" name="Google Shape;139;p19"/>
          <p:cNvCxnSpPr/>
          <p:nvPr/>
        </p:nvCxnSpPr>
        <p:spPr>
          <a:xfrm>
            <a:off x="3739500" y="5375175"/>
            <a:ext cx="8325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40" name="Google Shape;140;p19"/>
          <p:cNvCxnSpPr/>
          <p:nvPr/>
        </p:nvCxnSpPr>
        <p:spPr>
          <a:xfrm>
            <a:off x="3739500" y="3957975"/>
            <a:ext cx="8325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</a:pPr>
            <a:r>
              <a:rPr lang="en-US"/>
              <a:t>Better integration</a:t>
            </a:r>
            <a:br>
              <a:rPr lang="en-US"/>
            </a:br>
            <a:r>
              <a:rPr lang="en-US"/>
              <a:t>WoT and Linked Data</a:t>
            </a:r>
            <a:endParaRPr/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457200" y="1744216"/>
            <a:ext cx="8229600" cy="4349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</a:pPr>
            <a:r>
              <a:rPr lang="en-US"/>
              <a:t>Complementary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</a:pPr>
            <a:r>
              <a:rPr lang="en-US"/>
              <a:t>Integrate Linked Data sets with WoT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</a:pPr>
            <a:r>
              <a:rPr lang="en-US"/>
              <a:t>Using the mapping, you can validate both: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https://idlabresearch.github.io/validatrr/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 sz="4000"/>
              <a:t>INCREASE WOT IMPACT USING TRANSFERABLE VALIDATION</a:t>
            </a:r>
            <a:endParaRPr sz="4000"/>
          </a:p>
        </p:txBody>
      </p:sp>
      <p:sp>
        <p:nvSpPr>
          <p:cNvPr id="154" name="Google Shape;154;p2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Open Sans"/>
              <a:buNone/>
            </a:pPr>
            <a:r>
              <a:rPr lang="en-US" sz="2000"/>
              <a:t>Ben De Meester, </a:t>
            </a:r>
            <a:r>
              <a:rPr b="1" lang="en-US" sz="2000"/>
              <a:t>Gerald Haesendonck (</a:t>
            </a:r>
            <a:r>
              <a:rPr b="1" lang="en-US"/>
              <a:t>gerald.haesendonck@ugent.be)</a:t>
            </a:r>
            <a:r>
              <a:rPr lang="en-US" sz="2000"/>
              <a:t>,</a:t>
            </a:r>
            <a:endParaRPr sz="2000"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Open Sans"/>
              <a:buNone/>
            </a:pPr>
            <a:r>
              <a:rPr lang="en-US" sz="2000"/>
              <a:t>Ruben Verborgh, and </a:t>
            </a:r>
            <a:r>
              <a:rPr lang="en-US"/>
              <a:t>Anastasia Dimou</a:t>
            </a:r>
            <a:br>
              <a:rPr lang="en-US" sz="2000"/>
            </a:br>
            <a:endParaRPr sz="2000"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Open Sans"/>
              <a:buNone/>
            </a:pPr>
            <a:r>
              <a:rPr lang="en-US" sz="2000"/>
              <a:t>Ghent University – imec – IDLab, Belgium 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UGent/iMinds">
      <a:dk1>
        <a:srgbClr val="000000"/>
      </a:dk1>
      <a:lt1>
        <a:srgbClr val="FFFFFF"/>
      </a:lt1>
      <a:dk2>
        <a:srgbClr val="373535"/>
      </a:dk2>
      <a:lt2>
        <a:srgbClr val="DADADA"/>
      </a:lt2>
      <a:accent1>
        <a:srgbClr val="1E64C8"/>
      </a:accent1>
      <a:accent2>
        <a:srgbClr val="FFD200"/>
      </a:accent2>
      <a:accent3>
        <a:srgbClr val="E20177"/>
      </a:accent3>
      <a:accent4>
        <a:srgbClr val="3CBC5E"/>
      </a:accent4>
      <a:accent5>
        <a:srgbClr val="6F71B9"/>
      </a:accent5>
      <a:accent6>
        <a:srgbClr val="DE0000"/>
      </a:accent6>
      <a:hlink>
        <a:srgbClr val="1E64C8"/>
      </a:hlink>
      <a:folHlink>
        <a:srgbClr val="6F71B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UGent/iMinds">
      <a:dk1>
        <a:srgbClr val="000000"/>
      </a:dk1>
      <a:lt1>
        <a:srgbClr val="FFFFFF"/>
      </a:lt1>
      <a:dk2>
        <a:srgbClr val="373535"/>
      </a:dk2>
      <a:lt2>
        <a:srgbClr val="DADADA"/>
      </a:lt2>
      <a:accent1>
        <a:srgbClr val="1E64C8"/>
      </a:accent1>
      <a:accent2>
        <a:srgbClr val="FFD200"/>
      </a:accent2>
      <a:accent3>
        <a:srgbClr val="E20177"/>
      </a:accent3>
      <a:accent4>
        <a:srgbClr val="3CBC5E"/>
      </a:accent4>
      <a:accent5>
        <a:srgbClr val="6F71B9"/>
      </a:accent5>
      <a:accent6>
        <a:srgbClr val="DE0000"/>
      </a:accent6>
      <a:hlink>
        <a:srgbClr val="1E64C8"/>
      </a:hlink>
      <a:folHlink>
        <a:srgbClr val="6F71B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