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9" r:id="rId3"/>
    <p:sldId id="1419" r:id="rId4"/>
    <p:sldId id="1376" r:id="rId5"/>
    <p:sldId id="1422" r:id="rId6"/>
    <p:sldId id="312" r:id="rId7"/>
    <p:sldId id="1423" r:id="rId8"/>
    <p:sldId id="1424" r:id="rId9"/>
    <p:sldId id="1421" r:id="rId10"/>
    <p:sldId id="1414" r:id="rId11"/>
    <p:sldId id="1416" r:id="rId12"/>
    <p:sldId id="142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2D050"/>
    <a:srgbClr val="FEC52E"/>
    <a:srgbClr val="F28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91837"/>
  </p:normalViewPr>
  <p:slideViewPr>
    <p:cSldViewPr snapToGrid="0" snapToObjects="1">
      <p:cViewPr varScale="1">
        <p:scale>
          <a:sx n="156" d="100"/>
          <a:sy n="156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B2C4-DD7A-7A43-85CA-4C0ADF851182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E9CFC-1CBD-7A47-9FB4-5BF3FEA9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8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D9742-E77E-304C-88F4-FDD915F49A90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8339-C618-FB4F-9C9D-903D0F32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8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staff of 5 – we rely on members to do the heavy lifting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22E-4020-4193-A1D3-80C631D0E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8339-C618-FB4F-9C9D-903D0F326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Blain 1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56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standard POS systems that support payments and report through back office systems to headquarters are the basic configuration.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cloud-based loyalty systems provide access to promotions and alternative payments.  These “walled-garden” systems will be limited in their consumer reach.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to 5 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improved store security and mobile checkout (BYOD) will become prevalent.  Data analytics and cloud based AI systems will focus on knowing consumers. 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management through IoT becomes crucial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AI based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scannerless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checkout will become widespread.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to 7 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 slew of new capabilities linked to IoT tracking of resources, media (software), and consumer devices will emerge, and robotic process automation will take center stage.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5+ 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store personnel and consumers will access new UX/CX innovations through augmented reality.  Distributed digital ledger “validation” and “provenance” technologies will become widespread, and automated vehicles will be both serviced and used by store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8339-C618-FB4F-9C9D-903D0F326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7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6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1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9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9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1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5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2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8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7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7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Conexxus_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7" y="6104643"/>
            <a:ext cx="2233355" cy="521960"/>
          </a:xfrm>
          <a:prstGeom prst="rect">
            <a:avLst/>
          </a:prstGeom>
        </p:spPr>
      </p:pic>
      <p:pic>
        <p:nvPicPr>
          <p:cNvPr id="8" name="Picture 7" descr="Conexxus_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47" y="6257043"/>
            <a:ext cx="2233355" cy="521960"/>
          </a:xfrm>
          <a:prstGeom prst="rect">
            <a:avLst/>
          </a:prstGeom>
        </p:spPr>
      </p:pic>
      <p:pic>
        <p:nvPicPr>
          <p:cNvPr id="9" name="Picture 8" descr="Conexxus_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47" y="6409443"/>
            <a:ext cx="2233355" cy="521960"/>
          </a:xfrm>
          <a:prstGeom prst="rect">
            <a:avLst/>
          </a:prstGeom>
        </p:spPr>
      </p:pic>
      <p:pic>
        <p:nvPicPr>
          <p:cNvPr id="10" name="Picture 9" descr="Conexxus_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93" y="4589787"/>
            <a:ext cx="1888281" cy="44131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42248" y="5908256"/>
            <a:ext cx="8232577" cy="11341"/>
          </a:xfrm>
          <a:prstGeom prst="line">
            <a:avLst/>
          </a:prstGeom>
          <a:ln w="6350" cap="rnd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4413834"/>
            <a:ext cx="8229602" cy="0"/>
          </a:xfrm>
          <a:prstGeom prst="line">
            <a:avLst/>
          </a:prstGeom>
          <a:ln w="63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exxus_GradientGraphic_PP2-0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17"/>
            <a:ext cx="9144000" cy="4425696"/>
          </a:xfrm>
          <a:prstGeom prst="rect">
            <a:avLst/>
          </a:prstGeom>
        </p:spPr>
      </p:pic>
      <p:pic>
        <p:nvPicPr>
          <p:cNvPr id="8" name="Picture 7" descr="Conexxus_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93" y="4589787"/>
            <a:ext cx="1888281" cy="4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svg"/><Relationship Id="rId21" Type="http://schemas.openxmlformats.org/officeDocument/2006/relationships/image" Target="../media/image40.png"/><Relationship Id="rId42" Type="http://schemas.openxmlformats.org/officeDocument/2006/relationships/image" Target="../media/image61.svg"/><Relationship Id="rId47" Type="http://schemas.openxmlformats.org/officeDocument/2006/relationships/image" Target="../media/image66.png"/><Relationship Id="rId63" Type="http://schemas.openxmlformats.org/officeDocument/2006/relationships/image" Target="../media/image82.png"/><Relationship Id="rId68" Type="http://schemas.openxmlformats.org/officeDocument/2006/relationships/image" Target="../media/image87.svg"/><Relationship Id="rId7" Type="http://schemas.openxmlformats.org/officeDocument/2006/relationships/image" Target="../media/image26.png"/><Relationship Id="rId71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svg"/><Relationship Id="rId29" Type="http://schemas.openxmlformats.org/officeDocument/2006/relationships/image" Target="../media/image48.png"/><Relationship Id="rId11" Type="http://schemas.openxmlformats.org/officeDocument/2006/relationships/image" Target="../media/image30.png"/><Relationship Id="rId24" Type="http://schemas.openxmlformats.org/officeDocument/2006/relationships/image" Target="../media/image43.svg"/><Relationship Id="rId32" Type="http://schemas.openxmlformats.org/officeDocument/2006/relationships/image" Target="../media/image51.svg"/><Relationship Id="rId37" Type="http://schemas.openxmlformats.org/officeDocument/2006/relationships/image" Target="../media/image56.png"/><Relationship Id="rId40" Type="http://schemas.openxmlformats.org/officeDocument/2006/relationships/image" Target="../media/image59.svg"/><Relationship Id="rId45" Type="http://schemas.openxmlformats.org/officeDocument/2006/relationships/image" Target="../media/image64.png"/><Relationship Id="rId53" Type="http://schemas.openxmlformats.org/officeDocument/2006/relationships/image" Target="../media/image72.png"/><Relationship Id="rId58" Type="http://schemas.openxmlformats.org/officeDocument/2006/relationships/image" Target="../media/image77.svg"/><Relationship Id="rId66" Type="http://schemas.openxmlformats.org/officeDocument/2006/relationships/image" Target="../media/image85.svg"/><Relationship Id="rId5" Type="http://schemas.openxmlformats.org/officeDocument/2006/relationships/image" Target="../media/image24.png"/><Relationship Id="rId61" Type="http://schemas.openxmlformats.org/officeDocument/2006/relationships/image" Target="../media/image80.png"/><Relationship Id="rId19" Type="http://schemas.openxmlformats.org/officeDocument/2006/relationships/image" Target="../media/image38.pn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46.png"/><Relationship Id="rId30" Type="http://schemas.openxmlformats.org/officeDocument/2006/relationships/image" Target="../media/image49.sv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svg"/><Relationship Id="rId56" Type="http://schemas.openxmlformats.org/officeDocument/2006/relationships/image" Target="../media/image75.svg"/><Relationship Id="rId64" Type="http://schemas.openxmlformats.org/officeDocument/2006/relationships/image" Target="../media/image83.svg"/><Relationship Id="rId69" Type="http://schemas.openxmlformats.org/officeDocument/2006/relationships/image" Target="../media/image88.png"/><Relationship Id="rId8" Type="http://schemas.openxmlformats.org/officeDocument/2006/relationships/image" Target="../media/image27.svg"/><Relationship Id="rId51" Type="http://schemas.openxmlformats.org/officeDocument/2006/relationships/image" Target="../media/image70.png"/><Relationship Id="rId3" Type="http://schemas.openxmlformats.org/officeDocument/2006/relationships/image" Target="../media/image22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svg"/><Relationship Id="rId46" Type="http://schemas.openxmlformats.org/officeDocument/2006/relationships/image" Target="../media/image65.svg"/><Relationship Id="rId59" Type="http://schemas.openxmlformats.org/officeDocument/2006/relationships/image" Target="../media/image78.png"/><Relationship Id="rId67" Type="http://schemas.openxmlformats.org/officeDocument/2006/relationships/image" Target="../media/image86.png"/><Relationship Id="rId20" Type="http://schemas.openxmlformats.org/officeDocument/2006/relationships/image" Target="../media/image39.svg"/><Relationship Id="rId41" Type="http://schemas.openxmlformats.org/officeDocument/2006/relationships/image" Target="../media/image60.png"/><Relationship Id="rId54" Type="http://schemas.openxmlformats.org/officeDocument/2006/relationships/image" Target="../media/image73.svg"/><Relationship Id="rId62" Type="http://schemas.openxmlformats.org/officeDocument/2006/relationships/image" Target="../media/image81.svg"/><Relationship Id="rId70" Type="http://schemas.openxmlformats.org/officeDocument/2006/relationships/image" Target="../media/image8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svg"/><Relationship Id="rId36" Type="http://schemas.openxmlformats.org/officeDocument/2006/relationships/image" Target="../media/image55.svg"/><Relationship Id="rId49" Type="http://schemas.openxmlformats.org/officeDocument/2006/relationships/image" Target="../media/image68.png"/><Relationship Id="rId57" Type="http://schemas.openxmlformats.org/officeDocument/2006/relationships/image" Target="../media/image76.png"/><Relationship Id="rId10" Type="http://schemas.openxmlformats.org/officeDocument/2006/relationships/image" Target="../media/image29.svg"/><Relationship Id="rId31" Type="http://schemas.openxmlformats.org/officeDocument/2006/relationships/image" Target="../media/image50.png"/><Relationship Id="rId44" Type="http://schemas.openxmlformats.org/officeDocument/2006/relationships/image" Target="../media/image63.svg"/><Relationship Id="rId52" Type="http://schemas.openxmlformats.org/officeDocument/2006/relationships/image" Target="../media/image71.svg"/><Relationship Id="rId60" Type="http://schemas.openxmlformats.org/officeDocument/2006/relationships/image" Target="../media/image79.svg"/><Relationship Id="rId65" Type="http://schemas.openxmlformats.org/officeDocument/2006/relationships/image" Target="../media/image84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9" Type="http://schemas.openxmlformats.org/officeDocument/2006/relationships/image" Target="../media/image58.png"/><Relationship Id="rId34" Type="http://schemas.openxmlformats.org/officeDocument/2006/relationships/image" Target="../media/image53.svg"/><Relationship Id="rId50" Type="http://schemas.openxmlformats.org/officeDocument/2006/relationships/image" Target="../media/image69.svg"/><Relationship Id="rId55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in Convenience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Munich, Germany</a:t>
            </a:r>
          </a:p>
          <a:p>
            <a:r>
              <a:rPr lang="en-US" dirty="0"/>
              <a:t>June 5, 2019</a:t>
            </a:r>
          </a:p>
        </p:txBody>
      </p:sp>
    </p:spTree>
    <p:extLst>
      <p:ext uri="{BB962C8B-B14F-4D97-AF65-F5344CB8AC3E}">
        <p14:creationId xmlns:p14="http://schemas.microsoft.com/office/powerpoint/2010/main" val="165518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DCA-20DE-437B-8FE4-4AC6D17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6BA-D61E-124C-98F7-4A71B295A305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7" name="Graphic 6" descr="Register">
            <a:extLst>
              <a:ext uri="{FF2B5EF4-FFF2-40B4-BE49-F238E27FC236}">
                <a16:creationId xmlns:a16="http://schemas.microsoft.com/office/drawing/2014/main" id="{6FC53344-701D-4B7A-B8E9-76B4AFD48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2093" y="2738379"/>
            <a:ext cx="685800" cy="685800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3E32E84B-11ED-49EA-986C-5E82587E1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6154" y="3424179"/>
            <a:ext cx="685800" cy="685800"/>
          </a:xfrm>
          <a:prstGeom prst="rect">
            <a:avLst/>
          </a:prstGeom>
        </p:spPr>
      </p:pic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089D535B-5F61-417C-A82B-0B89D6D78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533" y="2228850"/>
            <a:ext cx="685800" cy="685800"/>
          </a:xfrm>
          <a:prstGeom prst="rect">
            <a:avLst/>
          </a:prstGeom>
        </p:spPr>
      </p:pic>
      <p:pic>
        <p:nvPicPr>
          <p:cNvPr id="15" name="Graphic 14" descr="Building">
            <a:extLst>
              <a:ext uri="{FF2B5EF4-FFF2-40B4-BE49-F238E27FC236}">
                <a16:creationId xmlns:a16="http://schemas.microsoft.com/office/drawing/2014/main" id="{BFBDDBE9-EBF5-4457-B71A-CA36211EE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0920" y="1216796"/>
            <a:ext cx="685800" cy="685800"/>
          </a:xfrm>
          <a:prstGeom prst="rect">
            <a:avLst/>
          </a:prstGeom>
        </p:spPr>
      </p:pic>
      <p:pic>
        <p:nvPicPr>
          <p:cNvPr id="33" name="Graphic 32" descr="Database">
            <a:extLst>
              <a:ext uri="{FF2B5EF4-FFF2-40B4-BE49-F238E27FC236}">
                <a16:creationId xmlns:a16="http://schemas.microsoft.com/office/drawing/2014/main" id="{F4FEFC2B-CE82-447E-91BF-DB3DF6AAF2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0740" y="1423375"/>
            <a:ext cx="512431" cy="512431"/>
          </a:xfrm>
          <a:prstGeom prst="rect">
            <a:avLst/>
          </a:prstGeom>
        </p:spPr>
      </p:pic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FC675CE6-1B1C-447E-8D31-CC906BDAFA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6322" y="1129453"/>
            <a:ext cx="381266" cy="3812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404EAC-FEC4-4960-8287-EEA104392236}"/>
              </a:ext>
            </a:extLst>
          </p:cNvPr>
          <p:cNvSpPr txBox="1"/>
          <p:nvPr/>
        </p:nvSpPr>
        <p:spPr>
          <a:xfrm>
            <a:off x="3587186" y="3894149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Forecourt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5EB0A6-2943-4D4E-92AA-D96EE3FACCB0}"/>
              </a:ext>
            </a:extLst>
          </p:cNvPr>
          <p:cNvGrpSpPr/>
          <p:nvPr/>
        </p:nvGrpSpPr>
        <p:grpSpPr>
          <a:xfrm>
            <a:off x="6237766" y="3455531"/>
            <a:ext cx="749978" cy="744872"/>
            <a:chOff x="8317016" y="4607376"/>
            <a:chExt cx="999970" cy="993163"/>
          </a:xfrm>
        </p:grpSpPr>
        <p:pic>
          <p:nvPicPr>
            <p:cNvPr id="11" name="Graphic 10" descr="Credit card">
              <a:extLst>
                <a:ext uri="{FF2B5EF4-FFF2-40B4-BE49-F238E27FC236}">
                  <a16:creationId xmlns:a16="http://schemas.microsoft.com/office/drawing/2014/main" id="{16684C9F-089C-4B62-8B41-04988B26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17016" y="4607376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F7E276-FA38-4521-B7A4-03803A26FB7C}"/>
                </a:ext>
              </a:extLst>
            </p:cNvPr>
            <p:cNvSpPr txBox="1"/>
            <p:nvPr/>
          </p:nvSpPr>
          <p:spPr>
            <a:xfrm>
              <a:off x="8354757" y="5261984"/>
              <a:ext cx="96222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</a:schemeClr>
                  </a:solidFill>
                </a:rPr>
                <a:t>Payments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DA66258-589E-4F97-B996-B5CA50D8C890}"/>
              </a:ext>
            </a:extLst>
          </p:cNvPr>
          <p:cNvSpPr txBox="1"/>
          <p:nvPr/>
        </p:nvSpPr>
        <p:spPr>
          <a:xfrm>
            <a:off x="4907098" y="327860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Checkout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20D58-FFD4-4F51-85D8-916E2340C5D5}"/>
              </a:ext>
            </a:extLst>
          </p:cNvPr>
          <p:cNvSpPr txBox="1"/>
          <p:nvPr/>
        </p:nvSpPr>
        <p:spPr>
          <a:xfrm>
            <a:off x="6283693" y="2738831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Back Office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4404FF-06A8-4D15-9FB7-9C9EDCB74A03}"/>
              </a:ext>
            </a:extLst>
          </p:cNvPr>
          <p:cNvSpPr txBox="1"/>
          <p:nvPr/>
        </p:nvSpPr>
        <p:spPr>
          <a:xfrm>
            <a:off x="8133296" y="1835440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HQ/Admin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800331-86F6-4995-A0B3-F3C113765F2A}"/>
              </a:ext>
            </a:extLst>
          </p:cNvPr>
          <p:cNvSpPr/>
          <p:nvPr/>
        </p:nvSpPr>
        <p:spPr>
          <a:xfrm>
            <a:off x="219723" y="2722905"/>
            <a:ext cx="7314089" cy="18497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9D73C7-1E30-4C33-BCDA-EDB5951FA9E1}"/>
              </a:ext>
            </a:extLst>
          </p:cNvPr>
          <p:cNvSpPr txBox="1"/>
          <p:nvPr/>
        </p:nvSpPr>
        <p:spPr>
          <a:xfrm>
            <a:off x="4774434" y="3890233"/>
            <a:ext cx="8386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Transaction</a:t>
            </a:r>
          </a:p>
          <a:p>
            <a:pPr algn="ctr"/>
            <a:r>
              <a:rPr lang="en-US" sz="1050" b="1" dirty="0">
                <a:solidFill>
                  <a:srgbClr val="00B050"/>
                </a:solidFill>
              </a:rPr>
              <a:t>Segment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FA7D48-D623-4830-9D84-5200EB7D1E63}"/>
              </a:ext>
            </a:extLst>
          </p:cNvPr>
          <p:cNvCxnSpPr>
            <a:stCxn id="9" idx="3"/>
            <a:endCxn id="40" idx="1"/>
          </p:cNvCxnSpPr>
          <p:nvPr/>
        </p:nvCxnSpPr>
        <p:spPr>
          <a:xfrm flipV="1">
            <a:off x="4341954" y="3405558"/>
            <a:ext cx="565144" cy="361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AAF6B4-8610-4935-A1A6-9B96BCB19E70}"/>
              </a:ext>
            </a:extLst>
          </p:cNvPr>
          <p:cNvCxnSpPr>
            <a:cxnSpLocks/>
            <a:stCxn id="40" idx="3"/>
            <a:endCxn id="11" idx="1"/>
          </p:cNvCxnSpPr>
          <p:nvPr/>
        </p:nvCxnSpPr>
        <p:spPr>
          <a:xfrm>
            <a:off x="5606328" y="3405558"/>
            <a:ext cx="631438" cy="39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503CAE-3382-4C1F-A195-9B119D88A3B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597893" y="2571750"/>
            <a:ext cx="668640" cy="50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6202F7-F823-4C62-9830-458DEDF4DCE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952333" y="1559695"/>
            <a:ext cx="1118587" cy="1012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95AA73-692F-4AC2-859C-6D14C9528D90}"/>
              </a:ext>
            </a:extLst>
          </p:cNvPr>
          <p:cNvGrpSpPr/>
          <p:nvPr/>
        </p:nvGrpSpPr>
        <p:grpSpPr>
          <a:xfrm>
            <a:off x="243360" y="1398019"/>
            <a:ext cx="3881428" cy="1346632"/>
            <a:chOff x="324479" y="1864025"/>
            <a:chExt cx="5175237" cy="1795509"/>
          </a:xfrm>
        </p:grpSpPr>
        <p:pic>
          <p:nvPicPr>
            <p:cNvPr id="44" name="Graphic 43" descr="Tag">
              <a:extLst>
                <a:ext uri="{FF2B5EF4-FFF2-40B4-BE49-F238E27FC236}">
                  <a16:creationId xmlns:a16="http://schemas.microsoft.com/office/drawing/2014/main" id="{8EABF94E-02F5-449D-B985-525E1018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96151" y="1925919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Piggy Bank">
              <a:extLst>
                <a:ext uri="{FF2B5EF4-FFF2-40B4-BE49-F238E27FC236}">
                  <a16:creationId xmlns:a16="http://schemas.microsoft.com/office/drawing/2014/main" id="{0DA01CB7-ADF6-4E9C-8874-94398E86F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96595" y="2439945"/>
              <a:ext cx="714455" cy="71445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FDF0719-2D4B-419C-B430-75416B46CB14}"/>
                </a:ext>
              </a:extLst>
            </p:cNvPr>
            <p:cNvGrpSpPr/>
            <p:nvPr/>
          </p:nvGrpSpPr>
          <p:grpSpPr>
            <a:xfrm>
              <a:off x="3144423" y="2210317"/>
              <a:ext cx="989740" cy="1032858"/>
              <a:chOff x="8615466" y="4563684"/>
              <a:chExt cx="989740" cy="1032858"/>
            </a:xfrm>
          </p:grpSpPr>
          <p:pic>
            <p:nvPicPr>
              <p:cNvPr id="49" name="Graphic 48" descr="Credit card">
                <a:extLst>
                  <a:ext uri="{FF2B5EF4-FFF2-40B4-BE49-F238E27FC236}">
                    <a16:creationId xmlns:a16="http://schemas.microsoft.com/office/drawing/2014/main" id="{E74164B0-BA09-4243-9372-6E81BA9B9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615466" y="45636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1C8A5C-C606-46BC-8807-4CC594485ACA}"/>
                  </a:ext>
                </a:extLst>
              </p:cNvPr>
              <p:cNvSpPr txBox="1"/>
              <p:nvPr/>
            </p:nvSpPr>
            <p:spPr>
              <a:xfrm>
                <a:off x="8642977" y="5257987"/>
                <a:ext cx="962229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Payments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C196EC2-5AB6-48BA-91F9-50EDD2CEE43A}"/>
                </a:ext>
              </a:extLst>
            </p:cNvPr>
            <p:cNvSpPr/>
            <p:nvPr/>
          </p:nvSpPr>
          <p:spPr>
            <a:xfrm>
              <a:off x="324479" y="1864025"/>
              <a:ext cx="3851012" cy="179550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6C09D9-5D8A-41AF-83E1-0DEBB3241F13}"/>
                </a:ext>
              </a:extLst>
            </p:cNvPr>
            <p:cNvSpPr txBox="1"/>
            <p:nvPr/>
          </p:nvSpPr>
          <p:spPr>
            <a:xfrm>
              <a:off x="1824218" y="2993321"/>
              <a:ext cx="90024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B050"/>
                  </a:solidFill>
                </a:rPr>
                <a:t>Mobile</a:t>
              </a:r>
            </a:p>
            <a:p>
              <a:pPr algn="ctr"/>
              <a:r>
                <a:rPr lang="en-US" sz="1050" b="1" dirty="0">
                  <a:solidFill>
                    <a:srgbClr val="00B050"/>
                  </a:solidFill>
                </a:rPr>
                <a:t>Segment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7C4443-0330-42C8-B763-0D972F4839A4}"/>
                </a:ext>
              </a:extLst>
            </p:cNvPr>
            <p:cNvSpPr txBox="1"/>
            <p:nvPr/>
          </p:nvSpPr>
          <p:spPr>
            <a:xfrm>
              <a:off x="1264610" y="2612492"/>
              <a:ext cx="101993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Promotion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6F150D-854C-4F33-85C6-71EF1F5C2087}"/>
                </a:ext>
              </a:extLst>
            </p:cNvPr>
            <p:cNvSpPr txBox="1"/>
            <p:nvPr/>
          </p:nvSpPr>
          <p:spPr>
            <a:xfrm>
              <a:off x="873422" y="2972073"/>
              <a:ext cx="76345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Loyalty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E140022-DDEA-4A3D-8C1A-BFE06834CEA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5169023" y="3142695"/>
              <a:ext cx="0" cy="487845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3C7FFB9-291E-4C58-8EA6-9DF4C39B4383}"/>
                </a:ext>
              </a:extLst>
            </p:cNvPr>
            <p:cNvGrpSpPr/>
            <p:nvPr/>
          </p:nvGrpSpPr>
          <p:grpSpPr>
            <a:xfrm>
              <a:off x="4585316" y="1982931"/>
              <a:ext cx="914400" cy="1194808"/>
              <a:chOff x="4742940" y="1800097"/>
              <a:chExt cx="914400" cy="1194808"/>
            </a:xfrm>
          </p:grpSpPr>
          <p:pic>
            <p:nvPicPr>
              <p:cNvPr id="37" name="Graphic 36" descr="Cloud Computing">
                <a:extLst>
                  <a:ext uri="{FF2B5EF4-FFF2-40B4-BE49-F238E27FC236}">
                    <a16:creationId xmlns:a16="http://schemas.microsoft.com/office/drawing/2014/main" id="{46F7F1DB-62F9-4E1D-9CBA-E8E5B181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742940" y="18000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A66E16-FB2B-4910-AD8B-1B7A3D8D00EE}"/>
                  </a:ext>
                </a:extLst>
              </p:cNvPr>
              <p:cNvSpPr txBox="1"/>
              <p:nvPr/>
            </p:nvSpPr>
            <p:spPr>
              <a:xfrm>
                <a:off x="4836899" y="2656350"/>
                <a:ext cx="665140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Cloud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08F5ACB-3038-4A0E-9BC6-CAD4618C9DA0}"/>
                </a:ext>
              </a:extLst>
            </p:cNvPr>
            <p:cNvCxnSpPr>
              <a:cxnSpLocks/>
              <a:stCxn id="37" idx="1"/>
              <a:endCxn id="67" idx="6"/>
            </p:cNvCxnSpPr>
            <p:nvPr/>
          </p:nvCxnSpPr>
          <p:spPr>
            <a:xfrm flipH="1">
              <a:off x="4175491" y="2440131"/>
              <a:ext cx="409825" cy="321649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70C4B86-EEE3-4455-8B33-F20B75941430}"/>
              </a:ext>
            </a:extLst>
          </p:cNvPr>
          <p:cNvGrpSpPr/>
          <p:nvPr/>
        </p:nvGrpSpPr>
        <p:grpSpPr>
          <a:xfrm>
            <a:off x="1989890" y="3626434"/>
            <a:ext cx="841897" cy="663702"/>
            <a:chOff x="2653186" y="4835247"/>
            <a:chExt cx="1122530" cy="884936"/>
          </a:xfrm>
        </p:grpSpPr>
        <p:pic>
          <p:nvPicPr>
            <p:cNvPr id="136" name="Graphic 135" descr="Security Camera">
              <a:extLst>
                <a:ext uri="{FF2B5EF4-FFF2-40B4-BE49-F238E27FC236}">
                  <a16:creationId xmlns:a16="http://schemas.microsoft.com/office/drawing/2014/main" id="{DD843C1F-B7CE-492D-8181-3016A08B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875231" y="4835247"/>
              <a:ext cx="692762" cy="692762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AE04E9-8311-4AD0-9BA6-43575DFF4452}"/>
                </a:ext>
              </a:extLst>
            </p:cNvPr>
            <p:cNvSpPr txBox="1"/>
            <p:nvPr/>
          </p:nvSpPr>
          <p:spPr>
            <a:xfrm>
              <a:off x="2653186" y="5381628"/>
              <a:ext cx="112253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AI Checkout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796DF5D-11CD-4930-B112-BAFCAEE2B7F2}"/>
              </a:ext>
            </a:extLst>
          </p:cNvPr>
          <p:cNvGrpSpPr/>
          <p:nvPr/>
        </p:nvGrpSpPr>
        <p:grpSpPr>
          <a:xfrm>
            <a:off x="5806698" y="2865698"/>
            <a:ext cx="825868" cy="667443"/>
            <a:chOff x="7742265" y="3820930"/>
            <a:chExt cx="1101158" cy="889924"/>
          </a:xfrm>
        </p:grpSpPr>
        <p:pic>
          <p:nvPicPr>
            <p:cNvPr id="133" name="Graphic 132" descr="Glasses">
              <a:extLst>
                <a:ext uri="{FF2B5EF4-FFF2-40B4-BE49-F238E27FC236}">
                  <a16:creationId xmlns:a16="http://schemas.microsoft.com/office/drawing/2014/main" id="{2FC1AC33-CDA9-41D8-943F-9BC292C0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7941103" y="3820930"/>
              <a:ext cx="642857" cy="642857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E683D04-DE8F-4CD3-904A-52B6A0150790}"/>
                </a:ext>
              </a:extLst>
            </p:cNvPr>
            <p:cNvSpPr txBox="1"/>
            <p:nvPr/>
          </p:nvSpPr>
          <p:spPr>
            <a:xfrm>
              <a:off x="7742265" y="4156857"/>
              <a:ext cx="110115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Augmented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Employees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EC79D79-83F6-4971-9B32-BE5FE19D5E53}"/>
              </a:ext>
            </a:extLst>
          </p:cNvPr>
          <p:cNvGrpSpPr/>
          <p:nvPr/>
        </p:nvGrpSpPr>
        <p:grpSpPr>
          <a:xfrm>
            <a:off x="7671149" y="2689295"/>
            <a:ext cx="771365" cy="968034"/>
            <a:chOff x="10429257" y="3567247"/>
            <a:chExt cx="1028486" cy="1290711"/>
          </a:xfrm>
        </p:grpSpPr>
        <p:pic>
          <p:nvPicPr>
            <p:cNvPr id="139" name="Graphic 138" descr="Link">
              <a:extLst>
                <a:ext uri="{FF2B5EF4-FFF2-40B4-BE49-F238E27FC236}">
                  <a16:creationId xmlns:a16="http://schemas.microsoft.com/office/drawing/2014/main" id="{D1D28D6F-9E2B-423E-8EC7-B2C3339E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478970" y="3567247"/>
              <a:ext cx="914400" cy="9144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8AE5885-5BF7-49C6-8E6B-59C6532CFE81}"/>
                </a:ext>
              </a:extLst>
            </p:cNvPr>
            <p:cNvSpPr txBox="1"/>
            <p:nvPr/>
          </p:nvSpPr>
          <p:spPr>
            <a:xfrm>
              <a:off x="10429257" y="4303961"/>
              <a:ext cx="102848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Blockchain</a:t>
              </a:r>
            </a:p>
            <a:p>
              <a:r>
                <a:rPr lang="en-US" sz="1050" dirty="0">
                  <a:solidFill>
                    <a:srgbClr val="FF0000"/>
                  </a:solidFill>
                </a:rPr>
                <a:t>Order to $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DBD3303-5240-4F15-B5A5-9FD3D8609B08}"/>
              </a:ext>
            </a:extLst>
          </p:cNvPr>
          <p:cNvGrpSpPr/>
          <p:nvPr/>
        </p:nvGrpSpPr>
        <p:grpSpPr>
          <a:xfrm>
            <a:off x="6169949" y="104963"/>
            <a:ext cx="883575" cy="1111833"/>
            <a:chOff x="8226598" y="139951"/>
            <a:chExt cx="1178100" cy="1482444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7FD90E0E-D238-4C39-9DCE-4BFD61C9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6477" y="1209115"/>
              <a:ext cx="0" cy="413280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C5E17A-BB0C-4BBD-AC4F-503757E062F3}"/>
                </a:ext>
              </a:extLst>
            </p:cNvPr>
            <p:cNvGrpSpPr/>
            <p:nvPr/>
          </p:nvGrpSpPr>
          <p:grpSpPr>
            <a:xfrm>
              <a:off x="8226598" y="139951"/>
              <a:ext cx="1178100" cy="1197912"/>
              <a:chOff x="8226598" y="139951"/>
              <a:chExt cx="1178100" cy="1197912"/>
            </a:xfrm>
          </p:grpSpPr>
          <p:pic>
            <p:nvPicPr>
              <p:cNvPr id="144" name="Graphic 143" descr="Handshake">
                <a:extLst>
                  <a:ext uri="{FF2B5EF4-FFF2-40B4-BE49-F238E27FC236}">
                    <a16:creationId xmlns:a16="http://schemas.microsoft.com/office/drawing/2014/main" id="{504BCCD5-D2F9-4ACE-8497-D06E5B461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8346450" y="1399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CAD0141-BEBB-43EB-93F2-2B84EF11D5AD}"/>
                  </a:ext>
                </a:extLst>
              </p:cNvPr>
              <p:cNvSpPr txBox="1"/>
              <p:nvPr/>
            </p:nvSpPr>
            <p:spPr>
              <a:xfrm>
                <a:off x="8226598" y="783866"/>
                <a:ext cx="1178100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</a:rPr>
                  <a:t>Vendor Data</a:t>
                </a:r>
              </a:p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Exchange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F9922E5-C6D9-4A13-B39C-E308A190A116}"/>
              </a:ext>
            </a:extLst>
          </p:cNvPr>
          <p:cNvGrpSpPr/>
          <p:nvPr/>
        </p:nvGrpSpPr>
        <p:grpSpPr>
          <a:xfrm>
            <a:off x="4124787" y="1171041"/>
            <a:ext cx="3946133" cy="1217053"/>
            <a:chOff x="5499716" y="1561388"/>
            <a:chExt cx="5261510" cy="162273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0BD8D3E-648C-42B4-A95B-3F664BC30EB7}"/>
                </a:ext>
              </a:extLst>
            </p:cNvPr>
            <p:cNvGrpSpPr/>
            <p:nvPr/>
          </p:nvGrpSpPr>
          <p:grpSpPr>
            <a:xfrm>
              <a:off x="8246927" y="1561388"/>
              <a:ext cx="984489" cy="1332376"/>
              <a:chOff x="8246927" y="1561388"/>
              <a:chExt cx="984489" cy="1332376"/>
            </a:xfrm>
          </p:grpSpPr>
          <p:pic>
            <p:nvPicPr>
              <p:cNvPr id="88" name="Graphic 87" descr="Head with Gears">
                <a:extLst>
                  <a:ext uri="{FF2B5EF4-FFF2-40B4-BE49-F238E27FC236}">
                    <a16:creationId xmlns:a16="http://schemas.microsoft.com/office/drawing/2014/main" id="{4F1ABA01-C8FB-437D-BE56-410E412B1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8317016" y="15613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F1E10A-198F-4C46-9C4E-7DA9596EF2C2}"/>
                  </a:ext>
                </a:extLst>
              </p:cNvPr>
              <p:cNvSpPr txBox="1"/>
              <p:nvPr/>
            </p:nvSpPr>
            <p:spPr>
              <a:xfrm>
                <a:off x="8246927" y="2339767"/>
                <a:ext cx="966504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Advanced</a:t>
                </a:r>
              </a:p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Analytics</a:t>
                </a:r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94E1F9B-7F72-496D-8F77-AF41DA78013F}"/>
                </a:ext>
              </a:extLst>
            </p:cNvPr>
            <p:cNvCxnSpPr>
              <a:cxnSpLocks/>
              <a:stCxn id="88" idx="3"/>
              <a:endCxn id="15" idx="1"/>
            </p:cNvCxnSpPr>
            <p:nvPr/>
          </p:nvCxnSpPr>
          <p:spPr>
            <a:xfrm>
              <a:off x="9231416" y="2018588"/>
              <a:ext cx="1529810" cy="61006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A8E106B-BECB-48B9-ACE4-EC2B338DB396}"/>
                </a:ext>
              </a:extLst>
            </p:cNvPr>
            <p:cNvCxnSpPr>
              <a:cxnSpLocks/>
              <a:stCxn id="37" idx="3"/>
              <a:endCxn id="88" idx="1"/>
            </p:cNvCxnSpPr>
            <p:nvPr/>
          </p:nvCxnSpPr>
          <p:spPr>
            <a:xfrm flipV="1">
              <a:off x="5499716" y="2018588"/>
              <a:ext cx="2817300" cy="421543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FED64D6-B385-449D-9470-2095A0506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6477" y="2770845"/>
              <a:ext cx="0" cy="413280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A9A3778-E319-4162-9DDA-248990A76856}"/>
              </a:ext>
            </a:extLst>
          </p:cNvPr>
          <p:cNvGrpSpPr/>
          <p:nvPr/>
        </p:nvGrpSpPr>
        <p:grpSpPr>
          <a:xfrm>
            <a:off x="6939223" y="390969"/>
            <a:ext cx="2044195" cy="2934091"/>
            <a:chOff x="9252297" y="521291"/>
            <a:chExt cx="2725593" cy="391212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5D5C5E8-E00D-45A8-8603-14D883000E8B}"/>
                </a:ext>
              </a:extLst>
            </p:cNvPr>
            <p:cNvGrpSpPr/>
            <p:nvPr/>
          </p:nvGrpSpPr>
          <p:grpSpPr>
            <a:xfrm>
              <a:off x="9252297" y="3292123"/>
              <a:ext cx="914400" cy="1141290"/>
              <a:chOff x="9676536" y="2714133"/>
              <a:chExt cx="914400" cy="1141290"/>
            </a:xfrm>
          </p:grpSpPr>
          <p:pic>
            <p:nvPicPr>
              <p:cNvPr id="103" name="Graphic 102" descr="Robot">
                <a:extLst>
                  <a:ext uri="{FF2B5EF4-FFF2-40B4-BE49-F238E27FC236}">
                    <a16:creationId xmlns:a16="http://schemas.microsoft.com/office/drawing/2014/main" id="{6AE5828C-D5FB-459F-B54B-5076B85D9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9676536" y="27141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6F36CD4-EC5F-4AE2-A65C-94240EC456CE}"/>
                  </a:ext>
                </a:extLst>
              </p:cNvPr>
              <p:cNvSpPr txBox="1"/>
              <p:nvPr/>
            </p:nvSpPr>
            <p:spPr>
              <a:xfrm>
                <a:off x="9915671" y="3516868"/>
                <a:ext cx="54117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</a:rPr>
                  <a:t>RPA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D4C31F0-7617-4855-B126-C6C8E5923495}"/>
                </a:ext>
              </a:extLst>
            </p:cNvPr>
            <p:cNvGrpSpPr/>
            <p:nvPr/>
          </p:nvGrpSpPr>
          <p:grpSpPr>
            <a:xfrm>
              <a:off x="11063490" y="521291"/>
              <a:ext cx="914400" cy="1141290"/>
              <a:chOff x="9676536" y="2714133"/>
              <a:chExt cx="914400" cy="1141290"/>
            </a:xfrm>
          </p:grpSpPr>
          <p:pic>
            <p:nvPicPr>
              <p:cNvPr id="151" name="Graphic 150" descr="Robot">
                <a:extLst>
                  <a:ext uri="{FF2B5EF4-FFF2-40B4-BE49-F238E27FC236}">
                    <a16:creationId xmlns:a16="http://schemas.microsoft.com/office/drawing/2014/main" id="{455C7ABD-DACE-4F04-BC60-BEC00B179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9676536" y="27141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022CDE5-8547-4240-9447-A0DC609262EF}"/>
                  </a:ext>
                </a:extLst>
              </p:cNvPr>
              <p:cNvSpPr txBox="1"/>
              <p:nvPr/>
            </p:nvSpPr>
            <p:spPr>
              <a:xfrm>
                <a:off x="9915671" y="3516868"/>
                <a:ext cx="54117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</a:rPr>
                  <a:t>RPA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97B44DE-28A6-40BE-9E39-33ACD1CA792F}"/>
              </a:ext>
            </a:extLst>
          </p:cNvPr>
          <p:cNvGrpSpPr/>
          <p:nvPr/>
        </p:nvGrpSpPr>
        <p:grpSpPr>
          <a:xfrm>
            <a:off x="3400557" y="418943"/>
            <a:ext cx="824265" cy="1068255"/>
            <a:chOff x="4534074" y="558591"/>
            <a:chExt cx="1099020" cy="142434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BD7EF41-1D78-4C3E-8A5F-CAFB35886BC7}"/>
                </a:ext>
              </a:extLst>
            </p:cNvPr>
            <p:cNvSpPr txBox="1"/>
            <p:nvPr/>
          </p:nvSpPr>
          <p:spPr>
            <a:xfrm>
              <a:off x="4534074" y="1175470"/>
              <a:ext cx="109902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Digital CRM</a:t>
              </a:r>
            </a:p>
          </p:txBody>
        </p:sp>
        <p:pic>
          <p:nvPicPr>
            <p:cNvPr id="154" name="Graphic 153" descr="Email">
              <a:extLst>
                <a:ext uri="{FF2B5EF4-FFF2-40B4-BE49-F238E27FC236}">
                  <a16:creationId xmlns:a16="http://schemas.microsoft.com/office/drawing/2014/main" id="{1ECDF561-DA48-4889-B9CA-635CA91A2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712131" y="558591"/>
              <a:ext cx="688450" cy="688450"/>
            </a:xfrm>
            <a:prstGeom prst="rect">
              <a:avLst/>
            </a:prstGeom>
          </p:spPr>
        </p:pic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EF6983E-18B3-4D06-8E95-F10D1F3D457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5042516" y="1505936"/>
              <a:ext cx="0" cy="476995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215C8DD-9ABD-4767-85D2-2282C9D1D6E2}"/>
              </a:ext>
            </a:extLst>
          </p:cNvPr>
          <p:cNvGrpSpPr/>
          <p:nvPr/>
        </p:nvGrpSpPr>
        <p:grpSpPr>
          <a:xfrm>
            <a:off x="1196529" y="3000092"/>
            <a:ext cx="885178" cy="960783"/>
            <a:chOff x="1595371" y="4000120"/>
            <a:chExt cx="1180237" cy="1281044"/>
          </a:xfrm>
        </p:grpSpPr>
        <p:pic>
          <p:nvPicPr>
            <p:cNvPr id="163" name="Graphic 162" descr="Lock">
              <a:extLst>
                <a:ext uri="{FF2B5EF4-FFF2-40B4-BE49-F238E27FC236}">
                  <a16:creationId xmlns:a16="http://schemas.microsoft.com/office/drawing/2014/main" id="{70FF1AE9-236A-42E9-AA3A-696C7E285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852674" y="4000120"/>
              <a:ext cx="659212" cy="659212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69A6BD7-AE80-4ED0-B54E-990388DFA7E9}"/>
                </a:ext>
              </a:extLst>
            </p:cNvPr>
            <p:cNvSpPr txBox="1"/>
            <p:nvPr/>
          </p:nvSpPr>
          <p:spPr>
            <a:xfrm>
              <a:off x="1595371" y="4511723"/>
              <a:ext cx="11802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NextGen</a:t>
              </a:r>
            </a:p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Data &amp; Store</a:t>
              </a:r>
            </a:p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Security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C36AAD1-5C68-4E7C-8ED6-6A3BBEE8EB26}"/>
              </a:ext>
            </a:extLst>
          </p:cNvPr>
          <p:cNvGrpSpPr/>
          <p:nvPr/>
        </p:nvGrpSpPr>
        <p:grpSpPr>
          <a:xfrm>
            <a:off x="3718277" y="2770577"/>
            <a:ext cx="864339" cy="700298"/>
            <a:chOff x="4957702" y="3694104"/>
            <a:chExt cx="1152452" cy="933731"/>
          </a:xfrm>
        </p:grpSpPr>
        <p:pic>
          <p:nvPicPr>
            <p:cNvPr id="106" name="Graphic 105" descr="Family with two children">
              <a:extLst>
                <a:ext uri="{FF2B5EF4-FFF2-40B4-BE49-F238E27FC236}">
                  <a16:creationId xmlns:a16="http://schemas.microsoft.com/office/drawing/2014/main" id="{8A0BCF62-DFBA-46D8-A3BF-58AAF0334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082592" y="3694104"/>
              <a:ext cx="822566" cy="822566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3FB27D-A4C3-45A6-925E-20C8B2F959CA}"/>
                </a:ext>
              </a:extLst>
            </p:cNvPr>
            <p:cNvSpPr txBox="1"/>
            <p:nvPr/>
          </p:nvSpPr>
          <p:spPr>
            <a:xfrm>
              <a:off x="4957702" y="4289280"/>
              <a:ext cx="115245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7030A0"/>
                  </a:solidFill>
                </a:rPr>
                <a:t>IOT Tracking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67E15F-EDEC-47B8-91E5-B58128E442C7}"/>
              </a:ext>
            </a:extLst>
          </p:cNvPr>
          <p:cNvCxnSpPr>
            <a:cxnSpLocks/>
          </p:cNvCxnSpPr>
          <p:nvPr/>
        </p:nvCxnSpPr>
        <p:spPr>
          <a:xfrm flipV="1">
            <a:off x="3718079" y="2358129"/>
            <a:ext cx="0" cy="36588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1CCA9BE-C04B-4012-B0EA-102AF759CC67}"/>
              </a:ext>
            </a:extLst>
          </p:cNvPr>
          <p:cNvGrpSpPr/>
          <p:nvPr/>
        </p:nvGrpSpPr>
        <p:grpSpPr>
          <a:xfrm>
            <a:off x="2817076" y="3588034"/>
            <a:ext cx="752129" cy="717700"/>
            <a:chOff x="3756103" y="4784043"/>
            <a:chExt cx="1002839" cy="956932"/>
          </a:xfrm>
        </p:grpSpPr>
        <p:pic>
          <p:nvPicPr>
            <p:cNvPr id="110" name="Graphic 109" descr="Television">
              <a:extLst>
                <a:ext uri="{FF2B5EF4-FFF2-40B4-BE49-F238E27FC236}">
                  <a16:creationId xmlns:a16="http://schemas.microsoft.com/office/drawing/2014/main" id="{CFCC63B3-C7F9-40E0-8F38-A55BE602F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3827777" y="4784043"/>
              <a:ext cx="794730" cy="79473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4A25B9-D716-4C19-855B-D091D6276048}"/>
                </a:ext>
              </a:extLst>
            </p:cNvPr>
            <p:cNvSpPr txBox="1"/>
            <p:nvPr/>
          </p:nvSpPr>
          <p:spPr>
            <a:xfrm>
              <a:off x="3756103" y="5402421"/>
              <a:ext cx="1002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7030A0"/>
                  </a:solidFill>
                </a:rPr>
                <a:t>IOT Media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55E1362-A4C7-4905-BD8C-78499CC45C11}"/>
              </a:ext>
            </a:extLst>
          </p:cNvPr>
          <p:cNvGrpSpPr/>
          <p:nvPr/>
        </p:nvGrpSpPr>
        <p:grpSpPr>
          <a:xfrm>
            <a:off x="2054874" y="2833659"/>
            <a:ext cx="683200" cy="825138"/>
            <a:chOff x="2739832" y="3778209"/>
            <a:chExt cx="910934" cy="1100183"/>
          </a:xfrm>
        </p:grpSpPr>
        <p:pic>
          <p:nvPicPr>
            <p:cNvPr id="115" name="Graphic 114" descr="Thermometer">
              <a:extLst>
                <a:ext uri="{FF2B5EF4-FFF2-40B4-BE49-F238E27FC236}">
                  <a16:creationId xmlns:a16="http://schemas.microsoft.com/office/drawing/2014/main" id="{ED48F002-ABA5-4E60-988E-D452C702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2875231" y="3778209"/>
              <a:ext cx="633462" cy="633462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8BE987B-6CBB-44B2-90E3-95B241855A64}"/>
                </a:ext>
              </a:extLst>
            </p:cNvPr>
            <p:cNvSpPr txBox="1"/>
            <p:nvPr/>
          </p:nvSpPr>
          <p:spPr>
            <a:xfrm>
              <a:off x="2739832" y="4324395"/>
              <a:ext cx="91093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IOT Plant</a:t>
              </a:r>
            </a:p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Mgt.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98D4C8A-7CAB-4450-B0CA-ABC8EDD7A8A5}"/>
              </a:ext>
            </a:extLst>
          </p:cNvPr>
          <p:cNvGrpSpPr/>
          <p:nvPr/>
        </p:nvGrpSpPr>
        <p:grpSpPr>
          <a:xfrm>
            <a:off x="1097379" y="165338"/>
            <a:ext cx="2341609" cy="1664761"/>
            <a:chOff x="1463171" y="220450"/>
            <a:chExt cx="3122145" cy="221968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8E39BD4-F98F-48A7-B0E5-2A0381F1B455}"/>
                </a:ext>
              </a:extLst>
            </p:cNvPr>
            <p:cNvSpPr txBox="1"/>
            <p:nvPr/>
          </p:nvSpPr>
          <p:spPr>
            <a:xfrm>
              <a:off x="1679368" y="1264923"/>
              <a:ext cx="140679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7030A0"/>
                  </a:solidFill>
                </a:rPr>
                <a:t>IOT Web Events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5324BEF-DCDD-4E6F-A686-AA04081C6170}"/>
                </a:ext>
              </a:extLst>
            </p:cNvPr>
            <p:cNvGrpSpPr/>
            <p:nvPr/>
          </p:nvGrpSpPr>
          <p:grpSpPr>
            <a:xfrm>
              <a:off x="1793496" y="220450"/>
              <a:ext cx="1309468" cy="1259015"/>
              <a:chOff x="1793496" y="220450"/>
              <a:chExt cx="1309468" cy="1259015"/>
            </a:xfrm>
          </p:grpSpPr>
          <p:pic>
            <p:nvPicPr>
              <p:cNvPr id="92" name="Graphic 91" descr="Partial Sun">
                <a:extLst>
                  <a:ext uri="{FF2B5EF4-FFF2-40B4-BE49-F238E27FC236}">
                    <a16:creationId xmlns:a16="http://schemas.microsoft.com/office/drawing/2014/main" id="{5610A0F2-C20E-44A7-A379-7089232D1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9902" y="290544"/>
                <a:ext cx="763062" cy="763062"/>
              </a:xfrm>
              <a:prstGeom prst="rect">
                <a:avLst/>
              </a:prstGeom>
            </p:spPr>
          </p:pic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6DDA9FB-7816-4D4D-8E9C-F5A6C631DE21}"/>
                  </a:ext>
                </a:extLst>
              </p:cNvPr>
              <p:cNvGrpSpPr/>
              <p:nvPr/>
            </p:nvGrpSpPr>
            <p:grpSpPr>
              <a:xfrm>
                <a:off x="1793496" y="684873"/>
                <a:ext cx="1016017" cy="794592"/>
                <a:chOff x="1612490" y="141202"/>
                <a:chExt cx="1016017" cy="794592"/>
              </a:xfrm>
              <a:solidFill>
                <a:srgbClr val="7030A0"/>
              </a:solidFill>
            </p:grpSpPr>
            <p:pic>
              <p:nvPicPr>
                <p:cNvPr id="94" name="Graphic 93" descr="Motorcycle">
                  <a:extLst>
                    <a:ext uri="{FF2B5EF4-FFF2-40B4-BE49-F238E27FC236}">
                      <a16:creationId xmlns:a16="http://schemas.microsoft.com/office/drawing/2014/main" id="{A7790ACD-A80D-44E8-9F32-1C94E6C43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2490" y="141202"/>
                  <a:ext cx="540699" cy="540699"/>
                </a:xfrm>
                <a:prstGeom prst="rect">
                  <a:avLst/>
                </a:prstGeom>
              </p:spPr>
            </p:pic>
            <p:pic>
              <p:nvPicPr>
                <p:cNvPr id="96" name="Graphic 95" descr="Car">
                  <a:extLst>
                    <a:ext uri="{FF2B5EF4-FFF2-40B4-BE49-F238E27FC236}">
                      <a16:creationId xmlns:a16="http://schemas.microsoft.com/office/drawing/2014/main" id="{BD805629-F81C-4CFF-9AD7-4DF517DF0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7808" y="395095"/>
                  <a:ext cx="540699" cy="540699"/>
                </a:xfrm>
                <a:prstGeom prst="rect">
                  <a:avLst/>
                </a:prstGeom>
              </p:spPr>
            </p:pic>
          </p:grpSp>
          <p:pic>
            <p:nvPicPr>
              <p:cNvPr id="99" name="Graphic 98" descr="Radio microphone">
                <a:extLst>
                  <a:ext uri="{FF2B5EF4-FFF2-40B4-BE49-F238E27FC236}">
                    <a16:creationId xmlns:a16="http://schemas.microsoft.com/office/drawing/2014/main" id="{7B29C0EC-0B2E-4100-8BC4-377BF44A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>
                <a:off x="1924130" y="220450"/>
                <a:ext cx="540700" cy="540700"/>
              </a:xfrm>
              <a:prstGeom prst="rect">
                <a:avLst/>
              </a:prstGeom>
            </p:spPr>
          </p:pic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56DDF3B-3836-4960-B11A-B42AC0475163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42849" y="1009965"/>
              <a:ext cx="1542467" cy="1430166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0" name="Graphic 129" descr="Balloons">
              <a:extLst>
                <a:ext uri="{FF2B5EF4-FFF2-40B4-BE49-F238E27FC236}">
                  <a16:creationId xmlns:a16="http://schemas.microsoft.com/office/drawing/2014/main" id="{EBA513AF-8B88-46B7-B0BE-3DD3D37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463171" y="290544"/>
              <a:ext cx="657456" cy="657456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14DF0CC-C226-4421-8F23-7A20E72F30B7}"/>
              </a:ext>
            </a:extLst>
          </p:cNvPr>
          <p:cNvGrpSpPr/>
          <p:nvPr/>
        </p:nvGrpSpPr>
        <p:grpSpPr>
          <a:xfrm>
            <a:off x="2688027" y="2675437"/>
            <a:ext cx="1050288" cy="758845"/>
            <a:chOff x="3584034" y="3567247"/>
            <a:chExt cx="1400384" cy="1011792"/>
          </a:xfrm>
        </p:grpSpPr>
        <p:pic>
          <p:nvPicPr>
            <p:cNvPr id="113" name="Graphic 112" descr="Burger and Drink">
              <a:extLst>
                <a:ext uri="{FF2B5EF4-FFF2-40B4-BE49-F238E27FC236}">
                  <a16:creationId xmlns:a16="http://schemas.microsoft.com/office/drawing/2014/main" id="{A6127EEB-A52C-45DA-A714-D28DAEB02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3834503" y="3567247"/>
              <a:ext cx="822566" cy="822566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A7739FD-4FA4-4647-A745-CE8BD6AFB953}"/>
                </a:ext>
              </a:extLst>
            </p:cNvPr>
            <p:cNvSpPr txBox="1"/>
            <p:nvPr/>
          </p:nvSpPr>
          <p:spPr>
            <a:xfrm>
              <a:off x="3584034" y="4240485"/>
              <a:ext cx="1400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7030A0"/>
                  </a:solidFill>
                </a:rPr>
                <a:t>IOT Food Safety</a:t>
              </a:r>
            </a:p>
          </p:txBody>
        </p:sp>
      </p:grpSp>
      <p:pic>
        <p:nvPicPr>
          <p:cNvPr id="169" name="Graphic 168" descr="Cloud Computing">
            <a:extLst>
              <a:ext uri="{FF2B5EF4-FFF2-40B4-BE49-F238E27FC236}">
                <a16:creationId xmlns:a16="http://schemas.microsoft.com/office/drawing/2014/main" id="{B6925CB8-EE2F-40AD-AAA0-2EC8577085A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499100" y="1487957"/>
            <a:ext cx="685800" cy="685800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B7AB9E3-7CCA-4B2A-BCBB-69A33B82C519}"/>
              </a:ext>
            </a:extLst>
          </p:cNvPr>
          <p:cNvGrpSpPr/>
          <p:nvPr/>
        </p:nvGrpSpPr>
        <p:grpSpPr>
          <a:xfrm>
            <a:off x="1601595" y="1485868"/>
            <a:ext cx="699230" cy="710916"/>
            <a:chOff x="2135460" y="1981158"/>
            <a:chExt cx="932306" cy="947888"/>
          </a:xfrm>
        </p:grpSpPr>
        <p:pic>
          <p:nvPicPr>
            <p:cNvPr id="185" name="Graphic 184" descr="Shopping basket">
              <a:extLst>
                <a:ext uri="{FF2B5EF4-FFF2-40B4-BE49-F238E27FC236}">
                  <a16:creationId xmlns:a16="http://schemas.microsoft.com/office/drawing/2014/main" id="{FC487F73-C176-469D-93A9-D5B3B835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2334195" y="1981158"/>
              <a:ext cx="564075" cy="564075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3E62139-EC31-4B88-8CC6-8324A37A9500}"/>
                </a:ext>
              </a:extLst>
            </p:cNvPr>
            <p:cNvSpPr txBox="1"/>
            <p:nvPr/>
          </p:nvSpPr>
          <p:spPr>
            <a:xfrm>
              <a:off x="2135460" y="2375049"/>
              <a:ext cx="93230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Mobile</a:t>
              </a:r>
            </a:p>
            <a:p>
              <a:pPr algn="ctr"/>
              <a:r>
                <a:rPr lang="en-US" sz="1050" dirty="0">
                  <a:solidFill>
                    <a:srgbClr val="0070C0"/>
                  </a:solidFill>
                </a:rPr>
                <a:t>Checkout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468761-ADC5-4296-8176-91BD6B011A22}"/>
              </a:ext>
            </a:extLst>
          </p:cNvPr>
          <p:cNvGrpSpPr/>
          <p:nvPr/>
        </p:nvGrpSpPr>
        <p:grpSpPr>
          <a:xfrm>
            <a:off x="2602426" y="318843"/>
            <a:ext cx="1115653" cy="1338895"/>
            <a:chOff x="3469901" y="425124"/>
            <a:chExt cx="1487537" cy="1785193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8F8320C-60EB-47A4-85CF-AFDE869AD1B3}"/>
                </a:ext>
              </a:extLst>
            </p:cNvPr>
            <p:cNvGrpSpPr/>
            <p:nvPr/>
          </p:nvGrpSpPr>
          <p:grpSpPr>
            <a:xfrm>
              <a:off x="3469901" y="425124"/>
              <a:ext cx="1195199" cy="947888"/>
              <a:chOff x="2004014" y="1981158"/>
              <a:chExt cx="1195199" cy="947888"/>
            </a:xfrm>
          </p:grpSpPr>
          <p:pic>
            <p:nvPicPr>
              <p:cNvPr id="189" name="Graphic 188" descr="Shopping basket">
                <a:extLst>
                  <a:ext uri="{FF2B5EF4-FFF2-40B4-BE49-F238E27FC236}">
                    <a16:creationId xmlns:a16="http://schemas.microsoft.com/office/drawing/2014/main" id="{3558725D-1BED-4CC9-91D9-408DB3D9A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4"/>
                  </a:ext>
                </a:extLst>
              </a:blip>
              <a:stretch>
                <a:fillRect/>
              </a:stretch>
            </p:blipFill>
            <p:spPr>
              <a:xfrm>
                <a:off x="2334195" y="1981158"/>
                <a:ext cx="564075" cy="564075"/>
              </a:xfrm>
              <a:prstGeom prst="rect">
                <a:avLst/>
              </a:prstGeom>
            </p:spPr>
          </p:pic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C9B3CDD-F24C-40A5-B50A-BB468298FF3B}"/>
                  </a:ext>
                </a:extLst>
              </p:cNvPr>
              <p:cNvSpPr txBox="1"/>
              <p:nvPr/>
            </p:nvSpPr>
            <p:spPr>
              <a:xfrm>
                <a:off x="2004014" y="2375049"/>
                <a:ext cx="1195199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Home</a:t>
                </a:r>
              </a:p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Shop/Deliver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912CA0DA-4578-4F50-881D-3B526F4AB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4314" y="1307086"/>
              <a:ext cx="743124" cy="903231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65EABD8-16F3-4E65-AECD-60AB1A1D95CE}"/>
              </a:ext>
            </a:extLst>
          </p:cNvPr>
          <p:cNvGrpSpPr/>
          <p:nvPr/>
        </p:nvGrpSpPr>
        <p:grpSpPr>
          <a:xfrm>
            <a:off x="4083977" y="226946"/>
            <a:ext cx="1468285" cy="1358945"/>
            <a:chOff x="5445302" y="302594"/>
            <a:chExt cx="1957713" cy="1811927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4E92CF7-D244-46AE-AFA3-E3BAD438D786}"/>
                </a:ext>
              </a:extLst>
            </p:cNvPr>
            <p:cNvGrpSpPr/>
            <p:nvPr/>
          </p:nvGrpSpPr>
          <p:grpSpPr>
            <a:xfrm>
              <a:off x="6207816" y="302594"/>
              <a:ext cx="1195199" cy="947888"/>
              <a:chOff x="2004014" y="1981158"/>
              <a:chExt cx="1195199" cy="947888"/>
            </a:xfrm>
          </p:grpSpPr>
          <p:pic>
            <p:nvPicPr>
              <p:cNvPr id="192" name="Graphic 191" descr="Shopping basket">
                <a:extLst>
                  <a:ext uri="{FF2B5EF4-FFF2-40B4-BE49-F238E27FC236}">
                    <a16:creationId xmlns:a16="http://schemas.microsoft.com/office/drawing/2014/main" id="{AF083F3B-284B-4660-9F1A-93096293B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6"/>
                  </a:ext>
                </a:extLst>
              </a:blip>
              <a:stretch>
                <a:fillRect/>
              </a:stretch>
            </p:blipFill>
            <p:spPr>
              <a:xfrm>
                <a:off x="2334195" y="1981158"/>
                <a:ext cx="564075" cy="564075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E7D87A0-089F-4ABC-8436-F774FBFAEDF1}"/>
                  </a:ext>
                </a:extLst>
              </p:cNvPr>
              <p:cNvSpPr txBox="1"/>
              <p:nvPr/>
            </p:nvSpPr>
            <p:spPr>
              <a:xfrm>
                <a:off x="2004014" y="2375049"/>
                <a:ext cx="1195199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In-app web</a:t>
                </a:r>
              </a:p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Shop/Deliver</a:t>
                </a:r>
              </a:p>
            </p:txBody>
          </p:sp>
        </p:grp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B8CF9FB-0A94-4F58-8F7B-3366ED81C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5302" y="1215004"/>
              <a:ext cx="1002568" cy="89951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532982F-EACD-4536-A6FB-075576D56044}"/>
              </a:ext>
            </a:extLst>
          </p:cNvPr>
          <p:cNvCxnSpPr>
            <a:cxnSpLocks/>
          </p:cNvCxnSpPr>
          <p:nvPr/>
        </p:nvCxnSpPr>
        <p:spPr>
          <a:xfrm flipV="1">
            <a:off x="3585675" y="2357022"/>
            <a:ext cx="0" cy="36588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706F426-5038-49C4-A989-A92BF333D9A5}"/>
              </a:ext>
            </a:extLst>
          </p:cNvPr>
          <p:cNvSpPr/>
          <p:nvPr/>
        </p:nvSpPr>
        <p:spPr>
          <a:xfrm>
            <a:off x="948457" y="4577431"/>
            <a:ext cx="1252310" cy="20047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B863BE0-2D98-4001-948E-EB2A089AAEC6}"/>
              </a:ext>
            </a:extLst>
          </p:cNvPr>
          <p:cNvSpPr/>
          <p:nvPr/>
        </p:nvSpPr>
        <p:spPr>
          <a:xfrm>
            <a:off x="2234407" y="4576721"/>
            <a:ext cx="1252310" cy="2004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Now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FF7306D-A117-440D-BCE9-602E90301C2D}"/>
              </a:ext>
            </a:extLst>
          </p:cNvPr>
          <p:cNvSpPr/>
          <p:nvPr/>
        </p:nvSpPr>
        <p:spPr>
          <a:xfrm>
            <a:off x="2659147" y="4851767"/>
            <a:ext cx="1252310" cy="2004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 to 5 years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FEB172B-AF24-468A-88D7-0E7A57FBBB39}"/>
              </a:ext>
            </a:extLst>
          </p:cNvPr>
          <p:cNvSpPr/>
          <p:nvPr/>
        </p:nvSpPr>
        <p:spPr>
          <a:xfrm>
            <a:off x="3635311" y="4587817"/>
            <a:ext cx="1252310" cy="2004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 to 7 years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2FF3B5-1605-4DBF-BDFF-8ABF624846BA}"/>
              </a:ext>
            </a:extLst>
          </p:cNvPr>
          <p:cNvSpPr/>
          <p:nvPr/>
        </p:nvSpPr>
        <p:spPr>
          <a:xfrm>
            <a:off x="4459939" y="4849013"/>
            <a:ext cx="1252310" cy="2004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 years +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FCEC289-E27C-4D4E-ABA7-ABDD41E40DA8}"/>
              </a:ext>
            </a:extLst>
          </p:cNvPr>
          <p:cNvGrpSpPr/>
          <p:nvPr/>
        </p:nvGrpSpPr>
        <p:grpSpPr>
          <a:xfrm>
            <a:off x="8108207" y="2037611"/>
            <a:ext cx="690073" cy="886050"/>
            <a:chOff x="10681005" y="2707823"/>
            <a:chExt cx="920097" cy="1181400"/>
          </a:xfrm>
        </p:grpSpPr>
        <p:pic>
          <p:nvPicPr>
            <p:cNvPr id="167" name="Graphic 166" descr="Truck">
              <a:extLst>
                <a:ext uri="{FF2B5EF4-FFF2-40B4-BE49-F238E27FC236}">
                  <a16:creationId xmlns:a16="http://schemas.microsoft.com/office/drawing/2014/main" id="{2E27C84C-118B-41DC-84C9-75CA5A0A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10681005" y="2707823"/>
              <a:ext cx="914400" cy="914400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7C452F4-FFC9-4F71-8844-4FBB41971211}"/>
                </a:ext>
              </a:extLst>
            </p:cNvPr>
            <p:cNvSpPr txBox="1"/>
            <p:nvPr/>
          </p:nvSpPr>
          <p:spPr>
            <a:xfrm>
              <a:off x="10730777" y="3335225"/>
              <a:ext cx="8703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AV store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Delivery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DEBB21F-C7FB-44CD-98EB-E60346D000FB}"/>
              </a:ext>
            </a:extLst>
          </p:cNvPr>
          <p:cNvGrpSpPr/>
          <p:nvPr/>
        </p:nvGrpSpPr>
        <p:grpSpPr>
          <a:xfrm>
            <a:off x="7205230" y="328438"/>
            <a:ext cx="729688" cy="1003832"/>
            <a:chOff x="9606970" y="437917"/>
            <a:chExt cx="972917" cy="1338443"/>
          </a:xfrm>
        </p:grpSpPr>
        <p:pic>
          <p:nvPicPr>
            <p:cNvPr id="216" name="Graphic 215" descr="Bulls eye">
              <a:extLst>
                <a:ext uri="{FF2B5EF4-FFF2-40B4-BE49-F238E27FC236}">
                  <a16:creationId xmlns:a16="http://schemas.microsoft.com/office/drawing/2014/main" id="{1855D1F9-615F-4492-937D-EEF3E2D44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9660326" y="437917"/>
              <a:ext cx="914400" cy="914400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F2665F5-A34A-4E7A-B085-0D7564A73553}"/>
                </a:ext>
              </a:extLst>
            </p:cNvPr>
            <p:cNvSpPr txBox="1"/>
            <p:nvPr/>
          </p:nvSpPr>
          <p:spPr>
            <a:xfrm>
              <a:off x="9606970" y="1222363"/>
              <a:ext cx="972917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Predictive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Analytics</a:t>
              </a:r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D322FE7-DD57-4E04-B958-0723D40F9772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-25725" y="-41528"/>
            <a:ext cx="1011963" cy="10119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794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1" grpId="0" animBg="1"/>
      <p:bldP spid="2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D95D-394A-F54B-A03A-0104D4837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690C-8659-424A-AF9E-A96DE15DB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BC6E-6D23-AD47-A348-57074BC2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Fueling Convenience Retail (US)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F51C-3066-7449-B311-D8815B25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165 million on-site customers every day</a:t>
            </a:r>
          </a:p>
          <a:p>
            <a:r>
              <a:rPr lang="en-US" dirty="0"/>
              <a:t>$654 billion dollars in 2018</a:t>
            </a:r>
          </a:p>
          <a:p>
            <a:r>
              <a:rPr lang="en-US" dirty="0"/>
              <a:t>154,000 store locations</a:t>
            </a:r>
          </a:p>
          <a:p>
            <a:r>
              <a:rPr lang="en-US" dirty="0"/>
              <a:t>70,000 stores owned in groups of 1 or 2</a:t>
            </a:r>
          </a:p>
          <a:p>
            <a:r>
              <a:rPr lang="en-US" dirty="0"/>
              <a:t>Effective product control is crucial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FB5B9-2581-4A8B-A29E-4F41F865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34" y="1101297"/>
            <a:ext cx="4145639" cy="3109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0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58E2B"/>
                </a:solidFill>
              </a:rPr>
              <a:t>You Have a Technology Partner…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are independent &amp; non-profit…</a:t>
            </a:r>
          </a:p>
          <a:p>
            <a:pPr lvl="1"/>
            <a:r>
              <a:rPr lang="en-US" sz="2000" dirty="0"/>
              <a:t>Expert volunteers, shaping the industry</a:t>
            </a:r>
          </a:p>
          <a:p>
            <a:r>
              <a:rPr lang="en-US" dirty="0"/>
              <a:t>We set standards…</a:t>
            </a:r>
          </a:p>
          <a:p>
            <a:pPr lvl="1"/>
            <a:r>
              <a:rPr lang="en-US" sz="2000" dirty="0"/>
              <a:t>Data exchange, security, payments</a:t>
            </a:r>
          </a:p>
          <a:p>
            <a:r>
              <a:rPr lang="en-US" dirty="0"/>
              <a:t>We provide clarity…</a:t>
            </a:r>
          </a:p>
          <a:p>
            <a:pPr lvl="1"/>
            <a:r>
              <a:rPr lang="en-US" sz="2000" dirty="0"/>
              <a:t>Emerging tech/trends; identifying &amp; educating</a:t>
            </a:r>
          </a:p>
          <a:p>
            <a:r>
              <a:rPr lang="en-US" dirty="0"/>
              <a:t>We advocate for our industry…</a:t>
            </a:r>
          </a:p>
          <a:p>
            <a:pPr lvl="1"/>
            <a:r>
              <a:rPr lang="en-US" sz="2000" dirty="0"/>
              <a:t>Open standards, innovation &amp; competition</a:t>
            </a:r>
          </a:p>
          <a:p>
            <a:r>
              <a:rPr lang="en-US" dirty="0"/>
              <a:t>We improve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3333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BB2C9-84B0-9340-9114-B25CC38B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160081"/>
            <a:ext cx="6425738" cy="4245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4B6A6-07B0-7A4C-8F24-43E38EAA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72" y="1649020"/>
            <a:ext cx="1974965" cy="1845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CB6AEC-5ED7-EB47-A80F-4B1727BE7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92" y="2089217"/>
            <a:ext cx="1143258" cy="63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50EB7-6343-E14A-9122-1375D5899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755" y="1677729"/>
            <a:ext cx="1774914" cy="1453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B650B-1249-874D-8115-F302B7A2B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049" y="2892197"/>
            <a:ext cx="2052024" cy="1284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4528D-FEEF-E24B-AE63-1ADEF0D78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035" y="2089217"/>
            <a:ext cx="1324673" cy="874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C8291-C151-1A43-9077-5B603556E8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9337" y="1239147"/>
            <a:ext cx="2273749" cy="9280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BD7-4822-824C-80C8-3F8CC5CFA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1061" y="1203168"/>
            <a:ext cx="2052025" cy="1119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31CA7F-5DB4-234D-9780-81DEC99AEC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490" y="194105"/>
            <a:ext cx="1944669" cy="9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5D4-C8F5-5F4E-BE11-08A44D76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Conexxus</a:t>
            </a:r>
            <a:r>
              <a:rPr lang="en-US" dirty="0"/>
              <a:t>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7D11-45FA-9C4B-A664-47375DB9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189625"/>
            <a:ext cx="4038600" cy="33617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Electronic Payment Server</a:t>
            </a:r>
          </a:p>
          <a:p>
            <a:r>
              <a:rPr lang="en-US" dirty="0"/>
              <a:t>Forecourt Device Controller</a:t>
            </a:r>
          </a:p>
          <a:p>
            <a:r>
              <a:rPr lang="en-US" dirty="0"/>
              <a:t>Lottery Interface</a:t>
            </a:r>
          </a:p>
          <a:p>
            <a:r>
              <a:rPr lang="en-US" dirty="0"/>
              <a:t>Loyalty Interface</a:t>
            </a:r>
          </a:p>
          <a:p>
            <a:r>
              <a:rPr lang="en-US" dirty="0"/>
              <a:t>Mobile Payments</a:t>
            </a:r>
          </a:p>
          <a:p>
            <a:r>
              <a:rPr lang="en-US" dirty="0"/>
              <a:t>Motor Fuel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1755-0437-3441-92EB-8A624D4B6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4835" y="1189625"/>
            <a:ext cx="4038600" cy="31868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OSA (Open Site Architecture)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Reference Model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US" dirty="0"/>
              <a:t>Sign</a:t>
            </a:r>
          </a:p>
          <a:p>
            <a:r>
              <a:rPr lang="en-US" dirty="0"/>
              <a:t>Payment System Product Codes</a:t>
            </a:r>
          </a:p>
          <a:p>
            <a:r>
              <a:rPr lang="en-US" dirty="0"/>
              <a:t>Point-to-Point Encryption</a:t>
            </a:r>
          </a:p>
          <a:p>
            <a:r>
              <a:rPr lang="en-US" dirty="0"/>
              <a:t>POS/Back Office Interface</a:t>
            </a:r>
          </a:p>
          <a:p>
            <a:r>
              <a:rPr lang="en-US" dirty="0"/>
              <a:t>Retail Merchandise Interface</a:t>
            </a:r>
          </a:p>
          <a:p>
            <a:r>
              <a:rPr lang="en-US" dirty="0"/>
              <a:t>Site Asset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37FC-8794-C845-8E1B-2A7F388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565" y="4742243"/>
            <a:ext cx="5363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4C488-26D8-4673-8A94-0FFED688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A534C-19CE-A346-872E-5C5A89C9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1" y="2411425"/>
            <a:ext cx="2932544" cy="1866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4A8793-85DC-544F-8BFB-9A1EE8CE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86" y="2934478"/>
            <a:ext cx="777078" cy="726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754DD-F920-6844-9700-73172394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4" y="3116556"/>
            <a:ext cx="389176" cy="21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3AA64-7393-D549-B583-41FF03425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254" y="2934478"/>
            <a:ext cx="777078" cy="636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F1C4D-A067-F544-AE80-C1D5E6EBE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918" y="653555"/>
            <a:ext cx="2031190" cy="113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C389A6-03AD-FF46-BAA9-97A403ACC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281" y="340379"/>
            <a:ext cx="2718946" cy="14983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FF8798-2DBD-4344-9FE3-FC429B817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529" y="1863014"/>
            <a:ext cx="1416482" cy="637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3E4E0-F3DE-FB4C-B4DB-80B8BBAFBD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5758" y="331350"/>
            <a:ext cx="2569512" cy="250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AD35EF-24DA-214A-B31F-53DF48AC5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6996" y="1673668"/>
            <a:ext cx="462913" cy="795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A7D1E8-6809-1A4D-AACC-19E839307B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985145" y="1789274"/>
            <a:ext cx="477232" cy="7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54EBC-09C3-DE48-AA38-B096587D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1" y="374074"/>
            <a:ext cx="3799646" cy="344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9B761-69EA-CB45-8009-3BE9FCA3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72" y="249383"/>
            <a:ext cx="3495194" cy="40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DB042-7629-384C-8F06-E7C28CAE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8" y="473825"/>
            <a:ext cx="6578216" cy="37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7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087E-11F4-E24C-9D69-A537CEC79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 Year Outlook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A0D5-5CDB-254A-9D5D-81C93F6B1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exxus">
      <a:dk1>
        <a:srgbClr val="55565A"/>
      </a:dk1>
      <a:lt1>
        <a:sysClr val="window" lastClr="FFFFFF"/>
      </a:lt1>
      <a:dk2>
        <a:srgbClr val="F38B00"/>
      </a:dk2>
      <a:lt2>
        <a:srgbClr val="B7ADA5"/>
      </a:lt2>
      <a:accent1>
        <a:srgbClr val="FFC627"/>
      </a:accent1>
      <a:accent2>
        <a:srgbClr val="FF5959"/>
      </a:accent2>
      <a:accent3>
        <a:srgbClr val="7F9C91"/>
      </a:accent3>
      <a:accent4>
        <a:srgbClr val="8064A2"/>
      </a:accent4>
      <a:accent5>
        <a:srgbClr val="004987"/>
      </a:accent5>
      <a:accent6>
        <a:srgbClr val="57C1E8"/>
      </a:accent6>
      <a:hlink>
        <a:srgbClr val="F38B00"/>
      </a:hlink>
      <a:folHlink>
        <a:srgbClr val="FFC6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-06-03WebOfThingsforConexxus-1" id="{7A5F92DF-A974-A14F-BB5C-FC8EA3071716}" vid="{4A320C24-D3AF-A745-9178-4E6615A5D4CE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-06-03WebOfThingsforConexxus-1" id="{7A5F92DF-A974-A14F-BB5C-FC8EA3071716}" vid="{A6D5E60E-C3D1-F747-B3F3-03179722DD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</TotalTime>
  <Words>431</Words>
  <Application>Microsoft Macintosh PowerPoint</Application>
  <PresentationFormat>On-screen Show (16:9)</PresentationFormat>
  <Paragraphs>100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Office Theme</vt:lpstr>
      <vt:lpstr>Title Slide</vt:lpstr>
      <vt:lpstr>WoT in Convenience</vt:lpstr>
      <vt:lpstr>Fueling Convenience Retail (US)</vt:lpstr>
      <vt:lpstr>You Have a Technology Partner…</vt:lpstr>
      <vt:lpstr>PowerPoint Presentation</vt:lpstr>
      <vt:lpstr>Conexxus Standards</vt:lpstr>
      <vt:lpstr>PowerPoint Presentation</vt:lpstr>
      <vt:lpstr>PowerPoint Presentation</vt:lpstr>
      <vt:lpstr>PowerPoint Presentation</vt:lpstr>
      <vt:lpstr>5 Year Outlook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Operator CIO Summit</dc:title>
  <dc:creator>Gray Taylor</dc:creator>
  <cp:lastModifiedBy>David Ezell</cp:lastModifiedBy>
  <cp:revision>61</cp:revision>
  <dcterms:created xsi:type="dcterms:W3CDTF">2019-02-21T11:21:30Z</dcterms:created>
  <dcterms:modified xsi:type="dcterms:W3CDTF">2019-06-05T07:24:48Z</dcterms:modified>
</cp:coreProperties>
</file>