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85" r:id="rId4"/>
    <p:sldId id="295" r:id="rId5"/>
    <p:sldId id="289" r:id="rId6"/>
    <p:sldId id="290" r:id="rId7"/>
    <p:sldId id="291" r:id="rId8"/>
    <p:sldId id="292" r:id="rId9"/>
    <p:sldId id="296" r:id="rId10"/>
    <p:sldId id="294" r:id="rId11"/>
    <p:sldId id="298" r:id="rId12"/>
    <p:sldId id="297" r:id="rId13"/>
    <p:sldId id="299" r:id="rId14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4">
          <p15:clr>
            <a:srgbClr val="A4A3A4"/>
          </p15:clr>
        </p15:guide>
        <p15:guide id="2" orient="horz" pos="3849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5" orient="horz" pos="595">
          <p15:clr>
            <a:srgbClr val="A4A3A4"/>
          </p15:clr>
        </p15:guide>
        <p15:guide id="6" orient="horz" pos="691">
          <p15:clr>
            <a:srgbClr val="A4A3A4"/>
          </p15:clr>
        </p15:guide>
        <p15:guide id="7" orient="horz" pos="4120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>
          <p15:clr>
            <a:srgbClr val="A4A3A4"/>
          </p15:clr>
        </p15:guide>
        <p15:guide id="10" pos="301">
          <p15:clr>
            <a:srgbClr val="A4A3A4"/>
          </p15:clr>
        </p15:guide>
        <p15:guide id="11" pos="5465">
          <p15:clr>
            <a:srgbClr val="A4A3A4"/>
          </p15:clr>
        </p15:guide>
        <p15:guide id="12" pos="4464">
          <p15:clr>
            <a:srgbClr val="A4A3A4"/>
          </p15:clr>
        </p15:guide>
        <p15:guide id="13" pos="4417">
          <p15:clr>
            <a:srgbClr val="A4A3A4"/>
          </p15:clr>
        </p15:guide>
        <p15:guide id="14" pos="2335">
          <p15:clr>
            <a:srgbClr val="A4A3A4"/>
          </p15:clr>
        </p15:guide>
        <p15:guide id="15" pos="3376">
          <p15:clr>
            <a:srgbClr val="A4A3A4"/>
          </p15:clr>
        </p15:guide>
        <p15:guide id="16" pos="600">
          <p15:clr>
            <a:srgbClr val="A4A3A4"/>
          </p15:clr>
        </p15:guide>
        <p15:guide id="17" pos="1719">
          <p15:clr>
            <a:srgbClr val="A4A3A4"/>
          </p15:clr>
        </p15:guide>
        <p15:guide id="18" pos="2376">
          <p15:clr>
            <a:srgbClr val="A4A3A4"/>
          </p15:clr>
        </p15:guide>
        <p15:guide id="19" pos="3418">
          <p15:clr>
            <a:srgbClr val="A4A3A4"/>
          </p15:clr>
        </p15:guide>
        <p15:guide id="20" pos="1859" userDrawn="1">
          <p15:clr>
            <a:srgbClr val="A4A3A4"/>
          </p15:clr>
        </p15:guide>
        <p15:guide id="21" orient="horz" pos="2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33CC"/>
    <a:srgbClr val="FF9933"/>
    <a:srgbClr val="FFFFFF"/>
    <a:srgbClr val="C6DEF0"/>
    <a:srgbClr val="CEE3F2"/>
    <a:srgbClr val="336699"/>
    <a:srgbClr val="003399"/>
    <a:srgbClr val="DDDDDD"/>
    <a:srgbClr val="1EC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4" autoAdjust="0"/>
    <p:restoredTop sz="97458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644" y="96"/>
      </p:cViewPr>
      <p:guideLst>
        <p:guide orient="horz" pos="2494"/>
        <p:guide orient="horz" pos="3849"/>
        <p:guide orient="horz" pos="2886"/>
        <p:guide orient="horz" pos="3702"/>
        <p:guide orient="horz" pos="595"/>
        <p:guide orient="horz" pos="691"/>
        <p:guide orient="horz" pos="4120"/>
        <p:guide orient="horz" pos="3067"/>
        <p:guide/>
        <p:guide pos="301"/>
        <p:guide pos="5465"/>
        <p:guide pos="4464"/>
        <p:guide pos="4417"/>
        <p:guide pos="2335"/>
        <p:guide pos="3376"/>
        <p:guide pos="600"/>
        <p:guide pos="1719"/>
        <p:guide pos="2376"/>
        <p:guide pos="3418"/>
        <p:guide pos="1859"/>
        <p:guide orient="horz" pos="22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A458967A-E9F4-4165-B2F9-2862CFFF685D}" type="datetimeFigureOut">
              <a:rPr lang="de-DE" smtClean="0"/>
              <a:t>29.05.2019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1E1F4C02-4575-435E-8DDE-F9B83F3948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98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pPr>
              <a:defRPr/>
            </a:pPr>
            <a:fld id="{AF81C935-2789-4B4C-82EF-532D305D2C97}" type="datetimeFigureOut">
              <a:rPr lang="de-DE"/>
              <a:pPr>
                <a:defRPr/>
              </a:pPr>
              <a:t>29.05.2019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B7097880-E1D0-461F-9274-B70F780B588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895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latin typeface="Frutiger LT Com 55 Roman" pitchFamily="1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latin typeface="Frutiger LT Com 55 Roman" pitchFamily="1" charset="0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latin typeface="Frutiger LT Com 55 Roman" pitchFamily="1" charset="0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55613" y="6434138"/>
            <a:ext cx="9001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>
                <a:solidFill>
                  <a:schemeClr val="bg2"/>
                </a:solidFill>
                <a:latin typeface="Frutiger LT Com 55 Roman" pitchFamily="1" charset="0"/>
              </a:rPr>
              <a:t>© Fraunhofer IOSB </a:t>
            </a:r>
          </a:p>
        </p:txBody>
      </p:sp>
      <p:pic>
        <p:nvPicPr>
          <p:cNvPr id="8" name="Picture 23" descr="umsich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9313" y="6300788"/>
            <a:ext cx="144145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9AF9A9D3-4178-406E-81EC-A1A4398733CA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 b="0">
                <a:latin typeface="Frutiger LT Com 55 Roman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49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382588"/>
            <a:ext cx="2055812" cy="5483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382588"/>
            <a:ext cx="6015038" cy="54832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6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476823"/>
            <a:ext cx="8208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4" name="Line 12"/>
          <p:cNvSpPr>
            <a:spLocks noChangeShapeType="1"/>
          </p:cNvSpPr>
          <p:nvPr userDrawn="1"/>
        </p:nvSpPr>
        <p:spPr bwMode="auto">
          <a:xfrm flipV="1">
            <a:off x="466725" y="406800"/>
            <a:ext cx="8208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68000" y="1558800"/>
            <a:ext cx="8208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66725" y="1773238"/>
            <a:ext cx="8209275" cy="4248150"/>
          </a:xfrm>
        </p:spPr>
        <p:txBody>
          <a:bodyPr/>
          <a:lstStyle>
            <a:lvl1pPr marL="360000" indent="-360000">
              <a:buFont typeface="Wingdings" pitchFamily="2" charset="2"/>
              <a:buChar char="n"/>
              <a:defRPr/>
            </a:lvl1pPr>
            <a:lvl2pPr marL="720000" indent="-360000">
              <a:buFont typeface="Wingdings" pitchFamily="2" charset="2"/>
              <a:buChar char="n"/>
              <a:defRPr/>
            </a:lvl2pPr>
            <a:lvl3pPr marL="1080000">
              <a:defRPr/>
            </a:lvl3pPr>
            <a:lvl4pPr marL="1440000">
              <a:defRPr/>
            </a:lvl4pPr>
            <a:lvl5pPr marL="1800000" indent="-360000"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267680" y="6349881"/>
            <a:ext cx="32400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de-DE" sz="1000" b="1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de-DE" dirty="0"/>
              <a:t>intern</a:t>
            </a:r>
          </a:p>
        </p:txBody>
      </p:sp>
      <p:sp>
        <p:nvSpPr>
          <p:cNvPr id="1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455613" y="6349881"/>
            <a:ext cx="18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lang="de-DE" sz="800" smtClean="0">
                <a:solidFill>
                  <a:schemeClr val="bg2"/>
                </a:solidFill>
              </a:defRPr>
            </a:lvl1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fld id="{A06316EC-39FF-4C97-AA6E-29B761CE3E45}" type="slidenum">
              <a:rPr lang="de-DE" smtClean="0"/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t>‹Nr.›</a:t>
            </a:fld>
            <a:endParaRPr lang="de-DE" dirty="0"/>
          </a:p>
        </p:txBody>
      </p:sp>
      <p:sp>
        <p:nvSpPr>
          <p:cNvPr id="11" name="Rechteck 10" descr="valid_FHG_layout_1"/>
          <p:cNvSpPr/>
          <p:nvPr userDrawn="1"/>
        </p:nvSpPr>
        <p:spPr bwMode="auto">
          <a:xfrm>
            <a:off x="6383247" y="6957490"/>
            <a:ext cx="2760754" cy="396055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de-DE" sz="900" dirty="0">
                <a:solidFill>
                  <a:schemeClr val="tx2"/>
                </a:solidFill>
              </a:rPr>
              <a:t>Diesen Kasten nicht löschen (ist für die Funktion der Folie wichtig)</a:t>
            </a:r>
          </a:p>
        </p:txBody>
      </p:sp>
    </p:spTree>
    <p:extLst>
      <p:ext uri="{BB962C8B-B14F-4D97-AF65-F5344CB8AC3E}">
        <p14:creationId xmlns:p14="http://schemas.microsoft.com/office/powerpoint/2010/main" val="383143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091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946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D4B86DD-53CF-4B1F-BDE2-69CCBA006961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Frutiger LT Com 55 Roman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09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F5C5C9F8-875C-4A27-8E77-7A3AD029B3B3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75152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BB29FF30-7D9D-49F5-BB50-FC8BFEF8A795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554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4E75AAC-F5FD-434E-9E89-794D389C1897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789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419354A0-D6CE-44AA-A7E7-AF0152EAB89B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51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Frutiger LT Com 55 Roman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87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EF44849A-E1DD-4E2E-8C44-E61465BA2771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40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5D2FC15-77A8-47CE-BC37-4E617ADD0B76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66042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EAA1255A-793D-4B55-8F07-20344E098AFA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2438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92C4728-3D06-481C-80D9-5487427FD7E4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3749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019E18C7-79E3-4DE5-949F-808512AD0D20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534988"/>
            <a:ext cx="2055812" cy="53308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0375" y="534988"/>
            <a:ext cx="6015038" cy="53308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370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01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51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utiger LT Com 65 Bold" pitchFamily="34" charset="0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de-DE" dirty="0" smtClean="0"/>
              <a:t>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80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24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92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07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latin typeface="Frutiger LT Com 55 Roman" pitchFamily="1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55613" y="6434138"/>
            <a:ext cx="9001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>
                <a:solidFill>
                  <a:schemeClr val="bg2"/>
                </a:solidFill>
                <a:latin typeface="Frutiger LT Com 55 Roman" pitchFamily="1" charset="0"/>
              </a:rPr>
              <a:t>© Fraunhofer IOSB </a:t>
            </a:r>
          </a:p>
        </p:txBody>
      </p:sp>
      <p:pic>
        <p:nvPicPr>
          <p:cNvPr id="1030" name="Picture 23" descr="umsicht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9313" y="6300788"/>
            <a:ext cx="144145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4194175" y="6345238"/>
            <a:ext cx="7461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C324DBF7-B6C3-4311-88FD-A3D0F1233705}" type="slidenum">
              <a:rPr lang="de-DE" sz="1200">
                <a:latin typeface="Frutiger LT Com 45 Light" pitchFamily="34" charset="0"/>
              </a:rPr>
              <a:pPr>
                <a:defRPr/>
              </a:pPr>
              <a:t>‹Nr.›</a:t>
            </a:fld>
            <a:endParaRPr lang="de-DE" sz="1200" dirty="0">
              <a:latin typeface="Frutiger LT Com 45 Ligh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38" r:id="rId12"/>
    <p:sldLayoutId id="214748433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1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531813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800100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079500" indent="-27781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5367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534988"/>
            <a:ext cx="822325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906588"/>
            <a:ext cx="82232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latin typeface="Frutiger LT Com 55 Roman" pitchFamily="1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55613" y="6434138"/>
            <a:ext cx="1068387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>
                <a:solidFill>
                  <a:schemeClr val="bg2"/>
                </a:solidFill>
                <a:latin typeface="Frutiger LT Com 55 Roman" pitchFamily="1" charset="0"/>
              </a:rPr>
              <a:t>© Fraunhofer  IOSB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60375" y="1601788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latin typeface="Frutiger LT Com 55 Roman" pitchFamily="1" charset="0"/>
            </a:endParaRP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latin typeface="Frutiger LT Com 55 Roman" pitchFamily="1" charset="0"/>
            </a:endParaRPr>
          </a:p>
        </p:txBody>
      </p:sp>
      <p:pic>
        <p:nvPicPr>
          <p:cNvPr id="2056" name="Picture 23" descr="umsicht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9313" y="6300788"/>
            <a:ext cx="144145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9pPr>
    </p:titleStyle>
    <p:bodyStyle>
      <a:lvl1pPr marL="223838" indent="-22383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23495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708025" indent="-24606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952500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196975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16541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6pPr>
      <a:lvl7pPr marL="21113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7pPr>
      <a:lvl8pPr marL="25685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8pPr>
      <a:lvl9pPr marL="3025775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pengeospatial.org/standards/sensorthing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729273"/>
            <a:ext cx="8223250" cy="1150776"/>
          </a:xfrm>
        </p:spPr>
        <p:txBody>
          <a:bodyPr/>
          <a:lstStyle/>
          <a:p>
            <a:pPr eaLnBrk="1" hangingPunct="1">
              <a:lnSpc>
                <a:spcPts val="2400"/>
              </a:lnSpc>
              <a:spcAft>
                <a:spcPts val="0"/>
              </a:spcAft>
              <a:buNone/>
            </a:pPr>
            <a:r>
              <a:rPr lang="en-US" b="1" dirty="0" smtClean="0"/>
              <a:t>Michael </a:t>
            </a:r>
            <a:r>
              <a:rPr lang="en-US" b="1" dirty="0" smtClean="0"/>
              <a:t>Jacoby </a:t>
            </a:r>
            <a:r>
              <a:rPr lang="en-US" dirty="0" smtClean="0"/>
              <a:t>(</a:t>
            </a:r>
            <a:r>
              <a:rPr lang="en-US" dirty="0" err="1" smtClean="0"/>
              <a:t>Fraunhofer</a:t>
            </a:r>
            <a:r>
              <a:rPr lang="en-US" dirty="0" smtClean="0"/>
              <a:t> IOSB), </a:t>
            </a:r>
            <a:r>
              <a:rPr lang="en-US" dirty="0" err="1" smtClean="0"/>
              <a:t>Hylke</a:t>
            </a:r>
            <a:r>
              <a:rPr lang="en-US" dirty="0" smtClean="0"/>
              <a:t> van der </a:t>
            </a:r>
            <a:r>
              <a:rPr lang="en-US" dirty="0" err="1" smtClean="0"/>
              <a:t>Schaaf</a:t>
            </a:r>
            <a:r>
              <a:rPr lang="en-US" dirty="0" smtClean="0"/>
              <a:t> (</a:t>
            </a:r>
            <a:r>
              <a:rPr lang="en-US" dirty="0" err="1" smtClean="0"/>
              <a:t>Fraunhofer</a:t>
            </a:r>
            <a:r>
              <a:rPr lang="en-US" dirty="0" smtClean="0"/>
              <a:t> IOSB),</a:t>
            </a:r>
          </a:p>
          <a:p>
            <a:pPr eaLnBrk="1" hangingPunct="1">
              <a:lnSpc>
                <a:spcPts val="2400"/>
              </a:lnSpc>
              <a:spcAft>
                <a:spcPts val="0"/>
              </a:spcAft>
              <a:buNone/>
            </a:pPr>
            <a:r>
              <a:rPr lang="en-US" dirty="0" smtClean="0"/>
              <a:t>Josh Lieberman (OGC), </a:t>
            </a:r>
            <a:r>
              <a:rPr lang="en-US" dirty="0" err="1" smtClean="0"/>
              <a:t>Kathi</a:t>
            </a:r>
            <a:r>
              <a:rPr lang="en-US" dirty="0" smtClean="0"/>
              <a:t> </a:t>
            </a:r>
            <a:r>
              <a:rPr lang="en-US" dirty="0" err="1" smtClean="0"/>
              <a:t>Schleidt</a:t>
            </a:r>
            <a:r>
              <a:rPr lang="en-US" dirty="0" smtClean="0"/>
              <a:t> (</a:t>
            </a:r>
            <a:r>
              <a:rPr lang="en-US" dirty="0" err="1" smtClean="0"/>
              <a:t>DataCove</a:t>
            </a:r>
            <a:r>
              <a:rPr lang="en-US" dirty="0" smtClean="0"/>
              <a:t> </a:t>
            </a:r>
            <a:r>
              <a:rPr lang="en-US" dirty="0" err="1" smtClean="0"/>
              <a:t>e.U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000"/>
              </a:lnSpc>
              <a:spcAft>
                <a:spcPts val="0"/>
              </a:spcAft>
            </a:pPr>
            <a:r>
              <a:rPr lang="en-US" sz="3000" dirty="0" smtClean="0"/>
              <a:t>W3C Web of Things &amp; OGC SensorThings API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300" dirty="0" smtClean="0"/>
              <a:t>How they can work together and benefit from each other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32" y="2880049"/>
            <a:ext cx="4467816" cy="1222424"/>
          </a:xfrm>
          <a:prstGeom prst="rect">
            <a:avLst/>
          </a:prstGeom>
        </p:spPr>
      </p:pic>
      <p:grpSp>
        <p:nvGrpSpPr>
          <p:cNvPr id="3" name="Gruppieren 2"/>
          <p:cNvGrpSpPr/>
          <p:nvPr/>
        </p:nvGrpSpPr>
        <p:grpSpPr>
          <a:xfrm>
            <a:off x="1147000" y="4406360"/>
            <a:ext cx="6850001" cy="1205808"/>
            <a:chOff x="1483231" y="4406360"/>
            <a:chExt cx="6850001" cy="1205808"/>
          </a:xfrm>
        </p:grpSpPr>
        <p:pic>
          <p:nvPicPr>
            <p:cNvPr id="1026" name="Picture 2" descr="http://www.opengeospatial.org/pub/www/files/OGC_Logo_2D_Blue_x_0_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231" y="4406360"/>
              <a:ext cx="2392475" cy="1205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datacove.eu/attachments/Logo/datacove-variante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551" y="4409820"/>
              <a:ext cx="2654681" cy="1198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2775" y="5725682"/>
            <a:ext cx="8223250" cy="4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3838" indent="-2238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708025" indent="-246063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952500" indent="-2428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196975" indent="-24288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1654175" indent="-242888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111375" indent="-242888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2568575" indent="-242888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025775" indent="-242888" algn="l" rtl="0" fontAlgn="base">
              <a:spcBef>
                <a:spcPct val="0"/>
              </a:spcBef>
              <a:spcAft>
                <a:spcPct val="40000"/>
              </a:spcAft>
              <a:buClr>
                <a:schemeClr val="bg2"/>
              </a:buClr>
              <a:buFont typeface="Wingdings" pitchFamily="1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ts val="24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kern="0" dirty="0" smtClean="0"/>
              <a:t>Munich, 05.06.2019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66560" y="334800"/>
            <a:ext cx="82062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STA Entity as WoT TD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23640" y="980640"/>
            <a:ext cx="863928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"@context": { "ex": "http://example.com/myModel/" },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"name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": </a:t>
            </a:r>
            <a:r>
              <a:rPr lang="en-GB" sz="14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Room S021", </a:t>
            </a:r>
            <a:endParaRPr lang="en-GB" sz="1400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DejaVu Sans"/>
            </a:endParaRP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"@type": ["Thing", 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ex:Room"], </a:t>
            </a:r>
            <a:endParaRPr lang="en-GB" sz="1400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DejaVu Sans"/>
            </a:endParaRP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"id": "http://example.com/STA/v1.0/Things(1)",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"properties": {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"temperature": 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"@type": 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ex:roomTemperature", </a:t>
            </a:r>
            <a:endParaRPr lang="en-GB" sz="1400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DejaVu Sans"/>
            </a:endParaRP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"label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": 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"room temperature in S021", </a:t>
            </a:r>
            <a:endParaRPr lang="en-GB" sz="1400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DejaVu Sans"/>
            </a:endParaRP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"type": "number",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"readOnly": true,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"forms": [ {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"href": "http://example.com/STA/v1.0/Observations?$filter=</a:t>
            </a:r>
            <a:b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</a:b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        Datastream/Thing/id eq 1 and Datastream/ObservedProperty/name eq  	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'temperature'&amp; 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$orderBy=resultTime desc&amp;$top=1&amp;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        $select=result",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"mediaType": "application/json"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}]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} </a:t>
            </a:r>
          </a:p>
          <a:p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lang="en-GB" sz="1400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713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66560" y="334800"/>
            <a:ext cx="82062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How can </a:t>
            </a: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STA </a:t>
            </a: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benefit from </a:t>
            </a: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WoT?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23640" y="980640"/>
            <a:ext cx="863928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0000" indent="-358200">
              <a:lnSpc>
                <a:spcPct val="100000"/>
              </a:lnSpc>
              <a:buClr>
                <a:srgbClr val="179C7D"/>
              </a:buClr>
              <a:buFont typeface="Wingdings" charset="2"/>
              <a:buChar char=""/>
            </a:pP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Additional semantic</a:t>
            </a:r>
            <a:endParaRPr lang="en-GB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Use Semantic Web technologies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Domain-/Application-specific data models</a:t>
            </a:r>
          </a:p>
          <a:p>
            <a:pPr marL="360000" indent="-358200">
              <a:lnSpc>
                <a:spcPct val="100000"/>
              </a:lnSpc>
              <a:buClr>
                <a:srgbClr val="179C7D"/>
              </a:buClr>
              <a:buFont typeface="Wingdings" charset="2"/>
              <a:buChar char=""/>
            </a:pPr>
            <a:r>
              <a:rPr lang="en-US" dirty="0" smtClean="0"/>
              <a:t>Interoperability and Federations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Expose Things across multiple STA servers in a unified way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Interoperability with other systems/devices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7848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66560" y="334800"/>
            <a:ext cx="82062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Discussion &amp; Questions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5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OGC </a:t>
            </a:r>
            <a:r>
              <a:rPr lang="en-US" dirty="0" err="1" smtClean="0"/>
              <a:t>SensorThings</a:t>
            </a:r>
            <a:r>
              <a:rPr lang="en-US" dirty="0" smtClean="0"/>
              <a:t> </a:t>
            </a:r>
            <a:r>
              <a:rPr lang="en-US" dirty="0" smtClean="0"/>
              <a:t>API (STA) </a:t>
            </a:r>
            <a:r>
              <a:rPr lang="en-US" dirty="0" smtClean="0"/>
              <a:t>and how does it work?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do WoT and STA relate?</a:t>
            </a:r>
          </a:p>
          <a:p>
            <a:r>
              <a:rPr lang="en-US" dirty="0" smtClean="0"/>
              <a:t>How can WoT benefit from STA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can STA benefit from </a:t>
            </a:r>
            <a:r>
              <a:rPr lang="en-US" dirty="0" err="1" smtClean="0"/>
              <a:t>WoT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0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6560" y="334800"/>
            <a:ext cx="82062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What is the OGC SensorThings API?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66560" y="1367327"/>
            <a:ext cx="8206200" cy="4507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0000" indent="-358200">
              <a:lnSpc>
                <a:spcPct val="100000"/>
              </a:lnSpc>
              <a:buClr>
                <a:srgbClr val="179C7D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Free &amp; open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web-based API for managing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IoT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 devices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Focus on sensors and observations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Motivated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by previous OGC standards like SWE, SOS, SPS, O&amp;M</a:t>
            </a:r>
          </a:p>
          <a:p>
            <a:pPr marL="360000" indent="-358200">
              <a:buClr>
                <a:srgbClr val="179C7D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Technical Aspects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HTTP/RESTful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MQTT</a:t>
            </a: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720000" lvl="1" indent="-358200">
              <a:lnSpc>
                <a:spcPct val="100000"/>
              </a:lnSpc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JSON 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Adapting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OData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URL patterns and query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options</a:t>
            </a:r>
          </a:p>
          <a:p>
            <a:pPr marL="360000" indent="-358200">
              <a:buClr>
                <a:srgbClr val="179C7D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Relevance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(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O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pen-source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) implementations for server and client available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High visibility in environmental sensing and smart city communities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Many systems already deployed</a:t>
            </a:r>
          </a:p>
          <a:p>
            <a:pPr marL="1177200" lvl="2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Often with (tens of) millions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of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observations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0" lvl="1">
              <a:buClr>
                <a:srgbClr val="A8AFAF"/>
              </a:buClr>
            </a:pPr>
            <a:endParaRPr lang="en-GB" dirty="0">
              <a:hlinkClick r:id="rId2"/>
            </a:endParaRPr>
          </a:p>
          <a:p>
            <a:pPr marL="0" lvl="1">
              <a:buClr>
                <a:srgbClr val="A8AFAF"/>
              </a:buClr>
            </a:pPr>
            <a:endParaRPr lang="en-GB" dirty="0" smtClean="0">
              <a:hlinkClick r:id="rId2"/>
            </a:endParaRPr>
          </a:p>
          <a:p>
            <a:pPr marL="0" lvl="1">
              <a:buClr>
                <a:srgbClr val="A8AFAF"/>
              </a:buClr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://www.opengeospatial.org/standards/sensorthings</a:t>
            </a:r>
            <a:endParaRPr lang="en-GB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/>
          <a:stretch/>
        </p:blipFill>
        <p:spPr>
          <a:xfrm>
            <a:off x="7092360" y="116640"/>
            <a:ext cx="1899000" cy="956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928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66560" y="334800"/>
            <a:ext cx="82062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STA Data Model</a:t>
            </a: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45" y="753415"/>
            <a:ext cx="7601711" cy="52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85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66560" y="334800"/>
            <a:ext cx="82062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STA Basics – Accessing Entities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23640" y="980640"/>
            <a:ext cx="863928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HTTP GET http://example.org/SensorThingsService/v1.0/Things(1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100000"/>
              </a:lnSpc>
              <a:buClr>
                <a:srgbClr val="179C7D"/>
              </a:buClr>
            </a:pPr>
            <a:endParaRPr lang="en-GB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1800">
              <a:lnSpc>
                <a:spcPct val="100000"/>
              </a:lnSpc>
              <a:buClr>
                <a:srgbClr val="179C7D"/>
              </a:buClr>
            </a:pP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Response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"@</a:t>
            </a:r>
            <a:r>
              <a:rPr lang="en-GB" sz="14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iot.id" : 1,  </a:t>
            </a: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</a:t>
            </a: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name" </a:t>
            </a: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GB" sz="14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"Room S021",</a:t>
            </a:r>
            <a:endParaRPr lang="en-GB" sz="14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"description" </a:t>
            </a: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GB" sz="14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"This is room S021",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"properties" : {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GB" sz="14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</a:t>
            </a:r>
            <a:r>
              <a:rPr lang="en-GB" sz="1400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roomNumber" </a:t>
            </a: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GB" sz="1400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"S021",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"numberOfSeats" </a:t>
            </a: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"4"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},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"Locations@iot.navigationLink" : "Things(1)/Locations",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"HistoricalLocations@iot.navigationLink" : "Things(1)/HistoricalLocations",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"Datastreams@iot.navigationLink" : "Things(1)/Datastreams",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"@</a:t>
            </a: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iot.selfLink" : "/SensorThingsService/v1.0/Things(1)"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lang="en-GB" sz="1800" b="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2054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66560" y="334800"/>
            <a:ext cx="82062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STA Basics – Using Links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23640" y="980640"/>
            <a:ext cx="863928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00">
              <a:buClr>
                <a:srgbClr val="179C7D"/>
              </a:buClr>
            </a:pPr>
            <a:r>
              <a:rPr lang="en-GB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HTTP GET http://example.org/SensorThingsService/v1.0/</a:t>
            </a:r>
            <a: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Things(17)?</a:t>
            </a:r>
            <a:b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</a:br>
            <a: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	</a:t>
            </a:r>
            <a: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        $</a:t>
            </a:r>
            <a: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select=@iot.id,description&amp;</a:t>
            </a:r>
            <a:b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</a:br>
            <a: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	</a:t>
            </a:r>
            <a: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        $</a:t>
            </a:r>
            <a: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expand=Datastreams($select=@iot.id,description)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100000"/>
              </a:lnSpc>
              <a:buClr>
                <a:srgbClr val="179C7D"/>
              </a:buClr>
            </a:pP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1800">
              <a:lnSpc>
                <a:spcPct val="100000"/>
              </a:lnSpc>
              <a:buClr>
                <a:srgbClr val="179C7D"/>
              </a:buClr>
            </a:pPr>
            <a: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Response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"description" : "camping lantern",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"@iot.id" : 17,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"Datastreams" : [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{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"description" : "Temperature measurement",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"@iot.id" : 19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{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"description" : "Humidity measurement",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"@iot.id" : 21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]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10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66560" y="334800"/>
            <a:ext cx="82062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STA Basics – Filtering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23640" y="980640"/>
            <a:ext cx="863928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GB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HTTP GET http://example.org/SensorThingsService/v1.0</a:t>
            </a:r>
            <a: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/Observations?</a:t>
            </a:r>
            <a:b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</a:br>
            <a: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                      $filter=result gt 5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100000"/>
              </a:lnSpc>
              <a:buClr>
                <a:srgbClr val="179C7D"/>
              </a:buClr>
            </a:pP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1800">
              <a:lnSpc>
                <a:spcPct val="100000"/>
              </a:lnSpc>
              <a:buClr>
                <a:srgbClr val="179C7D"/>
              </a:buClr>
            </a:pPr>
            <a:r>
              <a:rPr lang="en-GB" sz="18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Response: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GB" sz="140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"@iot.count" : 8,</a:t>
            </a:r>
            <a:endParaRPr lang="en-GB" sz="180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"@iot.nextLink" : "/v1.0/Observations?$filter=result gt 5&amp;$top=4&amp;$skip=4",</a:t>
            </a:r>
            <a:endParaRPr lang="en-GB" sz="180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"value" : [</a:t>
            </a:r>
            <a:endParaRPr lang="en-GB" sz="180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{</a:t>
            </a:r>
            <a:endParaRPr lang="en-GB" sz="180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"phenomenonTime" : "2016-06-22T13:21:31.144Z",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"resultTime" : null,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"result" : 10,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"@iot.id" : 34,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"@iot.selfLink" : "/SensorThingsService/v1.0/Observations(34)"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}, {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…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}, {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…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}, {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…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]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lang="en-GB" sz="18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66560" y="334800"/>
            <a:ext cx="82062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How do WoT and STA relate?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23640" y="980640"/>
            <a:ext cx="863928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0000" indent="-358200">
              <a:buClr>
                <a:srgbClr val="179C7D"/>
              </a:buClr>
              <a:buFont typeface="Wingdings" charset="2"/>
              <a:buChar char=""/>
            </a:pPr>
            <a:r>
              <a:rPr lang="en-GB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</a:rPr>
              <a:t>WoT</a:t>
            </a:r>
            <a:endParaRPr lang="en-GB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</a:endParaRP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Meta-level/API description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Communication protocol-agnostic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Paradigm: state-based</a:t>
            </a:r>
          </a:p>
          <a:p>
            <a:pPr marL="360000" lvl="1" indent="-358200">
              <a:buClr>
                <a:srgbClr val="179C7D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STA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Tailored to sensing &amp; actuation domain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Concrete communication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protocols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Paradigm: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state-based (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meta-data), observation-based</a:t>
            </a:r>
          </a:p>
          <a:p>
            <a:pPr marL="360000" lvl="1" indent="-358200">
              <a:buClr>
                <a:srgbClr val="179C7D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  <a:sym typeface="Wingdings" panose="05000000000000000000" pitchFamily="2" charset="2"/>
              </a:rPr>
              <a:t>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Rather complementary than competitive</a:t>
            </a:r>
          </a:p>
          <a:p>
            <a:pPr>
              <a:buClr>
                <a:srgbClr val="A8AFAF"/>
              </a:buClr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GB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</a:endParaRPr>
          </a:p>
          <a:p>
            <a:pPr marL="1800">
              <a:buClr>
                <a:srgbClr val="179C7D"/>
              </a:buClr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1857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66560" y="334800"/>
            <a:ext cx="82062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45 Light"/>
                <a:ea typeface="DejaVu Sans"/>
              </a:rPr>
              <a:t>How can WoT benefit from STA?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23640" y="980640"/>
            <a:ext cx="863928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60000" indent="-358200">
              <a:lnSpc>
                <a:spcPct val="100000"/>
              </a:lnSpc>
              <a:buClr>
                <a:srgbClr val="179C7D"/>
              </a:buClr>
              <a:buFont typeface="Wingdings" charset="2"/>
              <a:buChar char=""/>
            </a:pPr>
            <a:r>
              <a:rPr lang="en-GB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STA as use case for TD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New requirements for TD, e.g.</a:t>
            </a:r>
          </a:p>
          <a:p>
            <a:pPr marL="1177200" lvl="2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Linking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between (collections) of Things</a:t>
            </a:r>
          </a:p>
          <a:p>
            <a:pPr marL="1177200" lvl="2" indent="-358200">
              <a:buClr>
                <a:srgbClr val="A8AFAF"/>
              </a:buClr>
              <a:buFont typeface="Wingdings" charset="2"/>
              <a:buChar char="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Recursive datatypes</a:t>
            </a:r>
          </a:p>
          <a:p>
            <a:pPr marL="360000" indent="-358200">
              <a:lnSpc>
                <a:spcPct val="100000"/>
              </a:lnSpc>
              <a:buClr>
                <a:srgbClr val="179C7D"/>
              </a:buClr>
              <a:buFont typeface="Wingdings" charset="2"/>
              <a:buChar char=""/>
            </a:pPr>
            <a:r>
              <a:rPr lang="en-US" dirty="0" smtClean="0"/>
              <a:t>Embrace (geospatial) </a:t>
            </a:r>
            <a:r>
              <a:rPr lang="en-US" dirty="0"/>
              <a:t>nature of </a:t>
            </a:r>
            <a:r>
              <a:rPr lang="en-US" dirty="0" smtClean="0"/>
              <a:t>data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Geospatial information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as part of WoT?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Pattern for historic values?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360000" indent="-358200">
              <a:lnSpc>
                <a:spcPct val="100000"/>
              </a:lnSpc>
              <a:buClr>
                <a:srgbClr val="179C7D"/>
              </a:buClr>
              <a:buFont typeface="Wingdings" charset="2"/>
              <a:buChar char=""/>
            </a:pPr>
            <a:r>
              <a:rPr lang="en-US" dirty="0" smtClean="0"/>
              <a:t>Resource discovery and resource access</a:t>
            </a: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Querying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data and metadata within same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query (ThingDirectory)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720000" lvl="1" indent="-358200">
              <a:buClr>
                <a:srgbClr val="A8AFAF"/>
              </a:buClr>
              <a:buFont typeface="Wingdings" charset="2"/>
              <a:buChar char="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Efficient resource access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LT Com 55 Roman"/>
                <a:ea typeface="DejaVu Sans"/>
              </a:rPr>
              <a:t>using $expand (ThingDirectory, Scripting API)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LT Com 55 Roman"/>
              <a:ea typeface="DejaVu Sans"/>
            </a:endParaRPr>
          </a:p>
          <a:p>
            <a:pPr marL="817200" lvl="1" indent="-358200">
              <a:buClr>
                <a:srgbClr val="179C7D"/>
              </a:buClr>
              <a:buFont typeface="Wingdings" charset="2"/>
              <a:buChar char=""/>
            </a:pPr>
            <a:endParaRPr lang="en-US" dirty="0" smtClean="0"/>
          </a:p>
          <a:p>
            <a:pPr marL="360000" indent="-358200">
              <a:buClr>
                <a:srgbClr val="179C7D"/>
              </a:buClr>
              <a:buFont typeface="Wingdings" charset="2"/>
              <a:buChar char="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0500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_master_final_tcm100-iosb">
  <a:themeElements>
    <a:clrScheme name="Fraunhof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25BAE2"/>
      </a:accent1>
      <a:accent2>
        <a:srgbClr val="006E92"/>
      </a:accent2>
      <a:accent3>
        <a:srgbClr val="EB6A0A"/>
      </a:accent3>
      <a:accent4>
        <a:srgbClr val="B1C800"/>
      </a:accent4>
      <a:accent5>
        <a:srgbClr val="FFFAD1"/>
      </a:accent5>
      <a:accent6>
        <a:srgbClr val="D4E6F4"/>
      </a:accent6>
      <a:hlink>
        <a:srgbClr val="4C636F"/>
      </a:hlink>
      <a:folHlink>
        <a:srgbClr val="9E1C22"/>
      </a:folHlink>
    </a:clrScheme>
    <a:fontScheme name="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Fraunhofer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25BAE2"/>
      </a:accent1>
      <a:accent2>
        <a:srgbClr val="006E92"/>
      </a:accent2>
      <a:accent3>
        <a:srgbClr val="EB6A0A"/>
      </a:accent3>
      <a:accent4>
        <a:srgbClr val="B1C800"/>
      </a:accent4>
      <a:accent5>
        <a:srgbClr val="FFFAD1"/>
      </a:accent5>
      <a:accent6>
        <a:srgbClr val="D4E6F4"/>
      </a:accent6>
      <a:hlink>
        <a:srgbClr val="4C636F"/>
      </a:hlink>
      <a:folHlink>
        <a:srgbClr val="9E1C22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ppt_master_final_tcm100-iosb</Template>
  <TotalTime>0</TotalTime>
  <Words>535</Words>
  <Application>Microsoft Office PowerPoint</Application>
  <PresentationFormat>Bildschirmpräsentation (4:3)</PresentationFormat>
  <Paragraphs>136</Paragraphs>
  <Slides>12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2" baseType="lpstr">
      <vt:lpstr>Arial</vt:lpstr>
      <vt:lpstr>Calibri</vt:lpstr>
      <vt:lpstr>Courier New</vt:lpstr>
      <vt:lpstr>DejaVu Sans</vt:lpstr>
      <vt:lpstr>Frutiger LT Com 45 Light</vt:lpstr>
      <vt:lpstr>Frutiger LT Com 55 Roman</vt:lpstr>
      <vt:lpstr>Frutiger LT Com 65 Bold</vt:lpstr>
      <vt:lpstr>Wingdings</vt:lpstr>
      <vt:lpstr>ppt_master_final_tcm100-iosb</vt:lpstr>
      <vt:lpstr>1_Standarddesign</vt:lpstr>
      <vt:lpstr>W3C Web of Things &amp; OGC SensorThings API   How they can work together and benefit from each other 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Fraunhofer-Institut für Optronik, Systemtechnik und Bildauswertung IOSB</dc:title>
  <dc:creator>wrt</dc:creator>
  <cp:lastModifiedBy>Jacoby, Michael</cp:lastModifiedBy>
  <cp:revision>345</cp:revision>
  <cp:lastPrinted>2012-11-16T08:40:13Z</cp:lastPrinted>
  <dcterms:created xsi:type="dcterms:W3CDTF">2009-12-11T10:10:09Z</dcterms:created>
  <dcterms:modified xsi:type="dcterms:W3CDTF">2019-05-29T12:11:23Z</dcterms:modified>
</cp:coreProperties>
</file>