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97" r:id="rId5"/>
    <p:sldId id="1934" r:id="rId6"/>
    <p:sldId id="1925" r:id="rId7"/>
    <p:sldId id="1924" r:id="rId8"/>
    <p:sldId id="1975" r:id="rId9"/>
    <p:sldId id="1939" r:id="rId10"/>
    <p:sldId id="1976" r:id="rId11"/>
    <p:sldId id="1966" r:id="rId12"/>
    <p:sldId id="1978" r:id="rId13"/>
    <p:sldId id="1955" r:id="rId14"/>
    <p:sldId id="1958" r:id="rId15"/>
    <p:sldId id="1959" r:id="rId16"/>
    <p:sldId id="1940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43" userDrawn="1">
          <p15:clr>
            <a:srgbClr val="A4A3A4"/>
          </p15:clr>
        </p15:guide>
        <p15:guide id="7" pos="5472" userDrawn="1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9208"/>
    <a:srgbClr val="0071C5"/>
    <a:srgbClr val="F83308"/>
    <a:srgbClr val="009FDF"/>
    <a:srgbClr val="F3D54E"/>
    <a:srgbClr val="F0CE3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27" autoAdjust="0"/>
    <p:restoredTop sz="89719" autoAdjust="0"/>
  </p:normalViewPr>
  <p:slideViewPr>
    <p:cSldViewPr snapToGrid="0">
      <p:cViewPr varScale="1">
        <p:scale>
          <a:sx n="115" d="100"/>
          <a:sy n="115" d="100"/>
        </p:scale>
        <p:origin x="288" y="192"/>
      </p:cViewPr>
      <p:guideLst>
        <p:guide orient="horz" pos="1643"/>
        <p:guide pos="5472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Arial" panose="020B0604020202020204" pitchFamily="34" charset="0"/>
              </a:rPr>
              <a:pPr/>
              <a:t>10/15/20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D7FC5FE-6F0D-D34A-8EE6-C95B4F5F4DC8}" type="datetimeFigureOut">
              <a:rPr lang="en-US" smtClean="0"/>
              <a:pPr/>
              <a:t>10/15/20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steps: update, bring in Doug Sommers, Paul Peterson, Kenneth Torrance, </a:t>
            </a:r>
            <a:r>
              <a:rPr lang="en-US" dirty="0" err="1"/>
              <a:t>Anssi</a:t>
            </a:r>
            <a:r>
              <a:rPr lang="en-US" dirty="0"/>
              <a:t>, </a:t>
            </a:r>
            <a:r>
              <a:rPr lang="en-US" dirty="0" err="1"/>
              <a:t>Rijubrata</a:t>
            </a:r>
            <a:r>
              <a:rPr lang="en-US" dirty="0"/>
              <a:t> ...</a:t>
            </a:r>
          </a:p>
          <a:p>
            <a:endParaRPr lang="en-US" dirty="0"/>
          </a:p>
          <a:p>
            <a:r>
              <a:rPr lang="en-US" dirty="0"/>
              <a:t>To do: look at worklets, perhaps a bit more flexible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40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Need to add citations to images here, they are both cc, now</a:t>
            </a:r>
            <a:r>
              <a:rPr lang="en-US" baseline="0" dirty="0"/>
              <a:t> I have to find them again…</a:t>
            </a:r>
            <a:endParaRPr dirty="0"/>
          </a:p>
        </p:txBody>
      </p:sp>
      <p:sp>
        <p:nvSpPr>
          <p:cNvPr id="69" name="Google Shape;6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0186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9" name="Google Shape;6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1705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We could mention, or merge with the concept of “mobile worker”, one that can be migrated across nodes, like in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https://</a:t>
            </a:r>
            <a:r>
              <a:rPr lang="en-US" dirty="0" err="1"/>
              <a:t>dl.acm.org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/pdf/10.1145/3357223.3362735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9" name="Google Shape;6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7827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Peng, Ding, </a:t>
            </a:r>
            <a:r>
              <a:rPr lang="en-US" dirty="0" err="1"/>
              <a:t>Xintian</a:t>
            </a:r>
            <a:r>
              <a:rPr lang="en-US" dirty="0"/>
              <a:t> are interested in metadata and metric issues</a:t>
            </a:r>
          </a:p>
          <a:p>
            <a:r>
              <a:rPr lang="en-US" dirty="0"/>
              <a:t>once you get metadata, how do you aggregate, summarize, and get insight from metadata</a:t>
            </a:r>
          </a:p>
          <a:p>
            <a:r>
              <a:rPr lang="en-US" dirty="0"/>
              <a:t>    - McCool: working on </a:t>
            </a:r>
            <a:r>
              <a:rPr lang="en-US" dirty="0" err="1"/>
              <a:t>sparql</a:t>
            </a:r>
            <a:r>
              <a:rPr lang="en-US" dirty="0"/>
              <a:t>, json-</a:t>
            </a:r>
            <a:r>
              <a:rPr lang="en-US" dirty="0" err="1"/>
              <a:t>ld</a:t>
            </a:r>
            <a:r>
              <a:rPr lang="en-US" dirty="0"/>
              <a:t>, etc.</a:t>
            </a:r>
          </a:p>
          <a:p>
            <a:endParaRPr lang="en-US" dirty="0"/>
          </a:p>
          <a:p>
            <a:r>
              <a:rPr lang="en-US" dirty="0"/>
              <a:t>ZK: IMHO Wot Scripting could be updated from edge workers work, rather than vice versa. Currently WoT Scripting is not chartered to support IoT orchestration, that would be a different API. </a:t>
            </a:r>
          </a:p>
          <a:p>
            <a:r>
              <a:rPr lang="en-US" dirty="0"/>
              <a:t>The orchestration API is a big topic, let’s not carve that in stone yet.</a:t>
            </a:r>
          </a:p>
          <a:p>
            <a:endParaRPr lang="en-US" dirty="0"/>
          </a:p>
          <a:p>
            <a:r>
              <a:rPr lang="en-US" dirty="0"/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32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Peng, Ding, </a:t>
            </a:r>
            <a:r>
              <a:rPr lang="en-US" dirty="0" err="1"/>
              <a:t>Xintian</a:t>
            </a:r>
            <a:r>
              <a:rPr lang="en-US" dirty="0"/>
              <a:t> are interested in metadata and metric issues</a:t>
            </a:r>
          </a:p>
          <a:p>
            <a:r>
              <a:rPr lang="en-US" dirty="0"/>
              <a:t>once you get metadata, how do you aggregate, summarize, and get insight from metadata</a:t>
            </a:r>
          </a:p>
          <a:p>
            <a:r>
              <a:rPr lang="en-US" dirty="0"/>
              <a:t>    - McCool: working on </a:t>
            </a:r>
            <a:r>
              <a:rPr lang="en-US" dirty="0" err="1"/>
              <a:t>sparql</a:t>
            </a:r>
            <a:r>
              <a:rPr lang="en-US" dirty="0"/>
              <a:t>, json-</a:t>
            </a:r>
            <a:r>
              <a:rPr lang="en-US" dirty="0" err="1"/>
              <a:t>ld</a:t>
            </a:r>
            <a:r>
              <a:rPr lang="en-US" dirty="0"/>
              <a:t>, etc.</a:t>
            </a:r>
          </a:p>
          <a:p>
            <a:endParaRPr lang="en-US" dirty="0"/>
          </a:p>
          <a:p>
            <a:r>
              <a:rPr lang="en-US" dirty="0"/>
              <a:t>ZK: IMHO Wot Scripting could be updated from edge workers work, rather than vice versa. Currently WoT Scripting is not chartered to support IoT orchestration, that would be a different API. </a:t>
            </a:r>
          </a:p>
          <a:p>
            <a:r>
              <a:rPr lang="en-US" dirty="0"/>
              <a:t>The orchestration API is a big topic, let’s not carve that in stone yet.</a:t>
            </a:r>
          </a:p>
          <a:p>
            <a:endParaRPr lang="en-US" dirty="0"/>
          </a:p>
          <a:p>
            <a:r>
              <a:rPr lang="en-US" dirty="0"/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9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list of metadata for workloads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54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includes both IDL for the script API, and the network API (used only by the browser)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52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5000" b="0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50pt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40pt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40pt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Arial" panose="020B0604020202020204" pitchFamily="34" charset="0"/>
                <a:ea typeface="Intel Clear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Arial" panose="020B0604020202020204" pitchFamily="34" charset="0"/>
                <a:ea typeface="Intel Clear" panose="020B06040202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40pt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ed Text">
  <p:cSld name="1_Title and Bulleted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1C5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127000" y="4824387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Intel Confidential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818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5000" b="0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50pt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/>
              <a:t>14pt Intel Clear fourth level</a:t>
            </a:r>
          </a:p>
          <a:p>
            <a:pPr lvl="4"/>
            <a:r>
              <a:rPr lang="en-US" dirty="0"/>
              <a:t>12pt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Arial" panose="020B0604020202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>
                <a:latin typeface="+mj-lt"/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4" r:id="rId2"/>
    <p:sldLayoutId id="2147483650" r:id="rId3"/>
    <p:sldLayoutId id="2147483684" r:id="rId4"/>
    <p:sldLayoutId id="2147483652" r:id="rId5"/>
    <p:sldLayoutId id="2147483660" r:id="rId6"/>
    <p:sldLayoutId id="2147483668" r:id="rId7"/>
    <p:sldLayoutId id="2147483669" r:id="rId8"/>
    <p:sldLayoutId id="2147483670" r:id="rId9"/>
    <p:sldLayoutId id="2147483672" r:id="rId10"/>
    <p:sldLayoutId id="2147483651" r:id="rId11"/>
    <p:sldLayoutId id="2147483677" r:id="rId12"/>
    <p:sldLayoutId id="2147483665" r:id="rId13"/>
    <p:sldLayoutId id="2147483654" r:id="rId14"/>
    <p:sldLayoutId id="2147483655" r:id="rId15"/>
    <p:sldLayoutId id="2147483676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i="0" kern="1200" spc="0" baseline="0">
          <a:solidFill>
            <a:schemeClr val="tx2"/>
          </a:solidFill>
          <a:latin typeface="+mj-lt"/>
          <a:ea typeface="Intel Clear"/>
          <a:cs typeface="Arial" panose="020B0604020202020204" pitchFamily="34" charset="0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Arial" panose="020B0604020202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exxus.org/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hyperlink" Target="https://machinaresearch.com/news/smart-cities-could-waste-usd341-billion-by-2025-on-non-standardized-iot-deployments/" TargetMode="External"/><Relationship Id="rId4" Type="http://schemas.openxmlformats.org/officeDocument/2006/relationships/hyperlink" Target="https://www.mckinsey.com/business-functions/digital-mckinsey/our-insights/the-internet-of-things-the-value-of-digitizing-the-physical-worl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613" y="1864346"/>
            <a:ext cx="8212886" cy="110251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cs typeface="Arial"/>
              </a:rPr>
              <a:t>Compute </a:t>
            </a:r>
            <a:r>
              <a:rPr lang="en-US" dirty="0">
                <a:solidFill>
                  <a:srgbClr val="FFFFFF"/>
                </a:solidFill>
                <a:cs typeface="Arial"/>
              </a:rPr>
              <a:t>Utilities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613" y="3493008"/>
            <a:ext cx="8212886" cy="925360"/>
          </a:xfrm>
        </p:spPr>
        <p:txBody>
          <a:bodyPr vert="horz" lIns="0" tIns="0" rIns="0" bIns="0" rtlCol="0" anchor="t">
            <a:noAutofit/>
          </a:bodyPr>
          <a:lstStyle/>
          <a:p>
            <a:pPr marL="231775" indent="-219075"/>
            <a:r>
              <a:rPr lang="en-US" dirty="0">
                <a:cs typeface="Arial"/>
              </a:rPr>
              <a:t>Michael McCool</a:t>
            </a:r>
          </a:p>
          <a:p>
            <a:pPr marL="231775" indent="-219075"/>
            <a:r>
              <a:rPr lang="en-US" dirty="0">
                <a:cs typeface="Arial"/>
              </a:rPr>
              <a:t>Oct 15, 2020</a:t>
            </a:r>
          </a:p>
          <a:p>
            <a:pPr marL="231775" indent="-219075"/>
            <a:r>
              <a:rPr lang="en-US" dirty="0">
                <a:cs typeface="Arial"/>
              </a:rPr>
              <a:t>W3C Joint WoT/Web and Networks Meeting</a:t>
            </a:r>
          </a:p>
        </p:txBody>
      </p:sp>
    </p:spTree>
    <p:extLst>
      <p:ext uri="{BB962C8B-B14F-4D97-AF65-F5344CB8AC3E}">
        <p14:creationId xmlns:p14="http://schemas.microsoft.com/office/powerpoint/2010/main" val="231009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A39452-6EF7-E947-9FAA-83B5F4A1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75359-86FD-904A-B6C2-491816AA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93B9E-1215-8548-A3A0-C65808B959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60413"/>
            <a:ext cx="8228012" cy="3695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utilities should provide metadata about capabilities, performance, and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Metadata about network is also needed to determine QoS (latency, BW,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Workloads need to have metadata about their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client needs to decide to offload a workload based on this metadata</a:t>
            </a:r>
          </a:p>
          <a:p>
            <a:r>
              <a:rPr lang="en-US" b="1" dirty="0">
                <a:solidFill>
                  <a:schemeClr val="tx2"/>
                </a:solidFill>
              </a:rPr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may not be able to expose the metadata directly to the client application code (privacy issues; want to avoid fingerprinting).   Rather the client should support a (configurable, automated) "decision process".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utilities and networks may lie about their capabilities.  May need a reputational scoring system to identify untrustworthy compute utilities.</a:t>
            </a:r>
          </a:p>
        </p:txBody>
      </p:sp>
    </p:spTree>
    <p:extLst>
      <p:ext uri="{BB962C8B-B14F-4D97-AF65-F5344CB8AC3E}">
        <p14:creationId xmlns:p14="http://schemas.microsoft.com/office/powerpoint/2010/main" val="321817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174295-35C8-1E45-8426-903A4898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AD3B8-2BF6-3F42-BD5D-0105FCA32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613" y="866776"/>
            <a:ext cx="4006851" cy="3762374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Workload</a:t>
            </a:r>
          </a:p>
          <a:p>
            <a:r>
              <a:rPr lang="en-US" b="1" dirty="0"/>
              <a:t>Network QoS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Minimum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Minimum network reliability (opt)</a:t>
            </a:r>
          </a:p>
          <a:p>
            <a:r>
              <a:rPr lang="en-US" b="1" dirty="0"/>
              <a:t>Compute QoS (predictive/adaptive)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Minimum memory size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Performance/load type/</a:t>
            </a:r>
            <a:r>
              <a:rPr lang="en-US" dirty="0" err="1"/>
              <a:t>benchmarkl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(CPU) + Accelerator technology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D9CCB-6AFE-3246-A2D4-DF5650665C4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78363" y="308848"/>
            <a:ext cx="4005264" cy="4320301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Compute Utility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Accelerator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Performance/load type/benchmark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Variants (compatible, but with variable performance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Network (LPP)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Reliability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9CAF6A-B5D3-E24B-9854-DB435FC2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21418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CCD137-A32E-CF44-9232-4BA3999A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842A4-D396-984A-9A2F-1D913329E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613" y="839594"/>
            <a:ext cx="8229600" cy="365759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Feasible options exist</a:t>
            </a:r>
          </a:p>
          <a:p>
            <a:pPr marL="568325" lvl="1" indent="-342900">
              <a:buFont typeface="+mj-lt"/>
              <a:buAutoNum type="arabicPeriod"/>
            </a:pPr>
            <a:r>
              <a:rPr lang="en-US" dirty="0"/>
              <a:t>Meet minimum QoS requirements</a:t>
            </a:r>
          </a:p>
          <a:p>
            <a:pPr marL="568325" lvl="1" indent="-342900">
              <a:buFont typeface="+mj-lt"/>
              <a:buAutoNum type="arabicPeriod"/>
            </a:pPr>
            <a:r>
              <a:rPr lang="en-US" dirty="0"/>
              <a:t>Meet minimum reliability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Satisfies agent settings</a:t>
            </a:r>
          </a:p>
          <a:p>
            <a:pPr marL="568325" lvl="1" indent="-342900">
              <a:buFont typeface="+mj-lt"/>
              <a:buAutoNum type="arabicPeriod"/>
            </a:pPr>
            <a:r>
              <a:rPr lang="en-US" dirty="0"/>
              <a:t>Allow remote offload</a:t>
            </a:r>
          </a:p>
          <a:p>
            <a:pPr marL="568325" lvl="1" indent="-342900">
              <a:buFont typeface="+mj-lt"/>
              <a:buAutoNum type="arabicPeriod"/>
            </a:pPr>
            <a:r>
              <a:rPr lang="en-US" dirty="0"/>
              <a:t>Extra performance/reliability requirements (e.g. at least 10x speedup/power savings)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Improve some metric by some minimum amounts</a:t>
            </a:r>
          </a:p>
          <a:p>
            <a:pPr marL="568325" lvl="1" indent="-342900">
              <a:buFont typeface="+mj-lt"/>
              <a:buAutoNum type="arabicPeriod"/>
            </a:pPr>
            <a:r>
              <a:rPr lang="en-US" dirty="0"/>
              <a:t>Performance</a:t>
            </a:r>
          </a:p>
          <a:p>
            <a:pPr marL="568325" lvl="1" indent="-342900">
              <a:buFont typeface="+mj-lt"/>
              <a:buAutoNum type="arabicPeriod"/>
            </a:pPr>
            <a:r>
              <a:rPr lang="en-US" dirty="0"/>
              <a:t>Power reduction</a:t>
            </a:r>
          </a:p>
          <a:p>
            <a:pPr marL="568325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EFC940-975A-1147-A642-ABE92F08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96027"/>
          </a:xfrm>
        </p:spPr>
        <p:txBody>
          <a:bodyPr/>
          <a:lstStyle/>
          <a:p>
            <a:r>
              <a:rPr lang="en-US" dirty="0"/>
              <a:t>Offload Decision Rule</a:t>
            </a:r>
          </a:p>
        </p:txBody>
      </p:sp>
    </p:spTree>
    <p:extLst>
      <p:ext uri="{BB962C8B-B14F-4D97-AF65-F5344CB8AC3E}">
        <p14:creationId xmlns:p14="http://schemas.microsoft.com/office/powerpoint/2010/main" val="421954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31FBBF-4894-2D44-B63F-E7AC8F70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1099C9-F94D-D04A-B38D-3D9A0613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4CED6-0BD0-DE4E-9CEB-9CE9C16779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8788" y="858837"/>
            <a:ext cx="8228012" cy="3425825"/>
          </a:xfrm>
        </p:spPr>
        <p:txBody>
          <a:bodyPr/>
          <a:lstStyle/>
          <a:p>
            <a:r>
              <a:rPr lang="en-US" b="1" dirty="0"/>
              <a:t>All proposals for edge computing so far need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A target to offload to with "good" properties relative to client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Need to decide whether offload is beneficial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Decision requires metrics on performance, connectivity, etc.</a:t>
            </a:r>
          </a:p>
          <a:p>
            <a:r>
              <a:rPr lang="en-US" b="1" dirty="0"/>
              <a:t>Compute Utility could be defined that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Is discoverable (via WoT Discovery, for example)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Has standardized network interface (described by WoT TD, for example)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Has standardized workload packaging (using scripts and including </a:t>
            </a:r>
            <a:r>
              <a:rPr lang="en-US" dirty="0" err="1"/>
              <a:t>WebGPU</a:t>
            </a:r>
            <a:r>
              <a:rPr lang="en-US" dirty="0"/>
              <a:t> and WoT Scripting API, for example)</a:t>
            </a:r>
          </a:p>
        </p:txBody>
      </p:sp>
    </p:spTree>
    <p:extLst>
      <p:ext uri="{BB962C8B-B14F-4D97-AF65-F5344CB8AC3E}">
        <p14:creationId xmlns:p14="http://schemas.microsoft.com/office/powerpoint/2010/main" val="351545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657AFA-860D-804F-AB3D-5CCF66A3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04644-29D1-F049-9846-BE5C04A2E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613" y="858837"/>
            <a:ext cx="4006851" cy="3779838"/>
          </a:xfrm>
        </p:spPr>
        <p:txBody>
          <a:bodyPr/>
          <a:lstStyle/>
          <a:p>
            <a:r>
              <a:rPr lang="en-US" sz="2400" b="1" dirty="0"/>
              <a:t>Trends: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client tradeoffs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Performance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Power/thermals/runtime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as a utility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Cloud computing 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Edge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Browser as an application platform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Progressive web apps (PWAs)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17079-FC7B-D340-A7FF-AB3BCD41D1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81538" y="858836"/>
            <a:ext cx="4005264" cy="3425825"/>
          </a:xfrm>
        </p:spPr>
        <p:txBody>
          <a:bodyPr/>
          <a:lstStyle/>
          <a:p>
            <a:r>
              <a:rPr lang="en-US" sz="2400" b="1" dirty="0"/>
              <a:t>Pain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Privacy </a:t>
            </a:r>
            <a:r>
              <a:rPr lang="en-US" dirty="0"/>
              <a:t>and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Programming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and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Thermal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Scalability and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Offline functionality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FAB34E-5D76-4446-9902-FF7912AA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404830"/>
          </a:xfrm>
        </p:spPr>
        <p:txBody>
          <a:bodyPr/>
          <a:lstStyle/>
          <a:p>
            <a:r>
              <a:rPr lang="en-US" b="1" dirty="0"/>
              <a:t>Problem:</a:t>
            </a:r>
            <a:r>
              <a:rPr lang="en-US" dirty="0"/>
              <a:t> Limited Clients, Sensitive Data</a:t>
            </a:r>
          </a:p>
        </p:txBody>
      </p:sp>
    </p:spTree>
    <p:extLst>
      <p:ext uri="{BB962C8B-B14F-4D97-AF65-F5344CB8AC3E}">
        <p14:creationId xmlns:p14="http://schemas.microsoft.com/office/powerpoint/2010/main" val="1869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872352" y="48243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4294967295"/>
          </p:nvPr>
        </p:nvSpPr>
        <p:spPr>
          <a:xfrm>
            <a:off x="304396" y="0"/>
            <a:ext cx="6567955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dirty="0">
                <a:ea typeface="Intel Clear Pro" panose="020B0804020202060201" pitchFamily="34" charset="0"/>
                <a:cs typeface="Intel Clear Pro" panose="020B0804020202060201" pitchFamily="34" charset="0"/>
                <a:sym typeface="Roboto Condensed"/>
              </a:rPr>
              <a:t>Use Case Domains: Private</a:t>
            </a:r>
            <a:endParaRPr i="0" u="none" strike="noStrike" cap="none" dirty="0">
              <a:ea typeface="Intel Clear Pro" panose="020B0804020202060201" pitchFamily="34" charset="0"/>
              <a:cs typeface="Intel Clear Pro" panose="020B0804020202060201" pitchFamily="34" charset="0"/>
              <a:sym typeface="Roboto Condensed"/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228409" y="626076"/>
            <a:ext cx="4055267" cy="3845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0">
              <a:buClr>
                <a:srgbClr val="0070C0"/>
              </a:buClr>
              <a:buSzPts val="1400"/>
            </a:pPr>
            <a:r>
              <a:rPr lang="en-US" sz="2000" b="1" dirty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Home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Compute offload supporting work from home and home security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User wants to orchestrate local devices and AI services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Owner wants to ensure private data stays on-site</a:t>
            </a:r>
          </a:p>
          <a:p>
            <a:pPr marL="139700" lvl="0">
              <a:buClr>
                <a:srgbClr val="0070C0"/>
              </a:buClr>
              <a:buSzPts val="1400"/>
            </a:pPr>
            <a:endParaRPr lang="en-US" sz="1800" dirty="0">
              <a:solidFill>
                <a:schemeClr val="accent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2150" marR="0" lvl="3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3;p11"/>
          <p:cNvSpPr txBox="1"/>
          <p:nvPr/>
        </p:nvSpPr>
        <p:spPr>
          <a:xfrm>
            <a:off x="4308390" y="626076"/>
            <a:ext cx="4055267" cy="3845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0">
              <a:buClr>
                <a:srgbClr val="0070C0"/>
              </a:buClr>
              <a:buSzPts val="1400"/>
            </a:pPr>
            <a:r>
              <a:rPr lang="en-US" sz="2000" b="1" dirty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Office</a:t>
            </a:r>
          </a:p>
          <a:p>
            <a:pPr marL="271463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Individual computers can be low-cost and lightweight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Workers can offload work to local edge computers and private cloud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Private business, customer, and employee data stays on-site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2150" marR="0" lvl="3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46" b="618"/>
          <a:stretch/>
        </p:blipFill>
        <p:spPr>
          <a:xfrm>
            <a:off x="455614" y="2787511"/>
            <a:ext cx="3554825" cy="17780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1"/>
          <a:stretch/>
        </p:blipFill>
        <p:spPr>
          <a:xfrm>
            <a:off x="4510881" y="2787509"/>
            <a:ext cx="3554825" cy="177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2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872352" y="48243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4294967295"/>
          </p:nvPr>
        </p:nvSpPr>
        <p:spPr>
          <a:xfrm>
            <a:off x="304396" y="0"/>
            <a:ext cx="6567955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dirty="0">
                <a:ea typeface="Intel Clear Pro" panose="020B0804020202060201" pitchFamily="34" charset="0"/>
                <a:cs typeface="Intel Clear Pro" panose="020B0804020202060201" pitchFamily="34" charset="0"/>
                <a:sym typeface="Roboto Condensed"/>
              </a:rPr>
              <a:t>Use Case Domains: Public</a:t>
            </a:r>
            <a:endParaRPr i="0" u="none" strike="noStrike" cap="none" dirty="0">
              <a:ea typeface="Intel Clear Pro" panose="020B0804020202060201" pitchFamily="34" charset="0"/>
              <a:cs typeface="Intel Clear Pro" panose="020B0804020202060201" pitchFamily="34" charset="0"/>
              <a:sym typeface="Roboto Condensed"/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228409" y="626076"/>
            <a:ext cx="4055267" cy="3845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0">
              <a:buClr>
                <a:srgbClr val="0070C0"/>
              </a:buClr>
              <a:buSzPts val="1400"/>
            </a:pPr>
            <a:r>
              <a:rPr lang="en-US" sz="2000" b="1" dirty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Retail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Small business owners wanting to self-manage technology (1)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Large retail franchises deploying applications for use on employees’ own devices (BYOD context)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Manage private payment data</a:t>
            </a:r>
          </a:p>
          <a:p>
            <a:pPr marL="139700" lvl="0">
              <a:buClr>
                <a:srgbClr val="0070C0"/>
              </a:buClr>
              <a:buSzPts val="1400"/>
            </a:pPr>
            <a:endParaRPr lang="en-US" sz="1800" dirty="0">
              <a:solidFill>
                <a:schemeClr val="accent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2150" marR="0" lvl="3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3;p11"/>
          <p:cNvSpPr txBox="1"/>
          <p:nvPr/>
        </p:nvSpPr>
        <p:spPr>
          <a:xfrm>
            <a:off x="4308390" y="626076"/>
            <a:ext cx="4335095" cy="3845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0">
              <a:buClr>
                <a:srgbClr val="0070C0"/>
              </a:buClr>
              <a:buSzPts val="1400"/>
            </a:pPr>
            <a:r>
              <a:rPr lang="en-US" sz="2000" b="1" dirty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City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Cities want to develop third-party application ecosystem to best provide value to citizens (2,3)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Ambient services supporting citizens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Multivendor, avoid silos</a:t>
            </a: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Maintain privacy and transparency</a:t>
            </a:r>
          </a:p>
          <a:p>
            <a:pPr marL="139700" lvl="0">
              <a:buClr>
                <a:srgbClr val="0070C0"/>
              </a:buClr>
              <a:buSzPts val="1400"/>
            </a:pPr>
            <a:endParaRPr lang="en-US" sz="1800" dirty="0">
              <a:solidFill>
                <a:schemeClr val="accent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71463" lvl="0" indent="-131763"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2150" marR="0" lvl="3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911" y="4304215"/>
            <a:ext cx="8665844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arenBoth"/>
            </a:pPr>
            <a:r>
              <a:rPr lang="en-US" sz="8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hlinkClick r:id="rId3"/>
              </a:rPr>
              <a:t>https://www.conexxus.org/</a:t>
            </a:r>
            <a:endParaRPr lang="en-US" sz="800" dirty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28600" indent="-228600">
              <a:buAutoNum type="arabicParenBoth"/>
            </a:pPr>
            <a:r>
              <a:rPr lang="en-US" sz="8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hlinkClick r:id="rId4"/>
              </a:rPr>
              <a:t>https://www.mckinsey.com/business-functions/digital-mckinsey/our-insights/the-internet-of-things-the-value-of-digitizing-the-physical-world</a:t>
            </a:r>
            <a:endParaRPr lang="en-US" sz="800" dirty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28600" indent="-228600">
              <a:buAutoNum type="arabicParenBoth"/>
            </a:pPr>
            <a:r>
              <a:rPr lang="en-US" sz="8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hlinkClick r:id="rId5"/>
              </a:rPr>
              <a:t>https://machinaresearch.com/news/smart-cities-could-waste-usd341-billion-by-2025-on-non-standardized-iot-deployments</a:t>
            </a:r>
            <a:r>
              <a:rPr lang="en-US" sz="1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hlinkClick r:id="rId5"/>
              </a:rPr>
              <a:t>/</a:t>
            </a:r>
            <a:endParaRPr lang="en-US" sz="10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D7E532-88F6-4B60-8A30-4660E827FA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03" t="23048" r="511" b="6383"/>
          <a:stretch/>
        </p:blipFill>
        <p:spPr>
          <a:xfrm>
            <a:off x="500515" y="2473412"/>
            <a:ext cx="3526472" cy="183080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C507CE-BA6E-4008-9368-C366715A71C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4003"/>
          <a:stretch/>
        </p:blipFill>
        <p:spPr>
          <a:xfrm>
            <a:off x="4572000" y="2473412"/>
            <a:ext cx="3839112" cy="183080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7650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CF94AB-1E0E-E34E-A666-7318F3C197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E8EABA-847A-C745-B861-4636AC7C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Compute/Web Hybrids Discussed in W&amp;N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63006-D37F-AF4D-A58D-198DAC218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613" y="691376"/>
            <a:ext cx="8228012" cy="3937775"/>
          </a:xfrm>
        </p:spPr>
        <p:txBody>
          <a:bodyPr/>
          <a:lstStyle/>
          <a:p>
            <a:pPr marL="9525" indent="0"/>
            <a:r>
              <a:rPr lang="en-US" b="1" dirty="0"/>
              <a:t>Edge Worker</a:t>
            </a:r>
          </a:p>
          <a:p>
            <a:pPr marL="452438" lvl="1" indent="-177800">
              <a:buFont typeface="Arial" panose="020B0604020202020204" pitchFamily="34" charset="0"/>
              <a:buChar char="•"/>
            </a:pPr>
            <a:r>
              <a:rPr lang="en-US" dirty="0"/>
              <a:t>Extend web worker to offload work from browser to edge computer (Intel)</a:t>
            </a:r>
          </a:p>
          <a:p>
            <a:pPr marL="452438" lvl="1" indent="-177800">
              <a:buFont typeface="Arial" panose="020B0604020202020204" pitchFamily="34" charset="0"/>
              <a:buChar char="•"/>
            </a:pPr>
            <a:r>
              <a:rPr lang="en-US" dirty="0"/>
              <a:t>Extend service worker to execute computations in the CDN (</a:t>
            </a:r>
            <a:r>
              <a:rPr lang="en-US" dirty="0" err="1"/>
              <a:t>CloudFlare</a:t>
            </a:r>
            <a:r>
              <a:rPr lang="en-US" dirty="0"/>
              <a:t>)</a:t>
            </a:r>
          </a:p>
          <a:p>
            <a:pPr marL="9525" indent="0"/>
            <a:r>
              <a:rPr lang="en-US" b="1" dirty="0"/>
              <a:t>Distributed Browser</a:t>
            </a:r>
          </a:p>
          <a:p>
            <a:pPr marL="452438" lvl="1" indent="-177800">
              <a:buFont typeface="Arial" panose="020B0604020202020204" pitchFamily="34" charset="0"/>
              <a:buChar char="•"/>
            </a:pPr>
            <a:r>
              <a:rPr lang="en-US" dirty="0"/>
              <a:t>Break browser into multiple processes, offload some to another computer</a:t>
            </a:r>
          </a:p>
          <a:p>
            <a:pPr marL="9525" indent="0"/>
            <a:r>
              <a:rPr lang="en-US" b="1" dirty="0"/>
              <a:t>Mobile Worker</a:t>
            </a:r>
          </a:p>
          <a:p>
            <a:pPr marL="452438" lvl="1" indent="-177800">
              <a:buFont typeface="Arial" panose="020B0604020202020204" pitchFamily="34" charset="0"/>
              <a:buChar char="•"/>
            </a:pPr>
            <a:r>
              <a:rPr lang="en-US" dirty="0"/>
              <a:t>Dynamically migrate running web worker to another computer</a:t>
            </a:r>
          </a:p>
          <a:p>
            <a:pPr marL="0" indent="-182562"/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All need "another computer" to offload to: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</a:t>
            </a:r>
            <a:r>
              <a:rPr lang="en-US" i="1" dirty="0">
                <a:sym typeface="Wingdings" pitchFamily="2" charset="2"/>
              </a:rPr>
              <a:t>How to find?  How to decide to offload?</a:t>
            </a:r>
            <a:endParaRPr lang="en-US" i="1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8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470E5AF-E429-2742-8C0B-92C6EDDD132E}"/>
              </a:ext>
            </a:extLst>
          </p:cNvPr>
          <p:cNvSpPr/>
          <p:nvPr/>
        </p:nvSpPr>
        <p:spPr>
          <a:xfrm>
            <a:off x="4557927" y="131734"/>
            <a:ext cx="4256516" cy="2228084"/>
          </a:xfrm>
          <a:prstGeom prst="roundRect">
            <a:avLst>
              <a:gd name="adj" fmla="val 856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Host Computer (Edge, Cloud, etc.)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C360F32-5E7D-4840-8E81-59BB8A693F8E}"/>
              </a:ext>
            </a:extLst>
          </p:cNvPr>
          <p:cNvSpPr/>
          <p:nvPr/>
        </p:nvSpPr>
        <p:spPr>
          <a:xfrm>
            <a:off x="4557927" y="2427613"/>
            <a:ext cx="4256516" cy="2228084"/>
          </a:xfrm>
          <a:prstGeom prst="roundRect">
            <a:avLst>
              <a:gd name="adj" fmla="val 856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Client Computer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872352" y="48243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4294967295"/>
          </p:nvPr>
        </p:nvSpPr>
        <p:spPr>
          <a:xfrm>
            <a:off x="315484" y="128305"/>
            <a:ext cx="4128872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i="0" u="none" strike="noStrike" cap="none" dirty="0">
                <a:ea typeface="Intel Clear" panose="020B0604020203020204" pitchFamily="34" charset="0"/>
                <a:cs typeface="Intel Clear" panose="020B0604020203020204" pitchFamily="34" charset="0"/>
                <a:sym typeface="Roboto Condensed"/>
              </a:rPr>
              <a:t>Edge Worker</a:t>
            </a:r>
            <a:endParaRPr i="0" u="none" strike="noStrike" cap="none" dirty="0">
              <a:ea typeface="Intel Clear" panose="020B0604020203020204" pitchFamily="34" charset="0"/>
              <a:cs typeface="Intel Clear" panose="020B0604020203020204" pitchFamily="34" charset="0"/>
              <a:sym typeface="Roboto Condensed"/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228409" y="639500"/>
            <a:ext cx="4343591" cy="369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6">
              <a:lnSpc>
                <a:spcPct val="150000"/>
              </a:lnSpc>
              <a:buClr>
                <a:srgbClr val="0070C0"/>
              </a:buClr>
              <a:buSzPts val="1400"/>
            </a:pPr>
            <a:r>
              <a:rPr lang="en-US" sz="1600" b="1" i="1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Proposal (W3C Web and Networks IG)</a:t>
            </a:r>
            <a:endParaRPr lang="en-US" sz="1600" b="1" i="1" u="none" strike="noStrike" cap="none" dirty="0">
              <a:solidFill>
                <a:schemeClr val="accent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139700" lvl="6">
              <a:lnSpc>
                <a:spcPct val="150000"/>
              </a:lnSpc>
              <a:buClr>
                <a:srgbClr val="0070C0"/>
              </a:buClr>
              <a:buSzPts val="1400"/>
            </a:pPr>
            <a:r>
              <a:rPr lang="en-US" sz="1600" b="1" dirty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Purpose:</a:t>
            </a:r>
            <a:endParaRPr lang="en-US" sz="1600" dirty="0">
              <a:solidFill>
                <a:schemeClr val="tx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425450" lvl="6" indent="-285750">
              <a:lnSpc>
                <a:spcPct val="150000"/>
              </a:lnSpc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Run compute-intensive tasks elsewhere on the network, improving performance</a:t>
            </a:r>
          </a:p>
          <a:p>
            <a:pPr marL="425450" lvl="6" indent="-285750">
              <a:lnSpc>
                <a:spcPct val="150000"/>
              </a:lnSpc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Provide persistent (always-on) response</a:t>
            </a:r>
          </a:p>
          <a:p>
            <a:pPr marL="139700" lvl="6">
              <a:lnSpc>
                <a:spcPct val="150000"/>
              </a:lnSpc>
              <a:buClr>
                <a:srgbClr val="0070C0"/>
              </a:buClr>
              <a:buSzPts val="1400"/>
            </a:pPr>
            <a:r>
              <a:rPr lang="en-US" sz="1600" b="1" dirty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Implementation:</a:t>
            </a:r>
          </a:p>
          <a:p>
            <a:pPr marL="425450" lvl="6" indent="-285750">
              <a:lnSpc>
                <a:spcPct val="150000"/>
              </a:lnSpc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Work moved to a "compute utility" hostable on a variety of platforms</a:t>
            </a:r>
          </a:p>
          <a:p>
            <a:pPr marL="425450" lvl="6" indent="-285750">
              <a:lnSpc>
                <a:spcPct val="150000"/>
              </a:lnSpc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Lifetime tied to installation of persistent web app; event-driven execution</a:t>
            </a:r>
          </a:p>
          <a:p>
            <a:pPr marL="425450" lvl="6" indent="-285750">
              <a:lnSpc>
                <a:spcPct val="150000"/>
              </a:lnSpc>
              <a:buClr>
                <a:srgbClr val="0070C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May respond even when web app closed</a:t>
            </a:r>
          </a:p>
          <a:p>
            <a:pPr marL="139700" lvl="6">
              <a:lnSpc>
                <a:spcPct val="150000"/>
              </a:lnSpc>
              <a:buClr>
                <a:srgbClr val="0070C0"/>
              </a:buClr>
              <a:buSzPts val="1400"/>
            </a:pPr>
            <a:endParaRPr lang="en-US" sz="1800" b="1" dirty="0">
              <a:solidFill>
                <a:schemeClr val="bg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139700" lvl="6">
              <a:buClr>
                <a:srgbClr val="0070C0"/>
              </a:buClr>
              <a:buSzPts val="1400"/>
            </a:pPr>
            <a:endParaRPr lang="en-US" sz="1600" i="0" u="none" strike="noStrike" cap="none" dirty="0">
              <a:solidFill>
                <a:schemeClr val="accent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</a:pPr>
            <a:endParaRPr lang="en-US" sz="1800" b="1" dirty="0">
              <a:solidFill>
                <a:schemeClr val="bg2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b="1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Arial"/>
            </a:endParaRPr>
          </a:p>
          <a:p>
            <a:pPr marL="285750" marR="0" lvl="2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2150" marR="0" lvl="3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F7CBF0C-2D64-F842-8510-9EAFFD47F64F}"/>
              </a:ext>
            </a:extLst>
          </p:cNvPr>
          <p:cNvSpPr/>
          <p:nvPr/>
        </p:nvSpPr>
        <p:spPr>
          <a:xfrm>
            <a:off x="4685571" y="2861448"/>
            <a:ext cx="4001229" cy="1685026"/>
          </a:xfrm>
          <a:prstGeom prst="roundRect">
            <a:avLst>
              <a:gd name="adj" fmla="val 85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Browser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0A5C86-60AC-A04D-BAC5-B2BAAADCB29B}"/>
              </a:ext>
            </a:extLst>
          </p:cNvPr>
          <p:cNvGrpSpPr/>
          <p:nvPr/>
        </p:nvGrpSpPr>
        <p:grpSpPr>
          <a:xfrm>
            <a:off x="4902009" y="3332084"/>
            <a:ext cx="3203838" cy="1044420"/>
            <a:chOff x="4902009" y="2291957"/>
            <a:chExt cx="3203838" cy="104442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B120171-93B9-F844-80C2-B3690900B55B}"/>
                </a:ext>
              </a:extLst>
            </p:cNvPr>
            <p:cNvSpPr/>
            <p:nvPr/>
          </p:nvSpPr>
          <p:spPr>
            <a:xfrm>
              <a:off x="4902009" y="2291957"/>
              <a:ext cx="3203838" cy="1044420"/>
            </a:xfrm>
            <a:prstGeom prst="roundRect">
              <a:avLst>
                <a:gd name="adj" fmla="val 127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Web Environment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064D8C13-4B92-F844-9357-DDCC5AD69B01}"/>
                </a:ext>
              </a:extLst>
            </p:cNvPr>
            <p:cNvSpPr/>
            <p:nvPr/>
          </p:nvSpPr>
          <p:spPr>
            <a:xfrm>
              <a:off x="5200933" y="2674204"/>
              <a:ext cx="2605989" cy="499284"/>
            </a:xfrm>
            <a:prstGeom prst="roundRect">
              <a:avLst>
                <a:gd name="adj" fmla="val 4724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Main Task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15EF430-9F02-214A-9E76-EEF83EA61EBB}"/>
              </a:ext>
            </a:extLst>
          </p:cNvPr>
          <p:cNvSpPr/>
          <p:nvPr/>
        </p:nvSpPr>
        <p:spPr>
          <a:xfrm>
            <a:off x="4685571" y="552144"/>
            <a:ext cx="4001229" cy="1685027"/>
          </a:xfrm>
          <a:prstGeom prst="roundRect">
            <a:avLst>
              <a:gd name="adj" fmla="val 85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Compute Utility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BD8CAC-FF2E-6B45-A826-CAA2862FEA08}"/>
              </a:ext>
            </a:extLst>
          </p:cNvPr>
          <p:cNvGrpSpPr/>
          <p:nvPr/>
        </p:nvGrpSpPr>
        <p:grpSpPr>
          <a:xfrm>
            <a:off x="4902009" y="1014598"/>
            <a:ext cx="3203838" cy="1055662"/>
            <a:chOff x="4902009" y="1115452"/>
            <a:chExt cx="3203838" cy="1055662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FBA33147-9699-8C43-B078-0D8788C8AD10}"/>
                </a:ext>
              </a:extLst>
            </p:cNvPr>
            <p:cNvSpPr/>
            <p:nvPr/>
          </p:nvSpPr>
          <p:spPr>
            <a:xfrm>
              <a:off x="4902009" y="1115452"/>
              <a:ext cx="3203838" cy="1055662"/>
            </a:xfrm>
            <a:prstGeom prst="roundRect">
              <a:avLst>
                <a:gd name="adj" fmla="val 141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Web (Worker) Environment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F83BAD6-39F6-D947-8788-1C8005DF8890}"/>
                </a:ext>
              </a:extLst>
            </p:cNvPr>
            <p:cNvSpPr/>
            <p:nvPr/>
          </p:nvSpPr>
          <p:spPr>
            <a:xfrm>
              <a:off x="5200933" y="1533597"/>
              <a:ext cx="2605989" cy="47526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Edge Worker Task</a:t>
              </a:r>
            </a:p>
          </p:txBody>
        </p:sp>
      </p:grp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0548A4C-DEA5-8140-B395-CE8013FBE00F}"/>
              </a:ext>
            </a:extLst>
          </p:cNvPr>
          <p:cNvCxnSpPr>
            <a:cxnSpLocks/>
            <a:stCxn id="23" idx="3"/>
            <a:endCxn id="20" idx="3"/>
          </p:cNvCxnSpPr>
          <p:nvPr/>
        </p:nvCxnSpPr>
        <p:spPr>
          <a:xfrm flipV="1">
            <a:off x="7806922" y="1670377"/>
            <a:ext cx="12700" cy="2293596"/>
          </a:xfrm>
          <a:prstGeom prst="bentConnector3">
            <a:avLst>
              <a:gd name="adj1" fmla="val 4365520"/>
            </a:avLst>
          </a:prstGeom>
          <a:ln w="635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55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Issues for Standardization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3" y="891515"/>
            <a:ext cx="8228012" cy="3610390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Discovery of “compute utility” or compute services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Both local (local area network) and remote (on the internet)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Compute utility network API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To load workload into a compute node and to perform migration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Metadata and metrics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Capabilities, performance, latency, etc.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Packaging of compute workloads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Options include container images, scripts, and WASM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tx2"/>
                </a:solidFill>
              </a:rPr>
              <a:t>Browser API (edge workers)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Based on web worker API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2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89B361-1DEC-1E4F-91A0-C65EA761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4E8DFA-AD94-2044-9D38-6D667243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Packaging/Runtime Choices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1651E-4775-0D4B-A10E-8B06906DF8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844062"/>
            <a:ext cx="8228012" cy="3785089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Container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Non-browser runtime, e.g. Docker, Kubernetes,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docker and kata containers allow GPU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performance</a:t>
            </a:r>
          </a:p>
          <a:p>
            <a:r>
              <a:rPr lang="en-US" b="1" dirty="0">
                <a:solidFill>
                  <a:schemeClr val="tx2"/>
                </a:solidFill>
              </a:rPr>
              <a:t>WASM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Needs browser runtime or WASI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acceleration still in design phase or experimental </a:t>
            </a:r>
          </a:p>
          <a:p>
            <a:r>
              <a:rPr lang="en-US" b="1" dirty="0">
                <a:solidFill>
                  <a:schemeClr val="tx2"/>
                </a:solidFill>
              </a:rPr>
              <a:t>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Send script to remote lightweight execution environment (w/ </a:t>
            </a:r>
            <a:r>
              <a:rPr lang="en-US" dirty="0" err="1">
                <a:solidFill>
                  <a:schemeClr val="accent1"/>
                </a:solidFill>
              </a:rPr>
              <a:t>webGPU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174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to WoT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3" y="891515"/>
            <a:ext cx="8228012" cy="3610390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Discovery of “compute utility” or compute services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Can use WoT Discovery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Compute utility network API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Can describe with WoT Thing Description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Metadata and metrics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Can be provided via JSON in Thing Description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WoT Discovery to support </a:t>
            </a:r>
            <a:r>
              <a:rPr lang="en-US" dirty="0" err="1">
                <a:solidFill>
                  <a:schemeClr val="accent1"/>
                </a:solidFill>
              </a:rPr>
              <a:t>JSONPath</a:t>
            </a:r>
            <a:r>
              <a:rPr lang="en-US" dirty="0">
                <a:solidFill>
                  <a:schemeClr val="accent1"/>
                </a:solidFill>
              </a:rPr>
              <a:t>/XPath/SPARQL/geo queries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Packaging of compute workloads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Scripts can use WoT Scripting API (orchestration use case)</a:t>
            </a:r>
          </a:p>
          <a:p>
            <a:pPr lvl="1" indent="0">
              <a:spcBef>
                <a:spcPts val="600"/>
              </a:spcBef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31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40B1A4C5819246B9BFCCBA066F3ABE" ma:contentTypeVersion="13" ma:contentTypeDescription="Create a new document." ma:contentTypeScope="" ma:versionID="5cfa7e8cb02b036c25a267fdfcc82651">
  <xsd:schema xmlns:xsd="http://www.w3.org/2001/XMLSchema" xmlns:xs="http://www.w3.org/2001/XMLSchema" xmlns:p="http://schemas.microsoft.com/office/2006/metadata/properties" xmlns:ns3="f66673be-3b20-4ac8-ba7c-00310aa8f626" xmlns:ns4="96e2f25c-537a-4a0c-91fb-0331a5612536" targetNamespace="http://schemas.microsoft.com/office/2006/metadata/properties" ma:root="true" ma:fieldsID="1dc82c71eb8c0953415f99e7bba1b487" ns3:_="" ns4:_="">
    <xsd:import namespace="f66673be-3b20-4ac8-ba7c-00310aa8f626"/>
    <xsd:import namespace="96e2f25c-537a-4a0c-91fb-0331a561253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673be-3b20-4ac8-ba7c-00310aa8f62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e2f25c-537a-4a0c-91fb-0331a56125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9DE561-6E88-4E87-A48D-83EC1F7B5CBB}">
  <ds:schemaRefs>
    <ds:schemaRef ds:uri="f66673be-3b20-4ac8-ba7c-00310aa8f626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96e2f25c-537a-4a0c-91fb-0331a5612536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9129D88-4C74-4017-A8D1-65310CA9AD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6673be-3b20-4ac8-ba7c-00310aa8f626"/>
    <ds:schemaRef ds:uri="96e2f25c-537a-4a0c-91fb-0331a56125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A48388-CFE8-49E4-A072-637960D215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1238</Words>
  <Application>Microsoft Macintosh PowerPoint</Application>
  <PresentationFormat>On-screen Show (16:9)</PresentationFormat>
  <Paragraphs>220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Noto Sans Symbols</vt:lpstr>
      <vt:lpstr>Arial</vt:lpstr>
      <vt:lpstr>Intel Clear</vt:lpstr>
      <vt:lpstr>Wingdings</vt:lpstr>
      <vt:lpstr>Int_PPT Template_ClearPro_16x9</vt:lpstr>
      <vt:lpstr>Compute Utilities</vt:lpstr>
      <vt:lpstr>Problem: Limited Clients, Sensitive Data</vt:lpstr>
      <vt:lpstr>Use Case Domains: Private</vt:lpstr>
      <vt:lpstr>Use Case Domains: Public</vt:lpstr>
      <vt:lpstr>Edge Compute/Web Hybrids Discussed in W&amp;N</vt:lpstr>
      <vt:lpstr>Edge Worker</vt:lpstr>
      <vt:lpstr>Key Issues for Standardization</vt:lpstr>
      <vt:lpstr>Packaging/Runtime Choices</vt:lpstr>
      <vt:lpstr>Relationship to WoT</vt:lpstr>
      <vt:lpstr>Metadata</vt:lpstr>
      <vt:lpstr>Metadata</vt:lpstr>
      <vt:lpstr>Offload Decision Rule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Overview</dc:title>
  <dc:creator/>
  <cp:keywords>CTPClassification=CTP_NT</cp:keywords>
  <cp:lastModifiedBy/>
  <cp:revision>65</cp:revision>
  <dcterms:created xsi:type="dcterms:W3CDTF">2015-05-06T16:36:39Z</dcterms:created>
  <dcterms:modified xsi:type="dcterms:W3CDTF">2020-10-15T12:51:09Z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0x0101007C40B1A4C5819246B9BFCCBA066F3ABE</vt:lpwstr>
  </property>
  <property fmtid="{D5CDD505-2E9C-101B-9397-08002B2CF9AE}" pid="3" name="TitusGUID">
    <vt:lpwstr>7112be14-0146-49c5-a538-1b373812bff0</vt:lpwstr>
  </property>
  <property fmtid="{D5CDD505-2E9C-101B-9397-08002B2CF9AE}" pid="4" name="CTP_TimeStamp">
    <vt:lpwstr>2020-08-20 19:52:38Z</vt:lpwstr>
  </property>
  <property fmtid="{D5CDD505-2E9C-101B-9397-08002B2CF9AE}" pid="5" name="CTP_BU">
    <vt:lpwstr>NA</vt:lpwstr>
  </property>
  <property fmtid="{D5CDD505-2E9C-101B-9397-08002B2CF9AE}" pid="6" name="CTP_IDSID">
    <vt:lpwstr>NA</vt:lpwstr>
  </property>
  <property fmtid="{D5CDD505-2E9C-101B-9397-08002B2CF9AE}" pid="7" name="CTP_WWID">
    <vt:lpwstr>NA</vt:lpwstr>
  </property>
  <property fmtid="{D5CDD505-2E9C-101B-9397-08002B2CF9AE}" pid="8" name="CTPClassification">
    <vt:lpwstr>CTP_NT</vt:lpwstr>
  </property>
</Properties>
</file>