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7" r:id="rId5"/>
    <p:sldId id="1934" r:id="rId6"/>
    <p:sldId id="1925" r:id="rId7"/>
    <p:sldId id="1924" r:id="rId8"/>
    <p:sldId id="1975" r:id="rId9"/>
    <p:sldId id="1939" r:id="rId10"/>
    <p:sldId id="1976" r:id="rId11"/>
    <p:sldId id="1966" r:id="rId12"/>
    <p:sldId id="1978" r:id="rId13"/>
    <p:sldId id="1955" r:id="rId14"/>
    <p:sldId id="1958" r:id="rId15"/>
    <p:sldId id="1959" r:id="rId16"/>
    <p:sldId id="194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43" userDrawn="1">
          <p15:clr>
            <a:srgbClr val="A4A3A4"/>
          </p15:clr>
        </p15:guide>
        <p15:guide id="7" pos="5472" userDrawn="1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9208"/>
    <a:srgbClr val="0071C5"/>
    <a:srgbClr val="F833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27" autoAdjust="0"/>
    <p:restoredTop sz="89719" autoAdjust="0"/>
  </p:normalViewPr>
  <p:slideViewPr>
    <p:cSldViewPr snapToGrid="0">
      <p:cViewPr varScale="1">
        <p:scale>
          <a:sx n="115" d="100"/>
          <a:sy n="115" d="100"/>
        </p:scale>
        <p:origin x="288" y="192"/>
      </p:cViewPr>
      <p:guideLst>
        <p:guide orient="horz" pos="1643"/>
        <p:guide pos="5472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10/15/20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steps: update, bring in Doug Sommers, Paul Peterson, Kenneth Torrance, </a:t>
            </a:r>
            <a:r>
              <a:rPr lang="en-US" dirty="0" err="1"/>
              <a:t>Anssi</a:t>
            </a:r>
            <a:r>
              <a:rPr lang="en-US" dirty="0"/>
              <a:t>, </a:t>
            </a:r>
            <a:r>
              <a:rPr lang="en-US" dirty="0" err="1"/>
              <a:t>Rijubrata</a:t>
            </a:r>
            <a:r>
              <a:rPr lang="en-US" dirty="0"/>
              <a:t> ...</a:t>
            </a:r>
          </a:p>
          <a:p>
            <a:endParaRPr lang="en-US" dirty="0"/>
          </a:p>
          <a:p>
            <a:r>
              <a:rPr lang="en-US" dirty="0"/>
              <a:t>To do: look at worklets, perhaps a bit more flexible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4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Need to add citations to images here, they are both cc, now</a:t>
            </a:r>
            <a:r>
              <a:rPr lang="en-US" baseline="0" dirty="0"/>
              <a:t> I have to find them again…</a:t>
            </a: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018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7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could mention, or merge with the concept of “mobile worker”, one that can be migrated across nodes, like in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https://</a:t>
            </a:r>
            <a:r>
              <a:rPr lang="en-US" dirty="0" err="1"/>
              <a:t>dl.acm.org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/pdf/10.1145/3357223.3362735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82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Peng, Ding, </a:t>
            </a:r>
            <a:r>
              <a:rPr lang="en-US" dirty="0" err="1"/>
              <a:t>Xintian</a:t>
            </a:r>
            <a:r>
              <a:rPr lang="en-US" dirty="0"/>
              <a:t> are interested in metadata and metric issues</a:t>
            </a:r>
          </a:p>
          <a:p>
            <a:r>
              <a:rPr lang="en-US" dirty="0"/>
              <a:t>once you get metadata, how do you aggregate, summarize, and get insight from metadata</a:t>
            </a:r>
          </a:p>
          <a:p>
            <a:r>
              <a:rPr lang="en-US" dirty="0"/>
              <a:t>    - McCool: working on </a:t>
            </a:r>
            <a:r>
              <a:rPr lang="en-US" dirty="0" err="1"/>
              <a:t>sparql</a:t>
            </a:r>
            <a:r>
              <a:rPr lang="en-US" dirty="0"/>
              <a:t>, json-</a:t>
            </a:r>
            <a:r>
              <a:rPr lang="en-US" dirty="0" err="1"/>
              <a:t>ld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ZK: IMHO Wot Scripting could be updated from edge workers work, rather than vice versa. Currently WoT Scripting is not chartered to support IoT orchestration, that would be a different API. </a:t>
            </a:r>
          </a:p>
          <a:p>
            <a:r>
              <a:rPr lang="en-US" dirty="0"/>
              <a:t>The orchestration API is a big topic, let’s not carve that in stone yet.</a:t>
            </a:r>
          </a:p>
          <a:p>
            <a:endParaRPr lang="en-US" dirty="0"/>
          </a:p>
          <a:p>
            <a:r>
              <a:rPr lang="en-US" dirty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3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Peng, Ding, </a:t>
            </a:r>
            <a:r>
              <a:rPr lang="en-US" dirty="0" err="1"/>
              <a:t>Xintian</a:t>
            </a:r>
            <a:r>
              <a:rPr lang="en-US" dirty="0"/>
              <a:t> are interested in metadata and metric issues</a:t>
            </a:r>
          </a:p>
          <a:p>
            <a:r>
              <a:rPr lang="en-US" dirty="0"/>
              <a:t>once you get metadata, how do you aggregate, summarize, and get insight from metadata</a:t>
            </a:r>
          </a:p>
          <a:p>
            <a:r>
              <a:rPr lang="en-US" dirty="0"/>
              <a:t>    - McCool: working on </a:t>
            </a:r>
            <a:r>
              <a:rPr lang="en-US" dirty="0" err="1"/>
              <a:t>sparql</a:t>
            </a:r>
            <a:r>
              <a:rPr lang="en-US" dirty="0"/>
              <a:t>, json-</a:t>
            </a:r>
            <a:r>
              <a:rPr lang="en-US" dirty="0" err="1"/>
              <a:t>ld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ZK: IMHO Wot Scripting could be updated from edge workers work, rather than vice versa. Currently WoT Scripting is not chartered to support IoT orchestration, that would be a different API. </a:t>
            </a:r>
          </a:p>
          <a:p>
            <a:r>
              <a:rPr lang="en-US" dirty="0"/>
              <a:t>The orchestration API is a big topic, let’s not carve that in stone yet.</a:t>
            </a:r>
          </a:p>
          <a:p>
            <a:endParaRPr lang="en-US" dirty="0"/>
          </a:p>
          <a:p>
            <a:r>
              <a:rPr lang="en-US" dirty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list of metadata for workloads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5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includes both IDL for the script API, and the network API (used only by the browser)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5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Arial" panose="020B0604020202020204" pitchFamily="34" charset="0"/>
                <a:ea typeface="Intel Clear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Arial" panose="020B0604020202020204" pitchFamily="34" charset="0"/>
                <a:ea typeface="Intel Clear" panose="020B06040202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ed Text">
  <p:cSld name="1_Title and Bullete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27000" y="482438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Intel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818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+mj-lt"/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50" r:id="rId3"/>
    <p:sldLayoutId id="2147483684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77" r:id="rId12"/>
    <p:sldLayoutId id="2147483665" r:id="rId13"/>
    <p:sldLayoutId id="2147483654" r:id="rId14"/>
    <p:sldLayoutId id="2147483655" r:id="rId15"/>
    <p:sldLayoutId id="2147483676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+mj-lt"/>
          <a:ea typeface="Intel Clear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exxus.org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hyperlink" Target="https://machinaresearch.com/news/smart-cities-could-waste-usd341-billion-by-2025-on-non-standardized-iot-deployments/" TargetMode="External"/><Relationship Id="rId4" Type="http://schemas.openxmlformats.org/officeDocument/2006/relationships/hyperlink" Target="https://www.mckinsey.com/business-functions/digital-mckinsey/our-insights/the-internet-of-things-the-value-of-digitizing-the-physical-worl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1864346"/>
            <a:ext cx="8212886" cy="11025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cs typeface="Arial"/>
              </a:rPr>
              <a:t>Edge Compute 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3" y="3493008"/>
            <a:ext cx="8212886" cy="925360"/>
          </a:xfrm>
        </p:spPr>
        <p:txBody>
          <a:bodyPr vert="horz" lIns="0" tIns="0" rIns="0" bIns="0" rtlCol="0" anchor="t">
            <a:noAutofit/>
          </a:bodyPr>
          <a:lstStyle/>
          <a:p>
            <a:pPr marL="231775" indent="-219075"/>
            <a:r>
              <a:rPr lang="en-US" dirty="0">
                <a:cs typeface="Arial"/>
              </a:rPr>
              <a:t>Michael McCool</a:t>
            </a:r>
          </a:p>
          <a:p>
            <a:pPr marL="231775" indent="-219075"/>
            <a:r>
              <a:rPr lang="en-US" dirty="0">
                <a:cs typeface="Arial"/>
              </a:rPr>
              <a:t>Oct 15, 2020</a:t>
            </a:r>
          </a:p>
          <a:p>
            <a:pPr marL="231775" indent="-219075"/>
            <a:r>
              <a:rPr lang="en-US" dirty="0">
                <a:cs typeface="Arial"/>
              </a:rPr>
              <a:t>W3C Joint WoT/Web and Networks Meeting</a:t>
            </a:r>
          </a:p>
        </p:txBody>
      </p: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A39452-6EF7-E947-9FAA-83B5F4A1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75359-86FD-904A-B6C2-491816AA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93B9E-1215-8548-A3A0-C65808B959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60413"/>
            <a:ext cx="8228012" cy="3695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utilities should provide metadata about capabilities, performance, and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 about network is also needed to determine QoS (latency, BW,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Workloads need to have metadata about their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 needs to decide to offload a workload based on this metadata</a:t>
            </a:r>
          </a:p>
          <a:p>
            <a:r>
              <a:rPr lang="en-US" b="1" dirty="0">
                <a:solidFill>
                  <a:schemeClr val="tx2"/>
                </a:solidFill>
              </a:rPr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may not be able to expose the metadata directly to the client application code (privacy issues; want to avoid fingerprinting).   Rather the client should support a (configurable, automated) "decision process".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utilities and networks may lie about their capabilities.  May need a reputational scoring system to identify untrustworthy compute utilities.</a:t>
            </a:r>
          </a:p>
        </p:txBody>
      </p:sp>
    </p:spTree>
    <p:extLst>
      <p:ext uri="{BB962C8B-B14F-4D97-AF65-F5344CB8AC3E}">
        <p14:creationId xmlns:p14="http://schemas.microsoft.com/office/powerpoint/2010/main" val="32181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74295-35C8-1E45-8426-903A4898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D3B8-2BF6-3F42-BD5D-0105FCA32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866776"/>
            <a:ext cx="4006851" cy="376237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Workload</a:t>
            </a:r>
          </a:p>
          <a:p>
            <a:r>
              <a:rPr lang="en-US" b="1" dirty="0"/>
              <a:t>Network QoS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network reliability (opt)</a:t>
            </a:r>
          </a:p>
          <a:p>
            <a:r>
              <a:rPr lang="en-US" b="1" dirty="0"/>
              <a:t>Compute QoS (predictive/adaptive)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memory size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Performance/load type/</a:t>
            </a:r>
            <a:r>
              <a:rPr lang="en-US" dirty="0" err="1"/>
              <a:t>benchmarkl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(CPU) + Accelerator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D9CCB-6AFE-3246-A2D4-DF5650665C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8363" y="308848"/>
            <a:ext cx="4005264" cy="432030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Compute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Accelerator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Performance/load type/benchmark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Variants (compatible, but with variable performance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Network (LPP)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Reliability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9CAF6A-B5D3-E24B-9854-DB435FC2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141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CD137-A32E-CF44-9232-4BA3999A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42A4-D396-984A-9A2F-1D913329E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839594"/>
            <a:ext cx="8229600" cy="36575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Feasible options exist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Meet minimum QoS requirements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Meet minimum reliability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Satisfies agent settings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Allow remote offload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Extra performance/reliability requirements (e.g. at least 10x speedup/power savings)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 some metric by some minimum amounts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Power reduction</a:t>
            </a:r>
          </a:p>
          <a:p>
            <a:pPr marL="568325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EFC940-975A-1147-A642-ABE92F08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96027"/>
          </a:xfrm>
        </p:spPr>
        <p:txBody>
          <a:bodyPr/>
          <a:lstStyle/>
          <a:p>
            <a:r>
              <a:rPr lang="en-US" dirty="0"/>
              <a:t>Offload Decision Rule</a:t>
            </a:r>
          </a:p>
        </p:txBody>
      </p:sp>
    </p:spTree>
    <p:extLst>
      <p:ext uri="{BB962C8B-B14F-4D97-AF65-F5344CB8AC3E}">
        <p14:creationId xmlns:p14="http://schemas.microsoft.com/office/powerpoint/2010/main" val="42195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1FBBF-4894-2D44-B63F-E7AC8F70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099C9-F94D-D04A-B38D-3D9A0613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CED6-0BD0-DE4E-9CEB-9CE9C16779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788" y="858837"/>
            <a:ext cx="8228012" cy="3425825"/>
          </a:xfrm>
        </p:spPr>
        <p:txBody>
          <a:bodyPr/>
          <a:lstStyle/>
          <a:p>
            <a:r>
              <a:rPr lang="en-US" b="1" dirty="0"/>
              <a:t>All proposals for edge computing so far need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A target to offload to with "good" properties relative to client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Need to decide whether offload is beneficial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requires metrics on performance, etc.</a:t>
            </a:r>
          </a:p>
          <a:p>
            <a:r>
              <a:rPr lang="en-US" b="1" dirty="0"/>
              <a:t>Compute Utility could be defined that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Is discoverable (via WoT Discovery, for example)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Has standardized network interface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Has standardized workload packaging</a:t>
            </a:r>
          </a:p>
        </p:txBody>
      </p:sp>
    </p:spTree>
    <p:extLst>
      <p:ext uri="{BB962C8B-B14F-4D97-AF65-F5344CB8AC3E}">
        <p14:creationId xmlns:p14="http://schemas.microsoft.com/office/powerpoint/2010/main" val="35154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657AFA-860D-804F-AB3D-5CCF66A3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4644-29D1-F049-9846-BE5C04A2E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858837"/>
            <a:ext cx="4006851" cy="3779838"/>
          </a:xfrm>
        </p:spPr>
        <p:txBody>
          <a:bodyPr/>
          <a:lstStyle/>
          <a:p>
            <a:r>
              <a:rPr lang="en-US" sz="2400" b="1" dirty="0"/>
              <a:t>Trends: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client tradeoffs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Power/thermals/runtime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as a utility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Cloud computing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Edge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as an application platform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Progressive web apps (PWAs)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17079-FC7B-D340-A7FF-AB3BCD41D1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81538" y="858836"/>
            <a:ext cx="4005264" cy="3425825"/>
          </a:xfrm>
        </p:spPr>
        <p:txBody>
          <a:bodyPr/>
          <a:lstStyle/>
          <a:p>
            <a:r>
              <a:rPr lang="en-US" sz="2400" b="1" dirty="0"/>
              <a:t>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Privacy </a:t>
            </a:r>
            <a:r>
              <a:rPr lang="en-US" dirty="0"/>
              <a:t>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and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Offline functionality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AB34E-5D76-4446-9902-FF7912AA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04830"/>
          </a:xfrm>
        </p:spPr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Limited Clients,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1869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6" y="0"/>
            <a:ext cx="6567955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dirty="0"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Use Case Domains: Private</a:t>
            </a:r>
            <a:endParaRPr i="0" u="none" strike="noStrike" cap="none" dirty="0"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626076"/>
            <a:ext cx="4055267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Home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Compute offload supporting work from home and home security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User wants to orchestrate local devices and AI services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Owner wants to ensure private data stays on-site</a:t>
            </a:r>
          </a:p>
          <a:p>
            <a:pPr marL="139700" lvl="0">
              <a:buClr>
                <a:srgbClr val="0070C0"/>
              </a:buClr>
              <a:buSzPts val="1400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3;p11"/>
          <p:cNvSpPr txBox="1"/>
          <p:nvPr/>
        </p:nvSpPr>
        <p:spPr>
          <a:xfrm>
            <a:off x="4308390" y="626076"/>
            <a:ext cx="4055267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Office</a:t>
            </a:r>
          </a:p>
          <a:p>
            <a:pPr marL="271463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Individual computers can be low-cost and lightweight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Workers can offload work to local edge computers and private cloud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Private business, customer, and employee data stays on-site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6" b="618"/>
          <a:stretch/>
        </p:blipFill>
        <p:spPr>
          <a:xfrm>
            <a:off x="455614" y="2787511"/>
            <a:ext cx="3554825" cy="1778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1"/>
          <a:stretch/>
        </p:blipFill>
        <p:spPr>
          <a:xfrm>
            <a:off x="4510881" y="2787509"/>
            <a:ext cx="3554825" cy="17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6" y="0"/>
            <a:ext cx="6567955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dirty="0"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Use Case Domains: Public</a:t>
            </a:r>
            <a:endParaRPr i="0" u="none" strike="noStrike" cap="none" dirty="0"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626076"/>
            <a:ext cx="4055267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Retail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Small business owners wanting to self-manage technology (1)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Large retail franchises deploying applications for use on employees’ own devices (BYOD context)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Manage private payment data</a:t>
            </a:r>
          </a:p>
          <a:p>
            <a:pPr marL="139700" lvl="0">
              <a:buClr>
                <a:srgbClr val="0070C0"/>
              </a:buClr>
              <a:buSzPts val="1400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3;p11"/>
          <p:cNvSpPr txBox="1"/>
          <p:nvPr/>
        </p:nvSpPr>
        <p:spPr>
          <a:xfrm>
            <a:off x="4308390" y="626076"/>
            <a:ext cx="4335095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City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Cities want to develop third-party application ecosystem to best provide value to citizens (2,3)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Ambient services supporting citizens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Multivendor, avoid silos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Maintain privacy and transparency</a:t>
            </a:r>
          </a:p>
          <a:p>
            <a:pPr marL="139700" lvl="0">
              <a:buClr>
                <a:srgbClr val="0070C0"/>
              </a:buClr>
              <a:buSzPts val="1400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911" y="4304215"/>
            <a:ext cx="8665844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3"/>
              </a:rPr>
              <a:t>https://www.conexxus.org/</a:t>
            </a:r>
            <a:endParaRPr lang="en-US" sz="8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28600" indent="-228600">
              <a:buAutoNum type="arabicParenBoth"/>
            </a:pPr>
            <a:r>
              <a:rPr lang="en-US" sz="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4"/>
              </a:rPr>
              <a:t>https://www.mckinsey.com/business-functions/digital-mckinsey/our-insights/the-internet-of-things-the-value-of-digitizing-the-physical-world</a:t>
            </a:r>
            <a:endParaRPr lang="en-US" sz="8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28600" indent="-228600">
              <a:buAutoNum type="arabicParenBoth"/>
            </a:pPr>
            <a:r>
              <a:rPr lang="en-US" sz="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5"/>
              </a:rPr>
              <a:t>https://machinaresearch.com/news/smart-cities-could-waste-usd341-billion-by-2025-on-non-standardized-iot-deployments</a:t>
            </a:r>
            <a:r>
              <a:rPr lang="en-US" sz="1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5"/>
              </a:rPr>
              <a:t>/</a:t>
            </a:r>
            <a:endParaRPr lang="en-US" sz="10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7E532-88F6-4B60-8A30-4660E827FA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03" t="23048" r="511" b="6383"/>
          <a:stretch/>
        </p:blipFill>
        <p:spPr>
          <a:xfrm>
            <a:off x="500515" y="2473412"/>
            <a:ext cx="3526472" cy="18308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507CE-BA6E-4008-9368-C366715A71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003"/>
          <a:stretch/>
        </p:blipFill>
        <p:spPr>
          <a:xfrm>
            <a:off x="4572000" y="2473412"/>
            <a:ext cx="3839112" cy="183080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7650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F94AB-1E0E-E34E-A666-7318F3C197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E8EABA-847A-C745-B861-4636AC7C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Compute/Web Hybrids Discussed in W&amp;N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63006-D37F-AF4D-A58D-198DAC21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13" y="691376"/>
            <a:ext cx="8228012" cy="3937775"/>
          </a:xfrm>
        </p:spPr>
        <p:txBody>
          <a:bodyPr/>
          <a:lstStyle/>
          <a:p>
            <a:pPr marL="9525" indent="0"/>
            <a:r>
              <a:rPr lang="en-US" b="1" dirty="0"/>
              <a:t>Edge Worker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Extend web worker to offload work from browser to edge computer (Intel)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Extend service worker to execute computations in the CDN (</a:t>
            </a:r>
            <a:r>
              <a:rPr lang="en-US" dirty="0" err="1"/>
              <a:t>CloudFlare</a:t>
            </a:r>
            <a:r>
              <a:rPr lang="en-US" dirty="0"/>
              <a:t>)</a:t>
            </a:r>
          </a:p>
          <a:p>
            <a:pPr marL="9525" indent="0"/>
            <a:r>
              <a:rPr lang="en-US" b="1" dirty="0"/>
              <a:t>Distributed Browser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Break browser into multiple processes, offload some to another computer</a:t>
            </a:r>
          </a:p>
          <a:p>
            <a:pPr marL="9525" indent="0"/>
            <a:r>
              <a:rPr lang="en-US" b="1" dirty="0"/>
              <a:t>Mobile Worker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Dynamically migrate running web worker to another computer</a:t>
            </a:r>
          </a:p>
          <a:p>
            <a:pPr marL="0" indent="-182562"/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All need "another computer" to offload to: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</a:t>
            </a:r>
            <a:r>
              <a:rPr lang="en-US" i="1" dirty="0">
                <a:sym typeface="Wingdings" pitchFamily="2" charset="2"/>
              </a:rPr>
              <a:t>How to find?  How to decide to offload?</a:t>
            </a:r>
            <a:endParaRPr lang="en-US" i="1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8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470E5AF-E429-2742-8C0B-92C6EDDD132E}"/>
              </a:ext>
            </a:extLst>
          </p:cNvPr>
          <p:cNvSpPr/>
          <p:nvPr/>
        </p:nvSpPr>
        <p:spPr>
          <a:xfrm>
            <a:off x="4557927" y="131734"/>
            <a:ext cx="4256516" cy="2228084"/>
          </a:xfrm>
          <a:prstGeom prst="roundRect">
            <a:avLst>
              <a:gd name="adj" fmla="val 856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Host Computer (Edge, Cloud, etc.)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C360F32-5E7D-4840-8E81-59BB8A693F8E}"/>
              </a:ext>
            </a:extLst>
          </p:cNvPr>
          <p:cNvSpPr/>
          <p:nvPr/>
        </p:nvSpPr>
        <p:spPr>
          <a:xfrm>
            <a:off x="4557927" y="2427613"/>
            <a:ext cx="4256516" cy="2228084"/>
          </a:xfrm>
          <a:prstGeom prst="roundRect">
            <a:avLst>
              <a:gd name="adj" fmla="val 856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 Computer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15484" y="128305"/>
            <a:ext cx="4128872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ea typeface="Intel Clear" panose="020B0604020203020204" pitchFamily="34" charset="0"/>
                <a:cs typeface="Intel Clear" panose="020B0604020203020204" pitchFamily="34" charset="0"/>
                <a:sym typeface="Roboto Condensed"/>
              </a:rPr>
              <a:t>Edge Worker</a:t>
            </a:r>
            <a:endParaRPr i="0" u="none" strike="noStrike" cap="none" dirty="0">
              <a:ea typeface="Intel Clear" panose="020B0604020203020204" pitchFamily="34" charset="0"/>
              <a:cs typeface="Intel Clear" panose="020B0604020203020204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639500"/>
            <a:ext cx="4343591" cy="369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600" b="1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Proposal (W3C Web and Networks IG)</a:t>
            </a:r>
            <a:endParaRPr lang="en-US" sz="1600" b="1" i="1" u="none" strike="noStrike" cap="none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6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Purpose:</a:t>
            </a:r>
            <a:endParaRPr lang="en-US" sz="1600" dirty="0">
              <a:solidFill>
                <a:schemeClr val="tx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Run compute-intensive tasks elsewhere on the network, improving performance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Provide persistent (always-on) response</a:t>
            </a: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6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Implementation: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Work moved to a "compute utility" hostable on a variety of platforms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Lifetime tied to installation of persistent web app; event-driven execution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May respond even when web app closed</a:t>
            </a: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139700" lvl="6">
              <a:buClr>
                <a:srgbClr val="0070C0"/>
              </a:buClr>
              <a:buSzPts val="1400"/>
            </a:pPr>
            <a:endParaRPr lang="en-US" sz="1600" i="0" u="none" strike="noStrike" cap="none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F7CBF0C-2D64-F842-8510-9EAFFD47F64F}"/>
              </a:ext>
            </a:extLst>
          </p:cNvPr>
          <p:cNvSpPr/>
          <p:nvPr/>
        </p:nvSpPr>
        <p:spPr>
          <a:xfrm>
            <a:off x="4685571" y="2861448"/>
            <a:ext cx="4001229" cy="1685026"/>
          </a:xfrm>
          <a:prstGeom prst="roundRect">
            <a:avLst>
              <a:gd name="adj" fmla="val 85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Browser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0A5C86-60AC-A04D-BAC5-B2BAAADCB29B}"/>
              </a:ext>
            </a:extLst>
          </p:cNvPr>
          <p:cNvGrpSpPr/>
          <p:nvPr/>
        </p:nvGrpSpPr>
        <p:grpSpPr>
          <a:xfrm>
            <a:off x="4902009" y="3332084"/>
            <a:ext cx="3203838" cy="1044420"/>
            <a:chOff x="4902009" y="2291957"/>
            <a:chExt cx="3203838" cy="10444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B120171-93B9-F844-80C2-B3690900B55B}"/>
                </a:ext>
              </a:extLst>
            </p:cNvPr>
            <p:cNvSpPr/>
            <p:nvPr/>
          </p:nvSpPr>
          <p:spPr>
            <a:xfrm>
              <a:off x="4902009" y="2291957"/>
              <a:ext cx="3203838" cy="1044420"/>
            </a:xfrm>
            <a:prstGeom prst="roundRect">
              <a:avLst>
                <a:gd name="adj" fmla="val 127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 Environment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64D8C13-4B92-F844-9357-DDCC5AD69B01}"/>
                </a:ext>
              </a:extLst>
            </p:cNvPr>
            <p:cNvSpPr/>
            <p:nvPr/>
          </p:nvSpPr>
          <p:spPr>
            <a:xfrm>
              <a:off x="5200933" y="2674204"/>
              <a:ext cx="2605989" cy="499284"/>
            </a:xfrm>
            <a:prstGeom prst="roundRect">
              <a:avLst>
                <a:gd name="adj" fmla="val 472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Task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15EF430-9F02-214A-9E76-EEF83EA61EBB}"/>
              </a:ext>
            </a:extLst>
          </p:cNvPr>
          <p:cNvSpPr/>
          <p:nvPr/>
        </p:nvSpPr>
        <p:spPr>
          <a:xfrm>
            <a:off x="4685571" y="552144"/>
            <a:ext cx="4001229" cy="1685027"/>
          </a:xfrm>
          <a:prstGeom prst="roundRect">
            <a:avLst>
              <a:gd name="adj" fmla="val 85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Compute Utility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BD8CAC-FF2E-6B45-A826-CAA2862FEA08}"/>
              </a:ext>
            </a:extLst>
          </p:cNvPr>
          <p:cNvGrpSpPr/>
          <p:nvPr/>
        </p:nvGrpSpPr>
        <p:grpSpPr>
          <a:xfrm>
            <a:off x="4902009" y="1014598"/>
            <a:ext cx="3203838" cy="1055662"/>
            <a:chOff x="4902009" y="1115452"/>
            <a:chExt cx="3203838" cy="105566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BA33147-9699-8C43-B078-0D8788C8AD10}"/>
                </a:ext>
              </a:extLst>
            </p:cNvPr>
            <p:cNvSpPr/>
            <p:nvPr/>
          </p:nvSpPr>
          <p:spPr>
            <a:xfrm>
              <a:off x="4902009" y="1115452"/>
              <a:ext cx="3203838" cy="1055662"/>
            </a:xfrm>
            <a:prstGeom prst="roundRect">
              <a:avLst>
                <a:gd name="adj" fmla="val 141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 (Worker) Environment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F83BAD6-39F6-D947-8788-1C8005DF8890}"/>
                </a:ext>
              </a:extLst>
            </p:cNvPr>
            <p:cNvSpPr/>
            <p:nvPr/>
          </p:nvSpPr>
          <p:spPr>
            <a:xfrm>
              <a:off x="5200933" y="1533597"/>
              <a:ext cx="2605989" cy="4752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 Worker Task</a:t>
              </a:r>
            </a:p>
          </p:txBody>
        </p: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0548A4C-DEA5-8140-B395-CE8013FBE00F}"/>
              </a:ext>
            </a:extLst>
          </p:cNvPr>
          <p:cNvCxnSpPr>
            <a:cxnSpLocks/>
            <a:stCxn id="23" idx="3"/>
            <a:endCxn id="20" idx="3"/>
          </p:cNvCxnSpPr>
          <p:nvPr/>
        </p:nvCxnSpPr>
        <p:spPr>
          <a:xfrm flipV="1">
            <a:off x="7806922" y="1670377"/>
            <a:ext cx="12700" cy="2293596"/>
          </a:xfrm>
          <a:prstGeom prst="bentConnector3">
            <a:avLst>
              <a:gd name="adj1" fmla="val 4365520"/>
            </a:avLst>
          </a:prstGeom>
          <a:ln w="635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5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for Standardization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891515"/>
            <a:ext cx="8228012" cy="361039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Discovery of “compute utility” or compute services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Both local (local area network) and remote (on the internet)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Compute utility network API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To load workload into a compute node and to perform migration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Metadata and metrics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Capabilities, performance, latency, etc.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Packaging of compute workloads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Options include container images, scripts, and WASM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2"/>
                </a:solidFill>
              </a:rPr>
              <a:t>Browser API (edge workers)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Based on web worker API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9B361-1DEC-1E4F-91A0-C65EA761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4E8DFA-AD94-2044-9D38-6D667243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Packaging/Runtime Choices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1651E-4775-0D4B-A10E-8B06906DF8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844062"/>
            <a:ext cx="8228012" cy="378508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Container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Non-browser runtime, e.g. Docker, Kubernetes,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docker and kata containers allow GPU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  <a:p>
            <a:r>
              <a:rPr lang="en-US" b="1" dirty="0">
                <a:solidFill>
                  <a:schemeClr val="tx2"/>
                </a:solidFill>
              </a:rPr>
              <a:t>WASM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browser runtime or WASI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acceleration still in design phase or experimental </a:t>
            </a:r>
          </a:p>
          <a:p>
            <a:r>
              <a:rPr lang="en-US" b="1" dirty="0">
                <a:solidFill>
                  <a:schemeClr val="tx2"/>
                </a:solidFill>
              </a:rPr>
              <a:t>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Send script to remote lightweight execution environment (w/ </a:t>
            </a:r>
            <a:r>
              <a:rPr lang="en-US" dirty="0" err="1">
                <a:solidFill>
                  <a:schemeClr val="accent1"/>
                </a:solidFill>
              </a:rPr>
              <a:t>webGPU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17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WoT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891515"/>
            <a:ext cx="8228012" cy="361039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Discovery of “compute utility” or compute services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Can use WoT Discovery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Compute utility network API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Can describe with WoT Thing Description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Metadata and metrics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Can be provided via JSON in Thing Description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WoT Discovery to support </a:t>
            </a:r>
            <a:r>
              <a:rPr lang="en-US" dirty="0" err="1">
                <a:solidFill>
                  <a:schemeClr val="accent1"/>
                </a:solidFill>
              </a:rPr>
              <a:t>JSONPath</a:t>
            </a:r>
            <a:r>
              <a:rPr lang="en-US" dirty="0">
                <a:solidFill>
                  <a:schemeClr val="accent1"/>
                </a:solidFill>
              </a:rPr>
              <a:t>/XPath/SPARQL/geo queries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Packaging of compute workloads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Scripts can use WoT Scripting API (orchestration use case)</a:t>
            </a:r>
          </a:p>
          <a:p>
            <a:pPr lvl="1" indent="0">
              <a:spcBef>
                <a:spcPts val="600"/>
              </a:spcBef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1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40B1A4C5819246B9BFCCBA066F3ABE" ma:contentTypeVersion="13" ma:contentTypeDescription="Create a new document." ma:contentTypeScope="" ma:versionID="5cfa7e8cb02b036c25a267fdfcc82651">
  <xsd:schema xmlns:xsd="http://www.w3.org/2001/XMLSchema" xmlns:xs="http://www.w3.org/2001/XMLSchema" xmlns:p="http://schemas.microsoft.com/office/2006/metadata/properties" xmlns:ns3="f66673be-3b20-4ac8-ba7c-00310aa8f626" xmlns:ns4="96e2f25c-537a-4a0c-91fb-0331a5612536" targetNamespace="http://schemas.microsoft.com/office/2006/metadata/properties" ma:root="true" ma:fieldsID="1dc82c71eb8c0953415f99e7bba1b487" ns3:_="" ns4:_="">
    <xsd:import namespace="f66673be-3b20-4ac8-ba7c-00310aa8f626"/>
    <xsd:import namespace="96e2f25c-537a-4a0c-91fb-0331a56125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673be-3b20-4ac8-ba7c-00310aa8f6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2f25c-537a-4a0c-91fb-0331a5612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9DE561-6E88-4E87-A48D-83EC1F7B5CBB}">
  <ds:schemaRefs>
    <ds:schemaRef ds:uri="f66673be-3b20-4ac8-ba7c-00310aa8f62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6e2f25c-537a-4a0c-91fb-0331a561253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129D88-4C74-4017-A8D1-65310CA9AD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673be-3b20-4ac8-ba7c-00310aa8f626"/>
    <ds:schemaRef ds:uri="96e2f25c-537a-4a0c-91fb-0331a5612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48388-CFE8-49E4-A072-637960D21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1214</Words>
  <Application>Microsoft Macintosh PowerPoint</Application>
  <PresentationFormat>On-screen Show (16:9)</PresentationFormat>
  <Paragraphs>220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Noto Sans Symbols</vt:lpstr>
      <vt:lpstr>Arial</vt:lpstr>
      <vt:lpstr>Intel Clear</vt:lpstr>
      <vt:lpstr>Wingdings</vt:lpstr>
      <vt:lpstr>Int_PPT Template_ClearPro_16x9</vt:lpstr>
      <vt:lpstr>Edge Compute Utilities</vt:lpstr>
      <vt:lpstr>Problem: Limited Clients, Sensitive Data</vt:lpstr>
      <vt:lpstr>Use Case Domains: Private</vt:lpstr>
      <vt:lpstr>Use Case Domains: Public</vt:lpstr>
      <vt:lpstr>Edge Compute/Web Hybrids Discussed in W&amp;N</vt:lpstr>
      <vt:lpstr>Edge Worker</vt:lpstr>
      <vt:lpstr>Key Issues for Standardization</vt:lpstr>
      <vt:lpstr>Packaging/Runtime Choices</vt:lpstr>
      <vt:lpstr>Relationship to WoT</vt:lpstr>
      <vt:lpstr>Metadata</vt:lpstr>
      <vt:lpstr>Metadata</vt:lpstr>
      <vt:lpstr>Offload Decision Rule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Overview</dc:title>
  <dc:creator/>
  <cp:keywords>CTPClassification=CTP_NT</cp:keywords>
  <cp:lastModifiedBy/>
  <cp:revision>65</cp:revision>
  <dcterms:created xsi:type="dcterms:W3CDTF">2015-05-06T16:36:39Z</dcterms:created>
  <dcterms:modified xsi:type="dcterms:W3CDTF">2020-10-15T12:44:09Z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0x0101007C40B1A4C5819246B9BFCCBA066F3ABE</vt:lpwstr>
  </property>
  <property fmtid="{D5CDD505-2E9C-101B-9397-08002B2CF9AE}" pid="3" name="TitusGUID">
    <vt:lpwstr>7112be14-0146-49c5-a538-1b373812bff0</vt:lpwstr>
  </property>
  <property fmtid="{D5CDD505-2E9C-101B-9397-08002B2CF9AE}" pid="4" name="CTP_TimeStamp">
    <vt:lpwstr>2020-08-20 19:52:38Z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