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500E3-602C-40D0-860E-3A008700A984}" v="2" dt="2020-10-19T04:50:15.683"/>
    <p1510:client id="{E4505F40-E669-9843-86C7-DDD04F4FF44E}" v="52" dt="2020-10-19T04:07:02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74" autoAdjust="0"/>
    <p:restoredTop sz="94651"/>
  </p:normalViewPr>
  <p:slideViewPr>
    <p:cSldViewPr snapToGrid="0" snapToObjects="1">
      <p:cViewPr varScale="1">
        <p:scale>
          <a:sx n="85" d="100"/>
          <a:sy n="85" d="100"/>
        </p:scale>
        <p:origin x="45" y="9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25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B65EDA7-AA50-4AF0-AB22-87714CC351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97DEA-59C3-4282-A992-51EF7D04E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F4218-9A27-4811-BA71-71018B456D8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C57BF4-D618-4C92-9B46-DC837FF2F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9BF8AC-9FEF-47D5-8A2F-07823229D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7AA54-FF43-49D5-810C-4D6E93F1D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5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8AF0455-A717-4DAD-ABE4-F19DF0D5F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0123" y="433912"/>
            <a:ext cx="4791754" cy="28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B11BC4-42DA-470F-BF20-B836E2413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75494" y="578108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0F3E9F6-62FB-4957-943C-E73C3F792C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75494" y="578108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 dirty="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5223F8D3-F0AB-4CE7-BDE3-467F2E679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16160D35-162B-4F52-A239-DD0814F6D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AF8BA8ED-3335-4B13-B6B0-145E9CBFB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46DDBB3E-D517-4CE4-BB7A-A0DF49706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E53174E3-C289-48BB-A962-A2BD5C7BAA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7134AD6B-50F7-424B-8094-27C7C4A11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A177C85-E762-4B25-BE2B-014CC6EEC8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423AF2A3-2A82-4340-BAD3-97B63B56A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229" y="128078"/>
            <a:ext cx="1324253" cy="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2020-10-19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Discovery: Introduction Mechanisms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Kunihiko Toumura</a:t>
            </a:r>
          </a:p>
          <a:p>
            <a:r>
              <a:rPr lang="en-US" dirty="0"/>
              <a:t>October 20,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F467-D6AD-DB42-8513-A7902596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2F55-8D4D-AB41-99CC-53DAA7BB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Security/Privacy Considerations</a:t>
            </a:r>
          </a:p>
          <a:p>
            <a:pPr lvl="1"/>
            <a:r>
              <a:rPr lang="en-JP" dirty="0"/>
              <a:t>Some introduction mechanisms should be used in trusted environment…</a:t>
            </a:r>
          </a:p>
          <a:p>
            <a:pPr lvl="2"/>
            <a:r>
              <a:rPr lang="en-JP" dirty="0"/>
              <a:t>Direct, well-known URL and DNS-SD are not protected from unautholized access.</a:t>
            </a:r>
          </a:p>
          <a:p>
            <a:pPr lvl="2"/>
            <a:r>
              <a:rPr lang="en-US" dirty="0"/>
              <a:t>T</a:t>
            </a:r>
            <a:r>
              <a:rPr lang="en-JP" dirty="0"/>
              <a:t>o protect, we should use them in a private network which is protected by authentication (WPA, 802.1x, VPN, etc.)</a:t>
            </a:r>
          </a:p>
          <a:p>
            <a:pPr lvl="1"/>
            <a:r>
              <a:rPr lang="en-US" dirty="0"/>
              <a:t>… and/or</a:t>
            </a:r>
            <a:r>
              <a:rPr lang="en-JP" dirty="0"/>
              <a:t> TD should be protected by authentication</a:t>
            </a:r>
          </a:p>
          <a:p>
            <a:pPr lvl="2"/>
            <a:r>
              <a:rPr lang="en-JP" dirty="0"/>
              <a:t>HTTP basic/digest auth, O</a:t>
            </a:r>
            <a:r>
              <a:rPr lang="en-US" dirty="0"/>
              <a:t>A</a:t>
            </a:r>
            <a:r>
              <a:rPr lang="en-JP" dirty="0"/>
              <a:t>uth, etc.</a:t>
            </a:r>
          </a:p>
          <a:p>
            <a:pPr lvl="2"/>
            <a:endParaRPr lang="en-JP" dirty="0"/>
          </a:p>
          <a:p>
            <a:r>
              <a:rPr lang="en-JP" dirty="0"/>
              <a:t>Are there any other mechanisms that should be included in the specification?</a:t>
            </a:r>
          </a:p>
          <a:p>
            <a:pPr lvl="1"/>
            <a:endParaRPr lang="en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5F766-8470-EB4D-A749-BE718769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973F1-47DF-0442-BA50-3B2C51C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487989-923B-1E48-8D5B-6078EBE8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8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Current described mechanisms:</a:t>
            </a:r>
          </a:p>
          <a:p>
            <a:pPr lvl="1"/>
            <a:r>
              <a:rPr lang="en-US" dirty="0"/>
              <a:t>Direct</a:t>
            </a:r>
          </a:p>
          <a:p>
            <a:pPr lvl="1"/>
            <a:r>
              <a:rPr lang="en-US" dirty="0"/>
              <a:t>Well-known URI</a:t>
            </a:r>
          </a:p>
          <a:p>
            <a:pPr lvl="1"/>
            <a:r>
              <a:rPr lang="en-US" dirty="0"/>
              <a:t>DNS-based service discovery</a:t>
            </a:r>
          </a:p>
          <a:p>
            <a:pPr lvl="1"/>
            <a:r>
              <a:rPr lang="en-US" dirty="0" err="1"/>
              <a:t>CoRE</a:t>
            </a:r>
            <a:r>
              <a:rPr lang="en-US" dirty="0"/>
              <a:t> Link Format and Core Resource Directory</a:t>
            </a:r>
          </a:p>
          <a:p>
            <a:pPr lvl="1"/>
            <a:r>
              <a:rPr lang="en-US" dirty="0"/>
              <a:t>Decentralized Identifier (DID) documents</a:t>
            </a:r>
          </a:p>
          <a:p>
            <a:r>
              <a:rPr lang="en-US" dirty="0"/>
              <a:t>Discussions</a:t>
            </a:r>
          </a:p>
          <a:p>
            <a:pPr lvl="1"/>
            <a:r>
              <a:rPr lang="en-US" dirty="0"/>
              <a:t>Security/Privacy</a:t>
            </a:r>
          </a:p>
          <a:p>
            <a:pPr lvl="1"/>
            <a:r>
              <a:rPr lang="en-US" dirty="0"/>
              <a:t>Any other introduction mechanisms?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DB8F-76AE-EF44-A956-D10B78C1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F26EF-DB74-EE41-9B8C-DB56C652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F13E2-7093-6142-A615-923DF955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7CF7C5-9869-0544-960E-52CD2549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AD14516-83E8-2E49-BB6C-E3D27DA45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8703" y="1292714"/>
            <a:ext cx="6133297" cy="4426246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6CFCC3-43F7-8F41-91C7-305DE559D4D0}"/>
              </a:ext>
            </a:extLst>
          </p:cNvPr>
          <p:cNvSpPr txBox="1">
            <a:spLocks/>
          </p:cNvSpPr>
          <p:nvPr/>
        </p:nvSpPr>
        <p:spPr>
          <a:xfrm>
            <a:off x="838199" y="1298222"/>
            <a:ext cx="5066392" cy="4878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Mechanism:</a:t>
            </a:r>
          </a:p>
          <a:p>
            <a:pPr lvl="1"/>
            <a:r>
              <a:rPr lang="en-US" dirty="0"/>
              <a:t>Find an URL of Thing Description of Thing or Thing Directory.</a:t>
            </a:r>
          </a:p>
          <a:p>
            <a:pPr lvl="1"/>
            <a:r>
              <a:rPr lang="en-US" dirty="0"/>
              <a:t>Utilize existing discovery mechanisms.  Avoid inventing mechanisms.</a:t>
            </a:r>
          </a:p>
          <a:p>
            <a:pPr lvl="1"/>
            <a:r>
              <a:rPr lang="en-US" dirty="0"/>
              <a:t>Consumer may issue HTTP GET request to the URL to retrieve a TD.  </a:t>
            </a:r>
          </a:p>
          <a:p>
            <a:pPr lvl="1"/>
            <a:r>
              <a:rPr lang="en-US" dirty="0"/>
              <a:t>TD’s Content-type MUST be: 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”@type” of TD MUST be:</a:t>
            </a:r>
          </a:p>
          <a:p>
            <a:pPr lvl="2"/>
            <a:r>
              <a:rPr lang="en-US" dirty="0"/>
              <a:t>{“@type”: “Thing”} =&gt; Thing</a:t>
            </a:r>
          </a:p>
          <a:p>
            <a:pPr lvl="2"/>
            <a:r>
              <a:rPr lang="en-US" dirty="0"/>
              <a:t>{“@type”: “Directory”} =&gt; Directory</a:t>
            </a:r>
          </a:p>
          <a:p>
            <a:pPr lvl="1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87B3C44-9447-F142-87F8-6068F30FA35B}"/>
              </a:ext>
            </a:extLst>
          </p:cNvPr>
          <p:cNvSpPr/>
          <p:nvPr/>
        </p:nvSpPr>
        <p:spPr>
          <a:xfrm>
            <a:off x="5904591" y="1059868"/>
            <a:ext cx="3908274" cy="5034337"/>
          </a:xfrm>
          <a:prstGeom prst="roundRect">
            <a:avLst>
              <a:gd name="adj" fmla="val 721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FF7ED-7C87-534B-9726-B5E923BAACAF}"/>
              </a:ext>
            </a:extLst>
          </p:cNvPr>
          <p:cNvSpPr txBox="1"/>
          <p:nvPr/>
        </p:nvSpPr>
        <p:spPr>
          <a:xfrm>
            <a:off x="6058703" y="714965"/>
            <a:ext cx="25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Introduction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109131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F9E1-3F70-424C-A199-6C6E5243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Direct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AB370-F118-2542-8EA3-891FDB65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86F37-7268-134B-8627-040FFE1F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EC4B93-650F-B149-B6AD-F5AA382D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07D4D32-F65A-114E-A662-DE3C0D8A1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9302" y="1076325"/>
            <a:ext cx="1905000" cy="1905000"/>
          </a:xfr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931EF9-A841-504B-89CC-7E6A22318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9302" y="3876675"/>
            <a:ext cx="1905000" cy="1905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FB5C70-A942-2641-84EF-1ADAB8A781E2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5726988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mechanism that result in a single URL.</a:t>
            </a:r>
          </a:p>
          <a:p>
            <a:pPr lvl="1"/>
            <a:r>
              <a:rPr lang="en-US" dirty="0"/>
              <a:t>Bluetooth beacons, Matrix barcodes, and written URL.</a:t>
            </a:r>
          </a:p>
          <a:p>
            <a:r>
              <a:rPr lang="en-US" dirty="0"/>
              <a:t>A GET on all such URLs MUST result in a TD.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89564-A8A7-9341-BF69-FC368B517A34}"/>
              </a:ext>
            </a:extLst>
          </p:cNvPr>
          <p:cNvSpPr txBox="1"/>
          <p:nvPr/>
        </p:nvSpPr>
        <p:spPr>
          <a:xfrm>
            <a:off x="6720694" y="2837546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Example 1: a QR code that contains an URL</a:t>
            </a:r>
          </a:p>
          <a:p>
            <a:pPr algn="ctr"/>
            <a:r>
              <a:rPr lang="en-JP" sz="1200" dirty="0">
                <a:latin typeface="Consolas" panose="020B0609020204030204" pitchFamily="49" charset="0"/>
                <a:cs typeface="Consolas" panose="020B0609020204030204" pitchFamily="49" charset="0"/>
              </a:rPr>
              <a:t>‘http://ktorpi.local:1880/.well-known/wot-thing description’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7DE17-690D-1B41-B644-94C4C58280A1}"/>
              </a:ext>
            </a:extLst>
          </p:cNvPr>
          <p:cNvSpPr txBox="1"/>
          <p:nvPr/>
        </p:nvSpPr>
        <p:spPr>
          <a:xfrm>
            <a:off x="7278778" y="5691290"/>
            <a:ext cx="440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Example 2: a QR code that contains entire TD</a:t>
            </a:r>
          </a:p>
          <a:p>
            <a:pPr algn="ctr"/>
            <a:r>
              <a:rPr lang="en-JP" dirty="0"/>
              <a:t>(for comparison; gzip+base64 encoded)</a:t>
            </a:r>
          </a:p>
        </p:txBody>
      </p:sp>
    </p:spTree>
    <p:extLst>
      <p:ext uri="{BB962C8B-B14F-4D97-AF65-F5344CB8AC3E}">
        <p14:creationId xmlns:p14="http://schemas.microsoft.com/office/powerpoint/2010/main" val="308931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38F4-7906-2B45-8F4A-06B88C59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Well-known URI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12FFE-770F-4C44-BBD8-2E8E787C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F19EC-4D66-F547-80C5-1C85A776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8FA6D9-304F-4C47-9EA3-D585CABC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4BB239-1887-2C43-85E7-6C6E3BDA08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RFC8615: Well-Known Uniform Resource Identifiers (URIs)</a:t>
            </a:r>
          </a:p>
          <a:p>
            <a:r>
              <a:rPr lang="en-US" dirty="0"/>
              <a:t>Thing or Directory can host their Thing Description as a site-wide metadata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“/.well-known/wot-thing-description”</a:t>
            </a:r>
            <a:r>
              <a:rPr lang="en-US" dirty="0"/>
              <a:t> (tentative)</a:t>
            </a:r>
          </a:p>
          <a:p>
            <a:pPr lvl="1"/>
            <a:r>
              <a:rPr lang="en-US" dirty="0"/>
              <a:t>Example 1: a Consumer heuristically get a FQDN of some site: </a:t>
            </a:r>
            <a:r>
              <a:rPr lang="en-US" dirty="0" err="1"/>
              <a:t>tdir.example.com</a:t>
            </a:r>
            <a:r>
              <a:rPr lang="en-US" dirty="0"/>
              <a:t>, then issue HTTP GET https://</a:t>
            </a:r>
            <a:r>
              <a:rPr lang="en-US" dirty="0" err="1"/>
              <a:t>tdir.example.com</a:t>
            </a:r>
            <a:r>
              <a:rPr lang="en-US" dirty="0"/>
              <a:t>/.well-known/wot-thing-description to retrieve a Thing Description</a:t>
            </a:r>
          </a:p>
          <a:p>
            <a:pPr lvl="1"/>
            <a:r>
              <a:rPr lang="en-US" dirty="0"/>
              <a:t>Example 2: Broadcast/multicasting CoAP GET request to /.well-known/wot-thing-description to find Things/Directory Services in a same subnet.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4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D260-91B9-6243-BAD9-86C1CD9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DNS-based service discovery (1/2)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40AF1-B81C-D34B-AEEB-5DD13D6A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837D-0857-BD41-BCDA-B4454D65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49BBEC-261A-DD49-8252-8C045CF8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CC73B7-0097-AB45-8F27-50161D5639D9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41148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3FB9E4-53F1-FE40-92DA-B4BB315BFF47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111003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DNS-based Service Discovery (RFC6763)</a:t>
            </a:r>
          </a:p>
          <a:p>
            <a:r>
              <a:rPr lang="en-US" dirty="0"/>
              <a:t>Multicast DNS (RFC6762)</a:t>
            </a:r>
          </a:p>
          <a:p>
            <a:r>
              <a:rPr lang="en-US" dirty="0"/>
              <a:t>Use (multicast) DNS query to discover Things or Directory Services</a:t>
            </a:r>
          </a:p>
          <a:p>
            <a:r>
              <a:rPr lang="en-US" dirty="0"/>
              <a:t>DNS-SD Service Instance Name:</a:t>
            </a:r>
          </a:p>
          <a:p>
            <a:pPr lvl="1"/>
            <a:r>
              <a:rPr lang="en-US" i="1" dirty="0"/>
              <a:t>&lt;Instance&gt;</a:t>
            </a:r>
            <a:r>
              <a:rPr lang="en-US" dirty="0"/>
              <a:t>.</a:t>
            </a:r>
            <a:r>
              <a:rPr lang="en-US" i="1" dirty="0"/>
              <a:t>&lt;Service&gt;</a:t>
            </a:r>
            <a:r>
              <a:rPr lang="en-US" dirty="0"/>
              <a:t>.</a:t>
            </a:r>
            <a:r>
              <a:rPr lang="en-US" i="1" dirty="0"/>
              <a:t>&lt;Domain&gt;</a:t>
            </a:r>
          </a:p>
          <a:p>
            <a:r>
              <a:rPr lang="en-US" dirty="0"/>
              <a:t>&lt;Service&gt; MUST be: </a:t>
            </a:r>
          </a:p>
          <a:p>
            <a:pPr lvl="1"/>
            <a:r>
              <a:rPr lang="en-US" dirty="0"/>
              <a:t>Thing: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tcp</a:t>
            </a:r>
            <a:r>
              <a:rPr lang="en-US" dirty="0"/>
              <a:t> (HTTP or HTTPS)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en-US" dirty="0"/>
              <a:t> (CoAP)</a:t>
            </a:r>
          </a:p>
          <a:p>
            <a:pPr lvl="1"/>
            <a:r>
              <a:rPr lang="en-US" dirty="0"/>
              <a:t>Directory Service: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_directory._sub._wot._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tcp</a:t>
            </a:r>
            <a:r>
              <a:rPr lang="en-US" dirty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_directory._sub._wot._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udp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When Consumer resolves above domain name, it receives following TXT records: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dirty="0"/>
              <a:t>: Absolute pathname of the Thing Description of the Things or Directory Service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/>
              <a:t>: Type of the Things Description,  i.e.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Thing</a:t>
            </a:r>
            <a:r>
              <a:rPr lang="en-US" dirty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D260-91B9-6243-BAD9-86C1CD9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DNS-based service discovery (2/2)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88F5DF-A619-0E40-A413-C6FCFFB00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260" y="1735037"/>
            <a:ext cx="9757480" cy="48787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40AF1-B81C-D34B-AEEB-5DD13D6A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837D-0857-BD41-BCDA-B4454D65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49BBEC-261A-DD49-8252-8C045CF8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AAED6-0AF4-2945-95DD-1330ECC4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74" y="7050591"/>
            <a:ext cx="6232212" cy="321928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CC73B7-0097-AB45-8F27-50161D5639D9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41148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3FB9E4-53F1-FE40-92DA-B4BB315BFF47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6661935" cy="229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2BA14B-5B2F-1C45-A091-A7F6A1504E08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11100371" cy="85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sequence of Directory Discovery by </a:t>
            </a:r>
            <a:r>
              <a:rPr lang="en-US" dirty="0" err="1"/>
              <a:t>mDNS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9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AA2F-874D-DB4D-B447-538C1D81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CoRE Resource Directory (CoRE-RD)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E062-60C4-584A-9492-DDAC9314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6822896" cy="4878741"/>
          </a:xfrm>
        </p:spPr>
        <p:txBody>
          <a:bodyPr>
            <a:normAutofit/>
          </a:bodyPr>
          <a:lstStyle/>
          <a:p>
            <a:r>
              <a:rPr lang="en-US" dirty="0"/>
              <a:t>draft-ietf-core-resource-directory-25</a:t>
            </a:r>
          </a:p>
          <a:p>
            <a:r>
              <a:rPr lang="en-US" dirty="0"/>
              <a:t>We can use </a:t>
            </a:r>
            <a:r>
              <a:rPr lang="en-US" dirty="0" err="1"/>
              <a:t>CoRE</a:t>
            </a:r>
            <a:r>
              <a:rPr lang="en-US" dirty="0"/>
              <a:t>-RD as an introduction mechanism of Thing or Directory Service.</a:t>
            </a:r>
          </a:p>
          <a:p>
            <a:r>
              <a:rPr lang="en-US" dirty="0"/>
              <a:t>Link for a Thing Description</a:t>
            </a:r>
            <a:r>
              <a:rPr lang="en-JP" dirty="0"/>
              <a:t> is stored as a CoRE Link (RFC6690).</a:t>
            </a:r>
          </a:p>
          <a:p>
            <a:r>
              <a:rPr lang="en-US" dirty="0"/>
              <a:t>E</a:t>
            </a:r>
            <a:r>
              <a:rPr lang="en-JP" dirty="0"/>
              <a:t>ndpoint type(</a:t>
            </a:r>
            <a:r>
              <a:rPr lang="en-JP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</a:t>
            </a:r>
            <a:r>
              <a:rPr lang="en-JP" dirty="0"/>
              <a:t>):</a:t>
            </a:r>
          </a:p>
          <a:p>
            <a:pPr lvl="1"/>
            <a:r>
              <a:rPr lang="en-JP" dirty="0"/>
              <a:t>TD for Thing: </a:t>
            </a:r>
            <a:r>
              <a:rPr lang="en-JP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wot.thing</a:t>
            </a:r>
          </a:p>
          <a:p>
            <a:pPr lvl="1"/>
            <a:r>
              <a:rPr lang="en-JP" dirty="0"/>
              <a:t>TD for Directory Service: </a:t>
            </a:r>
            <a:r>
              <a:rPr lang="en-JP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wot.directory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0E4C7-9261-964C-BE29-3EF9A82D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C0ED-D44A-0F46-8549-31DC4FFB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EEEFE9-A402-4C43-9734-566B90EC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D0052-E7EB-6540-BD27-5B5F590D49F5}"/>
              </a:ext>
            </a:extLst>
          </p:cNvPr>
          <p:cNvSpPr/>
          <p:nvPr/>
        </p:nvSpPr>
        <p:spPr>
          <a:xfrm>
            <a:off x="7661096" y="447040"/>
            <a:ext cx="45309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+--------------+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+      RD      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+--------------+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 1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//////\\\\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&lt; contains &gt;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\\\\\/////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0+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ooooooo     1  +---------------+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o  base o-------|  registration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ooooooo        +---------------+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| 1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+--------------+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1 |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href  o----+                 /////\\\\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            &lt; contains &gt;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          \\\\\/////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1 |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 ep   o----+                      | 0+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         +------------------+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      |      link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0-1 |             +------------------+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  d   o----+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                  |  1   oooooooo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                  +-----o target 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1 |                      |      oooooooo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o   lt   o----+     ooooooooooo   0+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oooooooo     |    o  target   o-----+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    o attribute o     | 0+   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ooooooooooo 0+  |     ooooooooooo      +-----o rel  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o  endpoint o----+                      |      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o attribute o                           |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ooooooooooo                            | 1   ooooooooo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+----o context o</a:t>
            </a: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ooooooooo</a:t>
            </a:r>
          </a:p>
          <a:p>
            <a:endParaRPr lang="en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JP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Figure 3: ER Model of the content of the RD</a:t>
            </a:r>
          </a:p>
        </p:txBody>
      </p:sp>
    </p:spTree>
    <p:extLst>
      <p:ext uri="{BB962C8B-B14F-4D97-AF65-F5344CB8AC3E}">
        <p14:creationId xmlns:p14="http://schemas.microsoft.com/office/powerpoint/2010/main" val="295144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C669-8B89-4B4A-A722-E593FD08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Decentralized I</a:t>
            </a:r>
            <a:r>
              <a:rPr lang="en-US" dirty="0"/>
              <a:t>d</a:t>
            </a:r>
            <a:r>
              <a:rPr lang="en-JP" dirty="0"/>
              <a:t>entifier (DID)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A8ADB-C622-9D45-86FA-35B570B9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2E4-2ED7-164B-9EC5-663A4A52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08F096-5C84-AC48-A3AA-22264284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2020-10-19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A234C8-24F4-9A4F-A87F-E30CE381F5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98222"/>
            <a:ext cx="552007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DID can be used for pointing a Thing or Thing Directory.</a:t>
            </a:r>
          </a:p>
          <a:p>
            <a:r>
              <a:rPr lang="en-US" dirty="0"/>
              <a:t>DID is resolved to DID documents, by DID resolver.</a:t>
            </a:r>
          </a:p>
          <a:p>
            <a:r>
              <a:rPr lang="en-US" dirty="0"/>
              <a:t>DID document can contain a Service Endpoint which point to Thing or Thing Directory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4EF131D-2EAC-E74F-9036-A170D487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4001" y="1436569"/>
            <a:ext cx="5441212" cy="277993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B0EA7-403B-9E4C-AF0B-AB16BA0E8BDF}"/>
              </a:ext>
            </a:extLst>
          </p:cNvPr>
          <p:cNvSpPr txBox="1">
            <a:spLocks/>
          </p:cNvSpPr>
          <p:nvPr/>
        </p:nvSpPr>
        <p:spPr>
          <a:xfrm>
            <a:off x="838200" y="1298222"/>
            <a:ext cx="6822896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JP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36EDB-ADD0-B14F-9E0A-A02F38DC6194}"/>
              </a:ext>
            </a:extLst>
          </p:cNvPr>
          <p:cNvSpPr/>
          <p:nvPr/>
        </p:nvSpPr>
        <p:spPr>
          <a:xfrm>
            <a:off x="2401354" y="4354850"/>
            <a:ext cx="83252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{ </a:t>
            </a:r>
          </a:p>
          <a:p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 …</a:t>
            </a:r>
          </a:p>
          <a:p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986801"/>
                </a:solidFill>
                <a:latin typeface="Menlo" panose="020B0609030804020204" pitchFamily="49" charset="0"/>
              </a:rPr>
              <a:t>"service"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: [{ </a:t>
            </a:r>
          </a:p>
          <a:p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US" dirty="0">
                <a:solidFill>
                  <a:srgbClr val="986801"/>
                </a:solidFill>
                <a:latin typeface="Menlo" panose="020B0609030804020204" pitchFamily="49" charset="0"/>
              </a:rPr>
              <a:t>"id"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42803C"/>
                </a:solidFill>
                <a:latin typeface="Menlo" panose="020B0609030804020204" pitchFamily="49" charset="0"/>
              </a:rPr>
              <a:t>did:example:wotdiscoveryexample#td</a:t>
            </a:r>
            <a:r>
              <a:rPr lang="en-US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US" dirty="0">
                <a:solidFill>
                  <a:srgbClr val="986801"/>
                </a:solidFill>
                <a:latin typeface="Menlo" panose="020B0609030804020204" pitchFamily="49" charset="0"/>
              </a:rPr>
              <a:t>"type"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42803C"/>
                </a:solidFill>
                <a:latin typeface="Menlo" panose="020B0609030804020204" pitchFamily="49" charset="0"/>
              </a:rPr>
              <a:t>WotThingDescription</a:t>
            </a:r>
            <a:r>
              <a:rPr lang="en-US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US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86801"/>
                </a:solidFill>
                <a:latin typeface="Menlo" panose="020B0609030804020204" pitchFamily="49" charset="0"/>
              </a:rPr>
              <a:t>serviceEndpoint</a:t>
            </a:r>
            <a:r>
              <a:rPr lang="en-US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42803C"/>
                </a:solidFill>
                <a:latin typeface="Menlo" panose="020B0609030804020204" pitchFamily="49" charset="0"/>
              </a:rPr>
              <a:t>"https://</a:t>
            </a:r>
            <a:r>
              <a:rPr lang="en-US" dirty="0" err="1">
                <a:solidFill>
                  <a:srgbClr val="42803C"/>
                </a:solidFill>
                <a:latin typeface="Menlo" panose="020B0609030804020204" pitchFamily="49" charset="0"/>
              </a:rPr>
              <a:t>wot.example.com</a:t>
            </a:r>
            <a:r>
              <a:rPr lang="en-US" dirty="0">
                <a:solidFill>
                  <a:srgbClr val="42803C"/>
                </a:solidFill>
                <a:latin typeface="Menlo" panose="020B0609030804020204" pitchFamily="49" charset="0"/>
              </a:rPr>
              <a:t>/td"</a:t>
            </a:r>
          </a:p>
          <a:p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 }] </a:t>
            </a:r>
          </a:p>
          <a:p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}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28521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Template-2020-06-DD-WoT-Session-Presenter</Template>
  <TotalTime>0</TotalTime>
  <Words>982</Words>
  <Application>Microsoft Office PowerPoint</Application>
  <PresentationFormat>ワイド画面</PresentationFormat>
  <Paragraphs>152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Menlo</vt:lpstr>
      <vt:lpstr>游ゴシック</vt:lpstr>
      <vt:lpstr>Arial</vt:lpstr>
      <vt:lpstr>Calibri</vt:lpstr>
      <vt:lpstr>Consolas</vt:lpstr>
      <vt:lpstr>Office テーマ</vt:lpstr>
      <vt:lpstr>Discovery: Introduction Mechanisms</vt:lpstr>
      <vt:lpstr>Outline</vt:lpstr>
      <vt:lpstr>Overview</vt:lpstr>
      <vt:lpstr>Direct</vt:lpstr>
      <vt:lpstr>Well-known URI</vt:lpstr>
      <vt:lpstr>DNS-based service discovery (1/2)</vt:lpstr>
      <vt:lpstr>DNS-based service discovery (2/2)</vt:lpstr>
      <vt:lpstr>CoRE Resource Directory (CoRE-RD)</vt:lpstr>
      <vt:lpstr>Decentralized Identifier (DID)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2020-10-19T04:50:15Z</dcterms:created>
  <dcterms:modified xsi:type="dcterms:W3CDTF">2020-10-19T04:50:29Z</dcterms:modified>
</cp:coreProperties>
</file>