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  <p:sldMasterId id="2147483662" r:id="rId4"/>
  </p:sldMasterIdLst>
  <p:notesMasterIdLst>
    <p:notesMasterId r:id="rId17"/>
  </p:notesMasterIdLst>
  <p:sldIdLst>
    <p:sldId id="256" r:id="rId5"/>
    <p:sldId id="262" r:id="rId6"/>
    <p:sldId id="1119" r:id="rId7"/>
    <p:sldId id="386" r:id="rId8"/>
    <p:sldId id="303" r:id="rId9"/>
    <p:sldId id="280" r:id="rId10"/>
    <p:sldId id="291" r:id="rId11"/>
    <p:sldId id="301" r:id="rId12"/>
    <p:sldId id="1118" r:id="rId13"/>
    <p:sldId id="299" r:id="rId14"/>
    <p:sldId id="297" r:id="rId15"/>
    <p:sldId id="298" r:id="rId16"/>
  </p:sldIdLst>
  <p:sldSz cx="12198350" cy="6858000"/>
  <p:notesSz cx="6858000" cy="9144000"/>
  <p:custDataLst>
    <p:tags r:id="rId18"/>
  </p:custDataLst>
  <p:defaultTextStyle>
    <a:defPPr>
      <a:defRPr lang="en-US"/>
    </a:defPPr>
    <a:lvl1pPr marL="0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B7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1" d="100"/>
          <a:sy n="111" d="100"/>
        </p:scale>
        <p:origin x="450" y="78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134F2-1676-48A3-903A-038A6077AAE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6DCE6-5E8C-4E63-B22B-AE2E83541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56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6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535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30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7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838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606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373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141" algn="l" defTabSz="12195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50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6DCE6-5E8C-4E63-B22B-AE2E83541C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66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coap:methodCode</a:t>
            </a:r>
            <a:r>
              <a:rPr lang="en-US" dirty="0"/>
              <a:t> = PUT</a:t>
            </a:r>
          </a:p>
          <a:p>
            <a:r>
              <a:rPr lang="en-US" dirty="0" err="1"/>
              <a:t>coap:optionNumber</a:t>
            </a:r>
            <a:r>
              <a:rPr lang="en-US" dirty="0"/>
              <a:t> 2053 = OCF-Content-Format-Version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7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2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2" Type="http://schemas.openxmlformats.org/officeDocument/2006/relationships/customXml" Target="../../customXml/item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10" Type="http://schemas.openxmlformats.org/officeDocument/2006/relationships/image" Target="../media/image1.emf"/><Relationship Id="rId4" Type="http://schemas.openxmlformats.org/officeDocument/2006/relationships/tags" Target="../tags/tag3.xml"/><Relationship Id="rId9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2130426"/>
            <a:ext cx="10368598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43804" y="274639"/>
            <a:ext cx="2744629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918" y="274639"/>
            <a:ext cx="803058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12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96684156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think-cell Folie" r:id="rId9" imgW="270" imgH="270" progId="">
                  <p:embed/>
                </p:oleObj>
              </mc:Choice>
              <mc:Fallback>
                <p:oleObj name="think-cell Folie" r:id="rId9" imgW="270" imgH="270" progId="">
                  <p:embed/>
                  <p:pic>
                    <p:nvPicPr>
                      <p:cNvPr id="4" name="Objek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dtTitle 1 Id2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0" y="2"/>
            <a:ext cx="12198350" cy="1268413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27063" y="1557339"/>
            <a:ext cx="3600450" cy="464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799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4370388" y="1557339"/>
            <a:ext cx="3600000" cy="464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799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8115750" y="1557339"/>
            <a:ext cx="3600000" cy="46434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kumimoji="0" lang="en-US" sz="1799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4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5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6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7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8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19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0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1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2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3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4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5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6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7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8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29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0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1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2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3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4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5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6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  <p:sp>
          <p:nvSpPr>
            <p:cNvPr id="37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 Unicode MS"/>
                <a:cs typeface="+mn-cs"/>
              </a:endParaRPr>
            </a:p>
          </p:txBody>
        </p:sp>
      </p:grpSp>
    </p:spTree>
    <p:custDataLst>
      <p:custData r:id="rId2"/>
    </p:custDataLst>
    <p:extLst>
      <p:ext uri="{BB962C8B-B14F-4D97-AF65-F5344CB8AC3E}">
        <p14:creationId xmlns:p14="http://schemas.microsoft.com/office/powerpoint/2010/main" val="196770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89207" y="1793883"/>
            <a:ext cx="11215705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marL="0" marR="0" lvl="0" indent="0" algn="r" defTabSz="6682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5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Neo Sans Int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6293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44">
          <p15:clr>
            <a:srgbClr val="FBAE40"/>
          </p15:clr>
        </p15:guide>
        <p15:guide id="2" pos="56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585" y="4406901"/>
            <a:ext cx="10368598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585" y="2906713"/>
            <a:ext cx="10368598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7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53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93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90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8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860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83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81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7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00828" y="1600201"/>
            <a:ext cx="5387605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535113"/>
            <a:ext cx="5389723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918" y="2174875"/>
            <a:ext cx="5389723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6594" y="1535113"/>
            <a:ext cx="539184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768" indent="0">
              <a:buNone/>
              <a:defRPr sz="2700" b="1"/>
            </a:lvl2pPr>
            <a:lvl3pPr marL="1219535" indent="0">
              <a:buNone/>
              <a:defRPr sz="2400" b="1"/>
            </a:lvl3pPr>
            <a:lvl4pPr marL="1829303" indent="0">
              <a:buNone/>
              <a:defRPr sz="2100" b="1"/>
            </a:lvl4pPr>
            <a:lvl5pPr marL="2439071" indent="0">
              <a:buNone/>
              <a:defRPr sz="2100" b="1"/>
            </a:lvl5pPr>
            <a:lvl6pPr marL="3048838" indent="0">
              <a:buNone/>
              <a:defRPr sz="2100" b="1"/>
            </a:lvl6pPr>
            <a:lvl7pPr marL="3658606" indent="0">
              <a:buNone/>
              <a:defRPr sz="2100" b="1"/>
            </a:lvl7pPr>
            <a:lvl8pPr marL="4268373" indent="0">
              <a:buNone/>
              <a:defRPr sz="2100" b="1"/>
            </a:lvl8pPr>
            <a:lvl9pPr marL="4878141" indent="0">
              <a:buNone/>
              <a:defRPr sz="21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6594" y="2174875"/>
            <a:ext cx="5391840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20" y="273049"/>
            <a:ext cx="401317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9216" y="273052"/>
            <a:ext cx="6819216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920" y="1435102"/>
            <a:ext cx="401317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0962" y="4800600"/>
            <a:ext cx="731901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90962" y="612775"/>
            <a:ext cx="731901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768" indent="0">
              <a:buNone/>
              <a:defRPr sz="3700"/>
            </a:lvl2pPr>
            <a:lvl3pPr marL="1219535" indent="0">
              <a:buNone/>
              <a:defRPr sz="3200"/>
            </a:lvl3pPr>
            <a:lvl4pPr marL="1829303" indent="0">
              <a:buNone/>
              <a:defRPr sz="2700"/>
            </a:lvl4pPr>
            <a:lvl5pPr marL="2439071" indent="0">
              <a:buNone/>
              <a:defRPr sz="2700"/>
            </a:lvl5pPr>
            <a:lvl6pPr marL="3048838" indent="0">
              <a:buNone/>
              <a:defRPr sz="2700"/>
            </a:lvl6pPr>
            <a:lvl7pPr marL="3658606" indent="0">
              <a:buNone/>
              <a:defRPr sz="2700"/>
            </a:lvl7pPr>
            <a:lvl8pPr marL="4268373" indent="0">
              <a:buNone/>
              <a:defRPr sz="2700"/>
            </a:lvl8pPr>
            <a:lvl9pPr marL="4878141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90962" y="5367338"/>
            <a:ext cx="731901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768" indent="0">
              <a:buNone/>
              <a:defRPr sz="1600"/>
            </a:lvl2pPr>
            <a:lvl3pPr marL="1219535" indent="0">
              <a:buNone/>
              <a:defRPr sz="1300"/>
            </a:lvl3pPr>
            <a:lvl4pPr marL="1829303" indent="0">
              <a:buNone/>
              <a:defRPr sz="1200"/>
            </a:lvl4pPr>
            <a:lvl5pPr marL="2439071" indent="0">
              <a:buNone/>
              <a:defRPr sz="1200"/>
            </a:lvl5pPr>
            <a:lvl6pPr marL="3048838" indent="0">
              <a:buNone/>
              <a:defRPr sz="1200"/>
            </a:lvl6pPr>
            <a:lvl7pPr marL="3658606" indent="0">
              <a:buNone/>
              <a:defRPr sz="1200"/>
            </a:lvl7pPr>
            <a:lvl8pPr marL="4268373" indent="0">
              <a:buNone/>
              <a:defRPr sz="1200"/>
            </a:lvl8pPr>
            <a:lvl9pPr marL="4878141" indent="0">
              <a:buNone/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  <a:prstGeom prst="rect">
            <a:avLst/>
          </a:prstGeom>
        </p:spPr>
        <p:txBody>
          <a:bodyPr vert="horz" lIns="121954" tIns="60977" rIns="121954" bIns="60977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1"/>
            <a:ext cx="10978515" cy="4525963"/>
          </a:xfrm>
          <a:prstGeom prst="rect">
            <a:avLst/>
          </a:prstGeom>
        </p:spPr>
        <p:txBody>
          <a:bodyPr vert="horz" lIns="121954" tIns="60977" rIns="121954" bIns="60977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917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6D46-8883-4C59-8F41-21D7EAD29FB2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492875"/>
            <a:ext cx="3862811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2151" y="6492875"/>
            <a:ext cx="2846282" cy="365125"/>
          </a:xfrm>
          <a:prstGeom prst="rect">
            <a:avLst/>
          </a:prstGeom>
        </p:spPr>
        <p:txBody>
          <a:bodyPr vert="horz" lIns="121954" tIns="60977" rIns="121954" bIns="6097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719-00ED-40AD-AF49-5F6D6B933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53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1219535" rtl="0" eaLnBrk="1" latinLnBrk="0" hangingPunct="1"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288000" algn="l" defTabSz="1219535" rtl="0" eaLnBrk="1" latinLnBrk="0" hangingPunct="1">
        <a:spcBef>
          <a:spcPts val="3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08000" indent="-288000" algn="l" defTabSz="1219535" rtl="0" eaLnBrk="1" latinLnBrk="0" hangingPunct="1"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216000" algn="l" defTabSz="1219535" rtl="0" eaLnBrk="1" latinLnBrk="0" hangingPunct="1">
        <a:spcBef>
          <a:spcPts val="1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000" indent="-216000" algn="l" defTabSz="1219535" rtl="0" eaLnBrk="1" latinLnBrk="0" hangingPunct="1">
        <a:spcBef>
          <a:spcPts val="1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722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0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257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025" indent="-304884" algn="l" defTabSz="1219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6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535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30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7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838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606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373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141" algn="l" defTabSz="1219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918" y="274638"/>
            <a:ext cx="109785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918" y="1600202"/>
            <a:ext cx="109785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917" y="6356352"/>
            <a:ext cx="2846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08.04.2019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7770" y="6356352"/>
            <a:ext cx="38628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42151" y="6356352"/>
            <a:ext cx="2846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7090" y="381006"/>
            <a:ext cx="1121994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35" tIns="33619" rIns="67235" bIns="33619" anchor="ctr" anchorCtr="1"/>
          <a:lstStyle/>
          <a:p>
            <a:pPr defTabSz="668242">
              <a:lnSpc>
                <a:spcPct val="90000"/>
              </a:lnSpc>
              <a:spcBef>
                <a:spcPct val="0"/>
              </a:spcBef>
            </a:pPr>
            <a:endParaRPr lang="en-US" sz="2333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89207" y="1793883"/>
            <a:ext cx="11215705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marL="164724" indent="-164724" defTabSz="668242">
              <a:buFont typeface="Wingdings" pitchFamily="2" charset="2"/>
              <a:buChar char=""/>
            </a:pPr>
            <a:endParaRPr lang="en-US" sz="1751" dirty="0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918" y="274639"/>
            <a:ext cx="1097851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918" y="1600203"/>
            <a:ext cx="10978515" cy="452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9233832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</p:sldLayoutIdLst>
  <p:transition>
    <p:fade/>
  </p:transition>
  <p:hf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333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8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17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262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34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16472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667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16450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333">
          <a:solidFill>
            <a:schemeClr val="tx1"/>
          </a:solidFill>
          <a:effectLst/>
          <a:latin typeface="+mn-lt"/>
          <a:cs typeface="+mn-cs"/>
        </a:defRPr>
      </a:lvl2pPr>
      <a:lvl3pPr marL="668174" indent="-164724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/>
          <a:latin typeface="+mn-lt"/>
          <a:cs typeface="+mn-cs"/>
        </a:defRPr>
      </a:lvl3pPr>
      <a:lvl4pPr marL="1010381" indent="-175165" algn="l" rtl="0" eaLnBrk="1" fontAlgn="base" hangingPunct="1">
        <a:spcBef>
          <a:spcPct val="20000"/>
        </a:spcBef>
        <a:spcAft>
          <a:spcPct val="0"/>
        </a:spcAft>
        <a:buChar char="–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262107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1596193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30281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4366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8454" indent="-168205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408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68174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02262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3634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0436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04521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38608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72695" algn="l" defTabSz="668174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WoT/WG/" TargetMode="External"/><Relationship Id="rId13" Type="http://schemas.openxmlformats.org/officeDocument/2006/relationships/hyperlink" Target="https://www.w3.org/TR/wot-security/" TargetMode="External"/><Relationship Id="rId18" Type="http://schemas.openxmlformats.org/officeDocument/2006/relationships/hyperlink" Target="https://github.com/w3c/wot-security/" TargetMode="External"/><Relationship Id="rId3" Type="http://schemas.openxmlformats.org/officeDocument/2006/relationships/hyperlink" Target="https://www.w3.org/2016/07/wot-ig-charter.html" TargetMode="External"/><Relationship Id="rId21" Type="http://schemas.openxmlformats.org/officeDocument/2006/relationships/hyperlink" Target="https://github.com/w3ctag/design-reviews/issues/357" TargetMode="External"/><Relationship Id="rId7" Type="http://schemas.openxmlformats.org/officeDocument/2006/relationships/hyperlink" Target="https://www.w3.org/2016/12/wot-wg-2016.html" TargetMode="External"/><Relationship Id="rId12" Type="http://schemas.openxmlformats.org/officeDocument/2006/relationships/hyperlink" Target="https://www.w3.org/TR/wot-scripting-api/" TargetMode="External"/><Relationship Id="rId17" Type="http://schemas.openxmlformats.org/officeDocument/2006/relationships/hyperlink" Target="https://github.com/w3c/wot-scripting-api/" TargetMode="External"/><Relationship Id="rId2" Type="http://schemas.openxmlformats.org/officeDocument/2006/relationships/hyperlink" Target="https://www.w3.org/WoT/IG/wiki" TargetMode="External"/><Relationship Id="rId16" Type="http://schemas.openxmlformats.org/officeDocument/2006/relationships/hyperlink" Target="https://w3c.github.io/wot-binding-templates/" TargetMode="External"/><Relationship Id="rId20" Type="http://schemas.openxmlformats.org/officeDocument/2006/relationships/hyperlink" Target="https://github.com/w3ctag/design-reviews/issues/355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w3c/wot" TargetMode="External"/><Relationship Id="rId11" Type="http://schemas.openxmlformats.org/officeDocument/2006/relationships/hyperlink" Target="https://www.w3.org/TR/wot-binding-templates/" TargetMode="External"/><Relationship Id="rId5" Type="http://schemas.openxmlformats.org/officeDocument/2006/relationships/hyperlink" Target="https://lists.w3.org/Archives/Public/public-wot-ig/" TargetMode="External"/><Relationship Id="rId15" Type="http://schemas.openxmlformats.org/officeDocument/2006/relationships/hyperlink" Target="https://w3c.github.io/wot-thing-description/" TargetMode="External"/><Relationship Id="rId10" Type="http://schemas.openxmlformats.org/officeDocument/2006/relationships/hyperlink" Target="https://www.w3.org/TR/wot-thing-description/" TargetMode="External"/><Relationship Id="rId19" Type="http://schemas.openxmlformats.org/officeDocument/2006/relationships/hyperlink" Target="https://github.com/eclipse/thingweb.node-wot" TargetMode="External"/><Relationship Id="rId4" Type="http://schemas.openxmlformats.org/officeDocument/2006/relationships/hyperlink" Target="https://www.w3.org/WoT/IG/" TargetMode="External"/><Relationship Id="rId9" Type="http://schemas.openxmlformats.org/officeDocument/2006/relationships/hyperlink" Target="https://www.w3.org/TR/wot-architecture/" TargetMode="External"/><Relationship Id="rId14" Type="http://schemas.openxmlformats.org/officeDocument/2006/relationships/hyperlink" Target="https://github.com/w3c/wot-architectur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matthias.kovatsch@huawei.com" TargetMode="External"/><Relationship Id="rId2" Type="http://schemas.openxmlformats.org/officeDocument/2006/relationships/hyperlink" Target="mailto:michael.mccool@intel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16/12/wot-wg-2016.html" TargetMode="External"/><Relationship Id="rId2" Type="http://schemas.openxmlformats.org/officeDocument/2006/relationships/hyperlink" Target="https://www.w3.org/2016/07/wot-ig-charter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9" Type="http://schemas.openxmlformats.org/officeDocument/2006/relationships/notesSlide" Target="../notesSlides/notesSlide1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34" Type="http://schemas.openxmlformats.org/officeDocument/2006/relationships/tags" Target="../tags/tag40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38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tags" Target="../tags/tag35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37" Type="http://schemas.openxmlformats.org/officeDocument/2006/relationships/tags" Target="../tags/tag43.xml"/><Relationship Id="rId40" Type="http://schemas.openxmlformats.org/officeDocument/2006/relationships/image" Target="../media/image4.png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tags" Target="../tags/tag42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tags" Target="../tags/tag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oT/ws-2019/cfp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876" y="4293096"/>
            <a:ext cx="10368598" cy="1470025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W3C Web of Things</a:t>
            </a:r>
            <a:br>
              <a:rPr lang="en-US" sz="4800" b="1" dirty="0"/>
            </a:br>
            <a:r>
              <a:rPr lang="en-US" sz="4800" b="1" dirty="0"/>
              <a:t>Summary, Status, and Next Steps</a:t>
            </a:r>
            <a:endParaRPr lang="en-US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9753" y="5829267"/>
            <a:ext cx="8538845" cy="740701"/>
          </a:xfrm>
        </p:spPr>
        <p:txBody>
          <a:bodyPr>
            <a:normAutofit/>
          </a:bodyPr>
          <a:lstStyle/>
          <a:p>
            <a:r>
              <a:rPr lang="de-DE" sz="3200" dirty="0"/>
              <a:t>8 April 2019</a:t>
            </a:r>
            <a:endParaRPr lang="en-US" sz="3200" dirty="0"/>
          </a:p>
        </p:txBody>
      </p:sp>
      <p:pic>
        <p:nvPicPr>
          <p:cNvPr id="4" name="Picture 4" descr="C:\Users\z0010w1v\Pictures\wot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4629" y="188640"/>
            <a:ext cx="8069094" cy="42928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892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WoT 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918" y="1340768"/>
            <a:ext cx="5387605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Counter fragmentation in the IoT</a:t>
            </a:r>
          </a:p>
          <a:p>
            <a:endParaRPr lang="en-US" dirty="0"/>
          </a:p>
          <a:p>
            <a:pPr lvl="1"/>
            <a:r>
              <a:rPr lang="en-US" dirty="0"/>
              <a:t>Web of Things to Internet of Things</a:t>
            </a:r>
            <a:br>
              <a:rPr lang="en-US" dirty="0"/>
            </a:br>
            <a:r>
              <a:rPr lang="en-US" dirty="0"/>
              <a:t>is similar to the Web to Internet relation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Narrow waist: common interaction model and metadata description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Take patterns from the World Wide Web</a:t>
            </a:r>
            <a:br>
              <a:rPr lang="en-US" dirty="0"/>
            </a:br>
            <a:r>
              <a:rPr lang="en-US" dirty="0"/>
              <a:t>and adapt and apply them to the IoT</a:t>
            </a:r>
          </a:p>
          <a:p>
            <a:pPr lvl="1"/>
            <a:endParaRPr lang="de-DE" dirty="0"/>
          </a:p>
          <a:p>
            <a:pPr lvl="2"/>
            <a:r>
              <a:rPr lang="de-DE" dirty="0"/>
              <a:t>JSON Schema and Linked Data</a:t>
            </a:r>
          </a:p>
          <a:p>
            <a:pPr lvl="2"/>
            <a:r>
              <a:rPr lang="de-DE" dirty="0"/>
              <a:t>URIs </a:t>
            </a:r>
            <a:r>
              <a:rPr lang="de-DE" dirty="0" err="1"/>
              <a:t>and</a:t>
            </a:r>
            <a:r>
              <a:rPr lang="de-DE" dirty="0"/>
              <a:t> Media </a:t>
            </a:r>
            <a:r>
              <a:rPr lang="de-DE" dirty="0" err="1"/>
              <a:t>Types</a:t>
            </a:r>
            <a:endParaRPr lang="de-DE" dirty="0"/>
          </a:p>
          <a:p>
            <a:pPr lvl="2"/>
            <a:r>
              <a:rPr lang="de-DE" dirty="0"/>
              <a:t>JavaScript </a:t>
            </a:r>
            <a:r>
              <a:rPr lang="de-DE" dirty="0" err="1"/>
              <a:t>runtime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21773" y="1340767"/>
            <a:ext cx="5514971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describing and complementing</a:t>
            </a:r>
          </a:p>
          <a:p>
            <a:endParaRPr lang="en-US" dirty="0"/>
          </a:p>
          <a:p>
            <a:pPr lvl="1"/>
            <a:r>
              <a:rPr lang="en-US" dirty="0"/>
              <a:t>Not competing with existing IoT standards,</a:t>
            </a:r>
            <a:br>
              <a:rPr lang="en-US" dirty="0"/>
            </a:br>
            <a:r>
              <a:rPr lang="en-US" dirty="0"/>
              <a:t>as not prescribing a full-stack solution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Instead, </a:t>
            </a:r>
            <a:r>
              <a:rPr lang="en-US" i="1" dirty="0"/>
              <a:t>describes</a:t>
            </a:r>
            <a:r>
              <a:rPr lang="en-US" dirty="0"/>
              <a:t> existing solutions so they can work with each other (interoperate)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defines common building blocks</a:t>
            </a:r>
            <a:br>
              <a:rPr lang="en-US" dirty="0"/>
            </a:br>
            <a:r>
              <a:rPr lang="en-US" dirty="0"/>
              <a:t>to enable semantic interoperability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WoT Thing Description (TD)</a:t>
            </a:r>
          </a:p>
          <a:p>
            <a:pPr lvl="2"/>
            <a:r>
              <a:rPr lang="en-US" dirty="0"/>
              <a:t>WoT Binding Templates</a:t>
            </a:r>
          </a:p>
          <a:p>
            <a:pPr lvl="2"/>
            <a:r>
              <a:rPr lang="en-US" dirty="0"/>
              <a:t>WoT Scripting API</a:t>
            </a:r>
          </a:p>
        </p:txBody>
      </p:sp>
    </p:spTree>
    <p:extLst>
      <p:ext uri="{BB962C8B-B14F-4D97-AF65-F5344CB8AC3E}">
        <p14:creationId xmlns:p14="http://schemas.microsoft.com/office/powerpoint/2010/main" val="338130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WoT Resources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609916" y="1268760"/>
            <a:ext cx="5387605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W3C WoT Wiki</a:t>
            </a:r>
          </a:p>
          <a:p>
            <a:pPr lvl="1"/>
            <a:r>
              <a:rPr lang="en-US" sz="2100" dirty="0">
                <a:hlinkClick r:id="rId2"/>
              </a:rPr>
              <a:t>https://www.w3.org/WoT/IG/wiki</a:t>
            </a:r>
            <a:br>
              <a:rPr lang="en-US" sz="2100" dirty="0"/>
            </a:br>
            <a:r>
              <a:rPr lang="en-US" sz="2100" dirty="0"/>
              <a:t>(IG/WG organizational information)</a:t>
            </a:r>
          </a:p>
          <a:p>
            <a:pPr lvl="1"/>
            <a:endParaRPr lang="en-US" dirty="0"/>
          </a:p>
          <a:p>
            <a:r>
              <a:rPr lang="en-US" dirty="0"/>
              <a:t>W3C WoT Interest Group</a:t>
            </a:r>
          </a:p>
          <a:p>
            <a:pPr lvl="1"/>
            <a:r>
              <a:rPr lang="en-US" sz="2100" dirty="0">
                <a:hlinkClick r:id="rId3"/>
              </a:rPr>
              <a:t>https://www.w3.org/2016/07/wot-ig-charter.html</a:t>
            </a:r>
            <a:br>
              <a:rPr lang="en-US" sz="2100" dirty="0"/>
            </a:br>
            <a:r>
              <a:rPr lang="en-US" sz="2100" dirty="0"/>
              <a:t>(charter)</a:t>
            </a:r>
            <a:endParaRPr lang="en-US" sz="2100" dirty="0">
              <a:hlinkClick r:id="rId4"/>
            </a:endParaRPr>
          </a:p>
          <a:p>
            <a:pPr lvl="1"/>
            <a:r>
              <a:rPr lang="en-US" sz="2100" dirty="0">
                <a:hlinkClick r:id="rId5"/>
              </a:rPr>
              <a:t>https://lists.w3.org/Archives/Public/public-wot-ig/</a:t>
            </a:r>
            <a:br>
              <a:rPr lang="en-US" sz="2100" dirty="0"/>
            </a:br>
            <a:r>
              <a:rPr lang="en-US" sz="2100" dirty="0"/>
              <a:t>(mailing list)</a:t>
            </a:r>
          </a:p>
          <a:p>
            <a:pPr lvl="1"/>
            <a:r>
              <a:rPr lang="en-US" sz="2100" dirty="0">
                <a:hlinkClick r:id="rId6"/>
              </a:rPr>
              <a:t>https://github.com/w3c/wot</a:t>
            </a:r>
            <a:br>
              <a:rPr lang="en-US" sz="2100" dirty="0"/>
            </a:br>
            <a:r>
              <a:rPr lang="en-US" sz="2100" dirty="0"/>
              <a:t>(technical proposals)</a:t>
            </a:r>
          </a:p>
          <a:p>
            <a:pPr lvl="1"/>
            <a:endParaRPr lang="en-US" dirty="0"/>
          </a:p>
          <a:p>
            <a:r>
              <a:rPr lang="en-US" dirty="0"/>
              <a:t>W3C WoT Working Group</a:t>
            </a:r>
          </a:p>
          <a:p>
            <a:pPr lvl="1"/>
            <a:r>
              <a:rPr lang="en-US" sz="2100" dirty="0">
                <a:hlinkClick r:id="rId7"/>
              </a:rPr>
              <a:t>https://www.w3.org/2016/12/wot-wg-2016.html</a:t>
            </a:r>
            <a:br>
              <a:rPr lang="en-US" sz="2100" dirty="0"/>
            </a:br>
            <a:r>
              <a:rPr lang="en-US" sz="2100" dirty="0"/>
              <a:t>(charter)</a:t>
            </a:r>
          </a:p>
          <a:p>
            <a:pPr lvl="1"/>
            <a:r>
              <a:rPr lang="en-US" sz="2100" dirty="0">
                <a:hlinkClick r:id="rId8"/>
              </a:rPr>
              <a:t>https://www.w3.org/WoT/WG/</a:t>
            </a:r>
            <a:br>
              <a:rPr lang="en-US" sz="2100" dirty="0"/>
            </a:br>
            <a:r>
              <a:rPr lang="en-US" sz="2100" dirty="0"/>
              <a:t>(dashboard)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6200830" y="1268760"/>
            <a:ext cx="5730995" cy="506915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W3C WoT Working Drafts</a:t>
            </a:r>
          </a:p>
          <a:p>
            <a:pPr lvl="1"/>
            <a:r>
              <a:rPr lang="en-US" sz="2100" dirty="0">
                <a:hlinkClick r:id="rId9"/>
              </a:rPr>
              <a:t>https://www.w3.org/TR/wot-architecture/</a:t>
            </a:r>
            <a:endParaRPr lang="en-US" sz="2100" dirty="0"/>
          </a:p>
          <a:p>
            <a:pPr lvl="1"/>
            <a:r>
              <a:rPr lang="en-US" sz="2100" dirty="0">
                <a:hlinkClick r:id="rId10"/>
              </a:rPr>
              <a:t>https://www.w3.org/TR/wot-thing-description/</a:t>
            </a:r>
            <a:endParaRPr lang="en-US" sz="2100" dirty="0"/>
          </a:p>
          <a:p>
            <a:pPr lvl="1"/>
            <a:r>
              <a:rPr lang="en-US" sz="2100" dirty="0">
                <a:hlinkClick r:id="rId11"/>
              </a:rPr>
              <a:t>https://www.w3.org/TR/wot-binding-templates/</a:t>
            </a:r>
            <a:endParaRPr lang="en-US" sz="2100" dirty="0"/>
          </a:p>
          <a:p>
            <a:pPr lvl="1"/>
            <a:r>
              <a:rPr lang="en-US" sz="2100" dirty="0">
                <a:hlinkClick r:id="rId12"/>
              </a:rPr>
              <a:t>https://www.w3.org/TR/wot-scripting-api/</a:t>
            </a:r>
            <a:endParaRPr lang="en-US" sz="2100" dirty="0"/>
          </a:p>
          <a:p>
            <a:pPr lvl="1"/>
            <a:r>
              <a:rPr lang="en-US" sz="2100" dirty="0">
                <a:hlinkClick r:id="rId13"/>
              </a:rPr>
              <a:t>https://www.w3.org/TR/wot-security/</a:t>
            </a:r>
            <a:endParaRPr lang="en-US" sz="2100" dirty="0"/>
          </a:p>
          <a:p>
            <a:pPr marL="360000" lvl="1" indent="0">
              <a:buNone/>
            </a:pPr>
            <a:endParaRPr lang="de-DE" dirty="0"/>
          </a:p>
          <a:p>
            <a:r>
              <a:rPr lang="en-US" dirty="0"/>
              <a:t>W3C WoT Editors’ Drafts and Issue Tracker</a:t>
            </a:r>
          </a:p>
          <a:p>
            <a:pPr lvl="1"/>
            <a:r>
              <a:rPr lang="en-US" sz="2100" dirty="0">
                <a:hlinkClick r:id="rId14"/>
              </a:rPr>
              <a:t>https://github.com/w3c/wot-architecture/</a:t>
            </a:r>
            <a:endParaRPr lang="en-US" sz="2100" dirty="0"/>
          </a:p>
          <a:p>
            <a:pPr lvl="1"/>
            <a:r>
              <a:rPr lang="en-US" sz="2100" dirty="0">
                <a:hlinkClick r:id="rId15"/>
              </a:rPr>
              <a:t>https://github.com/w3c/wot-thing-description/</a:t>
            </a:r>
            <a:endParaRPr lang="en-US" sz="2100" dirty="0"/>
          </a:p>
          <a:p>
            <a:pPr lvl="1"/>
            <a:r>
              <a:rPr lang="en-US" sz="2100" dirty="0">
                <a:hlinkClick r:id="rId16"/>
              </a:rPr>
              <a:t>https://github.com/w3c/wot-binding-templates/</a:t>
            </a:r>
            <a:endParaRPr lang="en-US" sz="2100" dirty="0"/>
          </a:p>
          <a:p>
            <a:pPr lvl="1"/>
            <a:r>
              <a:rPr lang="en-US" sz="2100" dirty="0">
                <a:hlinkClick r:id="rId17"/>
              </a:rPr>
              <a:t>https://github.com/w3c/wot-scripting-api/</a:t>
            </a:r>
            <a:endParaRPr lang="en-US" sz="2100" dirty="0"/>
          </a:p>
          <a:p>
            <a:pPr lvl="1"/>
            <a:r>
              <a:rPr lang="en-US" sz="2100" dirty="0">
                <a:hlinkClick r:id="rId18"/>
              </a:rPr>
              <a:t>https://github.com/w3c/wot-security/</a:t>
            </a:r>
            <a:endParaRPr lang="en-US" sz="2100" dirty="0"/>
          </a:p>
          <a:p>
            <a:pPr marL="360000" lvl="1" indent="0">
              <a:buNone/>
            </a:pPr>
            <a:endParaRPr lang="en-US" sz="2100" dirty="0"/>
          </a:p>
          <a:p>
            <a:r>
              <a:rPr lang="en-US" sz="2900" dirty="0"/>
              <a:t>Reference Implementation: node-wot</a:t>
            </a:r>
          </a:p>
          <a:p>
            <a:pPr lvl="1"/>
            <a:r>
              <a:rPr lang="en-US" sz="2100" u="sng" dirty="0">
                <a:hlinkClick r:id="rId19"/>
              </a:rPr>
              <a:t>https://github.com/eclipse/thingweb.node-wot</a:t>
            </a:r>
            <a:endParaRPr lang="en-US" sz="2100" dirty="0"/>
          </a:p>
          <a:p>
            <a:endParaRPr lang="en-US" sz="2900" dirty="0"/>
          </a:p>
          <a:p>
            <a:r>
              <a:rPr lang="en-US" sz="2900" dirty="0"/>
              <a:t>TAG Design Reviews</a:t>
            </a:r>
          </a:p>
          <a:p>
            <a:pPr lvl="1"/>
            <a:r>
              <a:rPr lang="en-US" sz="2100" dirty="0">
                <a:hlinkClick r:id="rId20"/>
              </a:rPr>
              <a:t>https://github.com/w3ctag/design-reviews/issues/355</a:t>
            </a:r>
            <a:endParaRPr lang="en-US" sz="2100" dirty="0"/>
          </a:p>
          <a:p>
            <a:pPr lvl="1"/>
            <a:r>
              <a:rPr lang="en-US" sz="2100" dirty="0">
                <a:hlinkClick r:id="rId21"/>
              </a:rPr>
              <a:t>https://github.com/w3ctag/design-reviews/issues/357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550370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Contacts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Dr. Michael McCool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Intel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michael.mccool@intel.com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Dr. Matthias Kovatsch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Huawei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3"/>
              </a:rPr>
              <a:t>matthias.kovatsch@huawei.com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7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836712"/>
          </a:xfrm>
        </p:spPr>
        <p:txBody>
          <a:bodyPr>
            <a:normAutofit/>
          </a:bodyPr>
          <a:lstStyle/>
          <a:p>
            <a:r>
              <a:rPr lang="en-US" dirty="0"/>
              <a:t>W3C Web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484" y="1628800"/>
            <a:ext cx="5387605" cy="4525963"/>
          </a:xfrm>
        </p:spPr>
        <p:txBody>
          <a:bodyPr>
            <a:noAutofit/>
          </a:bodyPr>
          <a:lstStyle/>
          <a:p>
            <a:r>
              <a:rPr lang="en-US" b="1" dirty="0"/>
              <a:t>W3C WoT Interest Group (IG)</a:t>
            </a:r>
            <a:br>
              <a:rPr lang="en-US" sz="2400" dirty="0"/>
            </a:br>
            <a:r>
              <a:rPr lang="en-US" sz="1600" dirty="0">
                <a:hlinkClick r:id="rId2"/>
              </a:rPr>
              <a:t>https://www.w3.org/2016/07/wot-ig-charter.html</a:t>
            </a:r>
            <a:br>
              <a:rPr lang="en-US" sz="1600" dirty="0"/>
            </a:br>
            <a:endParaRPr lang="en-US" sz="1600" dirty="0"/>
          </a:p>
          <a:p>
            <a:pPr lvl="1"/>
            <a:r>
              <a:rPr lang="en-US" dirty="0"/>
              <a:t>Started spring 2015</a:t>
            </a:r>
          </a:p>
          <a:p>
            <a:pPr lvl="1"/>
            <a:r>
              <a:rPr lang="en-US" dirty="0"/>
              <a:t>~200 participants</a:t>
            </a:r>
          </a:p>
          <a:p>
            <a:pPr lvl="1"/>
            <a:r>
              <a:rPr lang="en-US" dirty="0"/>
              <a:t>Informal work and outreach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PlugFest</a:t>
            </a:r>
            <a:r>
              <a:rPr lang="en-US" dirty="0"/>
              <a:t>” validation with running code</a:t>
            </a:r>
          </a:p>
          <a:p>
            <a:pPr lvl="1"/>
            <a:r>
              <a:rPr lang="en-US" dirty="0"/>
              <a:t>Exploration of new building blocks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OpenDays</a:t>
            </a:r>
            <a:r>
              <a:rPr lang="en-US" dirty="0"/>
              <a:t>” with external speakers</a:t>
            </a:r>
          </a:p>
          <a:p>
            <a:pPr lvl="1"/>
            <a:r>
              <a:rPr lang="en-US" dirty="0"/>
              <a:t>Liaisons and collaborations</a:t>
            </a:r>
            <a:br>
              <a:rPr lang="en-US" dirty="0"/>
            </a:br>
            <a:r>
              <a:rPr lang="en-US" dirty="0"/>
              <a:t>with other organizations and SDOs</a:t>
            </a:r>
          </a:p>
          <a:p>
            <a:pPr lvl="1"/>
            <a:endParaRPr lang="en-US" dirty="0"/>
          </a:p>
          <a:p>
            <a:pPr lvl="1"/>
            <a:r>
              <a:rPr lang="en-US" b="1" i="1" dirty="0"/>
              <a:t>Second Workshop on Web of Things planned for 3-5 June 2019  in Munich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263" y="1628800"/>
            <a:ext cx="5514971" cy="4525963"/>
          </a:xfrm>
        </p:spPr>
        <p:txBody>
          <a:bodyPr>
            <a:noAutofit/>
          </a:bodyPr>
          <a:lstStyle/>
          <a:p>
            <a:r>
              <a:rPr lang="en-US" b="1" dirty="0"/>
              <a:t>W3C WoT Working Group (WG)</a:t>
            </a:r>
            <a:br>
              <a:rPr lang="en-US" dirty="0"/>
            </a:br>
            <a:r>
              <a:rPr lang="en-US" sz="1600" dirty="0">
                <a:hlinkClick r:id="rId3"/>
              </a:rPr>
              <a:t>https://www.w3.org/2016/12/wot-wg-2016.html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Started end of 2016 (effectively Feb 2017)</a:t>
            </a:r>
          </a:p>
          <a:p>
            <a:pPr lvl="1"/>
            <a:r>
              <a:rPr lang="en-US" dirty="0"/>
              <a:t>~100 participants</a:t>
            </a:r>
          </a:p>
          <a:p>
            <a:pPr lvl="1"/>
            <a:r>
              <a:rPr lang="en-US" dirty="0"/>
              <a:t>Normative work on specific deliverables</a:t>
            </a:r>
          </a:p>
          <a:p>
            <a:pPr lvl="1"/>
            <a:r>
              <a:rPr lang="en-US" dirty="0"/>
              <a:t>W3C Patent Policy for royalty-free standards</a:t>
            </a:r>
          </a:p>
          <a:p>
            <a:pPr lvl="1"/>
            <a:r>
              <a:rPr lang="en-US" dirty="0"/>
              <a:t>Only W3C Members and Invited Experts</a:t>
            </a:r>
          </a:p>
          <a:p>
            <a:pPr marL="360000" lvl="1" indent="0">
              <a:buNone/>
            </a:pPr>
            <a:endParaRPr lang="en-US" dirty="0"/>
          </a:p>
          <a:p>
            <a:pPr lvl="1"/>
            <a:r>
              <a:rPr lang="en-US" b="1" i="1" dirty="0"/>
              <a:t>Notes published on Protocol Bindings, Security, and Scripting API</a:t>
            </a:r>
          </a:p>
          <a:p>
            <a:pPr marL="360000" lvl="1" indent="0">
              <a:buNone/>
            </a:pPr>
            <a:endParaRPr lang="en-US" b="1" i="1" dirty="0"/>
          </a:p>
          <a:p>
            <a:pPr lvl="1"/>
            <a:r>
              <a:rPr lang="en-US" b="1" i="1" dirty="0"/>
              <a:t>Architecture and Thing Description submitted to TAG Review 26 March 2019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60000" lvl="1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C294CE-B78C-4953-AE9D-7BCAAA1CD8D4}"/>
              </a:ext>
            </a:extLst>
          </p:cNvPr>
          <p:cNvSpPr txBox="1">
            <a:spLocks/>
          </p:cNvSpPr>
          <p:nvPr/>
        </p:nvSpPr>
        <p:spPr>
          <a:xfrm>
            <a:off x="0" y="703237"/>
            <a:ext cx="12198350" cy="836712"/>
          </a:xfrm>
          <a:prstGeom prst="rect">
            <a:avLst/>
          </a:prstGeom>
        </p:spPr>
        <p:txBody>
          <a:bodyPr vert="horz" lIns="121954" tIns="60977" rIns="121954" bIns="60977" rtlCol="0" anchor="ctr">
            <a:normAutofit/>
          </a:bodyPr>
          <a:lstStyle>
            <a:lvl1pPr algn="ctr" defTabSz="121953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i="1" dirty="0">
                <a:solidFill>
                  <a:srgbClr val="0070C0"/>
                </a:solidFill>
              </a:rPr>
              <a:t>Goal: Support IoT Interoperability via Open Standards </a:t>
            </a:r>
          </a:p>
        </p:txBody>
      </p:sp>
    </p:spTree>
    <p:extLst>
      <p:ext uri="{BB962C8B-B14F-4D97-AF65-F5344CB8AC3E}">
        <p14:creationId xmlns:p14="http://schemas.microsoft.com/office/powerpoint/2010/main" val="197025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18DFB0D4-43B9-4614-87D4-A88A9403AD17}"/>
              </a:ext>
            </a:extLst>
          </p:cNvPr>
          <p:cNvGrpSpPr/>
          <p:nvPr/>
        </p:nvGrpSpPr>
        <p:grpSpPr>
          <a:xfrm>
            <a:off x="7613311" y="910444"/>
            <a:ext cx="4249324" cy="4803321"/>
            <a:chOff x="7613311" y="910444"/>
            <a:chExt cx="4249324" cy="480332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22A4212-081D-4B49-BD36-98C47B4A2A88}"/>
                </a:ext>
              </a:extLst>
            </p:cNvPr>
            <p:cNvGrpSpPr/>
            <p:nvPr/>
          </p:nvGrpSpPr>
          <p:grpSpPr>
            <a:xfrm>
              <a:off x="8389718" y="1508627"/>
              <a:ext cx="2719977" cy="3677433"/>
              <a:chOff x="8389718" y="1508627"/>
              <a:chExt cx="2719977" cy="367743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28A8288-B046-42FA-B06A-5DBC93EE3D05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 rot="5400000" flipV="1">
                <a:off x="8653494" y="2000710"/>
                <a:ext cx="2192426" cy="2719977"/>
              </a:xfrm>
              <a:prstGeom prst="ellipse">
                <a:avLst/>
              </a:prstGeom>
              <a:gradFill flip="none" rotWithShape="1">
                <a:gsLst>
                  <a:gs pos="0">
                    <a:srgbClr val="00AEEF">
                      <a:alpha val="86000"/>
                    </a:srgbClr>
                  </a:gs>
                  <a:gs pos="100000">
                    <a:srgbClr val="00AEEF">
                      <a:alpha val="26000"/>
                    </a:srgbClr>
                  </a:gs>
                </a:gsLst>
                <a:lin ang="0" scaled="1"/>
                <a:tileRect/>
              </a:gradFill>
              <a:ln w="28575" cap="flat" cmpd="sng" algn="ctr">
                <a:noFill/>
                <a:prstDash val="solid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4">
                  <a:defRPr>
                    <a:effectLst/>
                  </a:defRPr>
                </a:pPr>
                <a:endParaRPr lang="en-US" sz="3067" b="1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142B63B-168E-414B-8DB1-560E54D47D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5400000">
                <a:off x="7865124" y="2795355"/>
                <a:ext cx="3677433" cy="1103977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A9EE1FF-91A8-411A-BE5A-5E7E479B6494}"/>
                </a:ext>
              </a:extLst>
            </p:cNvPr>
            <p:cNvGrpSpPr/>
            <p:nvPr/>
          </p:nvGrpSpPr>
          <p:grpSpPr>
            <a:xfrm>
              <a:off x="7613311" y="3754626"/>
              <a:ext cx="4249324" cy="1959139"/>
              <a:chOff x="7613311" y="3754626"/>
              <a:chExt cx="4249324" cy="1959139"/>
            </a:xfrm>
          </p:grpSpPr>
          <p:sp>
            <p:nvSpPr>
              <p:cNvPr id="3" name="Flowchart: Manual Operation 2">
                <a:extLst>
                  <a:ext uri="{FF2B5EF4-FFF2-40B4-BE49-F238E27FC236}">
                    <a16:creationId xmlns:a16="http://schemas.microsoft.com/office/drawing/2014/main" id="{7EFE8D1C-BFAE-4407-96BB-DF6E6FC9AEC9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 rot="10800000">
                <a:off x="7613311" y="3754626"/>
                <a:ext cx="4249324" cy="1938613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9C2274F-EE42-43B5-BF32-B381968767B8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8791583" y="4993075"/>
                <a:ext cx="1963659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IOT DEVICES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641CF4F-10CF-4575-9180-4849EF8BFDBD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8346896" y="4315623"/>
                <a:ext cx="2628242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    JSON XML CBOR JPEG…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D894DA-7EE5-49C8-B9EB-4CADFE78F721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894500" y="3986377"/>
                <a:ext cx="3738360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ONEM2M OCF ECHONET ZIGBEE OPC-UA… 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2B0B32B-7F3E-4F4D-A26D-3FF08977A2B3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8389718" y="4667283"/>
                <a:ext cx="2628242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    HTTP </a:t>
                </a:r>
                <a:r>
                  <a:rPr lang="en-US" sz="2000" kern="0" dirty="0" err="1">
                    <a:solidFill>
                      <a:prstClr val="white"/>
                    </a:solidFill>
                    <a:latin typeface="Intel Clear Pro"/>
                  </a:rPr>
                  <a:t>CoAP</a:t>
                </a: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MQTT BACNET ZWAVE… 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7AA207D-2FE5-49E4-9E1D-36BC118B9961}"/>
                </a:ext>
              </a:extLst>
            </p:cNvPr>
            <p:cNvGrpSpPr/>
            <p:nvPr/>
          </p:nvGrpSpPr>
          <p:grpSpPr>
            <a:xfrm>
              <a:off x="7613311" y="910444"/>
              <a:ext cx="4249324" cy="2080845"/>
              <a:chOff x="7613311" y="910444"/>
              <a:chExt cx="4249324" cy="2080845"/>
            </a:xfrm>
          </p:grpSpPr>
          <p:sp>
            <p:nvSpPr>
              <p:cNvPr id="5" name="Flowchart: Manual Operation 4">
                <a:extLst>
                  <a:ext uri="{FF2B5EF4-FFF2-40B4-BE49-F238E27FC236}">
                    <a16:creationId xmlns:a16="http://schemas.microsoft.com/office/drawing/2014/main" id="{C3041B53-9F64-46EB-95A0-B684D8DABD2B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7613311" y="1028157"/>
                <a:ext cx="4249324" cy="1938613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0F86C2-41BD-4210-8396-0CC5575F563B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8775354" y="910444"/>
                <a:ext cx="2014174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IoT APPLICATIONS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660C2A7-3647-4CDB-BEC0-4F67D5D1C92D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8223830" y="2270599"/>
                <a:ext cx="3087488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TABLES  RDF/JSON-LD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7E2F181-70E3-4DB0-B24C-0A9A620A474F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8240639" y="1922384"/>
                <a:ext cx="3087488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SQL  SPARQL 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238CC39-D92F-45B6-9B47-C437C466702C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8248100" y="1611338"/>
                <a:ext cx="3087488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FAAS  DIGITAL TWINS  ML/AI ANALYTICS 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2683798-7DEE-49D4-8F33-B4DF5BD2BB4D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8254925" y="1265458"/>
                <a:ext cx="3087488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CLOUD, EDGE/FOG, and IOT SERVICES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80661B-FBC0-4691-B1A1-30EFEEA1FD84}"/>
              </a:ext>
            </a:extLst>
          </p:cNvPr>
          <p:cNvGrpSpPr/>
          <p:nvPr/>
        </p:nvGrpSpPr>
        <p:grpSpPr>
          <a:xfrm>
            <a:off x="3857960" y="921255"/>
            <a:ext cx="2923265" cy="4806915"/>
            <a:chOff x="3857960" y="921255"/>
            <a:chExt cx="2923265" cy="48069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61562CA-2F7D-47ED-A0EB-E910A2A5C75F}"/>
                </a:ext>
              </a:extLst>
            </p:cNvPr>
            <p:cNvGrpSpPr/>
            <p:nvPr/>
          </p:nvGrpSpPr>
          <p:grpSpPr>
            <a:xfrm>
              <a:off x="4349683" y="1554269"/>
              <a:ext cx="1935685" cy="3677433"/>
              <a:chOff x="4349683" y="1554269"/>
              <a:chExt cx="1935685" cy="367743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EB051B8-231E-49A2-907A-22896979A53D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 rot="5400000" flipV="1">
                <a:off x="4214202" y="2375957"/>
                <a:ext cx="2206647" cy="1935685"/>
              </a:xfrm>
              <a:prstGeom prst="ellipse">
                <a:avLst/>
              </a:prstGeom>
              <a:gradFill flip="none" rotWithShape="1">
                <a:gsLst>
                  <a:gs pos="0">
                    <a:srgbClr val="00AEEF">
                      <a:alpha val="86000"/>
                    </a:srgbClr>
                  </a:gs>
                  <a:gs pos="100000">
                    <a:srgbClr val="00AEEF">
                      <a:alpha val="26000"/>
                    </a:srgbClr>
                  </a:gs>
                </a:gsLst>
                <a:lin ang="0" scaled="1"/>
                <a:tileRect/>
              </a:gradFill>
              <a:ln w="28575" cap="flat" cmpd="sng" algn="ctr">
                <a:noFill/>
                <a:prstDash val="solid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4">
                  <a:defRPr>
                    <a:effectLst/>
                  </a:defRPr>
                </a:pPr>
                <a:endParaRPr lang="en-US" sz="3067" b="1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20830AD-5FD1-4D2B-93E9-A42A17BAB7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5400000">
                <a:off x="3471357" y="2840997"/>
                <a:ext cx="3677433" cy="1103977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7157E52-C308-4293-B327-B9F74A7FDD9C}"/>
                </a:ext>
              </a:extLst>
            </p:cNvPr>
            <p:cNvGrpSpPr/>
            <p:nvPr/>
          </p:nvGrpSpPr>
          <p:grpSpPr>
            <a:xfrm>
              <a:off x="3876996" y="3760960"/>
              <a:ext cx="2904229" cy="1967210"/>
              <a:chOff x="3876996" y="3760960"/>
              <a:chExt cx="2904229" cy="1967210"/>
            </a:xfrm>
          </p:grpSpPr>
          <p:sp>
            <p:nvSpPr>
              <p:cNvPr id="14" name="Flowchart: Manual Operation 13">
                <a:extLst>
                  <a:ext uri="{FF2B5EF4-FFF2-40B4-BE49-F238E27FC236}">
                    <a16:creationId xmlns:a16="http://schemas.microsoft.com/office/drawing/2014/main" id="{91660FF7-9DBE-4971-96AE-423FAFEC2F29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 rot="10800000">
                <a:off x="3876996" y="3764734"/>
                <a:ext cx="2904229" cy="1905667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C078E0B-4084-4C32-A249-BF06E585EE92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4384628" y="5007480"/>
                <a:ext cx="1868523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WEB SERVICES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83E126-BE7D-4B23-886F-FE1369339AD2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4401406" y="4473712"/>
                <a:ext cx="1868523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    PYTHON  NODE.JS  C++   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F9A3CD6-2429-4E69-9C71-329B7DCAE67B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4349683" y="3760960"/>
                <a:ext cx="1868523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    </a:t>
                </a:r>
                <a:r>
                  <a:rPr lang="en-US" sz="2000" kern="0" dirty="0" err="1">
                    <a:solidFill>
                      <a:prstClr val="white"/>
                    </a:solidFill>
                    <a:latin typeface="Intel Clear Pro"/>
                  </a:rPr>
                  <a:t>fLASK</a:t>
                </a: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</a:t>
                </a:r>
                <a:r>
                  <a:rPr lang="en-US" sz="2000" kern="0" dirty="0" err="1">
                    <a:solidFill>
                      <a:prstClr val="white"/>
                    </a:solidFill>
                    <a:latin typeface="Intel Clear Pro"/>
                  </a:rPr>
                  <a:t>eXPRESS</a:t>
                </a: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4D333EE-ECF7-4A9D-B33D-975BFFE20417}"/>
                </a:ext>
              </a:extLst>
            </p:cNvPr>
            <p:cNvGrpSpPr/>
            <p:nvPr/>
          </p:nvGrpSpPr>
          <p:grpSpPr>
            <a:xfrm>
              <a:off x="3857960" y="921255"/>
              <a:ext cx="2904229" cy="1990812"/>
              <a:chOff x="3857960" y="921255"/>
              <a:chExt cx="2904229" cy="1990812"/>
            </a:xfrm>
          </p:grpSpPr>
          <p:sp>
            <p:nvSpPr>
              <p:cNvPr id="18" name="Flowchart: Manual Operation 17">
                <a:extLst>
                  <a:ext uri="{FF2B5EF4-FFF2-40B4-BE49-F238E27FC236}">
                    <a16:creationId xmlns:a16="http://schemas.microsoft.com/office/drawing/2014/main" id="{2A1E80FC-7A8C-4B96-BEFF-E51730605A36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3857960" y="1006400"/>
                <a:ext cx="2904229" cy="1905667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B6FE070-CF40-4CE7-8848-1CDCFA27D999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4263713" y="921255"/>
                <a:ext cx="2174789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BROWSER APPLICATIONS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645220F-3D87-4C48-A41E-E6F33038898D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4330636" y="1564373"/>
                <a:ext cx="1868523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     JQUERY AJAX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EF1CF1E-446B-4F18-B837-A5F8A13DFD8B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4200220" y="2185693"/>
                <a:ext cx="220624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JAVASCRIPT HTML XML JSON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A31F92E-E326-4FF7-9E99-56B31694A223}"/>
              </a:ext>
            </a:extLst>
          </p:cNvPr>
          <p:cNvGrpSpPr/>
          <p:nvPr/>
        </p:nvGrpSpPr>
        <p:grpSpPr>
          <a:xfrm>
            <a:off x="304235" y="939981"/>
            <a:ext cx="2914642" cy="4806915"/>
            <a:chOff x="304235" y="939981"/>
            <a:chExt cx="2914642" cy="480691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F462A8-88FF-4CF7-847A-D5CE521B02D7}"/>
                </a:ext>
              </a:extLst>
            </p:cNvPr>
            <p:cNvGrpSpPr/>
            <p:nvPr/>
          </p:nvGrpSpPr>
          <p:grpSpPr>
            <a:xfrm>
              <a:off x="834098" y="1554270"/>
              <a:ext cx="1849064" cy="3677433"/>
              <a:chOff x="834098" y="1554270"/>
              <a:chExt cx="1849064" cy="367743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FFC3485-46CA-4716-94B9-B0C2147AD6B1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 rot="5400000" flipV="1">
                <a:off x="655306" y="2407999"/>
                <a:ext cx="2206647" cy="1849064"/>
              </a:xfrm>
              <a:prstGeom prst="ellipse">
                <a:avLst/>
              </a:prstGeom>
              <a:gradFill flip="none" rotWithShape="1">
                <a:gsLst>
                  <a:gs pos="0">
                    <a:srgbClr val="00AEEF">
                      <a:alpha val="86000"/>
                    </a:srgbClr>
                  </a:gs>
                  <a:gs pos="100000">
                    <a:srgbClr val="00AEEF">
                      <a:alpha val="26000"/>
                    </a:srgbClr>
                  </a:gs>
                </a:gsLst>
                <a:lin ang="0" scaled="1"/>
                <a:tileRect/>
              </a:gradFill>
              <a:ln w="28575" cap="flat" cmpd="sng" algn="ctr">
                <a:noFill/>
                <a:prstDash val="solid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4">
                  <a:defRPr>
                    <a:effectLst/>
                  </a:defRPr>
                </a:pPr>
                <a:endParaRPr lang="en-US" sz="3067" b="1" kern="0">
                  <a:solidFill>
                    <a:prstClr val="black"/>
                  </a:solidFill>
                  <a:latin typeface="Intel Clear"/>
                </a:endParaRP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37BDFD6F-1F94-4274-9565-233005D524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5400000">
                <a:off x="-118735" y="2840998"/>
                <a:ext cx="3677433" cy="1103977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FFB847D-1885-4E56-8AAE-46FFAB891F30}"/>
                </a:ext>
              </a:extLst>
            </p:cNvPr>
            <p:cNvGrpSpPr/>
            <p:nvPr/>
          </p:nvGrpSpPr>
          <p:grpSpPr>
            <a:xfrm>
              <a:off x="314648" y="3784904"/>
              <a:ext cx="2904229" cy="1961992"/>
              <a:chOff x="314648" y="3784904"/>
              <a:chExt cx="2904229" cy="1961992"/>
            </a:xfrm>
          </p:grpSpPr>
          <p:sp>
            <p:nvSpPr>
              <p:cNvPr id="20" name="Flowchart: Manual Operation 19">
                <a:extLst>
                  <a:ext uri="{FF2B5EF4-FFF2-40B4-BE49-F238E27FC236}">
                    <a16:creationId xmlns:a16="http://schemas.microsoft.com/office/drawing/2014/main" id="{03401762-331D-4FB0-9584-5172C2AE60D5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 rot="10800000">
                <a:off x="314648" y="3787575"/>
                <a:ext cx="2904229" cy="1905667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6E0A189-24C9-4894-8AFF-4A51ED1796F9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841802" y="5026206"/>
                <a:ext cx="1790328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PHYSICAL TRANSPORT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6849BFC-8EA2-4715-BDDA-F7763BEE8BBE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856359" y="3784904"/>
                <a:ext cx="183290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ETHERNET  WIFI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1617E77-5520-4305-930D-AF0D9E3C02C1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834097" y="4402908"/>
                <a:ext cx="183290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FIBER SONET 5GHZ 2.4GHZ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D9705BE-3696-453A-A55F-BF63143AD37C}"/>
                </a:ext>
              </a:extLst>
            </p:cNvPr>
            <p:cNvGrpSpPr/>
            <p:nvPr/>
          </p:nvGrpSpPr>
          <p:grpSpPr>
            <a:xfrm>
              <a:off x="304235" y="939981"/>
              <a:ext cx="2904229" cy="2090347"/>
              <a:chOff x="304235" y="939981"/>
              <a:chExt cx="2904229" cy="2090347"/>
            </a:xfrm>
          </p:grpSpPr>
          <p:sp>
            <p:nvSpPr>
              <p:cNvPr id="24" name="Flowchart: Manual Operation 23">
                <a:extLst>
                  <a:ext uri="{FF2B5EF4-FFF2-40B4-BE49-F238E27FC236}">
                    <a16:creationId xmlns:a16="http://schemas.microsoft.com/office/drawing/2014/main" id="{7C5EEB86-FDEC-47DD-8B41-0A93A58D2F7E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04235" y="1025126"/>
                <a:ext cx="2904229" cy="1905667"/>
              </a:xfrm>
              <a:prstGeom prst="flowChartManualOperation">
                <a:avLst/>
              </a:prstGeom>
              <a:gradFill>
                <a:gsLst>
                  <a:gs pos="12000">
                    <a:srgbClr val="00AEEF">
                      <a:lumMod val="98000"/>
                      <a:alpha val="41000"/>
                    </a:srgbClr>
                  </a:gs>
                  <a:gs pos="59000">
                    <a:srgbClr val="00AEEF"/>
                  </a:gs>
                </a:gsLst>
                <a:lin ang="15000000" scaled="0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372" tIns="45688" rIns="91372" bIns="4568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 fontAlgn="base">
                  <a:lnSpc>
                    <a:spcPct val="85000"/>
                  </a:lnSpc>
                  <a:spcAft>
                    <a:spcPct val="0"/>
                  </a:spcAft>
                  <a:buClr>
                    <a:prstClr val="black"/>
                  </a:buClr>
                  <a:defRPr/>
                </a:pPr>
                <a:endParaRPr lang="en-US" sz="1400" kern="0" dirty="0">
                  <a:solidFill>
                    <a:prstClr val="white"/>
                  </a:solidFill>
                  <a:latin typeface="Intel Clear"/>
                  <a:cs typeface="Arial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C010BF0-213B-4D26-98DE-0982DFE6D558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841803" y="939981"/>
                <a:ext cx="183290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APPLICATION PROTOCOL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905BFEB-F1D2-410C-925A-66A415643AD4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850256" y="2309638"/>
                <a:ext cx="183290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TCP    UDP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6BD1A6B-29BA-4FF0-9618-C91B2912FF32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856360" y="1621294"/>
                <a:ext cx="1832905" cy="72069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tIns="121920" rtlCol="0" anchor="ctr"/>
              <a:lstStyle>
                <a:defPPr>
                  <a:defRPr lang="en-US">
                    <a:effectLst/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70000"/>
                  </a:lnSpc>
                  <a:defRPr>
                    <a:effectLst/>
                  </a:defRPr>
                </a:pPr>
                <a:r>
                  <a:rPr lang="en-US" sz="2000" kern="0" dirty="0">
                    <a:solidFill>
                      <a:prstClr val="white"/>
                    </a:solidFill>
                    <a:latin typeface="Intel Clear Pro"/>
                  </a:rPr>
                  <a:t>EMAIL WEB FTP SSH</a:t>
                </a:r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F4A354A-F2C9-49B4-8E5C-5E41A4F6A31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85115" y="5660297"/>
            <a:ext cx="2556292" cy="48638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Intel Clear Pro"/>
              </a:rPr>
              <a:t>Internet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0305B5-91D2-4867-8F08-2109F4B4587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050963" y="5658947"/>
            <a:ext cx="2556292" cy="48638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Intel Clear Pro"/>
              </a:rPr>
              <a:t>WEB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B33EC2-DA79-41D5-AD94-9D5726B9FD8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520523" y="5626682"/>
            <a:ext cx="2556292" cy="486385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Intel Clear Pro"/>
              </a:rPr>
              <a:t>IOT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AD0D35-0887-4CEE-A9C0-8BABFFDDE5F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6809" y="2997503"/>
            <a:ext cx="1832905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3200" kern="0" dirty="0">
                <a:solidFill>
                  <a:prstClr val="white"/>
                </a:solidFill>
                <a:latin typeface="Intel Clear Pro"/>
              </a:rPr>
              <a:t>IP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8137E3-0B00-415C-8470-CE6663BFBCF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416845" y="2972371"/>
            <a:ext cx="1868523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3200" kern="0" dirty="0">
                <a:solidFill>
                  <a:prstClr val="white"/>
                </a:solidFill>
                <a:latin typeface="Intel Clear Pro"/>
              </a:rPr>
              <a:t>HTTP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A38562-488E-4847-9E45-AC6A9534B67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160095" y="2957604"/>
            <a:ext cx="3087488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3200" kern="0" dirty="0">
                <a:solidFill>
                  <a:prstClr val="white"/>
                </a:solidFill>
                <a:latin typeface="Intel Clear Pro"/>
              </a:rPr>
              <a:t>INTERACTION MODEL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D050763-61CE-4E69-A236-6054BEB10FD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149177" y="3633272"/>
            <a:ext cx="2970938" cy="720690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tIns="121920" rtlCol="0" anchor="ctr"/>
          <a:lstStyle>
            <a:defPPr>
              <a:defRPr lang="en-US">
                <a:effectLst/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0000"/>
              </a:lnSpc>
              <a:defRPr>
                <a:effectLst/>
              </a:defRPr>
            </a:pPr>
            <a:r>
              <a:rPr lang="en-US" sz="2000" kern="0" dirty="0">
                <a:solidFill>
                  <a:prstClr val="white"/>
                </a:solidFill>
                <a:latin typeface="Intel Clear Pro"/>
              </a:rPr>
              <a:t>     IOTSCHEMA ETSI-SSN OGS…</a:t>
            </a:r>
          </a:p>
        </p:txBody>
      </p:sp>
    </p:spTree>
    <p:extLst>
      <p:ext uri="{BB962C8B-B14F-4D97-AF65-F5344CB8AC3E}">
        <p14:creationId xmlns:p14="http://schemas.microsoft.com/office/powerpoint/2010/main" val="10310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6" grpId="0"/>
      <p:bldP spid="31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C30F0E1-0D81-409C-871C-1500FD03BD48}"/>
              </a:ext>
            </a:extLst>
          </p:cNvPr>
          <p:cNvGrpSpPr/>
          <p:nvPr/>
        </p:nvGrpSpPr>
        <p:grpSpPr>
          <a:xfrm>
            <a:off x="2703668" y="2060097"/>
            <a:ext cx="6752249" cy="2693058"/>
            <a:chOff x="2703668" y="2060097"/>
            <a:chExt cx="6752249" cy="269305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0ABA4AD-6C5A-48AD-B93A-37F35D396B38}"/>
                </a:ext>
              </a:extLst>
            </p:cNvPr>
            <p:cNvSpPr/>
            <p:nvPr/>
          </p:nvSpPr>
          <p:spPr bwMode="auto">
            <a:xfrm>
              <a:off x="2703668" y="2060097"/>
              <a:ext cx="6752249" cy="269305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THING DESCRIPTION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40429BE-C19A-46D2-A728-5770EBB62DE6}"/>
                </a:ext>
              </a:extLst>
            </p:cNvPr>
            <p:cNvSpPr/>
            <p:nvPr/>
          </p:nvSpPr>
          <p:spPr bwMode="auto">
            <a:xfrm>
              <a:off x="3086049" y="244382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charset="0"/>
                </a:rPr>
                <a:t>SEMANTIC ANNOTATION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A960650-B163-43BD-8081-B401264B0A38}"/>
                </a:ext>
              </a:extLst>
            </p:cNvPr>
            <p:cNvSpPr/>
            <p:nvPr/>
          </p:nvSpPr>
          <p:spPr bwMode="auto">
            <a:xfrm>
              <a:off x="3086048" y="287769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charset="0"/>
                </a:rPr>
                <a:t>INTERACTION AFFORDANCES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8F9A203-FF99-46CE-A940-753A0DA1CE14}"/>
                </a:ext>
              </a:extLst>
            </p:cNvPr>
            <p:cNvSpPr/>
            <p:nvPr/>
          </p:nvSpPr>
          <p:spPr bwMode="auto">
            <a:xfrm>
              <a:off x="3086047" y="374543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charset="0"/>
                </a:rPr>
                <a:t>SECURITY SCHEME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9ED182D-BF82-4002-83CF-86F8DB0A0D47}"/>
                </a:ext>
              </a:extLst>
            </p:cNvPr>
            <p:cNvSpPr/>
            <p:nvPr/>
          </p:nvSpPr>
          <p:spPr bwMode="auto">
            <a:xfrm>
              <a:off x="3086047" y="417930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charset="0"/>
                </a:rPr>
                <a:t>PROTOCOL BINDING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677636-A79E-48FA-91D2-E502567CE41A}"/>
                </a:ext>
              </a:extLst>
            </p:cNvPr>
            <p:cNvSpPr/>
            <p:nvPr/>
          </p:nvSpPr>
          <p:spPr bwMode="auto">
            <a:xfrm>
              <a:off x="3086048" y="3311563"/>
              <a:ext cx="5987485" cy="43387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charset="0"/>
                </a:rPr>
                <a:t>PAYLOAD DATA SCHEMA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3E63F3D-6AE9-4C91-9EF2-FEC5F5570E42}"/>
              </a:ext>
            </a:extLst>
          </p:cNvPr>
          <p:cNvGrpSpPr/>
          <p:nvPr/>
        </p:nvGrpSpPr>
        <p:grpSpPr>
          <a:xfrm>
            <a:off x="947840" y="4753155"/>
            <a:ext cx="10263903" cy="1583426"/>
            <a:chOff x="947840" y="4753155"/>
            <a:chExt cx="10263903" cy="158342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A01A355-8319-4F0F-AF32-983826537F3A}"/>
                </a:ext>
              </a:extLst>
            </p:cNvPr>
            <p:cNvSpPr/>
            <p:nvPr/>
          </p:nvSpPr>
          <p:spPr bwMode="auto">
            <a:xfrm>
              <a:off x="2703667" y="5864640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Ecosystem B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C681292-D638-45B7-AD6D-64853D6A23D5}"/>
                </a:ext>
              </a:extLst>
            </p:cNvPr>
            <p:cNvSpPr/>
            <p:nvPr/>
          </p:nvSpPr>
          <p:spPr bwMode="auto">
            <a:xfrm>
              <a:off x="4459494" y="5864640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Ecosystem C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94DE1F5-72D6-414D-9E5B-4FADE7A63BCB}"/>
                </a:ext>
              </a:extLst>
            </p:cNvPr>
            <p:cNvSpPr/>
            <p:nvPr/>
          </p:nvSpPr>
          <p:spPr bwMode="auto">
            <a:xfrm>
              <a:off x="6215321" y="5864640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Ecosystem D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C779208-D1DA-40A0-8EC1-CB7ABF03F50F}"/>
                </a:ext>
              </a:extLst>
            </p:cNvPr>
            <p:cNvSpPr/>
            <p:nvPr/>
          </p:nvSpPr>
          <p:spPr bwMode="auto">
            <a:xfrm>
              <a:off x="7971148" y="5864640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Ecosystem 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9654A17-5BEA-44BD-A2A5-B8B3B863DEE1}"/>
                </a:ext>
              </a:extLst>
            </p:cNvPr>
            <p:cNvSpPr/>
            <p:nvPr/>
          </p:nvSpPr>
          <p:spPr bwMode="auto">
            <a:xfrm>
              <a:off x="9726975" y="5864639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Ecosystem F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7ACC963-F032-4BD5-9A58-94DC4B5281CD}"/>
                </a:ext>
              </a:extLst>
            </p:cNvPr>
            <p:cNvSpPr/>
            <p:nvPr/>
          </p:nvSpPr>
          <p:spPr bwMode="auto">
            <a:xfrm>
              <a:off x="947840" y="5864638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Ecosystem A</a:t>
              </a:r>
            </a:p>
          </p:txBody>
        </p: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80213655-0AB7-4DE1-AE9A-785B958A7F9B}"/>
                </a:ext>
              </a:extLst>
            </p:cNvPr>
            <p:cNvCxnSpPr>
              <a:cxnSpLocks/>
              <a:stCxn id="54" idx="2"/>
              <a:endCxn id="68" idx="0"/>
            </p:cNvCxnSpPr>
            <p:nvPr/>
          </p:nvCxnSpPr>
          <p:spPr bwMode="auto">
            <a:xfrm rot="5400000">
              <a:off x="3329267" y="3114112"/>
              <a:ext cx="1111482" cy="4389568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F70E26BA-9DB1-47BD-8099-9B34C3D18AC4}"/>
                </a:ext>
              </a:extLst>
            </p:cNvPr>
            <p:cNvCxnSpPr>
              <a:cxnSpLocks/>
              <a:stCxn id="54" idx="2"/>
              <a:endCxn id="2" idx="0"/>
            </p:cNvCxnSpPr>
            <p:nvPr/>
          </p:nvCxnSpPr>
          <p:spPr bwMode="auto">
            <a:xfrm rot="5400000">
              <a:off x="4207180" y="3992028"/>
              <a:ext cx="1111484" cy="2633741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C265B078-B60B-41A5-AAEB-E6EAF1520632}"/>
                </a:ext>
              </a:extLst>
            </p:cNvPr>
            <p:cNvCxnSpPr>
              <a:cxnSpLocks/>
              <a:stCxn id="54" idx="2"/>
              <a:endCxn id="47" idx="0"/>
            </p:cNvCxnSpPr>
            <p:nvPr/>
          </p:nvCxnSpPr>
          <p:spPr bwMode="auto">
            <a:xfrm rot="5400000">
              <a:off x="5085093" y="4869940"/>
              <a:ext cx="1111484" cy="877914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9B3D51F7-5763-4A8A-9926-235629902958}"/>
                </a:ext>
              </a:extLst>
            </p:cNvPr>
            <p:cNvCxnSpPr>
              <a:cxnSpLocks/>
              <a:stCxn id="54" idx="2"/>
              <a:endCxn id="48" idx="0"/>
            </p:cNvCxnSpPr>
            <p:nvPr/>
          </p:nvCxnSpPr>
          <p:spPr bwMode="auto">
            <a:xfrm rot="16200000" flipH="1">
              <a:off x="5963006" y="4869941"/>
              <a:ext cx="1111484" cy="877913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F83CCA5F-B4DF-4C42-94D5-B1E07F1A5324}"/>
                </a:ext>
              </a:extLst>
            </p:cNvPr>
            <p:cNvCxnSpPr>
              <a:cxnSpLocks/>
              <a:stCxn id="54" idx="2"/>
              <a:endCxn id="49" idx="0"/>
            </p:cNvCxnSpPr>
            <p:nvPr/>
          </p:nvCxnSpPr>
          <p:spPr bwMode="auto">
            <a:xfrm rot="16200000" flipH="1">
              <a:off x="6840920" y="3992027"/>
              <a:ext cx="1111484" cy="2633740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38926568-CB1B-4187-8444-DFE1549DFE55}"/>
                </a:ext>
              </a:extLst>
            </p:cNvPr>
            <p:cNvCxnSpPr>
              <a:cxnSpLocks/>
              <a:stCxn id="54" idx="2"/>
              <a:endCxn id="67" idx="0"/>
            </p:cNvCxnSpPr>
            <p:nvPr/>
          </p:nvCxnSpPr>
          <p:spPr bwMode="auto">
            <a:xfrm rot="16200000" flipH="1">
              <a:off x="7718835" y="3114113"/>
              <a:ext cx="1111483" cy="4389567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AB95EB5-3E3B-4414-B42F-9979A29E2DF2}"/>
              </a:ext>
            </a:extLst>
          </p:cNvPr>
          <p:cNvGrpSpPr/>
          <p:nvPr/>
        </p:nvGrpSpPr>
        <p:grpSpPr>
          <a:xfrm>
            <a:off x="935769" y="476672"/>
            <a:ext cx="10275974" cy="1583427"/>
            <a:chOff x="935769" y="476672"/>
            <a:chExt cx="10275974" cy="158342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5FA0888-375D-4E79-853B-7875CB905FD8}"/>
                </a:ext>
              </a:extLst>
            </p:cNvPr>
            <p:cNvSpPr/>
            <p:nvPr/>
          </p:nvSpPr>
          <p:spPr bwMode="auto">
            <a:xfrm>
              <a:off x="2703667" y="486182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APPLICATION 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EA1885-7FD3-42EC-A965-20761959CB17}"/>
                </a:ext>
              </a:extLst>
            </p:cNvPr>
            <p:cNvSpPr/>
            <p:nvPr/>
          </p:nvSpPr>
          <p:spPr bwMode="auto">
            <a:xfrm>
              <a:off x="4471565" y="486182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APPLICATION 3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B505A31-F42F-472D-A718-2AABAFA05257}"/>
                </a:ext>
              </a:extLst>
            </p:cNvPr>
            <p:cNvSpPr/>
            <p:nvPr/>
          </p:nvSpPr>
          <p:spPr bwMode="auto">
            <a:xfrm>
              <a:off x="6215321" y="486183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APPLICATION 4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19CC7DA-82D1-4A86-AF97-72EB2C9DCDAC}"/>
                </a:ext>
              </a:extLst>
            </p:cNvPr>
            <p:cNvSpPr/>
            <p:nvPr/>
          </p:nvSpPr>
          <p:spPr bwMode="auto">
            <a:xfrm>
              <a:off x="7971148" y="486183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APPLICATION 5</a:t>
              </a:r>
            </a:p>
          </p:txBody>
        </p: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66FF1849-D960-4F82-865B-B068C135379E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7718834" y="-690428"/>
              <a:ext cx="1111482" cy="4389568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24723488-81CB-4BC8-9145-8BA6C9080A64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6840919" y="187485"/>
              <a:ext cx="1111484" cy="2633741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710FC0FC-5CA5-4011-9DEB-067A158268E6}"/>
                </a:ext>
              </a:extLst>
            </p:cNvPr>
            <p:cNvCxnSpPr>
              <a:cxnSpLocks/>
            </p:cNvCxnSpPr>
            <p:nvPr/>
          </p:nvCxnSpPr>
          <p:spPr bwMode="auto">
            <a:xfrm rot="16200000">
              <a:off x="5963006" y="1065398"/>
              <a:ext cx="1111484" cy="877914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52F6723A-8F2F-474F-99CA-8DE4403F9FAA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5085093" y="1065400"/>
              <a:ext cx="1111484" cy="877913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C6706A89-6C4E-4AE4-8CAD-5739D99F7274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4207179" y="187485"/>
              <a:ext cx="1111484" cy="2633740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FEF2E259-1B9D-435C-AA99-3FCE3B444972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3329267" y="-690427"/>
              <a:ext cx="1111483" cy="4389567"/>
            </a:xfrm>
            <a:prstGeom prst="bentConnector3">
              <a:avLst>
                <a:gd name="adj1" fmla="val 50000"/>
              </a:avLst>
            </a:prstGeom>
            <a:noFill/>
            <a:ln w="88900" cap="flat" cmpd="sng" algn="ctr">
              <a:solidFill>
                <a:schemeClr val="bg2">
                  <a:lumMod val="65000"/>
                  <a:lumOff val="35000"/>
                </a:schemeClr>
              </a:solidFill>
              <a:prstDash val="solid"/>
              <a:miter lim="800000"/>
              <a:headEnd type="triangle" w="med" len="med"/>
              <a:tailEnd type="none"/>
            </a:ln>
            <a:effectLst/>
          </p:spPr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1760DEC-60FE-449D-9335-0A37C4703E26}"/>
                </a:ext>
              </a:extLst>
            </p:cNvPr>
            <p:cNvSpPr/>
            <p:nvPr/>
          </p:nvSpPr>
          <p:spPr bwMode="auto">
            <a:xfrm>
              <a:off x="9726975" y="476672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APPLICATION 6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01E491E-55E5-4A07-9BF8-D441AA5FDEC9}"/>
                </a:ext>
              </a:extLst>
            </p:cNvPr>
            <p:cNvSpPr/>
            <p:nvPr/>
          </p:nvSpPr>
          <p:spPr bwMode="auto">
            <a:xfrm>
              <a:off x="935769" y="476672"/>
              <a:ext cx="1484768" cy="47194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372" tIns="45688" rIns="91372" bIns="45688" numCol="1" rtlCol="0" anchor="t" anchorCtr="1" compatLnSpc="1">
              <a:prstTxWarp prst="textNoShape">
                <a:avLst/>
              </a:prstTxWarp>
              <a:noAutofit/>
            </a:bodyPr>
            <a:lstStyle/>
            <a:p>
              <a:pPr algn="ctr" defTabSz="914400" fontAlgn="base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prstClr val="white"/>
                </a:buClr>
                <a:defRPr/>
              </a:pPr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ntel Clear Pro"/>
                  <a:cs typeface="Arial" charset="0"/>
                </a:rPr>
                <a:t>APPLICATION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732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ud 48"/>
          <p:cNvSpPr/>
          <p:nvPr/>
        </p:nvSpPr>
        <p:spPr>
          <a:xfrm>
            <a:off x="6504377" y="1277484"/>
            <a:ext cx="1730963" cy="614442"/>
          </a:xfrm>
          <a:prstGeom prst="cloud">
            <a:avLst/>
          </a:prstGeom>
          <a:solidFill>
            <a:srgbClr val="8EB4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de-DE" sz="2000" dirty="0">
                <a:latin typeface="+mj-lt"/>
              </a:rPr>
              <a:t>JavaScript</a:t>
            </a:r>
            <a:endParaRPr lang="en-US" sz="2000" dirty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" y="0"/>
            <a:ext cx="12198350" cy="1143000"/>
          </a:xfrm>
        </p:spPr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WG Deliverables</a:t>
            </a:r>
          </a:p>
        </p:txBody>
      </p:sp>
      <p:sp>
        <p:nvSpPr>
          <p:cNvPr id="15" name="角丸四角形 6"/>
          <p:cNvSpPr/>
          <p:nvPr/>
        </p:nvSpPr>
        <p:spPr bwMode="auto">
          <a:xfrm>
            <a:off x="4875405" y="2036688"/>
            <a:ext cx="2592000" cy="2709456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Any IoT Device</a:t>
            </a:r>
          </a:p>
        </p:txBody>
      </p:sp>
      <p:sp>
        <p:nvSpPr>
          <p:cNvPr id="19" name="角丸四角形 21"/>
          <p:cNvSpPr/>
          <p:nvPr/>
        </p:nvSpPr>
        <p:spPr bwMode="auto">
          <a:xfrm>
            <a:off x="5001405" y="4185771"/>
            <a:ext cx="2340000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35" name="角丸四角形 21"/>
          <p:cNvSpPr/>
          <p:nvPr/>
        </p:nvSpPr>
        <p:spPr bwMode="auto">
          <a:xfrm>
            <a:off x="4997179" y="3637495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36" name="Down Arrow 40"/>
          <p:cNvSpPr/>
          <p:nvPr/>
        </p:nvSpPr>
        <p:spPr>
          <a:xfrm rot="5400000">
            <a:off x="4646250" y="3642913"/>
            <a:ext cx="295612" cy="414097"/>
          </a:xfrm>
          <a:prstGeom prst="downArrow">
            <a:avLst/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Cloud 46"/>
          <p:cNvSpPr/>
          <p:nvPr/>
        </p:nvSpPr>
        <p:spPr>
          <a:xfrm>
            <a:off x="2779226" y="4040992"/>
            <a:ext cx="1223022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>
                <a:latin typeface="+mj-lt"/>
              </a:rPr>
              <a:t>Events</a:t>
            </a:r>
            <a:endParaRPr lang="en-US" sz="2000" dirty="0">
              <a:latin typeface="+mj-lt"/>
            </a:endParaRPr>
          </a:p>
        </p:txBody>
      </p:sp>
      <p:sp>
        <p:nvSpPr>
          <p:cNvPr id="38" name="Cloud 47"/>
          <p:cNvSpPr/>
          <p:nvPr/>
        </p:nvSpPr>
        <p:spPr>
          <a:xfrm>
            <a:off x="687905" y="4186565"/>
            <a:ext cx="1562230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Ins="0" rtlCol="0" anchor="ctr"/>
          <a:lstStyle/>
          <a:p>
            <a:pPr algn="ctr"/>
            <a:r>
              <a:rPr lang="de-DE" sz="2000" dirty="0">
                <a:latin typeface="+mj-lt"/>
              </a:rPr>
              <a:t>Properties</a:t>
            </a:r>
            <a:endParaRPr lang="en-US" sz="2000" dirty="0">
              <a:latin typeface="+mj-lt"/>
            </a:endParaRPr>
          </a:p>
        </p:txBody>
      </p:sp>
      <p:sp>
        <p:nvSpPr>
          <p:cNvPr id="39" name="Cloud 48"/>
          <p:cNvSpPr/>
          <p:nvPr/>
        </p:nvSpPr>
        <p:spPr>
          <a:xfrm>
            <a:off x="1878730" y="4480260"/>
            <a:ext cx="1309236" cy="773640"/>
          </a:xfrm>
          <a:prstGeom prst="cloud">
            <a:avLst/>
          </a:prstGeom>
          <a:solidFill>
            <a:srgbClr val="4A7B7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000" dirty="0">
                <a:latin typeface="+mj-lt"/>
              </a:rPr>
              <a:t>Actions</a:t>
            </a:r>
            <a:endParaRPr lang="en-US" sz="2000" dirty="0">
              <a:latin typeface="+mj-lt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5001405" y="3634687"/>
            <a:ext cx="2340000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  <a:endParaRPr lang="ja-JP" altLang="en-US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pic>
        <p:nvPicPr>
          <p:cNvPr id="41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4896" y="3402425"/>
            <a:ext cx="895073" cy="895073"/>
          </a:xfrm>
          <a:prstGeom prst="rect">
            <a:avLst/>
          </a:prstGeom>
          <a:noFill/>
        </p:spPr>
      </p:pic>
      <p:sp>
        <p:nvSpPr>
          <p:cNvPr id="43" name="テキスト ボックス 43"/>
          <p:cNvSpPr txBox="1"/>
          <p:nvPr/>
        </p:nvSpPr>
        <p:spPr>
          <a:xfrm>
            <a:off x="627064" y="1757654"/>
            <a:ext cx="385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Information model and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JSON-LD 1.1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serialization to describe Thing </a:t>
            </a:r>
            <a:r>
              <a:rPr lang="en-US" altLang="ja-JP" sz="1600" i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instances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with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metadata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Uses </a:t>
            </a:r>
            <a:r>
              <a:rPr lang="en-US" altLang="ja-JP" sz="1600" b="1" dirty="0">
                <a:solidFill>
                  <a:srgbClr val="4A7B7C"/>
                </a:solidFill>
                <a:latin typeface="+mj-lt"/>
                <a:ea typeface="HG明朝E" panose="02020909000000000000" pitchFamily="17" charset="-128"/>
              </a:rPr>
              <a:t>formal interaction model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and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domain-specific vocabularies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to uniformly describe Thing interaction affordances, which enables semantic interoperability.</a:t>
            </a:r>
          </a:p>
        </p:txBody>
      </p:sp>
      <p:sp>
        <p:nvSpPr>
          <p:cNvPr id="44" name="Cube 4"/>
          <p:cNvSpPr/>
          <p:nvPr/>
        </p:nvSpPr>
        <p:spPr>
          <a:xfrm>
            <a:off x="627063" y="1214721"/>
            <a:ext cx="3852000" cy="542933"/>
          </a:xfrm>
          <a:prstGeom prst="cube">
            <a:avLst>
              <a:gd name="adj" fmla="val 21875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Thing Description (TD)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3" name="テキスト ボックス 39"/>
          <p:cNvSpPr txBox="1"/>
          <p:nvPr/>
        </p:nvSpPr>
        <p:spPr>
          <a:xfrm>
            <a:off x="7987575" y="2075364"/>
            <a:ext cx="385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Standardized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JavaScript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API for an IoT runtime system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similar to the Web browser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. Provides an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interface between applications and Things to simplify IoT application development and enable </a:t>
            </a: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portable apps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</a:rPr>
              <a:t>across vendors, devices, edge, and cloud.</a:t>
            </a:r>
          </a:p>
        </p:txBody>
      </p:sp>
      <p:sp>
        <p:nvSpPr>
          <p:cNvPr id="54" name="Cube 4"/>
          <p:cNvSpPr/>
          <p:nvPr/>
        </p:nvSpPr>
        <p:spPr>
          <a:xfrm>
            <a:off x="7987576" y="1532431"/>
            <a:ext cx="3852000" cy="542933"/>
          </a:xfrm>
          <a:prstGeom prst="cube">
            <a:avLst>
              <a:gd name="adj" fmla="val 21875"/>
            </a:avLst>
          </a:prstGeom>
          <a:solidFill>
            <a:srgbClr val="005A9C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Scripting API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8" name="角丸四角形 21"/>
          <p:cNvSpPr/>
          <p:nvPr/>
        </p:nvSpPr>
        <p:spPr bwMode="auto">
          <a:xfrm>
            <a:off x="5001405" y="2162459"/>
            <a:ext cx="2340000" cy="1357309"/>
          </a:xfrm>
          <a:prstGeom prst="roundRect">
            <a:avLst>
              <a:gd name="adj" fmla="val 13261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1600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</a:t>
            </a:r>
            <a:endParaRPr lang="ja-JP" altLang="en-US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9" name="角丸四角形 21"/>
          <p:cNvSpPr/>
          <p:nvPr/>
        </p:nvSpPr>
        <p:spPr bwMode="auto">
          <a:xfrm>
            <a:off x="5001405" y="3089219"/>
            <a:ext cx="2340000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ja-JP" altLang="en-US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7" name="縦巻き 49"/>
          <p:cNvSpPr/>
          <p:nvPr/>
        </p:nvSpPr>
        <p:spPr bwMode="auto">
          <a:xfrm>
            <a:off x="5091405" y="2549818"/>
            <a:ext cx="2160000" cy="432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61" name="テキスト ボックス 41"/>
          <p:cNvSpPr txBox="1"/>
          <p:nvPr/>
        </p:nvSpPr>
        <p:spPr>
          <a:xfrm>
            <a:off x="7987576" y="4616320"/>
            <a:ext cx="3852000" cy="1323439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Capture how the </a:t>
            </a:r>
            <a:r>
              <a:rPr lang="en-US" altLang="ja-JP" sz="1600" b="1" dirty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formal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b="1" dirty="0">
                <a:solidFill>
                  <a:srgbClr val="4A7B7C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Interaction Model 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is mapped to concrete protocol operations (e.g., </a:t>
            </a:r>
            <a:r>
              <a:rPr lang="en-US" altLang="ja-JP" sz="1600" dirty="0" err="1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CoAP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) and platform features (e.g., OCF). These templates are re-used by concrete TDs.</a:t>
            </a:r>
            <a:endParaRPr lang="en-US" altLang="ja-JP" sz="140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  <p:sp>
        <p:nvSpPr>
          <p:cNvPr id="62" name="Cube 4"/>
          <p:cNvSpPr/>
          <p:nvPr/>
        </p:nvSpPr>
        <p:spPr>
          <a:xfrm>
            <a:off x="7987576" y="4073387"/>
            <a:ext cx="3852000" cy="542933"/>
          </a:xfrm>
          <a:prstGeom prst="cube">
            <a:avLst>
              <a:gd name="adj" fmla="val 21875"/>
            </a:avLst>
          </a:prstGeom>
          <a:solidFill>
            <a:srgbClr val="00B05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 Binding Templates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63" name="Cloud 48"/>
          <p:cNvSpPr/>
          <p:nvPr/>
        </p:nvSpPr>
        <p:spPr>
          <a:xfrm>
            <a:off x="5454893" y="5243729"/>
            <a:ext cx="1282005" cy="739381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>
                <a:latin typeface="+mj-lt"/>
              </a:rPr>
              <a:t>…</a:t>
            </a:r>
            <a:endParaRPr lang="en-US" sz="2000" dirty="0">
              <a:latin typeface="+mj-lt"/>
            </a:endParaRPr>
          </a:p>
        </p:txBody>
      </p:sp>
      <p:sp>
        <p:nvSpPr>
          <p:cNvPr id="64" name="Cloud 48"/>
          <p:cNvSpPr/>
          <p:nvPr/>
        </p:nvSpPr>
        <p:spPr>
          <a:xfrm>
            <a:off x="5492993" y="4847642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>
                <a:latin typeface="+mj-lt"/>
              </a:rPr>
              <a:t>HTTP</a:t>
            </a:r>
            <a:endParaRPr lang="en-US" sz="2000" dirty="0">
              <a:latin typeface="+mj-lt"/>
            </a:endParaRPr>
          </a:p>
        </p:txBody>
      </p:sp>
      <p:sp>
        <p:nvSpPr>
          <p:cNvPr id="66" name="Cloud 48"/>
          <p:cNvSpPr/>
          <p:nvPr/>
        </p:nvSpPr>
        <p:spPr>
          <a:xfrm>
            <a:off x="4805162" y="5201876"/>
            <a:ext cx="1049417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>
                <a:latin typeface="+mj-lt"/>
              </a:rPr>
              <a:t>MQTT</a:t>
            </a:r>
            <a:endParaRPr lang="en-US" sz="2000" dirty="0">
              <a:latin typeface="+mj-lt"/>
            </a:endParaRPr>
          </a:p>
        </p:txBody>
      </p:sp>
      <p:sp>
        <p:nvSpPr>
          <p:cNvPr id="67" name="Cloud 48"/>
          <p:cNvSpPr/>
          <p:nvPr/>
        </p:nvSpPr>
        <p:spPr>
          <a:xfrm>
            <a:off x="4918685" y="5670426"/>
            <a:ext cx="1103263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Modbus</a:t>
            </a:r>
            <a:endParaRPr lang="en-US" sz="2000" dirty="0">
              <a:latin typeface="+mj-lt"/>
            </a:endParaRPr>
          </a:p>
        </p:txBody>
      </p:sp>
      <p:sp>
        <p:nvSpPr>
          <p:cNvPr id="65" name="Cloud 48"/>
          <p:cNvSpPr/>
          <p:nvPr/>
        </p:nvSpPr>
        <p:spPr>
          <a:xfrm>
            <a:off x="6240731" y="4993500"/>
            <a:ext cx="1011384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CoAP</a:t>
            </a:r>
            <a:endParaRPr lang="en-US" sz="2000" dirty="0">
              <a:latin typeface="+mj-lt"/>
            </a:endParaRPr>
          </a:p>
        </p:txBody>
      </p:sp>
      <p:sp>
        <p:nvSpPr>
          <p:cNvPr id="68" name="Cloud 48"/>
          <p:cNvSpPr/>
          <p:nvPr/>
        </p:nvSpPr>
        <p:spPr>
          <a:xfrm>
            <a:off x="6240731" y="5426032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>
                <a:latin typeface="+mj-lt"/>
              </a:rPr>
              <a:t>UA Binary</a:t>
            </a:r>
            <a:endParaRPr lang="en-US" sz="2000" dirty="0">
              <a:latin typeface="+mj-lt"/>
            </a:endParaRPr>
          </a:p>
        </p:txBody>
      </p:sp>
      <p:sp>
        <p:nvSpPr>
          <p:cNvPr id="69" name="Cloud 48"/>
          <p:cNvSpPr/>
          <p:nvPr/>
        </p:nvSpPr>
        <p:spPr>
          <a:xfrm>
            <a:off x="5778872" y="5858158"/>
            <a:ext cx="1310478" cy="595178"/>
          </a:xfrm>
          <a:prstGeom prst="cloud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 err="1">
                <a:latin typeface="+mj-lt"/>
              </a:rPr>
              <a:t>BACnet</a:t>
            </a:r>
            <a:endParaRPr lang="en-US" sz="2000" dirty="0">
              <a:latin typeface="+mj-lt"/>
            </a:endParaRPr>
          </a:p>
        </p:txBody>
      </p:sp>
      <p:sp>
        <p:nvSpPr>
          <p:cNvPr id="70" name="Rechteckiger Pfeil 34"/>
          <p:cNvSpPr/>
          <p:nvPr/>
        </p:nvSpPr>
        <p:spPr>
          <a:xfrm rot="5400000" flipH="1" flipV="1">
            <a:off x="4475105" y="3936906"/>
            <a:ext cx="280148" cy="772261"/>
          </a:xfrm>
          <a:prstGeom prst="bentArrow">
            <a:avLst>
              <a:gd name="adj1" fmla="val 43521"/>
              <a:gd name="adj2" fmla="val 50000"/>
              <a:gd name="adj3" fmla="val 43417"/>
              <a:gd name="adj4" fmla="val 26183"/>
            </a:avLst>
          </a:prstGeom>
          <a:solidFill>
            <a:srgbClr val="41A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Wolkenförmige Legende 32"/>
          <p:cNvSpPr/>
          <p:nvPr/>
        </p:nvSpPr>
        <p:spPr>
          <a:xfrm>
            <a:off x="1202631" y="3481661"/>
            <a:ext cx="2140091" cy="946151"/>
          </a:xfrm>
          <a:prstGeom prst="cloudCallout">
            <a:avLst>
              <a:gd name="adj1" fmla="val 68128"/>
              <a:gd name="adj2" fmla="val -9313"/>
            </a:avLst>
          </a:prstGeom>
          <a:solidFill>
            <a:srgbClr val="EB780A"/>
          </a:solidFill>
          <a:ln w="25400" cap="rnd" cmpd="sng" algn="ctr">
            <a:noFill/>
            <a:prstDash val="solid"/>
          </a:ln>
          <a:effectLst/>
        </p:spPr>
        <p:txBody>
          <a:bodyPr wrap="none" lIns="288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dirty="0">
                <a:solidFill>
                  <a:sysClr val="window" lastClr="FFFFFF"/>
                </a:solidFill>
                <a:latin typeface="+mj-lt"/>
                <a:ea typeface="+mn-ea"/>
              </a:rPr>
              <a:t>The </a:t>
            </a:r>
            <a:r>
              <a:rPr lang="de-DE" sz="2000" i="1" kern="0" dirty="0">
                <a:solidFill>
                  <a:sysClr val="window" lastClr="FFFFFF"/>
                </a:solidFill>
                <a:latin typeface="+mj-lt"/>
                <a:ea typeface="+mn-ea"/>
              </a:rPr>
              <a:t>index.html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000" kern="0" noProof="0" dirty="0" err="1">
                <a:solidFill>
                  <a:sysClr val="window" lastClr="FFFFFF"/>
                </a:solidFill>
                <a:latin typeface="+mj-lt"/>
                <a:ea typeface="+mn-ea"/>
              </a:rPr>
              <a:t>for</a:t>
            </a:r>
            <a:r>
              <a:rPr lang="de-DE" sz="2000" kern="0" noProof="0" dirty="0">
                <a:solidFill>
                  <a:sysClr val="window" lastClr="FFFFFF"/>
                </a:solidFill>
                <a:latin typeface="+mj-lt"/>
                <a:ea typeface="+mn-ea"/>
              </a:rPr>
              <a:t> Things</a:t>
            </a:r>
            <a:endParaRPr kumimoji="0" lang="de-DE" sz="160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</a:endParaRPr>
          </a:p>
        </p:txBody>
      </p:sp>
      <p:sp>
        <p:nvSpPr>
          <p:cNvPr id="31" name="Cube 4"/>
          <p:cNvSpPr/>
          <p:nvPr/>
        </p:nvSpPr>
        <p:spPr>
          <a:xfrm>
            <a:off x="446975" y="5373216"/>
            <a:ext cx="3852000" cy="542933"/>
          </a:xfrm>
          <a:prstGeom prst="cube">
            <a:avLst>
              <a:gd name="adj" fmla="val 21875"/>
            </a:avLst>
          </a:prstGeom>
          <a:solidFill>
            <a:srgbClr val="FFC000"/>
          </a:solidFill>
          <a:ln w="25400" cap="rnd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00" dirty="0" err="1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WoT</a:t>
            </a:r>
            <a:r>
              <a:rPr lang="en-US" sz="2000" kern="100" dirty="0">
                <a:solidFill>
                  <a:sysClr val="window" lastClr="FFFFFF"/>
                </a:solidFill>
                <a:latin typeface="+mj-lt"/>
                <a:ea typeface="+mn-ea"/>
                <a:cs typeface="Arial" pitchFamily="34" charset="0"/>
              </a:rPr>
              <a:t> </a:t>
            </a:r>
            <a:r>
              <a:rPr lang="en-US" sz="2000" kern="100" dirty="0">
                <a:solidFill>
                  <a:sysClr val="window" lastClr="FFFFFF"/>
                </a:solidFill>
                <a:latin typeface="+mj-lt"/>
                <a:cs typeface="Arial" pitchFamily="34" charset="0"/>
              </a:rPr>
              <a:t>Security and Privacy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34" name="テキスト ボックス 41">
            <a:extLst>
              <a:ext uri="{FF2B5EF4-FFF2-40B4-BE49-F238E27FC236}">
                <a16:creationId xmlns:a16="http://schemas.microsoft.com/office/drawing/2014/main" id="{27D95982-7DF1-419F-82F0-80379CF7806B}"/>
              </a:ext>
            </a:extLst>
          </p:cNvPr>
          <p:cNvSpPr txBox="1"/>
          <p:nvPr/>
        </p:nvSpPr>
        <p:spPr>
          <a:xfrm>
            <a:off x="480718" y="5916149"/>
            <a:ext cx="3852000" cy="830997"/>
          </a:xfrm>
          <a:prstGeom prst="rect">
            <a:avLst/>
          </a:prstGeom>
          <a:noFill/>
        </p:spPr>
        <p:txBody>
          <a:bodyPr wrap="square" rIns="9000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="1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Cross-cutting</a:t>
            </a:r>
            <a:r>
              <a:rPr lang="en-US" altLang="ja-JP" sz="160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anose="020B0604020202020204" pitchFamily="34" charset="0"/>
              </a:rPr>
              <a:t> support and guidance to support appropriate security and privacy mechanisms and considerations.</a:t>
            </a:r>
            <a:endParaRPr lang="en-US" altLang="ja-JP" sz="140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6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WoT Thing Description (TD) – JSON-LD 1.1</a:t>
            </a:r>
          </a:p>
        </p:txBody>
      </p:sp>
      <p:sp>
        <p:nvSpPr>
          <p:cNvPr id="8" name="Rectangle 3"/>
          <p:cNvSpPr/>
          <p:nvPr/>
        </p:nvSpPr>
        <p:spPr>
          <a:xfrm>
            <a:off x="2570783" y="1052736"/>
            <a:ext cx="8208912" cy="58539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"@</a:t>
            </a:r>
            <a:r>
              <a:rPr lang="de-DE" sz="1600" b="1" dirty="0" err="1">
                <a:solidFill>
                  <a:srgbClr val="FF9900"/>
                </a:solidFill>
                <a:latin typeface="Consolas" panose="020B0609020204030204" pitchFamily="49" charset="0"/>
              </a:rPr>
              <a:t>context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"https://www.w3.org/ns/td"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C0504D"/>
                </a:solidFill>
                <a:latin typeface="Consolas" panose="020B0609020204030204" pitchFamily="49" charset="0"/>
              </a:rPr>
              <a:t>"http://iotschema.org/"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id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"urn:dev:org:32473:1234567890"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"name"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"MyLEDThing"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description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"RGB LED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torchiere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"@type"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"Thing"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iot:Light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"securityDefinitions"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dirty="0">
                <a:solidFill>
                  <a:srgbClr val="4A7B7C"/>
                </a:solidFill>
                <a:latin typeface="Consolas" panose="020B0609020204030204" pitchFamily="49" charset="0"/>
              </a:rPr>
              <a:t>"basic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>
                <a:solidFill>
                  <a:srgbClr val="4A7B7C"/>
                </a:solidFill>
                <a:latin typeface="Consolas" panose="020B0609020204030204" pitchFamily="49" charset="0"/>
              </a:rPr>
              <a:t>sc"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"scheme"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4A7B7C"/>
                </a:solidFill>
                <a:latin typeface="Consolas" panose="020B0609020204030204" pitchFamily="49" charset="0"/>
              </a:rPr>
              <a:t>"basic"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"in"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"header"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}],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"security</a:t>
            </a:r>
            <a:r>
              <a:rPr lang="de-DE" sz="1600" b="1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>
                <a:solidFill>
                  <a:srgbClr val="4A7B7C"/>
                </a:solidFill>
                <a:latin typeface="Consolas" panose="020B0609020204030204" pitchFamily="49" charset="0"/>
              </a:rPr>
              <a:t>"basic</a:t>
            </a:r>
            <a:r>
              <a:rPr lang="de-DE" sz="1600" dirty="0">
                <a:solidFill>
                  <a:srgbClr val="4A7B7C"/>
                </a:solidFill>
                <a:latin typeface="Consolas" panose="020B0609020204030204" pitchFamily="49" charset="0"/>
              </a:rPr>
              <a:t>_sc"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brightness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ea typeface="ＭＳ Ｐゴシック" charset="-128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 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"type"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"integer",</a:t>
            </a: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     "</a:t>
            </a:r>
            <a:r>
              <a:rPr lang="de-DE" sz="16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minimum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0,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     "</a:t>
            </a:r>
            <a:r>
              <a:rPr lang="de-DE" sz="16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maximum</a:t>
            </a: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dirty="0">
                <a:solidFill>
                  <a:srgbClr val="FF0066"/>
                </a:solidFill>
                <a:latin typeface="Consolas" panose="020B0609020204030204" pitchFamily="49" charset="0"/>
              </a:rPr>
              <a:t> 100,</a:t>
            </a: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rgbClr val="FF0066"/>
                </a:solidFill>
                <a:latin typeface="Consolas" panose="020B0609020204030204" pitchFamily="49" charset="0"/>
              </a:rPr>
              <a:t>     </a:t>
            </a:r>
            <a:r>
              <a:rPr lang="de-DE" sz="1600" b="1" dirty="0">
                <a:solidFill>
                  <a:srgbClr val="FF9900"/>
                </a:solidFill>
                <a:latin typeface="Consolas" panose="020B0609020204030204" pitchFamily="49" charset="0"/>
              </a:rPr>
              <a:t> "@type"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iot:Brightness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de-DE" sz="1600" dirty="0">
                <a:latin typeface="Consolas" panose="020B0609020204030204" pitchFamily="49" charset="0"/>
                <a:ea typeface="Calibri"/>
                <a:cs typeface="Times New Roman"/>
              </a:rPr>
              <a:t>      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iot:Unit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 "</a:t>
            </a:r>
            <a:r>
              <a:rPr lang="de-DE" sz="1600" b="1" dirty="0" err="1">
                <a:solidFill>
                  <a:srgbClr val="C0504D"/>
                </a:solidFill>
                <a:latin typeface="Consolas" panose="020B0609020204030204" pitchFamily="49" charset="0"/>
              </a:rPr>
              <a:t>iot:Percent</a:t>
            </a:r>
            <a:r>
              <a:rPr lang="de-DE" sz="1600" b="1" dirty="0">
                <a:solidFill>
                  <a:srgbClr val="C0504D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    "forms"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 ...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actions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fadeIn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9" name="Wolkenförmige Legende 8"/>
          <p:cNvSpPr/>
          <p:nvPr/>
        </p:nvSpPr>
        <p:spPr>
          <a:xfrm>
            <a:off x="303877" y="1054105"/>
            <a:ext cx="1944216" cy="1656184"/>
          </a:xfrm>
          <a:prstGeom prst="cloudCallout">
            <a:avLst>
              <a:gd name="adj1" fmla="val 78635"/>
              <a:gd name="adj2" fmla="val -25355"/>
            </a:avLst>
          </a:prstGeom>
          <a:solidFill>
            <a:srgbClr val="FF9900"/>
          </a:solidFill>
          <a:ln w="25400" cap="rnd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JSON-LD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Linked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Data)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Converts</a:t>
            </a: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to</a:t>
            </a:r>
            <a:br>
              <a:rPr lang="de-DE" sz="1800" kern="0" dirty="0">
                <a:solidFill>
                  <a:sysClr val="window" lastClr="FFFFFF"/>
                </a:solidFill>
                <a:latin typeface="Calibri"/>
              </a:rPr>
            </a:b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RDF </a:t>
            </a: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triples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Wolkenförmige Legende 9"/>
          <p:cNvSpPr/>
          <p:nvPr/>
        </p:nvSpPr>
        <p:spPr>
          <a:xfrm>
            <a:off x="7179295" y="2114904"/>
            <a:ext cx="1944216" cy="954056"/>
          </a:xfrm>
          <a:prstGeom prst="cloudCallout">
            <a:avLst>
              <a:gd name="adj1" fmla="val -75295"/>
              <a:gd name="adj2" fmla="val -63497"/>
            </a:avLst>
          </a:prstGeom>
          <a:solidFill>
            <a:srgbClr val="C0504D"/>
          </a:solidFill>
          <a:ln w="25400" cap="rnd" cmpd="sng" algn="ctr">
            <a:noFill/>
            <a:prstDash val="solid"/>
          </a:ln>
          <a:effectLst/>
        </p:spPr>
        <p:txBody>
          <a:bodyPr wrap="none" lIns="21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Domain-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vocabulary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Wolkenförmige Legende 10"/>
          <p:cNvSpPr/>
          <p:nvPr/>
        </p:nvSpPr>
        <p:spPr>
          <a:xfrm>
            <a:off x="6459215" y="3953603"/>
            <a:ext cx="2016224" cy="1296144"/>
          </a:xfrm>
          <a:prstGeom prst="cloudCallout">
            <a:avLst>
              <a:gd name="adj1" fmla="val -93771"/>
              <a:gd name="adj2" fmla="val 24597"/>
            </a:avLst>
          </a:prstGeom>
          <a:solidFill>
            <a:srgbClr val="FF0066"/>
          </a:solidFill>
          <a:ln w="25400" cap="rnd" cmpd="sng" algn="ctr">
            <a:noFill/>
            <a:prstDash val="solid"/>
          </a:ln>
          <a:effectLst/>
        </p:spPr>
        <p:txBody>
          <a:bodyPr wrap="none" lIns="144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</a:rPr>
              <a:t>JSON Schema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</a:rPr>
              <a:t>Compatible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data</a:t>
            </a: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DE" sz="1800" kern="0" dirty="0" err="1">
                <a:solidFill>
                  <a:sysClr val="window" lastClr="FFFFFF"/>
                </a:solidFill>
                <a:latin typeface="Calibri"/>
              </a:rPr>
              <a:t>schemas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2" name="Wolkenförmige Legende 11"/>
          <p:cNvSpPr/>
          <p:nvPr/>
        </p:nvSpPr>
        <p:spPr>
          <a:xfrm>
            <a:off x="7083695" y="946288"/>
            <a:ext cx="1908420" cy="1008112"/>
          </a:xfrm>
          <a:prstGeom prst="cloudCallout">
            <a:avLst>
              <a:gd name="adj1" fmla="val -96011"/>
              <a:gd name="adj2" fmla="val 20119"/>
            </a:avLst>
          </a:prstGeom>
          <a:solidFill>
            <a:srgbClr val="4A7B7C"/>
          </a:solidFill>
          <a:ln w="25400" cap="rnd" cmpd="sng" algn="ctr">
            <a:noFill/>
            <a:prstDash val="solid"/>
          </a:ln>
          <a:effectLst/>
        </p:spPr>
        <p:txBody>
          <a:bodyPr wrap="none" lIns="144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W3C WoT TD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vocabulary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Cloud 48">
            <a:extLst>
              <a:ext uri="{FF2B5EF4-FFF2-40B4-BE49-F238E27FC236}">
                <a16:creationId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1075996" y="5048228"/>
            <a:ext cx="1872208" cy="938008"/>
          </a:xfrm>
          <a:prstGeom prst="cloudCallout">
            <a:avLst>
              <a:gd name="adj1" fmla="val 64558"/>
              <a:gd name="adj2" fmla="val 3034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>
              <a:spcBef>
                <a:spcPts val="0"/>
              </a:spcBef>
            </a:pPr>
            <a:r>
              <a:rPr lang="de-DE" sz="2000" dirty="0"/>
              <a:t>Protocol</a:t>
            </a:r>
          </a:p>
          <a:p>
            <a:pPr algn="ctr">
              <a:spcBef>
                <a:spcPts val="0"/>
              </a:spcBef>
            </a:pPr>
            <a:r>
              <a:rPr lang="de-DE" sz="2000" dirty="0" err="1"/>
              <a:t>Bindings</a:t>
            </a:r>
            <a:endParaRPr lang="en-US" sz="2000" dirty="0"/>
          </a:p>
        </p:txBody>
      </p:sp>
      <p:sp>
        <p:nvSpPr>
          <p:cNvPr id="14" name="Wolkenförmige Legende 13"/>
          <p:cNvSpPr/>
          <p:nvPr/>
        </p:nvSpPr>
        <p:spPr>
          <a:xfrm>
            <a:off x="338535" y="3284984"/>
            <a:ext cx="1944216" cy="1054719"/>
          </a:xfrm>
          <a:prstGeom prst="cloudCallout">
            <a:avLst>
              <a:gd name="adj1" fmla="val 81876"/>
              <a:gd name="adj2" fmla="val -45146"/>
            </a:avLst>
          </a:prstGeom>
          <a:solidFill>
            <a:srgbClr val="FFFF00"/>
          </a:solidFill>
          <a:ln w="25400" cap="rnd" cmpd="sng" algn="ctr">
            <a:noFill/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Security</a:t>
            </a:r>
            <a:b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Metadata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Wolkenförmige Legende 9"/>
          <p:cNvSpPr/>
          <p:nvPr/>
        </p:nvSpPr>
        <p:spPr>
          <a:xfrm>
            <a:off x="6670377" y="5517232"/>
            <a:ext cx="2453134" cy="1224136"/>
          </a:xfrm>
          <a:prstGeom prst="cloudCallout">
            <a:avLst>
              <a:gd name="adj1" fmla="val -67724"/>
              <a:gd name="adj2" fmla="val -34479"/>
            </a:avLst>
          </a:prstGeom>
          <a:solidFill>
            <a:srgbClr val="C0504D"/>
          </a:solidFill>
          <a:ln w="25400" cap="rnd" cmpd="sng" algn="ctr">
            <a:noFill/>
            <a:prstDash val="solid"/>
          </a:ln>
          <a:effectLst/>
        </p:spPr>
        <p:txBody>
          <a:bodyPr wrap="none" lIns="21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Extended metadata</a:t>
            </a:r>
            <a:br>
              <a:rPr lang="de-DE" sz="1800" kern="0" dirty="0">
                <a:solidFill>
                  <a:sysClr val="window" lastClr="FFFFFF"/>
                </a:solidFill>
                <a:latin typeface="Calibri"/>
              </a:rPr>
            </a:br>
            <a:r>
              <a:rPr lang="de-DE" sz="1800" kern="0" dirty="0">
                <a:solidFill>
                  <a:sysClr val="window" lastClr="FFFFFF"/>
                </a:solidFill>
                <a:latin typeface="Calibri"/>
              </a:rPr>
              <a:t>using domain-specific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vocabulary</a:t>
            </a:r>
          </a:p>
        </p:txBody>
      </p:sp>
      <p:sp>
        <p:nvSpPr>
          <p:cNvPr id="16" name="Wolkenförmige Legende 11"/>
          <p:cNvSpPr/>
          <p:nvPr/>
        </p:nvSpPr>
        <p:spPr>
          <a:xfrm>
            <a:off x="8043183" y="4662089"/>
            <a:ext cx="1908420" cy="1157329"/>
          </a:xfrm>
          <a:prstGeom prst="cloudCallout">
            <a:avLst>
              <a:gd name="adj1" fmla="val -130354"/>
              <a:gd name="adj2" fmla="val 9444"/>
            </a:avLst>
          </a:prstGeom>
          <a:solidFill>
            <a:srgbClr val="4A7B7C"/>
          </a:solidFill>
          <a:ln w="25400" cap="rnd" cmpd="sng" algn="ctr">
            <a:noFill/>
            <a:prstDash val="solid"/>
          </a:ln>
          <a:effectLst/>
        </p:spPr>
        <p:txBody>
          <a:bodyPr wrap="none" lIns="144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Optional</a:t>
            </a:r>
            <a:br>
              <a:rPr lang="de-DE" sz="1800" kern="0" dirty="0">
                <a:solidFill>
                  <a:sysClr val="window" lastClr="FFFFFF"/>
                </a:solidFill>
                <a:latin typeface="Calibri"/>
              </a:rPr>
            </a:b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semantic</a:t>
            </a:r>
            <a:b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types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896515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WoT Binding Templates – Instantiated in TDs</a:t>
            </a:r>
          </a:p>
        </p:txBody>
      </p:sp>
      <p:sp>
        <p:nvSpPr>
          <p:cNvPr id="8" name="Rectangle 3"/>
          <p:cNvSpPr/>
          <p:nvPr/>
        </p:nvSpPr>
        <p:spPr>
          <a:xfrm>
            <a:off x="2570783" y="1314789"/>
            <a:ext cx="9401258" cy="60755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properties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brightness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  <a:b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                              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Defaults: GET to read, PUT to write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          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href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"https://myled.example.com:8080/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pwr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"contentType"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"application/json"</a:t>
            </a:r>
            <a:endParaRPr lang="de-D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actions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fadeIn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forms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                                     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4A7B7C"/>
                </a:solidFill>
                <a:latin typeface="Consolas" panose="020B0609020204030204" pitchFamily="49" charset="0"/>
              </a:rPr>
              <a:t>href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coaps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://myled.example.com:5684/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pwr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4A7B7C"/>
                </a:solidFill>
                <a:latin typeface="Consolas" panose="020B0609020204030204" pitchFamily="49" charset="0"/>
              </a:rPr>
              <a:t>"contentType"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"application/ocf+cbor"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coap:methodCode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                 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PUT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instead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of POST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to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invoke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coap:options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[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coap:optionNumber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2053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           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OCF-Content-Format-Version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coap:optionValue</a:t>
            </a:r>
            <a:r>
              <a:rPr lang="de-DE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"1.1.0"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} ]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    }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]</a:t>
            </a:r>
            <a:endParaRPr lang="de-DE" sz="1600" dirty="0"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5" name="Cloud 48">
            <a:extLst>
              <a:ext uri="{FF2B5EF4-FFF2-40B4-BE49-F238E27FC236}">
                <a16:creationId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563425" y="2204864"/>
            <a:ext cx="2214517" cy="1152128"/>
          </a:xfrm>
          <a:prstGeom prst="cloudCallout">
            <a:avLst>
              <a:gd name="adj1" fmla="val 88413"/>
              <a:gd name="adj2" fmla="val -1462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/>
              <a:t>Basics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build</a:t>
            </a:r>
            <a:br>
              <a:rPr lang="de-DE" sz="2000" dirty="0"/>
            </a:b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request</a:t>
            </a:r>
            <a:endParaRPr lang="en-US" sz="2000" dirty="0"/>
          </a:p>
        </p:txBody>
      </p:sp>
      <p:sp>
        <p:nvSpPr>
          <p:cNvPr id="6" name="Cloud 48">
            <a:extLst>
              <a:ext uri="{FF2B5EF4-FFF2-40B4-BE49-F238E27FC236}">
                <a16:creationId xmlns:a16="http://schemas.microsoft.com/office/drawing/2014/main" id="{DC96D5A0-9077-421F-920D-EC4EDE6FBF4C}"/>
              </a:ext>
            </a:extLst>
          </p:cNvPr>
          <p:cNvSpPr/>
          <p:nvPr/>
        </p:nvSpPr>
        <p:spPr>
          <a:xfrm>
            <a:off x="770583" y="5157191"/>
            <a:ext cx="2247469" cy="1118988"/>
          </a:xfrm>
          <a:prstGeom prst="cloudCallout">
            <a:avLst>
              <a:gd name="adj1" fmla="val 79320"/>
              <a:gd name="adj2" fmla="val -4895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rtlCol="0" anchor="ctr"/>
          <a:lstStyle/>
          <a:p>
            <a:pPr algn="ctr"/>
            <a:r>
              <a:rPr lang="de-DE" sz="2000" dirty="0"/>
              <a:t>Deviation </a:t>
            </a:r>
            <a:r>
              <a:rPr lang="de-DE" sz="2000" dirty="0" err="1"/>
              <a:t>from</a:t>
            </a:r>
            <a:br>
              <a:rPr lang="de-DE" sz="2000" dirty="0"/>
            </a:br>
            <a:r>
              <a:rPr lang="de-DE" sz="2000" dirty="0" err="1"/>
              <a:t>defaults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779591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and Recent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052736"/>
            <a:ext cx="10978515" cy="56166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Decision to adopt JSON-LD 1.1 proposed features to allow:</a:t>
            </a:r>
          </a:p>
          <a:p>
            <a:pPr lvl="1"/>
            <a:r>
              <a:rPr lang="en-US" dirty="0"/>
              <a:t>Default values</a:t>
            </a:r>
          </a:p>
          <a:p>
            <a:pPr lvl="1"/>
            <a:r>
              <a:rPr lang="en-US" dirty="0"/>
              <a:t>Object </a:t>
            </a:r>
            <a:r>
              <a:rPr lang="en-US" dirty="0" err="1"/>
              <a:t>name:value</a:t>
            </a:r>
            <a:r>
              <a:rPr lang="en-US" dirty="0"/>
              <a:t> notation</a:t>
            </a:r>
          </a:p>
          <a:p>
            <a:pPr lvl="1"/>
            <a:r>
              <a:rPr lang="en-US" dirty="0"/>
              <a:t>More similarity to standard JSON practices</a:t>
            </a:r>
          </a:p>
          <a:p>
            <a:r>
              <a:rPr lang="en-US" dirty="0"/>
              <a:t>Security metadata</a:t>
            </a:r>
          </a:p>
          <a:p>
            <a:pPr lvl="1"/>
            <a:r>
              <a:rPr lang="en-US" dirty="0"/>
              <a:t>Focus on HTTP(S), </a:t>
            </a:r>
            <a:r>
              <a:rPr lang="en-US" dirty="0" err="1"/>
              <a:t>CoAP</a:t>
            </a:r>
            <a:r>
              <a:rPr lang="en-US" dirty="0"/>
              <a:t>(S), and MQTT(S)</a:t>
            </a:r>
          </a:p>
          <a:p>
            <a:r>
              <a:rPr lang="en-US" dirty="0"/>
              <a:t>Protocol Bindings</a:t>
            </a:r>
          </a:p>
          <a:p>
            <a:pPr lvl="1"/>
            <a:r>
              <a:rPr lang="en-US" dirty="0"/>
              <a:t>Focus on HTTP, </a:t>
            </a:r>
            <a:r>
              <a:rPr lang="en-US" dirty="0" err="1"/>
              <a:t>CoAP</a:t>
            </a:r>
            <a:r>
              <a:rPr lang="en-US" dirty="0"/>
              <a:t>, and MQTT and structured payloads compatible with JSON</a:t>
            </a:r>
          </a:p>
          <a:p>
            <a:pPr lvl="1"/>
            <a:r>
              <a:rPr lang="en-US" dirty="0"/>
              <a:t>Support for Observe, using </a:t>
            </a:r>
            <a:r>
              <a:rPr lang="en-US" dirty="0" err="1"/>
              <a:t>subProtocols</a:t>
            </a:r>
            <a:r>
              <a:rPr lang="en-US" dirty="0"/>
              <a:t> (</a:t>
            </a:r>
            <a:r>
              <a:rPr lang="en-US" dirty="0" err="1"/>
              <a:t>eg</a:t>
            </a:r>
            <a:r>
              <a:rPr lang="en-US" dirty="0"/>
              <a:t> long polling in HTTP) when appropriate</a:t>
            </a:r>
          </a:p>
          <a:p>
            <a:r>
              <a:rPr lang="en-US" b="1" i="1" dirty="0"/>
              <a:t>Architecture and Thing Description submitted to TAG Review 26 March 2019</a:t>
            </a:r>
          </a:p>
          <a:p>
            <a:r>
              <a:rPr lang="en-US" b="1" i="1" dirty="0"/>
              <a:t>Notes published on Protocol Bindings, Security, and Scripting API</a:t>
            </a:r>
          </a:p>
          <a:p>
            <a:pPr marL="0" indent="0">
              <a:buNone/>
            </a:pP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9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3F5E2E-8AD2-46EE-934B-44D57F16A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" y="-1"/>
            <a:ext cx="12231083" cy="4886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B07E4A-052D-47BF-B5E0-E386E6C37A7F}"/>
              </a:ext>
            </a:extLst>
          </p:cNvPr>
          <p:cNvSpPr/>
          <p:nvPr/>
        </p:nvSpPr>
        <p:spPr bwMode="auto">
          <a:xfrm>
            <a:off x="2826718" y="5091072"/>
            <a:ext cx="6137627" cy="54949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Calibri"/>
                <a:hlinkClick r:id="rId3"/>
              </a:rPr>
              <a:t>https://www.w3.org/WoT/ws-2019/cfp.html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algn="ctr" defTabSz="914400"/>
            <a:endParaRPr lang="en-US" sz="1799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6FB17-AC30-43FD-A16B-A163804B31A8}"/>
              </a:ext>
            </a:extLst>
          </p:cNvPr>
          <p:cNvSpPr txBox="1"/>
          <p:nvPr/>
        </p:nvSpPr>
        <p:spPr>
          <a:xfrm>
            <a:off x="1024302" y="5640564"/>
            <a:ext cx="10337382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Calibri"/>
              </a:rPr>
              <a:t>Express your interest or address some new topics or challenges in a position paper </a:t>
            </a:r>
          </a:p>
          <a:p>
            <a:pPr algn="ctr" defTabSz="914400"/>
            <a:r>
              <a:rPr lang="en-US" dirty="0">
                <a:solidFill>
                  <a:prstClr val="black"/>
                </a:solidFill>
                <a:latin typeface="Calibri"/>
              </a:rPr>
              <a:t>Application deadline: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15</a:t>
            </a:r>
            <a:r>
              <a:rPr lang="en-US" b="1" baseline="30000" dirty="0">
                <a:solidFill>
                  <a:prstClr val="black"/>
                </a:solidFill>
                <a:latin typeface="Calibri"/>
              </a:rPr>
              <a:t>th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 April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61706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40887b0-086c-4ff4-8beb-b5b55c2754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3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intel16x9">
  <a:themeElements>
    <a:clrScheme name="Custom 4">
      <a:dk1>
        <a:sysClr val="windowText" lastClr="000000"/>
      </a:dk1>
      <a:lt1>
        <a:sysClr val="window" lastClr="FFFFFF"/>
      </a:lt1>
      <a:dk2>
        <a:srgbClr val="0071C5"/>
      </a:dk2>
      <a:lt2>
        <a:srgbClr val="FFFFFF"/>
      </a:lt2>
      <a:accent1>
        <a:srgbClr val="00AEEF"/>
      </a:accent1>
      <a:accent2>
        <a:srgbClr val="C4D600"/>
      </a:accent2>
      <a:accent3>
        <a:srgbClr val="F3D54E"/>
      </a:accent3>
      <a:accent4>
        <a:srgbClr val="FFA300"/>
      </a:accent4>
      <a:accent5>
        <a:srgbClr val="FC4C02"/>
      </a:accent5>
      <a:accent6>
        <a:srgbClr val="003C71"/>
      </a:accent6>
      <a:hlink>
        <a:srgbClr val="00AEEF"/>
      </a:hlink>
      <a:folHlink>
        <a:srgbClr val="00AEEF"/>
      </a:folHlink>
    </a:clrScheme>
    <a:fontScheme name="intel2015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t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anchor="t" anchorCtr="1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3200" dirty="0"/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4ppTags>
  <Name>Three columns</Name>
  <PpLayout>32</PpLayout>
  <Index>14</Index>
</p4ppTags>
</file>

<file path=customXml/itemProps1.xml><?xml version="1.0" encoding="utf-8"?>
<ds:datastoreItem xmlns:ds="http://schemas.openxmlformats.org/officeDocument/2006/customXml" ds:itemID="{15CF3461-70D1-4B54-AFAB-DAFDA0A238C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952</Words>
  <Application>Microsoft Office PowerPoint</Application>
  <PresentationFormat>Custom</PresentationFormat>
  <Paragraphs>254</Paragraphs>
  <Slides>12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9" baseType="lpstr">
      <vt:lpstr>Arial Unicode MS</vt:lpstr>
      <vt:lpstr>HG明朝E</vt:lpstr>
      <vt:lpstr>ＭＳ Ｐゴシック</vt:lpstr>
      <vt:lpstr>Neo Sans Intel</vt:lpstr>
      <vt:lpstr>Neo Sans Intel Medium</vt:lpstr>
      <vt:lpstr>Arial</vt:lpstr>
      <vt:lpstr>Calibri</vt:lpstr>
      <vt:lpstr>Consolas</vt:lpstr>
      <vt:lpstr>Courier New</vt:lpstr>
      <vt:lpstr>Intel Clear</vt:lpstr>
      <vt:lpstr>Intel Clear Pro</vt:lpstr>
      <vt:lpstr>Times New Roman</vt:lpstr>
      <vt:lpstr>Wingdings</vt:lpstr>
      <vt:lpstr>Larissa</vt:lpstr>
      <vt:lpstr>Larissa-Design</vt:lpstr>
      <vt:lpstr>4_intel16x9</vt:lpstr>
      <vt:lpstr>think-cell Folie</vt:lpstr>
      <vt:lpstr>W3C Web of Things Summary, Status, and Next Steps</vt:lpstr>
      <vt:lpstr>W3C Web of Things</vt:lpstr>
      <vt:lpstr>PowerPoint Presentation</vt:lpstr>
      <vt:lpstr>PowerPoint Presentation</vt:lpstr>
      <vt:lpstr>W3C WoT WG Deliverables</vt:lpstr>
      <vt:lpstr>WoT Thing Description (TD) – JSON-LD 1.1</vt:lpstr>
      <vt:lpstr>WoT Binding Templates – Instantiated in TDs</vt:lpstr>
      <vt:lpstr>Status and Recent Developments</vt:lpstr>
      <vt:lpstr>PowerPoint Presentation</vt:lpstr>
      <vt:lpstr>W3C WoT Summary</vt:lpstr>
      <vt:lpstr>W3C WoT Resources</vt:lpstr>
      <vt:lpstr>Contacts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– Getting Started</dc:title>
  <dc:creator>Matthias Kovatsch;Michael McCool</dc:creator>
  <cp:keywords>CTPClassification=CTP_NT</cp:keywords>
  <cp:lastModifiedBy>Mccool, Michael</cp:lastModifiedBy>
  <cp:revision>130</cp:revision>
  <dcterms:created xsi:type="dcterms:W3CDTF">2018-05-15T12:31:41Z</dcterms:created>
  <dcterms:modified xsi:type="dcterms:W3CDTF">2019-04-08T14:01:58Z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80550350-565c-4856-a445-b766e3f541c1</vt:lpwstr>
  </property>
  <property fmtid="{D5CDD505-2E9C-101B-9397-08002B2CF9AE}" pid="3" name="CTP_TimeStamp">
    <vt:lpwstr>2019-04-08 14:01:58Z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