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51"/>
  </p:normalViewPr>
  <p:slideViewPr>
    <p:cSldViewPr snapToGrid="0" snapToObjects="1">
      <p:cViewPr varScale="1">
        <p:scale>
          <a:sx n="72" d="100"/>
          <a:sy n="72" d="100"/>
        </p:scale>
        <p:origin x="87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2020-06-07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2020-06-07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xmlns="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2020-06-07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2020-06-07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2020-06-07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2020-06-07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2020-06-07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2020-06-07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2020-06-07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2020-06-07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xmlns="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2020-06-07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Discovery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</a:t>
            </a:r>
            <a:r>
              <a:rPr lang="en-US" dirty="0" err="1" smtClean="0"/>
              <a:t>McCool,</a:t>
            </a:r>
            <a:r>
              <a:rPr lang="en-US" dirty="0" smtClean="0"/>
              <a:t> Intel</a:t>
            </a:r>
            <a:endParaRPr lang="en-US" dirty="0"/>
          </a:p>
          <a:p>
            <a:r>
              <a:rPr lang="en-US" dirty="0" smtClean="0"/>
              <a:t>8 June 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092AD7-6764-453A-9434-7D5147EC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579435-624A-46CA-9339-B32D08502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530" y="1171476"/>
            <a:ext cx="10634870" cy="53258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Capabilities</a:t>
            </a:r>
          </a:p>
          <a:p>
            <a:pPr lvl="1"/>
            <a:r>
              <a:rPr lang="en-US" dirty="0"/>
              <a:t>Support both local and global/remote discovery (unconstrained by network domain)</a:t>
            </a:r>
          </a:p>
          <a:p>
            <a:pPr lvl="1"/>
            <a:r>
              <a:rPr lang="en-US" dirty="0"/>
              <a:t>Support “localizable” discovery (constrainable by location)</a:t>
            </a:r>
          </a:p>
          <a:p>
            <a:pPr lvl="1"/>
            <a:r>
              <a:rPr lang="en-US" dirty="0"/>
              <a:t>Support some form of “semantic query”</a:t>
            </a:r>
          </a:p>
          <a:p>
            <a:pPr lvl="1"/>
            <a:r>
              <a:rPr lang="en-US" dirty="0"/>
              <a:t>Support both</a:t>
            </a:r>
          </a:p>
          <a:p>
            <a:pPr lvl="2"/>
            <a:r>
              <a:rPr lang="en-US" dirty="0"/>
              <a:t>Directory services for searching large repositories of Things</a:t>
            </a:r>
          </a:p>
          <a:p>
            <a:pPr lvl="2"/>
            <a:r>
              <a:rPr lang="en-US" dirty="0"/>
              <a:t>Peer-to-peer (self-identifying) discovery</a:t>
            </a:r>
          </a:p>
          <a:p>
            <a:r>
              <a:rPr lang="en-US" dirty="0"/>
              <a:t>Privacy-Preserving Architecture</a:t>
            </a:r>
          </a:p>
          <a:p>
            <a:pPr lvl="1"/>
            <a:r>
              <a:rPr lang="en-US" dirty="0"/>
              <a:t>Respect device and information Lifecycle</a:t>
            </a:r>
          </a:p>
          <a:p>
            <a:pPr lvl="1"/>
            <a:r>
              <a:rPr lang="en-US" dirty="0"/>
              <a:t>Distribute TDs only to authenticated and authorized users</a:t>
            </a:r>
          </a:p>
          <a:p>
            <a:pPr lvl="1"/>
            <a:r>
              <a:rPr lang="en-US" dirty="0"/>
              <a:t>Don’t leak private data to </a:t>
            </a:r>
            <a:r>
              <a:rPr lang="en-US" dirty="0" err="1"/>
              <a:t>unauth</a:t>
            </a:r>
            <a:r>
              <a:rPr lang="en-US" dirty="0"/>
              <a:t>. users</a:t>
            </a:r>
          </a:p>
          <a:p>
            <a:pPr lvl="1"/>
            <a:r>
              <a:rPr lang="en-US" dirty="0"/>
              <a:t>Don’t leak information that can be used to INFER private information to </a:t>
            </a:r>
            <a:r>
              <a:rPr lang="en-US" dirty="0" err="1"/>
              <a:t>unauth</a:t>
            </a:r>
            <a:r>
              <a:rPr lang="en-US" dirty="0"/>
              <a:t>. users</a:t>
            </a:r>
          </a:p>
          <a:p>
            <a:r>
              <a:rPr lang="en-US" dirty="0"/>
              <a:t>Alignment with existing standards</a:t>
            </a:r>
          </a:p>
          <a:p>
            <a:pPr lvl="1"/>
            <a:r>
              <a:rPr lang="en-US" dirty="0"/>
              <a:t>E.g. IETF </a:t>
            </a:r>
            <a:r>
              <a:rPr lang="en-US" dirty="0" err="1"/>
              <a:t>CoRE</a:t>
            </a:r>
            <a:r>
              <a:rPr lang="en-US" dirty="0"/>
              <a:t> Resource Directories, </a:t>
            </a:r>
            <a:r>
              <a:rPr lang="en-US" dirty="0" err="1"/>
              <a:t>CoRE</a:t>
            </a:r>
            <a:r>
              <a:rPr lang="en-US" dirty="0"/>
              <a:t> Link Format, DID, …</a:t>
            </a:r>
          </a:p>
          <a:p>
            <a:pPr lvl="1"/>
            <a:r>
              <a:rPr lang="en-US" dirty="0"/>
              <a:t>Align with </a:t>
            </a:r>
            <a:r>
              <a:rPr lang="en-US" dirty="0" err="1"/>
              <a:t>WoT</a:t>
            </a:r>
            <a:r>
              <a:rPr lang="en-US" dirty="0"/>
              <a:t> Scripting API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F7CADE4-4BD5-480E-9FAD-FC2A1E70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8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A2E9E9-89D7-4C6F-998D-BC3DD995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E06493-B506-46BF-9F19-0C6E79F00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529" y="1144190"/>
            <a:ext cx="10634871" cy="5451512"/>
          </a:xfrm>
        </p:spPr>
        <p:txBody>
          <a:bodyPr>
            <a:normAutofit fontScale="92500" lnSpcReduction="10000"/>
          </a:bodyPr>
          <a:lstStyle/>
          <a:p>
            <a:pPr marL="514093" indent="-514093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lvl="1"/>
            <a:r>
              <a:rPr lang="en-US" dirty="0"/>
              <a:t>“First Contact” Protocol</a:t>
            </a:r>
          </a:p>
          <a:p>
            <a:pPr lvl="2"/>
            <a:r>
              <a:rPr lang="en-US" dirty="0"/>
              <a:t>Answers the question: how to start?</a:t>
            </a:r>
          </a:p>
          <a:p>
            <a:pPr lvl="1"/>
            <a:r>
              <a:rPr lang="en-US" dirty="0"/>
              <a:t>Open</a:t>
            </a:r>
          </a:p>
          <a:p>
            <a:pPr lvl="2"/>
            <a:r>
              <a:rPr lang="en-US" dirty="0"/>
              <a:t>Can be accessed with no or limited access controls</a:t>
            </a:r>
          </a:p>
          <a:p>
            <a:pPr lvl="1"/>
            <a:r>
              <a:rPr lang="en-US" dirty="0"/>
              <a:t>Lightweight</a:t>
            </a:r>
          </a:p>
          <a:p>
            <a:pPr lvl="2"/>
            <a:r>
              <a:rPr lang="en-US" dirty="0"/>
              <a:t>Does not use significant resources on responder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esistant </a:t>
            </a:r>
            <a:r>
              <a:rPr lang="en-US" dirty="0"/>
              <a:t>to Denial of Service attacks</a:t>
            </a:r>
          </a:p>
          <a:p>
            <a:pPr lvl="1"/>
            <a:r>
              <a:rPr lang="en-US" dirty="0"/>
              <a:t>Provides intentionally limited information</a:t>
            </a:r>
          </a:p>
          <a:p>
            <a:pPr lvl="2"/>
            <a:r>
              <a:rPr lang="en-US" dirty="0"/>
              <a:t>Avoid leaking any metadata that can be used to infer private data</a:t>
            </a:r>
          </a:p>
          <a:p>
            <a:pPr lvl="2"/>
            <a:r>
              <a:rPr lang="en-US" dirty="0"/>
              <a:t>This includes types of devices, device ids, owners, timestamps, etc.</a:t>
            </a:r>
          </a:p>
          <a:p>
            <a:pPr marL="514093" indent="-514093">
              <a:buFont typeface="+mj-lt"/>
              <a:buAutoNum type="arabicPeriod"/>
            </a:pPr>
            <a:r>
              <a:rPr lang="en-US" dirty="0"/>
              <a:t>Exploration</a:t>
            </a:r>
          </a:p>
          <a:p>
            <a:pPr lvl="1"/>
            <a:r>
              <a:rPr lang="en-US" dirty="0"/>
              <a:t>Authentication and authorization required</a:t>
            </a:r>
          </a:p>
          <a:p>
            <a:pPr lvl="1"/>
            <a:r>
              <a:rPr lang="en-US" dirty="0"/>
              <a:t>Supports more complex search capabilities</a:t>
            </a:r>
          </a:p>
          <a:p>
            <a:pPr lvl="1"/>
            <a:r>
              <a:rPr lang="en-US" dirty="0"/>
              <a:t>Provides </a:t>
            </a:r>
            <a:r>
              <a:rPr lang="en-US" dirty="0" smtClean="0"/>
              <a:t>access to rich </a:t>
            </a:r>
            <a:r>
              <a:rPr lang="en-US" dirty="0"/>
              <a:t>metadata</a:t>
            </a:r>
          </a:p>
          <a:p>
            <a:pPr lvl="1"/>
            <a:r>
              <a:rPr lang="en-US" dirty="0"/>
              <a:t>Access controls can limit data returned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7ED7C0D-F508-4DF8-825D-60BFF632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0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A2E9E9-89D7-4C6F-998D-BC3DD995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E06493-B506-46BF-9F19-0C6E79F00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025" y="1144190"/>
            <a:ext cx="10661375" cy="54515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“First Contact” protocol</a:t>
            </a:r>
          </a:p>
          <a:p>
            <a:pPr lvl="1"/>
            <a:r>
              <a:rPr lang="en-US" dirty="0"/>
              <a:t>Output: Address of </a:t>
            </a:r>
            <a:r>
              <a:rPr lang="en-US" dirty="0" smtClean="0"/>
              <a:t>exploration service, for example, a directory service</a:t>
            </a:r>
            <a:endParaRPr lang="en-US" dirty="0"/>
          </a:p>
          <a:p>
            <a:pPr lvl="1"/>
            <a:r>
              <a:rPr lang="en-US" dirty="0"/>
              <a:t>Need not be broadcast; could use well-known network services (</a:t>
            </a:r>
            <a:r>
              <a:rPr lang="en-US" dirty="0" err="1"/>
              <a:t>eg</a:t>
            </a:r>
            <a:r>
              <a:rPr lang="en-US" dirty="0"/>
              <a:t> DNS, DHCP,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Address should not leak any other metadata, </a:t>
            </a:r>
            <a:r>
              <a:rPr lang="en-US" dirty="0" smtClean="0"/>
              <a:t>e.g. </a:t>
            </a:r>
            <a:r>
              <a:rPr lang="en-US" dirty="0"/>
              <a:t>type of devices</a:t>
            </a:r>
          </a:p>
          <a:p>
            <a:r>
              <a:rPr lang="en-US" dirty="0"/>
              <a:t>Can have multiple mechanisms for introduction</a:t>
            </a:r>
          </a:p>
          <a:p>
            <a:pPr lvl="1"/>
            <a:r>
              <a:rPr lang="en-US" dirty="0"/>
              <a:t>Local: QR code, </a:t>
            </a:r>
            <a:r>
              <a:rPr lang="en-US" dirty="0" err="1"/>
              <a:t>mDNS</a:t>
            </a:r>
            <a:r>
              <a:rPr lang="en-US" dirty="0"/>
              <a:t>, DNS-SD, DHCP, Bluetooth beacons (</a:t>
            </a:r>
            <a:r>
              <a:rPr lang="en-US" dirty="0" err="1"/>
              <a:t>Eddystone</a:t>
            </a:r>
            <a:r>
              <a:rPr lang="en-US" dirty="0"/>
              <a:t>), etc.</a:t>
            </a:r>
          </a:p>
          <a:p>
            <a:pPr lvl="1"/>
            <a:r>
              <a:rPr lang="en-US" dirty="0"/>
              <a:t>Global: Search engine, well-known global repositories, company repositories, cities, etc.</a:t>
            </a:r>
          </a:p>
          <a:p>
            <a:pPr lvl="1"/>
            <a:r>
              <a:rPr lang="en-US" dirty="0"/>
              <a:t>Self: Well-known addresses, </a:t>
            </a:r>
            <a:r>
              <a:rPr lang="en-US" dirty="0" err="1"/>
              <a:t>eg</a:t>
            </a:r>
            <a:r>
              <a:rPr lang="en-US" dirty="0"/>
              <a:t> “.well-known/td”</a:t>
            </a:r>
          </a:p>
          <a:p>
            <a:r>
              <a:rPr lang="en-US" dirty="0"/>
              <a:t>Existing mechanisms that have lists of typed links can also be used here: </a:t>
            </a:r>
          </a:p>
          <a:p>
            <a:pPr lvl="1"/>
            <a:r>
              <a:rPr lang="en-US" dirty="0" err="1"/>
              <a:t>CoRE</a:t>
            </a:r>
            <a:r>
              <a:rPr lang="en-US" dirty="0"/>
              <a:t> RD, DID Documents, DNS, etc.</a:t>
            </a:r>
          </a:p>
          <a:p>
            <a:pPr lvl="1"/>
            <a:r>
              <a:rPr lang="en-US" dirty="0"/>
              <a:t>Use these to find directories rather than to distribute metadata directly</a:t>
            </a:r>
          </a:p>
          <a:p>
            <a:r>
              <a:rPr lang="en-US" i="1" dirty="0"/>
              <a:t>May</a:t>
            </a:r>
            <a:r>
              <a:rPr lang="en-US" dirty="0"/>
              <a:t> in some cases point directly at a Thing Description</a:t>
            </a:r>
          </a:p>
          <a:p>
            <a:pPr lvl="1"/>
            <a:r>
              <a:rPr lang="en-US" dirty="0"/>
              <a:t>Degenerate case: like a “directory” has only one TD</a:t>
            </a:r>
          </a:p>
          <a:p>
            <a:pPr lvl="1"/>
            <a:r>
              <a:rPr lang="en-US" dirty="0"/>
              <a:t>Still requires authentication in principle to access content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7ED7C0D-F508-4DF8-825D-60BFF632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3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A2E9E9-89D7-4C6F-998D-BC3DD995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E06493-B506-46BF-9F19-0C6E79F00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773" y="1144190"/>
            <a:ext cx="10674627" cy="5451512"/>
          </a:xfrm>
        </p:spPr>
        <p:txBody>
          <a:bodyPr>
            <a:normAutofit/>
          </a:bodyPr>
          <a:lstStyle/>
          <a:p>
            <a:r>
              <a:rPr lang="en-US" dirty="0"/>
              <a:t>Authentication required, and then…</a:t>
            </a:r>
          </a:p>
          <a:p>
            <a:r>
              <a:rPr lang="en-US" dirty="0" err="1"/>
              <a:t>Queryable</a:t>
            </a:r>
            <a:r>
              <a:rPr lang="en-US" dirty="0"/>
              <a:t> Directory service</a:t>
            </a:r>
          </a:p>
          <a:p>
            <a:pPr lvl="1"/>
            <a:r>
              <a:rPr lang="en-US" dirty="0"/>
              <a:t>Lightweight: specific query parameters, </a:t>
            </a:r>
            <a:r>
              <a:rPr lang="en-US" dirty="0" err="1"/>
              <a:t>eg.</a:t>
            </a:r>
            <a:r>
              <a:rPr lang="en-US" dirty="0"/>
              <a:t> location, keywords</a:t>
            </a:r>
          </a:p>
          <a:p>
            <a:pPr lvl="1"/>
            <a:r>
              <a:rPr lang="en-US" dirty="0"/>
              <a:t>Full: (sub-)SPARQL semantic query AND/OR </a:t>
            </a:r>
            <a:r>
              <a:rPr lang="en-US" dirty="0" err="1"/>
              <a:t>GraphQL</a:t>
            </a:r>
            <a:r>
              <a:rPr lang="en-US" dirty="0"/>
              <a:t> AND/OR by-example</a:t>
            </a:r>
          </a:p>
          <a:p>
            <a:r>
              <a:rPr lang="en-US" dirty="0"/>
              <a:t>Gateway: registration sub-API, timeouts, etc.</a:t>
            </a:r>
          </a:p>
          <a:p>
            <a:r>
              <a:rPr lang="en-US" dirty="0"/>
              <a:t>Self: same query API, but no public registration API</a:t>
            </a:r>
          </a:p>
          <a:p>
            <a:r>
              <a:rPr lang="en-US" dirty="0"/>
              <a:t>Mutable IDs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need way to notify registered users of 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7ED7C0D-F508-4DF8-825D-60BFF632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6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DB75B-CFAF-1044-9233-8309FBED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6349BE-57FD-E94B-A65B-71E3594D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915"/>
            <a:ext cx="10744201" cy="4926846"/>
          </a:xfrm>
        </p:spPr>
        <p:txBody>
          <a:bodyPr>
            <a:normAutofit/>
          </a:bodyPr>
          <a:lstStyle/>
          <a:p>
            <a:r>
              <a:rPr lang="en-US" dirty="0"/>
              <a:t>Privacy</a:t>
            </a:r>
          </a:p>
          <a:p>
            <a:pPr lvl="1"/>
            <a:r>
              <a:rPr lang="en-US" dirty="0"/>
              <a:t>Two-phase approach </a:t>
            </a:r>
            <a:r>
              <a:rPr lang="en-US" b="1" i="1" dirty="0"/>
              <a:t>not sufficient </a:t>
            </a:r>
            <a:r>
              <a:rPr lang="en-US" dirty="0"/>
              <a:t>to preserve privacy in all contexts</a:t>
            </a:r>
          </a:p>
          <a:p>
            <a:pPr lvl="1"/>
            <a:r>
              <a:rPr lang="en-US" dirty="0"/>
              <a:t>Privacy preservation also depends on the design of API</a:t>
            </a:r>
          </a:p>
          <a:p>
            <a:pPr lvl="1"/>
            <a:r>
              <a:rPr lang="en-US" dirty="0"/>
              <a:t>API needs to hide data that can be used to infer private information, such as location of device doing the discovery</a:t>
            </a:r>
          </a:p>
          <a:p>
            <a:r>
              <a:rPr lang="en-US" dirty="0"/>
              <a:t>Third-party code context (</a:t>
            </a:r>
            <a:r>
              <a:rPr lang="en-US" dirty="0" err="1"/>
              <a:t>eg</a:t>
            </a:r>
            <a:r>
              <a:rPr lang="en-US" dirty="0"/>
              <a:t> browser):</a:t>
            </a:r>
          </a:p>
          <a:p>
            <a:pPr lvl="1"/>
            <a:r>
              <a:rPr lang="en-US" dirty="0"/>
              <a:t>If discovery API follows two-phase structure, where Introduction returns list of directories, then even without authenticating the list of directories visible can possibly be used to infer location</a:t>
            </a:r>
          </a:p>
          <a:p>
            <a:pPr lvl="1"/>
            <a:r>
              <a:rPr lang="en-US" dirty="0"/>
              <a:t>This is especially true if the discovery mechanism can be constrained to particular Introduction mechanisms.</a:t>
            </a:r>
          </a:p>
          <a:p>
            <a:pPr lvl="1"/>
            <a:r>
              <a:rPr lang="en-US" dirty="0"/>
              <a:t>May also be a problem in proposed non-browser contexts, </a:t>
            </a:r>
            <a:r>
              <a:rPr lang="en-US" dirty="0" err="1"/>
              <a:t>eg.</a:t>
            </a:r>
            <a:r>
              <a:rPr lang="en-US" dirty="0"/>
              <a:t> “Edge Workers”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1EF4E36-3B13-FB47-AEF6-BE61BD0E1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4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85487D-51EB-304A-A005-5FEE4A38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Scripting API – </a:t>
            </a:r>
            <a:r>
              <a:rPr lang="en-US"/>
              <a:t>Discussion 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B79F32-6A96-7047-BE64-0D9F4F4B9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783" y="1341856"/>
            <a:ext cx="10621618" cy="503793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Allows discovery mechanism to be specified</a:t>
            </a:r>
          </a:p>
          <a:p>
            <a:r>
              <a:rPr lang="en-US" dirty="0"/>
              <a:t>Returns discovered TDs</a:t>
            </a:r>
          </a:p>
          <a:p>
            <a:r>
              <a:rPr lang="en-US" dirty="0"/>
              <a:t>Assumes authentication/authorization is handled out-of-band</a:t>
            </a:r>
          </a:p>
          <a:p>
            <a:pPr marL="0" indent="0">
              <a:buNone/>
            </a:pPr>
            <a:r>
              <a:rPr lang="en-US" dirty="0"/>
              <a:t>Discussion Points:</a:t>
            </a:r>
          </a:p>
          <a:p>
            <a:r>
              <a:rPr lang="en-US" dirty="0"/>
              <a:t>Not incompatible with two-phase approach</a:t>
            </a:r>
          </a:p>
          <a:p>
            <a:pPr lvl="1"/>
            <a:r>
              <a:rPr lang="en-US" dirty="0"/>
              <a:t>Authentication/authorization needs to be set up outside script</a:t>
            </a:r>
          </a:p>
          <a:p>
            <a:r>
              <a:rPr lang="en-US" dirty="0"/>
              <a:t>Query format needs to be better standardized</a:t>
            </a:r>
          </a:p>
          <a:p>
            <a:pPr lvl="1"/>
            <a:r>
              <a:rPr lang="en-US" dirty="0"/>
              <a:t>What query forms are supported?  What are the parameters?</a:t>
            </a:r>
          </a:p>
          <a:p>
            <a:pPr lvl="1"/>
            <a:r>
              <a:rPr lang="en-US" dirty="0"/>
              <a:t>How can I search for Things in a particular physical location (that I am not necessarily at?)</a:t>
            </a:r>
          </a:p>
          <a:p>
            <a:r>
              <a:rPr lang="en-US" dirty="0"/>
              <a:t>Options to select mechanisms may be a privacy risk</a:t>
            </a:r>
          </a:p>
          <a:p>
            <a:pPr lvl="1"/>
            <a:r>
              <a:rPr lang="en-US" dirty="0"/>
              <a:t>If I can discover a thing via Bluetooth, I know it is within a few meters</a:t>
            </a:r>
          </a:p>
          <a:p>
            <a:pPr lvl="1"/>
            <a:r>
              <a:rPr lang="en-US" dirty="0"/>
              <a:t>Perhaps the mechanisms and desired location should also be specified out of band</a:t>
            </a:r>
          </a:p>
          <a:p>
            <a:r>
              <a:rPr lang="en-US" dirty="0"/>
              <a:t>Alternatives:</a:t>
            </a:r>
          </a:p>
          <a:p>
            <a:pPr lvl="1"/>
            <a:r>
              <a:rPr lang="en-US" dirty="0"/>
              <a:t> “Discovery sub-API” could be factored out and run during setup, like security config</a:t>
            </a:r>
          </a:p>
          <a:p>
            <a:pPr lvl="1"/>
            <a:r>
              <a:rPr lang="en-US" dirty="0"/>
              <a:t> Things to be consumed by a script perhaps managed declaratively using dependences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6D5C4C6-084D-104C-AEC5-B2C14B2F6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19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F038A28-D6FA-EA47-A702-194D6D433751}" vid="{6C1D8679-B121-8E40-B742-2A1F72F48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WoT-Template</Template>
  <TotalTime>5</TotalTime>
  <Words>708</Words>
  <Application>Microsoft Office PowerPoint</Application>
  <PresentationFormat>Widescreen</PresentationFormat>
  <Paragraphs>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Discovery</vt:lpstr>
      <vt:lpstr>Discovery Requirements</vt:lpstr>
      <vt:lpstr>Two-Phase Architecture</vt:lpstr>
      <vt:lpstr>Introduction</vt:lpstr>
      <vt:lpstr>Exploration</vt:lpstr>
      <vt:lpstr>Privacy Issue</vt:lpstr>
      <vt:lpstr>Current Scripting API – Discussion Points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keywords>CTPClassification=CTP_NT</cp:keywords>
  <cp:lastModifiedBy>Mccool, Michael</cp:lastModifiedBy>
  <cp:revision>3</cp:revision>
  <dcterms:created xsi:type="dcterms:W3CDTF">2020-06-08T02:25:48Z</dcterms:created>
  <dcterms:modified xsi:type="dcterms:W3CDTF">2020-06-08T02:31:09Z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b4c1c6ab-f7f2-4b8b-9b67-d88391ab6f01</vt:lpwstr>
  </property>
  <property fmtid="{D5CDD505-2E9C-101B-9397-08002B2CF9AE}" pid="3" name="CTP_TimeStamp">
    <vt:lpwstr>2020-06-08 02:31:08Z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