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4"/>
    <p:sldMasterId id="2147483648" r:id="rId15"/>
  </p:sldMasterIdLst>
  <p:notesMasterIdLst>
    <p:notesMasterId r:id="rId51"/>
  </p:notesMasterIdLst>
  <p:sldIdLst>
    <p:sldId id="345" r:id="rId16"/>
    <p:sldId id="385" r:id="rId17"/>
    <p:sldId id="386" r:id="rId18"/>
    <p:sldId id="387" r:id="rId19"/>
    <p:sldId id="388" r:id="rId20"/>
    <p:sldId id="346" r:id="rId21"/>
    <p:sldId id="361" r:id="rId22"/>
    <p:sldId id="368" r:id="rId23"/>
    <p:sldId id="369" r:id="rId24"/>
    <p:sldId id="364" r:id="rId25"/>
    <p:sldId id="363" r:id="rId26"/>
    <p:sldId id="371" r:id="rId27"/>
    <p:sldId id="366" r:id="rId28"/>
    <p:sldId id="370" r:id="rId29"/>
    <p:sldId id="349" r:id="rId30"/>
    <p:sldId id="380" r:id="rId31"/>
    <p:sldId id="381" r:id="rId32"/>
    <p:sldId id="382" r:id="rId33"/>
    <p:sldId id="383" r:id="rId34"/>
    <p:sldId id="384" r:id="rId35"/>
    <p:sldId id="353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55" r:id="rId44"/>
    <p:sldId id="372" r:id="rId45"/>
    <p:sldId id="298" r:id="rId46"/>
    <p:sldId id="357" r:id="rId47"/>
    <p:sldId id="358" r:id="rId48"/>
    <p:sldId id="359" r:id="rId49"/>
    <p:sldId id="360" r:id="rId50"/>
  </p:sldIdLst>
  <p:sldSz cx="12198350" cy="6858000"/>
  <p:notesSz cx="6858000" cy="9144000"/>
  <p:custDataLst>
    <p:tags r:id="rId53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B7C"/>
    <a:srgbClr val="AFB9C3"/>
    <a:srgbClr val="0070C0"/>
    <a:srgbClr val="355859"/>
    <a:srgbClr val="505A64"/>
    <a:srgbClr val="646E78"/>
    <a:srgbClr val="66CCFF"/>
    <a:srgbClr val="7D8791"/>
    <a:srgbClr val="FFFFFF"/>
    <a:srgbClr val="EB780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70" autoAdjust="0"/>
    <p:restoredTop sz="82743" autoAdjust="0"/>
  </p:normalViewPr>
  <p:slideViewPr>
    <p:cSldViewPr>
      <p:cViewPr varScale="1">
        <p:scale>
          <a:sx n="57" d="100"/>
          <a:sy n="57" d="100"/>
        </p:scale>
        <p:origin x="-136" y="-1080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8017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4" Type="http://schemas.openxmlformats.org/officeDocument/2006/relationships/slideMaster" Target="slideMasters/slideMaster1.xml"/><Relationship Id="rId15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50" Type="http://schemas.openxmlformats.org/officeDocument/2006/relationships/slide" Target="slides/slide35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tags" Target="tags/tag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25.xml"/><Relationship Id="rId41" Type="http://schemas.openxmlformats.org/officeDocument/2006/relationships/slide" Target="slides/slide26.xml"/><Relationship Id="rId42" Type="http://schemas.openxmlformats.org/officeDocument/2006/relationships/slide" Target="slides/slide27.xml"/><Relationship Id="rId43" Type="http://schemas.openxmlformats.org/officeDocument/2006/relationships/slide" Target="slides/slide28.xml"/><Relationship Id="rId44" Type="http://schemas.openxmlformats.org/officeDocument/2006/relationships/slide" Target="slides/slide29.xml"/><Relationship Id="rId45" Type="http://schemas.openxmlformats.org/officeDocument/2006/relationships/slide" Target="slides/slide30.xml"/><Relationship Id="rId46" Type="http://schemas.openxmlformats.org/officeDocument/2006/relationships/slide" Target="slides/slide31.xml"/><Relationship Id="rId47" Type="http://schemas.openxmlformats.org/officeDocument/2006/relationships/slide" Target="slides/slide32.xml"/><Relationship Id="rId48" Type="http://schemas.openxmlformats.org/officeDocument/2006/relationships/slide" Target="slides/slide33.xml"/><Relationship Id="rId49" Type="http://schemas.openxmlformats.org/officeDocument/2006/relationships/slide" Target="slides/slide3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customXml" Target="../customXml/item5.xml"/><Relationship Id="rId6" Type="http://schemas.openxmlformats.org/officeDocument/2006/relationships/customXml" Target="../customXml/item6.xml"/><Relationship Id="rId7" Type="http://schemas.openxmlformats.org/officeDocument/2006/relationships/customXml" Target="../customXml/item7.xml"/><Relationship Id="rId8" Type="http://schemas.openxmlformats.org/officeDocument/2006/relationships/customXml" Target="../customXml/item8.xml"/><Relationship Id="rId9" Type="http://schemas.openxmlformats.org/officeDocument/2006/relationships/customXml" Target="../customXml/item9.xml"/><Relationship Id="rId30" Type="http://schemas.openxmlformats.org/officeDocument/2006/relationships/slide" Target="slides/slide15.xml"/><Relationship Id="rId31" Type="http://schemas.openxmlformats.org/officeDocument/2006/relationships/slide" Target="slides/slide16.xml"/><Relationship Id="rId32" Type="http://schemas.openxmlformats.org/officeDocument/2006/relationships/slide" Target="slides/slide17.xml"/><Relationship Id="rId33" Type="http://schemas.openxmlformats.org/officeDocument/2006/relationships/slide" Target="slides/slide18.xml"/><Relationship Id="rId34" Type="http://schemas.openxmlformats.org/officeDocument/2006/relationships/slide" Target="slides/slide19.xml"/><Relationship Id="rId35" Type="http://schemas.openxmlformats.org/officeDocument/2006/relationships/slide" Target="slides/slide20.xml"/><Relationship Id="rId36" Type="http://schemas.openxmlformats.org/officeDocument/2006/relationships/slide" Target="slides/slide21.xml"/><Relationship Id="rId37" Type="http://schemas.openxmlformats.org/officeDocument/2006/relationships/slide" Target="slides/slide22.xml"/><Relationship Id="rId38" Type="http://schemas.openxmlformats.org/officeDocument/2006/relationships/slide" Target="slides/slide23.xml"/><Relationship Id="rId39" Type="http://schemas.openxmlformats.org/officeDocument/2006/relationships/slide" Target="slides/slide2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slide" Target="slides/slide14.xml"/><Relationship Id="rId10" Type="http://schemas.openxmlformats.org/officeDocument/2006/relationships/customXml" Target="../customXml/item10.xml"/><Relationship Id="rId11" Type="http://schemas.openxmlformats.org/officeDocument/2006/relationships/customXml" Target="../customXml/item11.xml"/><Relationship Id="rId12" Type="http://schemas.openxmlformats.org/officeDocument/2006/relationships/customXml" Target="../customXml/item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03.06.19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Relationship Id="rId3" Type="http://schemas.openxmlformats.org/officeDocument/2006/relationships/hyperlink" Target="https://i.redd.it/trf1qch4ywi01.jpg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coap:methodCode</a:t>
            </a:r>
            <a:r>
              <a:rPr lang="en-US" dirty="0"/>
              <a:t> = PUT</a:t>
            </a:r>
          </a:p>
          <a:p>
            <a:r>
              <a:rPr lang="en-US" dirty="0" err="1"/>
              <a:t>coap:optionNumber</a:t>
            </a:r>
            <a:r>
              <a:rPr lang="en-US" dirty="0"/>
              <a:t> 2053 = OCF-Content-Format-Version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20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23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8a11070e7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8a11070e7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https://i.redd.it/trf1qch4ywi01.jpg</a:t>
            </a:r>
            <a:r>
              <a:rPr lang="en-US"/>
              <a:t> </a:t>
            </a:r>
            <a:endParaRPr/>
          </a:p>
        </p:txBody>
      </p:sp>
      <p:sp>
        <p:nvSpPr>
          <p:cNvPr id="366" name="Google Shape;3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8a11070e7_0_1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58a11070e7_0_1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8a11070e7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g58a11070e7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8a11070e7_0_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58a11070e7_0_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8a11070e7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58a11070e7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8a11070e7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g58a11070e7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" y="4216216"/>
            <a:ext cx="12198348" cy="1402889"/>
          </a:xfrm>
        </p:spPr>
        <p:txBody>
          <a:bodyPr/>
          <a:lstStyle>
            <a:lvl1pPr>
              <a:defRPr sz="6000" b="1"/>
            </a:lvl1pPr>
          </a:lstStyle>
          <a:p>
            <a:r>
              <a:rPr lang="de-DE" dirty="0"/>
              <a:t>Title of the Presentation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" y="5619105"/>
            <a:ext cx="12198350" cy="12388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Event, Location, Date</a:t>
            </a:r>
            <a:endParaRPr lang="en-US" dirty="0"/>
          </a:p>
        </p:txBody>
      </p:sp>
      <p:pic>
        <p:nvPicPr>
          <p:cNvPr id="7" name="Picture 4" descr="C:\Users\z0010w1v\Pictures\wot-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8736" y="0"/>
            <a:ext cx="7920878" cy="4216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395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156-8C01-43AD-A170-4C7A07CEB23E}" type="datetime1">
              <a:rPr lang="en-US" smtClean="0"/>
              <a:t>03.06.19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600201"/>
            <a:ext cx="289697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22912" y="1600201"/>
            <a:ext cx="7865522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930-5117-4418-B1CC-5B464C3DF389}" type="datetime1">
              <a:rPr lang="en-US" smtClean="0"/>
              <a:t>03.06.19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0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5834-9CD6-4E94-8FF1-0A9EBCF6012F}" type="datetime1">
              <a:rPr lang="en-US" smtClean="0"/>
              <a:t>03.06.19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C3C-B55F-4A4B-9AB9-42DD245B1FDF}" type="datetime1">
              <a:rPr lang="en-US" smtClean="0"/>
              <a:t>03.06.19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3D54-DB42-4C98-97A1-04DF30310EB4}" type="datetime1">
              <a:rPr lang="en-US" smtClean="0"/>
              <a:t>03.06.19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B90-4F68-4210-A214-7763A6F7F26A}" type="datetime1">
              <a:rPr lang="en-US" smtClean="0"/>
              <a:t>03.06.19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A51E-E9F9-4BBA-8F3B-026E8500E49A}" type="datetime1">
              <a:rPr lang="en-US" smtClean="0"/>
              <a:t>03.06.19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10C-A7E3-426D-81F1-F6631B36F75F}" type="datetime1">
              <a:rPr lang="en-US" smtClean="0"/>
              <a:t>03.06.19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B572-E480-4EC1-86BB-64101152E68C}" type="datetime1">
              <a:rPr lang="en-US" smtClean="0"/>
              <a:t>03.06.19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8605-9DC9-49E9-9FDF-F17389E0F925}" type="datetime1">
              <a:rPr lang="en-US" smtClean="0"/>
              <a:t>03.06.19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4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3888-1861-4ED3-8D16-BD59B50C0AB5}" type="datetime1">
              <a:rPr lang="en-US" smtClean="0"/>
              <a:t>03.06.19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3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sldNum" idx="12"/>
          </p:nvPr>
        </p:nvSpPr>
        <p:spPr>
          <a:xfrm>
            <a:off x="11302494" y="6217622"/>
            <a:ext cx="732000" cy="524700"/>
          </a:xfrm>
          <a:prstGeom prst="rect">
            <a:avLst/>
          </a:prstGeom>
        </p:spPr>
        <p:txBody>
          <a:bodyPr spcFirstLastPara="1" wrap="square" lIns="121950" tIns="121950" rIns="121950" bIns="1219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23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415816" y="593367"/>
            <a:ext cx="11366700" cy="763500"/>
          </a:xfrm>
          <a:prstGeom prst="rect">
            <a:avLst/>
          </a:prstGeom>
        </p:spPr>
        <p:txBody>
          <a:bodyPr spcFirstLastPara="1" wrap="square" lIns="121950" tIns="121950" rIns="121950" bIns="12195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415816" y="1536633"/>
            <a:ext cx="11366700" cy="4555200"/>
          </a:xfrm>
          <a:prstGeom prst="rect">
            <a:avLst/>
          </a:prstGeom>
        </p:spPr>
        <p:txBody>
          <a:bodyPr spcFirstLastPara="1" wrap="square" lIns="121950" tIns="121950" rIns="121950" bIns="121950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ldNum" idx="12"/>
          </p:nvPr>
        </p:nvSpPr>
        <p:spPr>
          <a:xfrm>
            <a:off x="11302494" y="6217622"/>
            <a:ext cx="732000" cy="524700"/>
          </a:xfrm>
          <a:prstGeom prst="rect">
            <a:avLst/>
          </a:prstGeom>
        </p:spPr>
        <p:txBody>
          <a:bodyPr spcFirstLastPara="1" wrap="square" lIns="121950" tIns="121950" rIns="121950" bIns="1219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72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04.06.19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4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04.06.19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1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15B4-1FB6-4A41-B6F5-F7C6C935F8A0}" type="datetime1">
              <a:rPr lang="en-US" smtClean="0"/>
              <a:t>03.06.19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3888-1861-4ED3-8D16-BD59B50C0AB5}" type="datetime1">
              <a:rPr lang="en-US" smtClean="0"/>
              <a:t>03.06.19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03.06.19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2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</p:sldLayoutIdLst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03.06.19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515" y="95001"/>
            <a:ext cx="1219838" cy="95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9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4" Type="http://schemas.openxmlformats.org/officeDocument/2006/relationships/image" Target="../media/image34.png"/><Relationship Id="rId5" Type="http://schemas.openxmlformats.org/officeDocument/2006/relationships/image" Target="../media/image9.sv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scripting-api" TargetMode="External"/><Relationship Id="rId4" Type="http://schemas.openxmlformats.org/officeDocument/2006/relationships/hyperlink" Target="https://cdn.statically.io/gh/w3c/wot-scripting-api/1e876902e5f5b357a300909fe9fc96e6847ca5cf/index.html" TargetMode="External"/><Relationship Id="rId5" Type="http://schemas.openxmlformats.org/officeDocument/2006/relationships/hyperlink" Target="https://www.w3.org/TR/2017/WD-wot-scripting-api-20170914/" TargetMode="External"/><Relationship Id="rId6" Type="http://schemas.openxmlformats.org/officeDocument/2006/relationships/hyperlink" Target="https://www.w3.org/TR/2018/WD-wot-scripting-api-20180405/" TargetMode="External"/><Relationship Id="rId7" Type="http://schemas.openxmlformats.org/officeDocument/2006/relationships/hyperlink" Target="https://www.w3.org/TR/2018/WD-wot-scripting-api-20181129/" TargetMode="External"/><Relationship Id="rId8" Type="http://schemas.openxmlformats.org/officeDocument/2006/relationships/hyperlink" Target="https://github.com/eclipse/thingweb.node-wot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hyperlink" Target="https://i.redd.it/trf1qch4ywi01.jpg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team-wot@w3.org" TargetMode="External"/><Relationship Id="rId4" Type="http://schemas.openxmlformats.org/officeDocument/2006/relationships/image" Target="../media/image38.JPG"/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ashimura@w3.org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gif"/><Relationship Id="rId5" Type="http://schemas.openxmlformats.org/officeDocument/2006/relationships/image" Target="../media/image42.png"/><Relationship Id="rId6" Type="http://schemas.openxmlformats.org/officeDocument/2006/relationships/image" Target="../media/image43.gif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9.gi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jpeg"/><Relationship Id="rId12" Type="http://schemas.openxmlformats.org/officeDocument/2006/relationships/image" Target="../media/image20.jpeg"/><Relationship Id="rId13" Type="http://schemas.openxmlformats.org/officeDocument/2006/relationships/image" Target="../media/image21.jpeg"/><Relationship Id="rId14" Type="http://schemas.openxmlformats.org/officeDocument/2006/relationships/image" Target="../media/image22.png"/><Relationship Id="rId15" Type="http://schemas.openxmlformats.org/officeDocument/2006/relationships/image" Target="../media/image23.jpe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8" Type="http://schemas.openxmlformats.org/officeDocument/2006/relationships/image" Target="../media/image7.png"/><Relationship Id="rId19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jpeg"/><Relationship Id="rId7" Type="http://schemas.openxmlformats.org/officeDocument/2006/relationships/image" Target="../media/image15.png"/><Relationship Id="rId8" Type="http://schemas.openxmlformats.org/officeDocument/2006/relationships/image" Target="../media/image16.jpeg"/><Relationship Id="rId9" Type="http://schemas.openxmlformats.org/officeDocument/2006/relationships/image" Target="../media/image17.jpeg"/><Relationship Id="rId10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/>
              <a:t>W3C WoT Standardization</a:t>
            </a:r>
            <a:endParaRPr lang="en-US" sz="6000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" y="5619105"/>
            <a:ext cx="12198350" cy="123889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W3C </a:t>
            </a:r>
            <a:r>
              <a:rPr lang="en-US" sz="3600" dirty="0"/>
              <a:t>WoT </a:t>
            </a:r>
            <a:r>
              <a:rPr lang="en-US" sz="3600" dirty="0" smtClean="0"/>
              <a:t>Workshop, </a:t>
            </a:r>
            <a:r>
              <a:rPr lang="en-US" sz="3600" dirty="0"/>
              <a:t>Munich, Germany, </a:t>
            </a:r>
            <a:r>
              <a:rPr lang="en-US" sz="3600" dirty="0" smtClean="0"/>
              <a:t>4/5 </a:t>
            </a:r>
            <a:r>
              <a:rPr lang="en-US" sz="3600" dirty="0"/>
              <a:t>June 2019</a:t>
            </a:r>
          </a:p>
        </p:txBody>
      </p:sp>
    </p:spTree>
    <p:extLst>
      <p:ext uri="{BB962C8B-B14F-4D97-AF65-F5344CB8AC3E}">
        <p14:creationId xmlns:p14="http://schemas.microsoft.com/office/powerpoint/2010/main" val="1722933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Thing Description</a:t>
            </a:r>
          </a:p>
          <a:p>
            <a:pPr lvl="1"/>
            <a:r>
              <a:rPr lang="en-US" dirty="0" smtClean="0"/>
              <a:t>Information model, semantic vocabulary, serialized representation JSON LD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Binding Templates</a:t>
            </a:r>
          </a:p>
          <a:p>
            <a:pPr lvl="1"/>
            <a:r>
              <a:rPr lang="en-US" dirty="0" smtClean="0"/>
              <a:t>Blueprints for communication metadata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Scripting API</a:t>
            </a:r>
          </a:p>
          <a:p>
            <a:pPr lvl="1"/>
            <a:r>
              <a:rPr lang="en-US" dirty="0" smtClean="0"/>
              <a:t>ECMA Script based API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Security and Privacy Guidelines</a:t>
            </a:r>
          </a:p>
          <a:p>
            <a:pPr lvl="1"/>
            <a:r>
              <a:rPr lang="en-US" dirty="0" smtClean="0"/>
              <a:t>Cross-cutting security guidelines for each building block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0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199CD9-EAF6-7941-87BA-5B1E8B97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WoT</a:t>
            </a:r>
            <a:r>
              <a:rPr lang="de-DE" dirty="0"/>
              <a:t> Thing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6B589C7-C794-6D4D-A4FF-CA2218E784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8949" y="2208747"/>
            <a:ext cx="5184299" cy="358562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4E86B4B-73F9-DD49-91E7-1F6AE32B9F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err="1"/>
              <a:t>WoT</a:t>
            </a:r>
            <a:r>
              <a:rPr lang="de-DE" dirty="0"/>
              <a:t> Thing Description </a:t>
            </a:r>
            <a:r>
              <a:rPr lang="de-DE" dirty="0" err="1"/>
              <a:t>describes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architectural</a:t>
            </a:r>
            <a:r>
              <a:rPr lang="de-DE" dirty="0"/>
              <a:t> </a:t>
            </a:r>
            <a:r>
              <a:rPr lang="de-DE" dirty="0" err="1"/>
              <a:t>aspects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thing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Thing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consumers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thing</a:t>
            </a:r>
            <a:r>
              <a:rPr lang="de-DE" dirty="0" smtClean="0"/>
              <a:t>,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information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TD.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 JSON-LD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serialisation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Thing Description </a:t>
            </a:r>
            <a:r>
              <a:rPr lang="de-DE" dirty="0" err="1"/>
              <a:t>specification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3297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Bindings</a:t>
            </a:r>
            <a:endParaRPr lang="en-US" dirty="0"/>
          </a:p>
        </p:txBody>
      </p:sp>
      <p:pic>
        <p:nvPicPr>
          <p:cNvPr id="5" name="Content Placeholder 4" descr="binding-template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16" r="-861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28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Communication</a:t>
            </a:r>
            <a:endParaRPr lang="en-US" dirty="0"/>
          </a:p>
        </p:txBody>
      </p:sp>
      <p:pic>
        <p:nvPicPr>
          <p:cNvPr id="5" name="Content Placeholder 4" descr="arch-high-level-application-device-alt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89" b="-36889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7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Communication</a:t>
            </a:r>
            <a:endParaRPr lang="en-US" dirty="0"/>
          </a:p>
        </p:txBody>
      </p:sp>
      <p:pic>
        <p:nvPicPr>
          <p:cNvPr id="5" name="Content Placeholder 4" descr="arch-high-level-application-proxy-device-al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74" b="-55174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6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WoT Thing Description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41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6">
            <a:extLst>
              <a:ext uri="{FF2B5EF4-FFF2-40B4-BE49-F238E27FC236}">
                <a16:creationId xmlns:a16="http://schemas.microsoft.com/office/drawing/2014/main" xmlns="" id="{801A26EF-DB2A-477F-8078-2DDF34584FC3}"/>
              </a:ext>
            </a:extLst>
          </p:cNvPr>
          <p:cNvGrpSpPr>
            <a:grpSpLocks noChangeAspect="1"/>
          </p:cNvGrpSpPr>
          <p:nvPr/>
        </p:nvGrpSpPr>
        <p:grpSpPr>
          <a:xfrm>
            <a:off x="5955158" y="3856231"/>
            <a:ext cx="991087" cy="991087"/>
            <a:chOff x="0" y="0"/>
            <a:chExt cx="4679950" cy="4679950"/>
          </a:xfrm>
        </p:grpSpPr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xmlns="" id="{A49D80DA-9138-4CB4-9EEE-FE7FD6679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679950" cy="4679950"/>
            </a:xfrm>
            <a:prstGeom prst="rect">
              <a:avLst/>
            </a:prstGeom>
            <a:solidFill>
              <a:srgbClr val="879BAA"/>
            </a:solidFill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ADBECB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xmlns="" id="{B8AFC2FA-7455-4A4A-8851-F9EB95A6C43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92163" y="1079500"/>
              <a:ext cx="3095625" cy="2305050"/>
            </a:xfrm>
            <a:custGeom>
              <a:avLst/>
              <a:gdLst>
                <a:gd name="T0" fmla="*/ 2552 w 4063"/>
                <a:gd name="T1" fmla="*/ 0 h 3024"/>
                <a:gd name="T2" fmla="*/ 1796 w 4063"/>
                <a:gd name="T3" fmla="*/ 0 h 3024"/>
                <a:gd name="T4" fmla="*/ 1796 w 4063"/>
                <a:gd name="T5" fmla="*/ 473 h 3024"/>
                <a:gd name="T6" fmla="*/ 567 w 4063"/>
                <a:gd name="T7" fmla="*/ 473 h 3024"/>
                <a:gd name="T8" fmla="*/ 567 w 4063"/>
                <a:gd name="T9" fmla="*/ 1229 h 3024"/>
                <a:gd name="T10" fmla="*/ 0 w 4063"/>
                <a:gd name="T11" fmla="*/ 1229 h 3024"/>
                <a:gd name="T12" fmla="*/ 0 w 4063"/>
                <a:gd name="T13" fmla="*/ 1796 h 3024"/>
                <a:gd name="T14" fmla="*/ 567 w 4063"/>
                <a:gd name="T15" fmla="*/ 1796 h 3024"/>
                <a:gd name="T16" fmla="*/ 567 w 4063"/>
                <a:gd name="T17" fmla="*/ 2551 h 3024"/>
                <a:gd name="T18" fmla="*/ 1607 w 4063"/>
                <a:gd name="T19" fmla="*/ 2551 h 3024"/>
                <a:gd name="T20" fmla="*/ 1607 w 4063"/>
                <a:gd name="T21" fmla="*/ 2740 h 3024"/>
                <a:gd name="T22" fmla="*/ 1229 w 4063"/>
                <a:gd name="T23" fmla="*/ 2740 h 3024"/>
                <a:gd name="T24" fmla="*/ 1229 w 4063"/>
                <a:gd name="T25" fmla="*/ 3024 h 3024"/>
                <a:gd name="T26" fmla="*/ 3118 w 4063"/>
                <a:gd name="T27" fmla="*/ 3024 h 3024"/>
                <a:gd name="T28" fmla="*/ 3118 w 4063"/>
                <a:gd name="T29" fmla="*/ 2740 h 3024"/>
                <a:gd name="T30" fmla="*/ 2741 w 4063"/>
                <a:gd name="T31" fmla="*/ 2740 h 3024"/>
                <a:gd name="T32" fmla="*/ 2741 w 4063"/>
                <a:gd name="T33" fmla="*/ 2551 h 3024"/>
                <a:gd name="T34" fmla="*/ 3213 w 4063"/>
                <a:gd name="T35" fmla="*/ 2551 h 3024"/>
                <a:gd name="T36" fmla="*/ 3213 w 4063"/>
                <a:gd name="T37" fmla="*/ 473 h 3024"/>
                <a:gd name="T38" fmla="*/ 2552 w 4063"/>
                <a:gd name="T39" fmla="*/ 473 h 3024"/>
                <a:gd name="T40" fmla="*/ 2552 w 4063"/>
                <a:gd name="T41" fmla="*/ 0 h 3024"/>
                <a:gd name="T42" fmla="*/ 2742 w 4063"/>
                <a:gd name="T43" fmla="*/ 2079 h 3024"/>
                <a:gd name="T44" fmla="*/ 851 w 4063"/>
                <a:gd name="T45" fmla="*/ 2079 h 3024"/>
                <a:gd name="T46" fmla="*/ 851 w 4063"/>
                <a:gd name="T47" fmla="*/ 1796 h 3024"/>
                <a:gd name="T48" fmla="*/ 2742 w 4063"/>
                <a:gd name="T49" fmla="*/ 1796 h 3024"/>
                <a:gd name="T50" fmla="*/ 2742 w 4063"/>
                <a:gd name="T51" fmla="*/ 2079 h 3024"/>
                <a:gd name="T52" fmla="*/ 2742 w 4063"/>
                <a:gd name="T53" fmla="*/ 1607 h 3024"/>
                <a:gd name="T54" fmla="*/ 851 w 4063"/>
                <a:gd name="T55" fmla="*/ 1607 h 3024"/>
                <a:gd name="T56" fmla="*/ 851 w 4063"/>
                <a:gd name="T57" fmla="*/ 1323 h 3024"/>
                <a:gd name="T58" fmla="*/ 2742 w 4063"/>
                <a:gd name="T59" fmla="*/ 1323 h 3024"/>
                <a:gd name="T60" fmla="*/ 2742 w 4063"/>
                <a:gd name="T61" fmla="*/ 1607 h 3024"/>
                <a:gd name="T62" fmla="*/ 2742 w 4063"/>
                <a:gd name="T63" fmla="*/ 851 h 3024"/>
                <a:gd name="T64" fmla="*/ 2742 w 4063"/>
                <a:gd name="T65" fmla="*/ 1134 h 3024"/>
                <a:gd name="T66" fmla="*/ 851 w 4063"/>
                <a:gd name="T67" fmla="*/ 1134 h 3024"/>
                <a:gd name="T68" fmla="*/ 851 w 4063"/>
                <a:gd name="T69" fmla="*/ 851 h 3024"/>
                <a:gd name="T70" fmla="*/ 2742 w 4063"/>
                <a:gd name="T71" fmla="*/ 851 h 3024"/>
                <a:gd name="T72" fmla="*/ 4063 w 4063"/>
                <a:gd name="T73" fmla="*/ 851 h 3024"/>
                <a:gd name="T74" fmla="*/ 4063 w 4063"/>
                <a:gd name="T75" fmla="*/ 2173 h 3024"/>
                <a:gd name="T76" fmla="*/ 3685 w 4063"/>
                <a:gd name="T77" fmla="*/ 2551 h 3024"/>
                <a:gd name="T78" fmla="*/ 3402 w 4063"/>
                <a:gd name="T79" fmla="*/ 2551 h 3024"/>
                <a:gd name="T80" fmla="*/ 3402 w 4063"/>
                <a:gd name="T81" fmla="*/ 473 h 3024"/>
                <a:gd name="T82" fmla="*/ 3685 w 4063"/>
                <a:gd name="T83" fmla="*/ 473 h 3024"/>
                <a:gd name="T84" fmla="*/ 4063 w 4063"/>
                <a:gd name="T85" fmla="*/ 851 h 3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63" h="3024">
                  <a:moveTo>
                    <a:pt x="2552" y="0"/>
                  </a:moveTo>
                  <a:lnTo>
                    <a:pt x="1796" y="0"/>
                  </a:lnTo>
                  <a:lnTo>
                    <a:pt x="1796" y="473"/>
                  </a:lnTo>
                  <a:lnTo>
                    <a:pt x="567" y="473"/>
                  </a:lnTo>
                  <a:lnTo>
                    <a:pt x="567" y="1229"/>
                  </a:lnTo>
                  <a:lnTo>
                    <a:pt x="0" y="1229"/>
                  </a:lnTo>
                  <a:lnTo>
                    <a:pt x="0" y="1796"/>
                  </a:lnTo>
                  <a:lnTo>
                    <a:pt x="567" y="1796"/>
                  </a:lnTo>
                  <a:lnTo>
                    <a:pt x="567" y="2551"/>
                  </a:lnTo>
                  <a:lnTo>
                    <a:pt x="1607" y="2551"/>
                  </a:lnTo>
                  <a:lnTo>
                    <a:pt x="1607" y="2740"/>
                  </a:lnTo>
                  <a:lnTo>
                    <a:pt x="1229" y="2740"/>
                  </a:lnTo>
                  <a:lnTo>
                    <a:pt x="1229" y="3024"/>
                  </a:lnTo>
                  <a:lnTo>
                    <a:pt x="3118" y="3024"/>
                  </a:lnTo>
                  <a:lnTo>
                    <a:pt x="3118" y="2740"/>
                  </a:lnTo>
                  <a:lnTo>
                    <a:pt x="2741" y="2740"/>
                  </a:lnTo>
                  <a:lnTo>
                    <a:pt x="2741" y="2551"/>
                  </a:lnTo>
                  <a:lnTo>
                    <a:pt x="3213" y="2551"/>
                  </a:lnTo>
                  <a:lnTo>
                    <a:pt x="3213" y="473"/>
                  </a:lnTo>
                  <a:lnTo>
                    <a:pt x="2552" y="473"/>
                  </a:lnTo>
                  <a:lnTo>
                    <a:pt x="2552" y="0"/>
                  </a:lnTo>
                  <a:close/>
                  <a:moveTo>
                    <a:pt x="2742" y="2079"/>
                  </a:moveTo>
                  <a:lnTo>
                    <a:pt x="851" y="2079"/>
                  </a:lnTo>
                  <a:lnTo>
                    <a:pt x="851" y="1796"/>
                  </a:lnTo>
                  <a:lnTo>
                    <a:pt x="2742" y="1796"/>
                  </a:lnTo>
                  <a:lnTo>
                    <a:pt x="2742" y="2079"/>
                  </a:lnTo>
                  <a:close/>
                  <a:moveTo>
                    <a:pt x="2742" y="1607"/>
                  </a:moveTo>
                  <a:lnTo>
                    <a:pt x="851" y="1607"/>
                  </a:lnTo>
                  <a:lnTo>
                    <a:pt x="851" y="1323"/>
                  </a:lnTo>
                  <a:lnTo>
                    <a:pt x="2742" y="1323"/>
                  </a:lnTo>
                  <a:lnTo>
                    <a:pt x="2742" y="1607"/>
                  </a:lnTo>
                  <a:close/>
                  <a:moveTo>
                    <a:pt x="2742" y="851"/>
                  </a:moveTo>
                  <a:lnTo>
                    <a:pt x="2742" y="1134"/>
                  </a:lnTo>
                  <a:lnTo>
                    <a:pt x="851" y="1134"/>
                  </a:lnTo>
                  <a:lnTo>
                    <a:pt x="851" y="851"/>
                  </a:lnTo>
                  <a:lnTo>
                    <a:pt x="2742" y="851"/>
                  </a:lnTo>
                  <a:close/>
                  <a:moveTo>
                    <a:pt x="4063" y="851"/>
                  </a:moveTo>
                  <a:lnTo>
                    <a:pt x="4063" y="2173"/>
                  </a:lnTo>
                  <a:cubicBezTo>
                    <a:pt x="4063" y="2382"/>
                    <a:pt x="3894" y="2551"/>
                    <a:pt x="3685" y="2551"/>
                  </a:cubicBezTo>
                  <a:lnTo>
                    <a:pt x="3402" y="2551"/>
                  </a:lnTo>
                  <a:lnTo>
                    <a:pt x="3402" y="473"/>
                  </a:lnTo>
                  <a:lnTo>
                    <a:pt x="3685" y="473"/>
                  </a:lnTo>
                  <a:cubicBezTo>
                    <a:pt x="3894" y="473"/>
                    <a:pt x="4063" y="642"/>
                    <a:pt x="4063" y="8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ADBECB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413792"/>
            <a:ext cx="12198350" cy="1143000"/>
          </a:xfrm>
        </p:spPr>
        <p:txBody>
          <a:bodyPr>
            <a:noAutofit/>
          </a:bodyPr>
          <a:lstStyle/>
          <a:p>
            <a:r>
              <a:rPr lang="en-US" dirty="0"/>
              <a:t>The WoT Thing Description </a:t>
            </a:r>
            <a:br>
              <a:rPr lang="en-US" dirty="0"/>
            </a:br>
            <a:r>
              <a:rPr lang="en-US" dirty="0"/>
              <a:t>The </a:t>
            </a:r>
            <a:r>
              <a:rPr lang="en-US" i="1" dirty="0"/>
              <a:t>index.html</a:t>
            </a:r>
            <a:r>
              <a:rPr lang="en-US" dirty="0"/>
              <a:t> for Things</a:t>
            </a:r>
            <a:br>
              <a:rPr lang="en-US" dirty="0"/>
            </a:br>
            <a:endParaRPr lang="en-US" noProof="0" dirty="0"/>
          </a:p>
        </p:txBody>
      </p:sp>
      <p:sp>
        <p:nvSpPr>
          <p:cNvPr id="5" name="Textfeld 4"/>
          <p:cNvSpPr txBox="1"/>
          <p:nvPr/>
        </p:nvSpPr>
        <p:spPr bwMode="gray">
          <a:xfrm>
            <a:off x="8187407" y="1496065"/>
            <a:ext cx="36393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Who are you?</a:t>
            </a:r>
          </a:p>
        </p:txBody>
      </p:sp>
      <p:sp>
        <p:nvSpPr>
          <p:cNvPr id="6" name="Textfeld 5"/>
          <p:cNvSpPr txBox="1"/>
          <p:nvPr/>
        </p:nvSpPr>
        <p:spPr bwMode="gray">
          <a:xfrm>
            <a:off x="7376022" y="4266210"/>
            <a:ext cx="45877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What kind of functions do you have?</a:t>
            </a:r>
          </a:p>
        </p:txBody>
      </p:sp>
      <p:sp>
        <p:nvSpPr>
          <p:cNvPr id="7" name="Textfeld 6"/>
          <p:cNvSpPr txBox="1"/>
          <p:nvPr/>
        </p:nvSpPr>
        <p:spPr bwMode="gray">
          <a:xfrm>
            <a:off x="2346100" y="1481916"/>
            <a:ext cx="4609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What kind of data do you serve?</a:t>
            </a:r>
          </a:p>
        </p:txBody>
      </p:sp>
      <p:sp>
        <p:nvSpPr>
          <p:cNvPr id="8" name="Textfeld 7"/>
          <p:cNvSpPr txBox="1"/>
          <p:nvPr/>
        </p:nvSpPr>
        <p:spPr bwMode="gray">
          <a:xfrm>
            <a:off x="219305" y="3870766"/>
            <a:ext cx="47782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How can I access the data/function?</a:t>
            </a:r>
          </a:p>
        </p:txBody>
      </p:sp>
      <p:pic>
        <p:nvPicPr>
          <p:cNvPr id="10" name="Picture 2" descr="http://cliparts.co/cliparts/gce/ooe/gceooeR9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6595" y="2206562"/>
            <a:ext cx="839281" cy="1529296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 bwMode="gray">
          <a:xfrm>
            <a:off x="1004772" y="5152579"/>
            <a:ext cx="526831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What kind of protocols &amp; serializations do you support?</a:t>
            </a:r>
          </a:p>
        </p:txBody>
      </p:sp>
      <p:sp>
        <p:nvSpPr>
          <p:cNvPr id="13" name="Textfeld 12"/>
          <p:cNvSpPr txBox="1"/>
          <p:nvPr/>
        </p:nvSpPr>
        <p:spPr bwMode="gray">
          <a:xfrm>
            <a:off x="7122460" y="5429578"/>
            <a:ext cx="47042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Are there some security constrains?</a:t>
            </a:r>
          </a:p>
        </p:txBody>
      </p:sp>
      <p:sp>
        <p:nvSpPr>
          <p:cNvPr id="11" name="Textfeld 6">
            <a:extLst>
              <a:ext uri="{FF2B5EF4-FFF2-40B4-BE49-F238E27FC236}">
                <a16:creationId xmlns:a16="http://schemas.microsoft.com/office/drawing/2014/main" xmlns="" id="{375A8A63-F39C-43B0-9CD0-BEB4250D08C2}"/>
              </a:ext>
            </a:extLst>
          </p:cNvPr>
          <p:cNvSpPr txBox="1"/>
          <p:nvPr/>
        </p:nvSpPr>
        <p:spPr bwMode="gray">
          <a:xfrm>
            <a:off x="322372" y="2690447"/>
            <a:ext cx="52614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How does the payload structure look like?</a:t>
            </a:r>
          </a:p>
        </p:txBody>
      </p:sp>
      <p:sp>
        <p:nvSpPr>
          <p:cNvPr id="14" name="Textfeld 6">
            <a:extLst>
              <a:ext uri="{FF2B5EF4-FFF2-40B4-BE49-F238E27FC236}">
                <a16:creationId xmlns:a16="http://schemas.microsoft.com/office/drawing/2014/main" xmlns="" id="{F180CA2A-74D7-47C6-A1ED-B099844FE2B5}"/>
              </a:ext>
            </a:extLst>
          </p:cNvPr>
          <p:cNvSpPr txBox="1"/>
          <p:nvPr/>
        </p:nvSpPr>
        <p:spPr bwMode="gray">
          <a:xfrm>
            <a:off x="7376022" y="2722609"/>
            <a:ext cx="48517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Are there some context information (e.g., unit)?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xmlns="" id="{3AA75002-3F5C-490C-9A80-55E109B1AEF0}"/>
              </a:ext>
            </a:extLst>
          </p:cNvPr>
          <p:cNvSpPr/>
          <p:nvPr/>
        </p:nvSpPr>
        <p:spPr bwMode="auto">
          <a:xfrm>
            <a:off x="6755873" y="2137497"/>
            <a:ext cx="604919" cy="276999"/>
          </a:xfrm>
          <a:prstGeom prst="round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6" name="Textfeld 12">
            <a:extLst>
              <a:ext uri="{FF2B5EF4-FFF2-40B4-BE49-F238E27FC236}">
                <a16:creationId xmlns:a16="http://schemas.microsoft.com/office/drawing/2014/main" xmlns="" id="{1B45283B-61E4-49C2-828E-03E5C78E68CC}"/>
              </a:ext>
            </a:extLst>
          </p:cNvPr>
          <p:cNvSpPr txBox="1"/>
          <p:nvPr/>
        </p:nvSpPr>
        <p:spPr bwMode="gray">
          <a:xfrm>
            <a:off x="3781887" y="6153963"/>
            <a:ext cx="57016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Do you have other relations to other Things?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A1B00AE3-6959-4361-B3ED-52E51FAB3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081" y="3365040"/>
            <a:ext cx="854979" cy="441221"/>
          </a:xfrm>
          <a:prstGeom prst="rect">
            <a:avLst/>
          </a:prstGeom>
        </p:spPr>
      </p:pic>
      <p:pic>
        <p:nvPicPr>
          <p:cNvPr id="66" name="Picture 3" descr="D:\Projekte\Standardesierung\W3C\WoT\TD\Nizza\td.png">
            <a:extLst>
              <a:ext uri="{FF2B5EF4-FFF2-40B4-BE49-F238E27FC236}">
                <a16:creationId xmlns:a16="http://schemas.microsoft.com/office/drawing/2014/main" xmlns="" id="{ACB8DA84-B405-403A-8D81-94B9CE6A6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960546" y="3221018"/>
            <a:ext cx="1179391" cy="12204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514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/>
      <p:bldP spid="7" grpId="0"/>
      <p:bldP spid="8" grpId="0"/>
      <p:bldP spid="12" grpId="0"/>
      <p:bldP spid="13" grpId="0"/>
      <p:bldP spid="11" grpId="0"/>
      <p:bldP spid="14" grpId="0"/>
      <p:bldP spid="70" grpId="0" animBg="1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BA87C7F6-7FD9-45EB-A575-4D605E8E00F7}"/>
              </a:ext>
            </a:extLst>
          </p:cNvPr>
          <p:cNvGrpSpPr/>
          <p:nvPr/>
        </p:nvGrpSpPr>
        <p:grpSpPr>
          <a:xfrm>
            <a:off x="6650371" y="4306074"/>
            <a:ext cx="816955" cy="944049"/>
            <a:chOff x="5674603" y="3594022"/>
            <a:chExt cx="827157" cy="877288"/>
          </a:xfrm>
        </p:grpSpPr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xmlns="" id="{579BB6B5-09CD-4CFC-9820-689F7BA80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603" y="3594022"/>
              <a:ext cx="827157" cy="877288"/>
            </a:xfrm>
            <a:prstGeom prst="rect">
              <a:avLst/>
            </a:prstGeom>
            <a:solidFill>
              <a:srgbClr val="879BAA"/>
            </a:solidFill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ADBECB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</a:endParaRPr>
            </a:p>
          </p:txBody>
        </p:sp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xmlns="" id="{A35178A2-179D-4BA9-8A2B-E1E9E4FE1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697835" y="3605872"/>
              <a:ext cx="769932" cy="816595"/>
            </a:xfrm>
            <a:prstGeom prst="rect">
              <a:avLst/>
            </a:prstGeom>
          </p:spPr>
        </p:pic>
      </p:grpSp>
      <p:grpSp>
        <p:nvGrpSpPr>
          <p:cNvPr id="43" name="Group 6">
            <a:extLst>
              <a:ext uri="{FF2B5EF4-FFF2-40B4-BE49-F238E27FC236}">
                <a16:creationId xmlns:a16="http://schemas.microsoft.com/office/drawing/2014/main" xmlns="" id="{D5804C23-C095-44DC-A0B1-D04A520BFD54}"/>
              </a:ext>
            </a:extLst>
          </p:cNvPr>
          <p:cNvGrpSpPr>
            <a:grpSpLocks noChangeAspect="1"/>
          </p:cNvGrpSpPr>
          <p:nvPr/>
        </p:nvGrpSpPr>
        <p:grpSpPr>
          <a:xfrm>
            <a:off x="510357" y="4631066"/>
            <a:ext cx="855994" cy="855994"/>
            <a:chOff x="0" y="0"/>
            <a:chExt cx="4679950" cy="4679950"/>
          </a:xfrm>
        </p:grpSpPr>
        <p:sp>
          <p:nvSpPr>
            <p:cNvPr id="44" name="Rectangle 5">
              <a:extLst>
                <a:ext uri="{FF2B5EF4-FFF2-40B4-BE49-F238E27FC236}">
                  <a16:creationId xmlns:a16="http://schemas.microsoft.com/office/drawing/2014/main" xmlns="" id="{56D3FD6D-32A5-413A-AD74-BF357108F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679950" cy="4679950"/>
            </a:xfrm>
            <a:prstGeom prst="rect">
              <a:avLst/>
            </a:prstGeom>
            <a:solidFill>
              <a:srgbClr val="879BAA"/>
            </a:solidFill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ADBECB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xmlns="" id="{44E81A8C-D9C7-4A2C-B0E3-961BD219A71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92163" y="1079500"/>
              <a:ext cx="3095625" cy="2305050"/>
            </a:xfrm>
            <a:custGeom>
              <a:avLst/>
              <a:gdLst>
                <a:gd name="T0" fmla="*/ 2552 w 4063"/>
                <a:gd name="T1" fmla="*/ 0 h 3024"/>
                <a:gd name="T2" fmla="*/ 1796 w 4063"/>
                <a:gd name="T3" fmla="*/ 0 h 3024"/>
                <a:gd name="T4" fmla="*/ 1796 w 4063"/>
                <a:gd name="T5" fmla="*/ 473 h 3024"/>
                <a:gd name="T6" fmla="*/ 567 w 4063"/>
                <a:gd name="T7" fmla="*/ 473 h 3024"/>
                <a:gd name="T8" fmla="*/ 567 w 4063"/>
                <a:gd name="T9" fmla="*/ 1229 h 3024"/>
                <a:gd name="T10" fmla="*/ 0 w 4063"/>
                <a:gd name="T11" fmla="*/ 1229 h 3024"/>
                <a:gd name="T12" fmla="*/ 0 w 4063"/>
                <a:gd name="T13" fmla="*/ 1796 h 3024"/>
                <a:gd name="T14" fmla="*/ 567 w 4063"/>
                <a:gd name="T15" fmla="*/ 1796 h 3024"/>
                <a:gd name="T16" fmla="*/ 567 w 4063"/>
                <a:gd name="T17" fmla="*/ 2551 h 3024"/>
                <a:gd name="T18" fmla="*/ 1607 w 4063"/>
                <a:gd name="T19" fmla="*/ 2551 h 3024"/>
                <a:gd name="T20" fmla="*/ 1607 w 4063"/>
                <a:gd name="T21" fmla="*/ 2740 h 3024"/>
                <a:gd name="T22" fmla="*/ 1229 w 4063"/>
                <a:gd name="T23" fmla="*/ 2740 h 3024"/>
                <a:gd name="T24" fmla="*/ 1229 w 4063"/>
                <a:gd name="T25" fmla="*/ 3024 h 3024"/>
                <a:gd name="T26" fmla="*/ 3118 w 4063"/>
                <a:gd name="T27" fmla="*/ 3024 h 3024"/>
                <a:gd name="T28" fmla="*/ 3118 w 4063"/>
                <a:gd name="T29" fmla="*/ 2740 h 3024"/>
                <a:gd name="T30" fmla="*/ 2741 w 4063"/>
                <a:gd name="T31" fmla="*/ 2740 h 3024"/>
                <a:gd name="T32" fmla="*/ 2741 w 4063"/>
                <a:gd name="T33" fmla="*/ 2551 h 3024"/>
                <a:gd name="T34" fmla="*/ 3213 w 4063"/>
                <a:gd name="T35" fmla="*/ 2551 h 3024"/>
                <a:gd name="T36" fmla="*/ 3213 w 4063"/>
                <a:gd name="T37" fmla="*/ 473 h 3024"/>
                <a:gd name="T38" fmla="*/ 2552 w 4063"/>
                <a:gd name="T39" fmla="*/ 473 h 3024"/>
                <a:gd name="T40" fmla="*/ 2552 w 4063"/>
                <a:gd name="T41" fmla="*/ 0 h 3024"/>
                <a:gd name="T42" fmla="*/ 2742 w 4063"/>
                <a:gd name="T43" fmla="*/ 2079 h 3024"/>
                <a:gd name="T44" fmla="*/ 851 w 4063"/>
                <a:gd name="T45" fmla="*/ 2079 h 3024"/>
                <a:gd name="T46" fmla="*/ 851 w 4063"/>
                <a:gd name="T47" fmla="*/ 1796 h 3024"/>
                <a:gd name="T48" fmla="*/ 2742 w 4063"/>
                <a:gd name="T49" fmla="*/ 1796 h 3024"/>
                <a:gd name="T50" fmla="*/ 2742 w 4063"/>
                <a:gd name="T51" fmla="*/ 2079 h 3024"/>
                <a:gd name="T52" fmla="*/ 2742 w 4063"/>
                <a:gd name="T53" fmla="*/ 1607 h 3024"/>
                <a:gd name="T54" fmla="*/ 851 w 4063"/>
                <a:gd name="T55" fmla="*/ 1607 h 3024"/>
                <a:gd name="T56" fmla="*/ 851 w 4063"/>
                <a:gd name="T57" fmla="*/ 1323 h 3024"/>
                <a:gd name="T58" fmla="*/ 2742 w 4063"/>
                <a:gd name="T59" fmla="*/ 1323 h 3024"/>
                <a:gd name="T60" fmla="*/ 2742 w 4063"/>
                <a:gd name="T61" fmla="*/ 1607 h 3024"/>
                <a:gd name="T62" fmla="*/ 2742 w 4063"/>
                <a:gd name="T63" fmla="*/ 851 h 3024"/>
                <a:gd name="T64" fmla="*/ 2742 w 4063"/>
                <a:gd name="T65" fmla="*/ 1134 h 3024"/>
                <a:gd name="T66" fmla="*/ 851 w 4063"/>
                <a:gd name="T67" fmla="*/ 1134 h 3024"/>
                <a:gd name="T68" fmla="*/ 851 w 4063"/>
                <a:gd name="T69" fmla="*/ 851 h 3024"/>
                <a:gd name="T70" fmla="*/ 2742 w 4063"/>
                <a:gd name="T71" fmla="*/ 851 h 3024"/>
                <a:gd name="T72" fmla="*/ 4063 w 4063"/>
                <a:gd name="T73" fmla="*/ 851 h 3024"/>
                <a:gd name="T74" fmla="*/ 4063 w 4063"/>
                <a:gd name="T75" fmla="*/ 2173 h 3024"/>
                <a:gd name="T76" fmla="*/ 3685 w 4063"/>
                <a:gd name="T77" fmla="*/ 2551 h 3024"/>
                <a:gd name="T78" fmla="*/ 3402 w 4063"/>
                <a:gd name="T79" fmla="*/ 2551 h 3024"/>
                <a:gd name="T80" fmla="*/ 3402 w 4063"/>
                <a:gd name="T81" fmla="*/ 473 h 3024"/>
                <a:gd name="T82" fmla="*/ 3685 w 4063"/>
                <a:gd name="T83" fmla="*/ 473 h 3024"/>
                <a:gd name="T84" fmla="*/ 4063 w 4063"/>
                <a:gd name="T85" fmla="*/ 851 h 3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63" h="3024">
                  <a:moveTo>
                    <a:pt x="2552" y="0"/>
                  </a:moveTo>
                  <a:lnTo>
                    <a:pt x="1796" y="0"/>
                  </a:lnTo>
                  <a:lnTo>
                    <a:pt x="1796" y="473"/>
                  </a:lnTo>
                  <a:lnTo>
                    <a:pt x="567" y="473"/>
                  </a:lnTo>
                  <a:lnTo>
                    <a:pt x="567" y="1229"/>
                  </a:lnTo>
                  <a:lnTo>
                    <a:pt x="0" y="1229"/>
                  </a:lnTo>
                  <a:lnTo>
                    <a:pt x="0" y="1796"/>
                  </a:lnTo>
                  <a:lnTo>
                    <a:pt x="567" y="1796"/>
                  </a:lnTo>
                  <a:lnTo>
                    <a:pt x="567" y="2551"/>
                  </a:lnTo>
                  <a:lnTo>
                    <a:pt x="1607" y="2551"/>
                  </a:lnTo>
                  <a:lnTo>
                    <a:pt x="1607" y="2740"/>
                  </a:lnTo>
                  <a:lnTo>
                    <a:pt x="1229" y="2740"/>
                  </a:lnTo>
                  <a:lnTo>
                    <a:pt x="1229" y="3024"/>
                  </a:lnTo>
                  <a:lnTo>
                    <a:pt x="3118" y="3024"/>
                  </a:lnTo>
                  <a:lnTo>
                    <a:pt x="3118" y="2740"/>
                  </a:lnTo>
                  <a:lnTo>
                    <a:pt x="2741" y="2740"/>
                  </a:lnTo>
                  <a:lnTo>
                    <a:pt x="2741" y="2551"/>
                  </a:lnTo>
                  <a:lnTo>
                    <a:pt x="3213" y="2551"/>
                  </a:lnTo>
                  <a:lnTo>
                    <a:pt x="3213" y="473"/>
                  </a:lnTo>
                  <a:lnTo>
                    <a:pt x="2552" y="473"/>
                  </a:lnTo>
                  <a:lnTo>
                    <a:pt x="2552" y="0"/>
                  </a:lnTo>
                  <a:close/>
                  <a:moveTo>
                    <a:pt x="2742" y="2079"/>
                  </a:moveTo>
                  <a:lnTo>
                    <a:pt x="851" y="2079"/>
                  </a:lnTo>
                  <a:lnTo>
                    <a:pt x="851" y="1796"/>
                  </a:lnTo>
                  <a:lnTo>
                    <a:pt x="2742" y="1796"/>
                  </a:lnTo>
                  <a:lnTo>
                    <a:pt x="2742" y="2079"/>
                  </a:lnTo>
                  <a:close/>
                  <a:moveTo>
                    <a:pt x="2742" y="1607"/>
                  </a:moveTo>
                  <a:lnTo>
                    <a:pt x="851" y="1607"/>
                  </a:lnTo>
                  <a:lnTo>
                    <a:pt x="851" y="1323"/>
                  </a:lnTo>
                  <a:lnTo>
                    <a:pt x="2742" y="1323"/>
                  </a:lnTo>
                  <a:lnTo>
                    <a:pt x="2742" y="1607"/>
                  </a:lnTo>
                  <a:close/>
                  <a:moveTo>
                    <a:pt x="2742" y="851"/>
                  </a:moveTo>
                  <a:lnTo>
                    <a:pt x="2742" y="1134"/>
                  </a:lnTo>
                  <a:lnTo>
                    <a:pt x="851" y="1134"/>
                  </a:lnTo>
                  <a:lnTo>
                    <a:pt x="851" y="851"/>
                  </a:lnTo>
                  <a:lnTo>
                    <a:pt x="2742" y="851"/>
                  </a:lnTo>
                  <a:close/>
                  <a:moveTo>
                    <a:pt x="4063" y="851"/>
                  </a:moveTo>
                  <a:lnTo>
                    <a:pt x="4063" y="2173"/>
                  </a:lnTo>
                  <a:cubicBezTo>
                    <a:pt x="4063" y="2382"/>
                    <a:pt x="3894" y="2551"/>
                    <a:pt x="3685" y="2551"/>
                  </a:cubicBezTo>
                  <a:lnTo>
                    <a:pt x="3402" y="2551"/>
                  </a:lnTo>
                  <a:lnTo>
                    <a:pt x="3402" y="473"/>
                  </a:lnTo>
                  <a:lnTo>
                    <a:pt x="3685" y="473"/>
                  </a:lnTo>
                  <a:cubicBezTo>
                    <a:pt x="3894" y="473"/>
                    <a:pt x="4063" y="642"/>
                    <a:pt x="4063" y="8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ADBECB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D1411589-3C6D-4488-B605-A09A37FD250E}"/>
              </a:ext>
            </a:extLst>
          </p:cNvPr>
          <p:cNvGrpSpPr/>
          <p:nvPr/>
        </p:nvGrpSpPr>
        <p:grpSpPr>
          <a:xfrm>
            <a:off x="489967" y="1684473"/>
            <a:ext cx="765439" cy="783204"/>
            <a:chOff x="5744874" y="4362643"/>
            <a:chExt cx="665162" cy="665162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xmlns="" id="{4661D8B6-518E-441D-B9FB-18C459B0E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4874" y="4362643"/>
              <a:ext cx="665162" cy="665162"/>
            </a:xfrm>
            <a:prstGeom prst="rect">
              <a:avLst/>
            </a:prstGeom>
            <a:solidFill>
              <a:srgbClr val="879BAA"/>
            </a:solidFill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ADBECB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</a:endParaRP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xmlns="" id="{3C4D0515-156B-403A-8935-4C440377F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864931" y="4463072"/>
              <a:ext cx="478707" cy="47870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045B91-49F2-450A-A0EA-09643EBC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Things with TDs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5748FD5-B940-4AF3-899C-57CD1E42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17</a:t>
            </a:fld>
            <a:endParaRPr lang="en-US"/>
          </a:p>
        </p:txBody>
      </p:sp>
      <p:sp>
        <p:nvSpPr>
          <p:cNvPr id="11" name="Freeform 51">
            <a:extLst>
              <a:ext uri="{FF2B5EF4-FFF2-40B4-BE49-F238E27FC236}">
                <a16:creationId xmlns:a16="http://schemas.microsoft.com/office/drawing/2014/main" xmlns="" id="{FF81C535-42DF-4DD0-AE4A-9ED3163BDDCA}"/>
              </a:ext>
            </a:extLst>
          </p:cNvPr>
          <p:cNvSpPr>
            <a:spLocks noEditPoints="1"/>
          </p:cNvSpPr>
          <p:nvPr/>
        </p:nvSpPr>
        <p:spPr bwMode="gray">
          <a:xfrm flipH="1">
            <a:off x="6675429" y="1684473"/>
            <a:ext cx="1044448" cy="1115866"/>
          </a:xfrm>
          <a:custGeom>
            <a:avLst/>
            <a:gdLst>
              <a:gd name="T0" fmla="*/ 37 w 372"/>
              <a:gd name="T1" fmla="*/ 25 h 400"/>
              <a:gd name="T2" fmla="*/ 94 w 372"/>
              <a:gd name="T3" fmla="*/ 42 h 400"/>
              <a:gd name="T4" fmla="*/ 85 w 372"/>
              <a:gd name="T5" fmla="*/ 60 h 400"/>
              <a:gd name="T6" fmla="*/ 44 w 372"/>
              <a:gd name="T7" fmla="*/ 45 h 400"/>
              <a:gd name="T8" fmla="*/ 5 w 372"/>
              <a:gd name="T9" fmla="*/ 106 h 400"/>
              <a:gd name="T10" fmla="*/ 0 w 372"/>
              <a:gd name="T11" fmla="*/ 96 h 400"/>
              <a:gd name="T12" fmla="*/ 37 w 372"/>
              <a:gd name="T13" fmla="*/ 25 h 400"/>
              <a:gd name="T14" fmla="*/ 116 w 372"/>
              <a:gd name="T15" fmla="*/ 93 h 400"/>
              <a:gd name="T16" fmla="*/ 93 w 372"/>
              <a:gd name="T17" fmla="*/ 145 h 400"/>
              <a:gd name="T18" fmla="*/ 15 w 372"/>
              <a:gd name="T19" fmla="*/ 128 h 400"/>
              <a:gd name="T20" fmla="*/ 10 w 372"/>
              <a:gd name="T21" fmla="*/ 118 h 400"/>
              <a:gd name="T22" fmla="*/ 78 w 372"/>
              <a:gd name="T23" fmla="*/ 129 h 400"/>
              <a:gd name="T24" fmla="*/ 96 w 372"/>
              <a:gd name="T25" fmla="*/ 86 h 400"/>
              <a:gd name="T26" fmla="*/ 115 w 372"/>
              <a:gd name="T27" fmla="*/ 93 h 400"/>
              <a:gd name="T28" fmla="*/ 116 w 372"/>
              <a:gd name="T29" fmla="*/ 93 h 400"/>
              <a:gd name="T30" fmla="*/ 178 w 372"/>
              <a:gd name="T31" fmla="*/ 273 h 400"/>
              <a:gd name="T32" fmla="*/ 325 w 372"/>
              <a:gd name="T33" fmla="*/ 273 h 400"/>
              <a:gd name="T34" fmla="*/ 325 w 372"/>
              <a:gd name="T35" fmla="*/ 400 h 400"/>
              <a:gd name="T36" fmla="*/ 178 w 372"/>
              <a:gd name="T37" fmla="*/ 400 h 400"/>
              <a:gd name="T38" fmla="*/ 178 w 372"/>
              <a:gd name="T39" fmla="*/ 273 h 400"/>
              <a:gd name="T40" fmla="*/ 318 w 372"/>
              <a:gd name="T41" fmla="*/ 26 h 400"/>
              <a:gd name="T42" fmla="*/ 345 w 372"/>
              <a:gd name="T43" fmla="*/ 0 h 400"/>
              <a:gd name="T44" fmla="*/ 372 w 372"/>
              <a:gd name="T45" fmla="*/ 26 h 400"/>
              <a:gd name="T46" fmla="*/ 345 w 372"/>
              <a:gd name="T47" fmla="*/ 53 h 400"/>
              <a:gd name="T48" fmla="*/ 318 w 372"/>
              <a:gd name="T49" fmla="*/ 26 h 400"/>
              <a:gd name="T50" fmla="*/ 92 w 372"/>
              <a:gd name="T51" fmla="*/ 63 h 400"/>
              <a:gd name="T52" fmla="*/ 115 w 372"/>
              <a:gd name="T53" fmla="*/ 40 h 400"/>
              <a:gd name="T54" fmla="*/ 138 w 372"/>
              <a:gd name="T55" fmla="*/ 63 h 400"/>
              <a:gd name="T56" fmla="*/ 115 w 372"/>
              <a:gd name="T57" fmla="*/ 86 h 400"/>
              <a:gd name="T58" fmla="*/ 92 w 372"/>
              <a:gd name="T59" fmla="*/ 63 h 400"/>
              <a:gd name="T60" fmla="*/ 138 w 372"/>
              <a:gd name="T61" fmla="*/ 206 h 400"/>
              <a:gd name="T62" fmla="*/ 192 w 372"/>
              <a:gd name="T63" fmla="*/ 153 h 400"/>
              <a:gd name="T64" fmla="*/ 233 w 372"/>
              <a:gd name="T65" fmla="*/ 173 h 400"/>
              <a:gd name="T66" fmla="*/ 325 w 372"/>
              <a:gd name="T67" fmla="*/ 266 h 400"/>
              <a:gd name="T68" fmla="*/ 178 w 372"/>
              <a:gd name="T69" fmla="*/ 266 h 400"/>
              <a:gd name="T70" fmla="*/ 160 w 372"/>
              <a:gd name="T71" fmla="*/ 249 h 400"/>
              <a:gd name="T72" fmla="*/ 138 w 372"/>
              <a:gd name="T73" fmla="*/ 206 h 400"/>
              <a:gd name="T74" fmla="*/ 175 w 372"/>
              <a:gd name="T75" fmla="*/ 149 h 400"/>
              <a:gd name="T76" fmla="*/ 312 w 372"/>
              <a:gd name="T77" fmla="*/ 21 h 400"/>
              <a:gd name="T78" fmla="*/ 312 w 372"/>
              <a:gd name="T79" fmla="*/ 26 h 400"/>
              <a:gd name="T80" fmla="*/ 345 w 372"/>
              <a:gd name="T81" fmla="*/ 60 h 400"/>
              <a:gd name="T82" fmla="*/ 356 w 372"/>
              <a:gd name="T83" fmla="*/ 58 h 400"/>
              <a:gd name="T84" fmla="*/ 264 w 372"/>
              <a:gd name="T85" fmla="*/ 195 h 400"/>
              <a:gd name="T86" fmla="*/ 230 w 372"/>
              <a:gd name="T87" fmla="*/ 160 h 400"/>
              <a:gd name="T88" fmla="*/ 192 w 372"/>
              <a:gd name="T89" fmla="*/ 146 h 400"/>
              <a:gd name="T90" fmla="*/ 175 w 372"/>
              <a:gd name="T91" fmla="*/ 149 h 400"/>
              <a:gd name="T92" fmla="*/ 129 w 372"/>
              <a:gd name="T93" fmla="*/ 37 h 400"/>
              <a:gd name="T94" fmla="*/ 321 w 372"/>
              <a:gd name="T95" fmla="*/ 3 h 400"/>
              <a:gd name="T96" fmla="*/ 253 w 372"/>
              <a:gd name="T97" fmla="*/ 67 h 400"/>
              <a:gd name="T98" fmla="*/ 137 w 372"/>
              <a:gd name="T99" fmla="*/ 83 h 400"/>
              <a:gd name="T100" fmla="*/ 145 w 372"/>
              <a:gd name="T101" fmla="*/ 63 h 400"/>
              <a:gd name="T102" fmla="*/ 129 w 372"/>
              <a:gd name="T103" fmla="*/ 37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2" h="400">
                <a:moveTo>
                  <a:pt x="37" y="25"/>
                </a:moveTo>
                <a:cubicBezTo>
                  <a:pt x="94" y="42"/>
                  <a:pt x="94" y="42"/>
                  <a:pt x="94" y="42"/>
                </a:cubicBezTo>
                <a:cubicBezTo>
                  <a:pt x="89" y="46"/>
                  <a:pt x="86" y="53"/>
                  <a:pt x="85" y="60"/>
                </a:cubicBezTo>
                <a:cubicBezTo>
                  <a:pt x="44" y="45"/>
                  <a:pt x="44" y="45"/>
                  <a:pt x="44" y="45"/>
                </a:cubicBezTo>
                <a:cubicBezTo>
                  <a:pt x="5" y="106"/>
                  <a:pt x="5" y="106"/>
                  <a:pt x="5" y="106"/>
                </a:cubicBezTo>
                <a:cubicBezTo>
                  <a:pt x="0" y="96"/>
                  <a:pt x="0" y="96"/>
                  <a:pt x="0" y="96"/>
                </a:cubicBezTo>
                <a:lnTo>
                  <a:pt x="37" y="25"/>
                </a:lnTo>
                <a:close/>
                <a:moveTo>
                  <a:pt x="116" y="93"/>
                </a:moveTo>
                <a:cubicBezTo>
                  <a:pt x="93" y="145"/>
                  <a:pt x="93" y="145"/>
                  <a:pt x="93" y="145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78" y="129"/>
                  <a:pt x="78" y="129"/>
                  <a:pt x="78" y="129"/>
                </a:cubicBezTo>
                <a:cubicBezTo>
                  <a:pt x="96" y="86"/>
                  <a:pt x="96" y="86"/>
                  <a:pt x="96" y="86"/>
                </a:cubicBezTo>
                <a:cubicBezTo>
                  <a:pt x="101" y="90"/>
                  <a:pt x="108" y="93"/>
                  <a:pt x="115" y="93"/>
                </a:cubicBezTo>
                <a:cubicBezTo>
                  <a:pt x="115" y="93"/>
                  <a:pt x="116" y="93"/>
                  <a:pt x="116" y="93"/>
                </a:cubicBezTo>
                <a:close/>
                <a:moveTo>
                  <a:pt x="178" y="273"/>
                </a:moveTo>
                <a:cubicBezTo>
                  <a:pt x="325" y="273"/>
                  <a:pt x="325" y="273"/>
                  <a:pt x="325" y="273"/>
                </a:cubicBezTo>
                <a:cubicBezTo>
                  <a:pt x="325" y="400"/>
                  <a:pt x="325" y="400"/>
                  <a:pt x="325" y="400"/>
                </a:cubicBezTo>
                <a:cubicBezTo>
                  <a:pt x="178" y="400"/>
                  <a:pt x="178" y="400"/>
                  <a:pt x="178" y="400"/>
                </a:cubicBezTo>
                <a:lnTo>
                  <a:pt x="178" y="273"/>
                </a:lnTo>
                <a:close/>
                <a:moveTo>
                  <a:pt x="318" y="26"/>
                </a:moveTo>
                <a:cubicBezTo>
                  <a:pt x="318" y="12"/>
                  <a:pt x="330" y="0"/>
                  <a:pt x="345" y="0"/>
                </a:cubicBezTo>
                <a:cubicBezTo>
                  <a:pt x="360" y="0"/>
                  <a:pt x="372" y="12"/>
                  <a:pt x="372" y="26"/>
                </a:cubicBezTo>
                <a:cubicBezTo>
                  <a:pt x="372" y="41"/>
                  <a:pt x="360" y="53"/>
                  <a:pt x="345" y="53"/>
                </a:cubicBezTo>
                <a:cubicBezTo>
                  <a:pt x="330" y="53"/>
                  <a:pt x="318" y="41"/>
                  <a:pt x="318" y="26"/>
                </a:cubicBezTo>
                <a:close/>
                <a:moveTo>
                  <a:pt x="92" y="63"/>
                </a:moveTo>
                <a:cubicBezTo>
                  <a:pt x="92" y="50"/>
                  <a:pt x="102" y="40"/>
                  <a:pt x="115" y="40"/>
                </a:cubicBezTo>
                <a:cubicBezTo>
                  <a:pt x="128" y="40"/>
                  <a:pt x="138" y="50"/>
                  <a:pt x="138" y="63"/>
                </a:cubicBezTo>
                <a:cubicBezTo>
                  <a:pt x="138" y="76"/>
                  <a:pt x="128" y="86"/>
                  <a:pt x="115" y="86"/>
                </a:cubicBezTo>
                <a:cubicBezTo>
                  <a:pt x="102" y="86"/>
                  <a:pt x="92" y="76"/>
                  <a:pt x="92" y="63"/>
                </a:cubicBezTo>
                <a:close/>
                <a:moveTo>
                  <a:pt x="138" y="206"/>
                </a:moveTo>
                <a:cubicBezTo>
                  <a:pt x="138" y="177"/>
                  <a:pt x="162" y="153"/>
                  <a:pt x="192" y="153"/>
                </a:cubicBezTo>
                <a:cubicBezTo>
                  <a:pt x="208" y="153"/>
                  <a:pt x="224" y="161"/>
                  <a:pt x="233" y="173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178" y="266"/>
                  <a:pt x="178" y="266"/>
                  <a:pt x="178" y="266"/>
                </a:cubicBezTo>
                <a:cubicBezTo>
                  <a:pt x="160" y="249"/>
                  <a:pt x="160" y="249"/>
                  <a:pt x="160" y="249"/>
                </a:cubicBezTo>
                <a:cubicBezTo>
                  <a:pt x="147" y="240"/>
                  <a:pt x="138" y="224"/>
                  <a:pt x="138" y="206"/>
                </a:cubicBezTo>
                <a:close/>
                <a:moveTo>
                  <a:pt x="175" y="149"/>
                </a:moveTo>
                <a:cubicBezTo>
                  <a:pt x="312" y="21"/>
                  <a:pt x="312" y="21"/>
                  <a:pt x="312" y="21"/>
                </a:cubicBezTo>
                <a:cubicBezTo>
                  <a:pt x="312" y="22"/>
                  <a:pt x="312" y="24"/>
                  <a:pt x="312" y="26"/>
                </a:cubicBezTo>
                <a:cubicBezTo>
                  <a:pt x="312" y="45"/>
                  <a:pt x="327" y="60"/>
                  <a:pt x="345" y="60"/>
                </a:cubicBezTo>
                <a:cubicBezTo>
                  <a:pt x="349" y="60"/>
                  <a:pt x="352" y="59"/>
                  <a:pt x="356" y="58"/>
                </a:cubicBezTo>
                <a:cubicBezTo>
                  <a:pt x="264" y="195"/>
                  <a:pt x="264" y="195"/>
                  <a:pt x="264" y="195"/>
                </a:cubicBezTo>
                <a:cubicBezTo>
                  <a:pt x="264" y="195"/>
                  <a:pt x="233" y="163"/>
                  <a:pt x="230" y="160"/>
                </a:cubicBezTo>
                <a:cubicBezTo>
                  <a:pt x="220" y="152"/>
                  <a:pt x="206" y="146"/>
                  <a:pt x="192" y="146"/>
                </a:cubicBezTo>
                <a:cubicBezTo>
                  <a:pt x="186" y="146"/>
                  <a:pt x="181" y="147"/>
                  <a:pt x="175" y="149"/>
                </a:cubicBezTo>
                <a:close/>
                <a:moveTo>
                  <a:pt x="129" y="37"/>
                </a:moveTo>
                <a:cubicBezTo>
                  <a:pt x="321" y="3"/>
                  <a:pt x="321" y="3"/>
                  <a:pt x="321" y="3"/>
                </a:cubicBezTo>
                <a:cubicBezTo>
                  <a:pt x="253" y="67"/>
                  <a:pt x="253" y="67"/>
                  <a:pt x="253" y="67"/>
                </a:cubicBezTo>
                <a:cubicBezTo>
                  <a:pt x="137" y="83"/>
                  <a:pt x="137" y="83"/>
                  <a:pt x="137" y="83"/>
                </a:cubicBezTo>
                <a:cubicBezTo>
                  <a:pt x="142" y="78"/>
                  <a:pt x="145" y="71"/>
                  <a:pt x="145" y="63"/>
                </a:cubicBezTo>
                <a:cubicBezTo>
                  <a:pt x="145" y="52"/>
                  <a:pt x="139" y="42"/>
                  <a:pt x="129" y="37"/>
                </a:cubicBezTo>
                <a:close/>
              </a:path>
            </a:pathLst>
          </a:custGeom>
          <a:solidFill>
            <a:srgbClr val="78879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sz="1400" kern="1400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12" name="Picture 3" descr="D:\Projekte\Standardesierung\W3C\WoT\TD\Nizza\td.png">
            <a:extLst>
              <a:ext uri="{FF2B5EF4-FFF2-40B4-BE49-F238E27FC236}">
                <a16:creationId xmlns:a16="http://schemas.microsoft.com/office/drawing/2014/main" xmlns="" id="{0720AC04-6565-4FEC-8B48-68BA25DFD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969053" y="2336263"/>
            <a:ext cx="708553" cy="708553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873B003-97E4-4638-AD87-F0B8B0E9BB79}"/>
              </a:ext>
            </a:extLst>
          </p:cNvPr>
          <p:cNvSpPr txBox="1"/>
          <p:nvPr/>
        </p:nvSpPr>
        <p:spPr>
          <a:xfrm>
            <a:off x="2652268" y="4250197"/>
            <a:ext cx="2278683" cy="2308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"@context"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[…]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"@type"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  <a:t>"Thing"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"id"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  <a:t>"urn:dev:ops:42473-engine-12"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"title"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  <a:t>"Engine"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"security"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"scheme"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  <a:t>"oatuh2"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</a:p>
          <a:p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   ….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</a:t>
            </a:r>
            <a:r>
              <a:rPr lang="en-US" sz="1000" b="1" dirty="0">
                <a:solidFill>
                  <a:srgbClr val="1E6496"/>
                </a:solidFill>
                <a:highlight>
                  <a:srgbClr val="FFFFFF"/>
                </a:highlight>
              </a:rPr>
              <a:t>properties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"status"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</a:rPr>
              <a:t>...},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"speed"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</a:rPr>
              <a:t>...}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</a:t>
            </a:r>
            <a:r>
              <a:rPr lang="en-US" sz="1000" b="1" dirty="0">
                <a:solidFill>
                  <a:srgbClr val="1E6496"/>
                </a:solidFill>
                <a:highlight>
                  <a:srgbClr val="FFFFFF"/>
                </a:highlight>
              </a:rPr>
              <a:t>actions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</a:t>
            </a:r>
            <a:r>
              <a:rPr lang="en-US" sz="1000" dirty="0" err="1">
                <a:solidFill>
                  <a:srgbClr val="1E6496"/>
                </a:solidFill>
                <a:highlight>
                  <a:srgbClr val="FFFFFF"/>
                </a:highlight>
              </a:rPr>
              <a:t>onOff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</a:rPr>
              <a:t>...}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9798DE45-174D-471A-9258-B95BED822CD3}"/>
              </a:ext>
            </a:extLst>
          </p:cNvPr>
          <p:cNvCxnSpPr>
            <a:cxnSpLocks/>
          </p:cNvCxnSpPr>
          <p:nvPr/>
        </p:nvCxnSpPr>
        <p:spPr bwMode="auto">
          <a:xfrm flipV="1">
            <a:off x="7719877" y="1627054"/>
            <a:ext cx="942940" cy="77904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6F130F7-FCCE-4E5B-A727-0B17520E13B1}"/>
              </a:ext>
            </a:extLst>
          </p:cNvPr>
          <p:cNvCxnSpPr>
            <a:cxnSpLocks/>
          </p:cNvCxnSpPr>
          <p:nvPr/>
        </p:nvCxnSpPr>
        <p:spPr bwMode="auto">
          <a:xfrm>
            <a:off x="7719877" y="3007531"/>
            <a:ext cx="772482" cy="452314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3" descr="D:\Projekte\Standardesierung\W3C\WoT\TD\Nizza\td.png">
            <a:extLst>
              <a:ext uri="{FF2B5EF4-FFF2-40B4-BE49-F238E27FC236}">
                <a16:creationId xmlns:a16="http://schemas.microsoft.com/office/drawing/2014/main" xmlns="" id="{24E4B94A-582A-420A-9B7A-73AE66CF7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927255" y="5065472"/>
            <a:ext cx="708553" cy="708553"/>
          </a:xfrm>
          <a:prstGeom prst="rect">
            <a:avLst/>
          </a:prstGeom>
          <a:noFill/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3466665-2BF0-425E-988F-1F06E208A9C7}"/>
              </a:ext>
            </a:extLst>
          </p:cNvPr>
          <p:cNvCxnSpPr>
            <a:cxnSpLocks/>
          </p:cNvCxnSpPr>
          <p:nvPr/>
        </p:nvCxnSpPr>
        <p:spPr bwMode="auto">
          <a:xfrm>
            <a:off x="1678080" y="5774025"/>
            <a:ext cx="818740" cy="63060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C49A6BD-574F-4CF8-8479-CDD4C4AC52FE}"/>
              </a:ext>
            </a:extLst>
          </p:cNvPr>
          <p:cNvCxnSpPr>
            <a:cxnSpLocks/>
          </p:cNvCxnSpPr>
          <p:nvPr/>
        </p:nvCxnSpPr>
        <p:spPr bwMode="auto">
          <a:xfrm flipV="1">
            <a:off x="1607822" y="4306074"/>
            <a:ext cx="899554" cy="75940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C42EF23-58FD-454F-B0D2-4373575FEDEE}"/>
              </a:ext>
            </a:extLst>
          </p:cNvPr>
          <p:cNvSpPr txBox="1"/>
          <p:nvPr/>
        </p:nvSpPr>
        <p:spPr>
          <a:xfrm>
            <a:off x="8705088" y="1684473"/>
            <a:ext cx="1975104" cy="20005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"@context"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[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</a:rPr>
              <a:t>...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]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"@type"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  <a:t>"Thing"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"id"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  <a:t>"urn:dev:ops:32473-robot-1"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 title"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  <a:t>"Robotic Arm"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"security"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"scheme"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  <a:t>"basic"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</a:p>
          <a:p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   ….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</a:t>
            </a:r>
            <a:r>
              <a:rPr lang="en-US" sz="1000" b="1" dirty="0">
                <a:solidFill>
                  <a:srgbClr val="1E6496"/>
                </a:solidFill>
                <a:highlight>
                  <a:srgbClr val="FFFFFF"/>
                </a:highlight>
              </a:rPr>
              <a:t>actions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</a:t>
            </a:r>
            <a:r>
              <a:rPr lang="en-US" sz="1000" dirty="0" err="1">
                <a:solidFill>
                  <a:srgbClr val="1E6496"/>
                </a:solidFill>
                <a:highlight>
                  <a:srgbClr val="FFFFFF"/>
                </a:highlight>
              </a:rPr>
              <a:t>openGrip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</a:rPr>
              <a:t>...},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</a:t>
            </a:r>
            <a:r>
              <a:rPr lang="en-US" sz="1000" dirty="0" err="1">
                <a:solidFill>
                  <a:srgbClr val="1E6496"/>
                </a:solidFill>
                <a:highlight>
                  <a:srgbClr val="FFFFFF"/>
                </a:highlight>
              </a:rPr>
              <a:t>closeGrip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</a:rPr>
              <a:t>...},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</a:t>
            </a:r>
            <a:r>
              <a:rPr lang="en-US" sz="1000" dirty="0" err="1">
                <a:solidFill>
                  <a:srgbClr val="1E6496"/>
                </a:solidFill>
                <a:highlight>
                  <a:srgbClr val="FFFFFF"/>
                </a:highlight>
              </a:rPr>
              <a:t>moveGripTo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</a:rPr>
              <a:t>...}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20" name="Picture 3" descr="D:\Projekte\Standardesierung\W3C\WoT\TD\Nizza\td.png">
            <a:extLst>
              <a:ext uri="{FF2B5EF4-FFF2-40B4-BE49-F238E27FC236}">
                <a16:creationId xmlns:a16="http://schemas.microsoft.com/office/drawing/2014/main" xmlns="" id="{756200D6-93C9-4F21-859C-D0D041D60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947230" y="2183653"/>
            <a:ext cx="708553" cy="708553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2F5DCCB-6911-4BD5-B67E-791A17F4577D}"/>
              </a:ext>
            </a:extLst>
          </p:cNvPr>
          <p:cNvSpPr txBox="1"/>
          <p:nvPr/>
        </p:nvSpPr>
        <p:spPr>
          <a:xfrm>
            <a:off x="2833525" y="1268350"/>
            <a:ext cx="3655559" cy="26161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"@context"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[…]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"@type"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  <a:t>"Thing"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"id"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  <a:t>"urn:dev:ops:13473-temp-12"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"title"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  <a:t>"Temperature"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"security"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"scheme"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  <a:t>"basic"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</a:p>
          <a:p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   ….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</a:t>
            </a:r>
            <a:r>
              <a:rPr lang="en-US" sz="1000" b="1" dirty="0">
                <a:solidFill>
                  <a:srgbClr val="1E6496"/>
                </a:solidFill>
                <a:highlight>
                  <a:srgbClr val="FFFFFF"/>
                </a:highlight>
              </a:rPr>
              <a:t>properties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"value"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"type"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  <a:t>"number"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"minimum"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  <a:t>"-40.2"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"maximum"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  <a:t>"48.4"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"unit"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  <a:t>"Celsius"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"forms"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[{</a:t>
            </a:r>
            <a:b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   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</a:t>
            </a:r>
            <a:r>
              <a:rPr lang="en-US" sz="1000" dirty="0" err="1">
                <a:solidFill>
                  <a:srgbClr val="1E6496"/>
                </a:solidFill>
                <a:highlight>
                  <a:srgbClr val="FFFFFF"/>
                </a:highlight>
              </a:rPr>
              <a:t>href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":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  <a:t>“http</a:t>
            </a:r>
            <a:r>
              <a:rPr lang="en-US" sz="1000" dirty="0">
                <a:solidFill>
                  <a:srgbClr val="0000FF"/>
                </a:solidFill>
              </a:rPr>
              <a:t>://192.168.0.1/temp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  <a:t>",</a:t>
            </a:r>
            <a:b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   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</a:t>
            </a:r>
            <a:r>
              <a:rPr lang="en-US" sz="1000" dirty="0" err="1">
                <a:solidFill>
                  <a:srgbClr val="1E6496"/>
                </a:solidFill>
                <a:highlight>
                  <a:srgbClr val="FFFFFF"/>
                </a:highlight>
              </a:rPr>
              <a:t>contenttype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":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  <a:t>"application/json"</a:t>
            </a:r>
          </a:p>
          <a:p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</a:rPr>
              <a:t>         }]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}}}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E8C10059-0067-47E1-8406-AE88419137EB}"/>
              </a:ext>
            </a:extLst>
          </p:cNvPr>
          <p:cNvCxnSpPr>
            <a:cxnSpLocks/>
          </p:cNvCxnSpPr>
          <p:nvPr/>
        </p:nvCxnSpPr>
        <p:spPr bwMode="auto">
          <a:xfrm flipV="1">
            <a:off x="1655783" y="1268350"/>
            <a:ext cx="1177742" cy="937294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B0D395A-6626-46CD-96B1-C962B05028ED}"/>
              </a:ext>
            </a:extLst>
          </p:cNvPr>
          <p:cNvCxnSpPr>
            <a:cxnSpLocks/>
          </p:cNvCxnSpPr>
          <p:nvPr/>
        </p:nvCxnSpPr>
        <p:spPr bwMode="auto">
          <a:xfrm>
            <a:off x="1607822" y="2920435"/>
            <a:ext cx="1302111" cy="835905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CF34F27-94C1-49D9-AC90-433C41E23CA1}"/>
              </a:ext>
            </a:extLst>
          </p:cNvPr>
          <p:cNvSpPr txBox="1"/>
          <p:nvPr/>
        </p:nvSpPr>
        <p:spPr>
          <a:xfrm>
            <a:off x="8860536" y="4139798"/>
            <a:ext cx="2564705" cy="26161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"@context"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[…]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"@type"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  <a:t>"Thing"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"id"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  <a:t>"urn:dev:ops:53473-lamp-12"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"title"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  <a:t>"Lamp"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"security"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"scheme"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  <a:t>"basic"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</a:p>
          <a:p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  …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</a:t>
            </a:r>
            <a:r>
              <a:rPr lang="en-US" sz="1000" b="1" dirty="0">
                <a:solidFill>
                  <a:srgbClr val="1E6496"/>
                </a:solidFill>
                <a:highlight>
                  <a:srgbClr val="FFFFFF"/>
                </a:highlight>
              </a:rPr>
              <a:t>properties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"status"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</a:rPr>
              <a:t>...}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</a:t>
            </a:r>
            <a:r>
              <a:rPr lang="en-US" sz="1000" b="1" dirty="0">
                <a:solidFill>
                  <a:srgbClr val="1E6496"/>
                </a:solidFill>
                <a:highlight>
                  <a:srgbClr val="FFFFFF"/>
                </a:highlight>
              </a:rPr>
              <a:t>actions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"toggle"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</a:rPr>
              <a:t>...}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</a:t>
            </a:r>
            <a:r>
              <a:rPr lang="en-US" sz="1000" b="1" dirty="0">
                <a:solidFill>
                  <a:srgbClr val="1E6496"/>
                </a:solidFill>
                <a:highlight>
                  <a:srgbClr val="FFFFFF"/>
                </a:highlight>
              </a:rPr>
              <a:t>events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"overheating"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</a:rPr>
              <a:t>...}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}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D3F592AC-101C-4865-B7EB-633B45429018}"/>
              </a:ext>
            </a:extLst>
          </p:cNvPr>
          <p:cNvCxnSpPr>
            <a:cxnSpLocks/>
          </p:cNvCxnSpPr>
          <p:nvPr/>
        </p:nvCxnSpPr>
        <p:spPr bwMode="auto">
          <a:xfrm flipV="1">
            <a:off x="7756144" y="4190638"/>
            <a:ext cx="948944" cy="694195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B143FB0-3AFD-47EE-8E89-2441CF6721C0}"/>
              </a:ext>
            </a:extLst>
          </p:cNvPr>
          <p:cNvCxnSpPr>
            <a:cxnSpLocks/>
          </p:cNvCxnSpPr>
          <p:nvPr/>
        </p:nvCxnSpPr>
        <p:spPr bwMode="auto">
          <a:xfrm>
            <a:off x="7801057" y="5544338"/>
            <a:ext cx="904031" cy="860295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" name="Picture 3" descr="D:\Projekte\Standardesierung\W3C\WoT\TD\Nizza\td.png">
            <a:extLst>
              <a:ext uri="{FF2B5EF4-FFF2-40B4-BE49-F238E27FC236}">
                <a16:creationId xmlns:a16="http://schemas.microsoft.com/office/drawing/2014/main" xmlns="" id="{ABF472D8-9FDB-4A8A-9A5A-07CD852E6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092504" y="4884832"/>
            <a:ext cx="708553" cy="7085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878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9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25375" y="1123165"/>
            <a:ext cx="6334239" cy="612225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b="1" dirty="0">
                <a:solidFill>
                  <a:srgbClr val="FF9900"/>
                </a:solidFill>
                <a:latin typeface="Consolas" panose="020B0609020204030204" pitchFamily="49" charset="0"/>
              </a:rPr>
              <a:t>"@context"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en-US" sz="9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4A7B7C"/>
                </a:solidFill>
                <a:latin typeface="Consolas" panose="020B0609020204030204" pitchFamily="49" charset="0"/>
              </a:rPr>
              <a:t>"https://www.w3.org/2019/wot/td/v1"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9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en-US" sz="9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en-US" sz="9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</a:t>
            </a:r>
            <a:r>
              <a:rPr lang="en-US" sz="9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0504D"/>
                </a:solidFill>
                <a:latin typeface="Consolas" panose="020B0609020204030204" pitchFamily="49" charset="0"/>
              </a:rPr>
              <a:t>"http://iotschema.org/"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9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],</a:t>
            </a:r>
            <a:endParaRPr lang="en-US" sz="9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b="1" dirty="0">
                <a:solidFill>
                  <a:srgbClr val="FF9900"/>
                </a:solidFill>
                <a:latin typeface="Consolas" panose="020B0609020204030204" pitchFamily="49" charset="0"/>
              </a:rPr>
              <a:t>"@type"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"Thing"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en-US" sz="9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b="1" dirty="0">
                <a:solidFill>
                  <a:srgbClr val="4A7B7C"/>
                </a:solidFill>
                <a:latin typeface="Consolas" panose="020B0609020204030204" pitchFamily="49" charset="0"/>
              </a:rPr>
              <a:t>“title"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MyLEDThing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b="1" dirty="0">
                <a:solidFill>
                  <a:srgbClr val="4A7B7C"/>
                </a:solidFill>
                <a:latin typeface="Consolas" panose="020B0609020204030204" pitchFamily="49" charset="0"/>
              </a:rPr>
              <a:t>"id"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"urn:dev:ops:32473-WoTLamp-1234"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en-US" sz="9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securityDefinitions</a:t>
            </a:r>
            <a:r>
              <a:rPr lang="en-US" sz="900" b="1" dirty="0">
                <a:solidFill>
                  <a:srgbClr val="4A7B7C"/>
                </a:solidFill>
                <a:latin typeface="Consolas" panose="020B0609020204030204" pitchFamily="49" charset="0"/>
              </a:rPr>
              <a:t>":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900" b="1" dirty="0">
                <a:solidFill>
                  <a:srgbClr val="4A7B7C"/>
                </a:solidFill>
                <a:latin typeface="Consolas" panose="020B0609020204030204" pitchFamily="49" charset="0"/>
              </a:rPr>
              <a:t>"oauth2_sc": {"scheme":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"oauth2", …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4A7B7C"/>
                </a:solidFill>
                <a:latin typeface="Consolas" panose="020B0609020204030204" pitchFamily="49" charset="0"/>
              </a:rPr>
              <a:t>  "security"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sz="900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en-US" sz="900" b="1" dirty="0">
                <a:solidFill>
                  <a:srgbClr val="4A7B7C"/>
                </a:solidFill>
                <a:latin typeface="Consolas" panose="020B0609020204030204" pitchFamily="49" charset="0"/>
              </a:rPr>
              <a:t>oauth2_sc</a:t>
            </a:r>
            <a:r>
              <a:rPr lang="en-US" sz="900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en-US" sz="9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b="1" dirty="0">
                <a:solidFill>
                  <a:srgbClr val="4A7B7C"/>
                </a:solidFill>
                <a:latin typeface="Consolas" panose="020B0609020204030204" pitchFamily="49" charset="0"/>
              </a:rPr>
              <a:t>"properties"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en-US" sz="9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"status"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en-US" sz="9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b="1" dirty="0">
                <a:solidFill>
                  <a:srgbClr val="FF9900"/>
                </a:solidFill>
                <a:latin typeface="Consolas" panose="020B0609020204030204" pitchFamily="49" charset="0"/>
              </a:rPr>
              <a:t>"@type"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9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en-US" sz="9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iot:SwitchStatus</a:t>
            </a:r>
            <a:r>
              <a:rPr lang="en-US" sz="9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9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      "writeable"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: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charset="-128"/>
              </a:rPr>
              <a:t>true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,</a:t>
            </a:r>
            <a:endParaRPr lang="en-US" sz="900" dirty="0">
              <a:solidFill>
                <a:srgbClr val="ADBECB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  </a:t>
            </a:r>
            <a:r>
              <a:rPr lang="en-US" sz="900" b="1" dirty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"observable"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: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charset="-128"/>
              </a:rPr>
              <a:t>true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,</a:t>
            </a:r>
            <a:endParaRPr lang="en-US" sz="9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  </a:t>
            </a:r>
            <a:r>
              <a:rPr lang="en-US" sz="900" b="1" dirty="0">
                <a:solidFill>
                  <a:srgbClr val="FF0066"/>
                </a:solidFill>
                <a:latin typeface="Consolas" panose="020B0609020204030204" pitchFamily="49" charset="0"/>
              </a:rPr>
              <a:t>"type"</a:t>
            </a:r>
            <a:r>
              <a:rPr lang="en-US" sz="900" dirty="0">
                <a:latin typeface="Consolas" panose="020B0609020204030204" pitchFamily="49" charset="0"/>
              </a:rPr>
              <a:t>:</a:t>
            </a:r>
            <a:r>
              <a:rPr lang="en-US" sz="900" dirty="0">
                <a:solidFill>
                  <a:srgbClr val="FF0066"/>
                </a:solidFill>
                <a:latin typeface="Consolas" panose="020B0609020204030204" pitchFamily="49" charset="0"/>
              </a:rPr>
              <a:t> "</a:t>
            </a:r>
            <a:r>
              <a:rPr lang="en-US" sz="900" dirty="0" err="1">
                <a:solidFill>
                  <a:srgbClr val="FF0066"/>
                </a:solidFill>
                <a:latin typeface="Consolas" panose="020B0609020204030204" pitchFamily="49" charset="0"/>
              </a:rPr>
              <a:t>boolean</a:t>
            </a:r>
            <a:r>
              <a:rPr lang="en-US" sz="900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b="1" dirty="0">
                <a:solidFill>
                  <a:srgbClr val="4A7B7C"/>
                </a:solidFill>
                <a:latin typeface="Consolas" panose="020B0609020204030204" pitchFamily="49" charset="0"/>
              </a:rPr>
              <a:t>"forms"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[ ... ]</a:t>
            </a:r>
            <a:endParaRPr lang="en-US" sz="9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</a:t>
            </a:r>
            <a:r>
              <a:rPr lang="en-US" sz="900" b="1" dirty="0">
                <a:solidFill>
                  <a:srgbClr val="4A7B7C"/>
                </a:solidFill>
                <a:latin typeface="Consolas" panose="020B0609020204030204" pitchFamily="49" charset="0"/>
              </a:rPr>
              <a:t>"actions"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fadeIn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latin typeface="Consolas" panose="020B0609020204030204" pitchFamily="49" charset="0"/>
                <a:cs typeface="Times New Roman"/>
              </a:rPr>
              <a:t>: {</a:t>
            </a:r>
            <a:endParaRPr lang="en-US" sz="9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b="1" dirty="0">
                <a:solidFill>
                  <a:srgbClr val="FF9900"/>
                </a:solidFill>
                <a:latin typeface="Consolas" panose="020B0609020204030204" pitchFamily="49" charset="0"/>
              </a:rPr>
              <a:t>"@type"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9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en-US" sz="9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iot:TurnOn</a:t>
            </a:r>
            <a:r>
              <a:rPr lang="en-US" sz="9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9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4A7B7C"/>
                </a:solidFill>
                <a:latin typeface="Consolas" panose="020B0609020204030204" pitchFamily="49" charset="0"/>
              </a:rPr>
              <a:t>      "input"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FF0066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FF0066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FF0066"/>
                </a:solidFill>
                <a:latin typeface="Consolas" panose="020B0609020204030204" pitchFamily="49" charset="0"/>
              </a:rPr>
              <a:t>"type"</a:t>
            </a:r>
            <a:r>
              <a:rPr lang="en-US" sz="900" dirty="0">
                <a:latin typeface="Consolas" panose="020B0609020204030204" pitchFamily="49" charset="0"/>
              </a:rPr>
              <a:t>:</a:t>
            </a:r>
            <a:r>
              <a:rPr lang="en-US" sz="900" dirty="0">
                <a:solidFill>
                  <a:srgbClr val="FF0066"/>
                </a:solidFill>
                <a:latin typeface="Consolas" panose="020B0609020204030204" pitchFamily="49" charset="0"/>
              </a:rPr>
              <a:t> {"</a:t>
            </a:r>
            <a:r>
              <a:rPr lang="en-US" sz="900" dirty="0" err="1">
                <a:solidFill>
                  <a:srgbClr val="FF0066"/>
                </a:solidFill>
                <a:latin typeface="Consolas" panose="020B0609020204030204" pitchFamily="49" charset="0"/>
              </a:rPr>
              <a:t>type":"integer</a:t>
            </a:r>
            <a:r>
              <a:rPr lang="en-US" sz="900" dirty="0">
                <a:solidFill>
                  <a:srgbClr val="FF0066"/>
                </a:solidFill>
                <a:latin typeface="Consolas" panose="020B0609020204030204" pitchFamily="49" charset="0"/>
              </a:rPr>
              <a:t>", </a:t>
            </a:r>
            <a:br>
              <a:rPr lang="en-US" sz="900" dirty="0">
                <a:solidFill>
                  <a:srgbClr val="FF0066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FF0066"/>
                </a:solidFill>
                <a:latin typeface="Consolas" panose="020B0609020204030204" pitchFamily="49" charset="0"/>
              </a:rPr>
              <a:t>	"minimum": "0",</a:t>
            </a:r>
            <a:br>
              <a:rPr lang="en-US" sz="900" dirty="0">
                <a:solidFill>
                  <a:srgbClr val="FF0066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FF0066"/>
                </a:solidFill>
                <a:latin typeface="Consolas" panose="020B0609020204030204" pitchFamily="49" charset="0"/>
              </a:rPr>
              <a:t>            	"maximum": "5000"}</a:t>
            </a:r>
            <a:endParaRPr lang="en-US" sz="9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FF9900"/>
                </a:solidFill>
                <a:latin typeface="Consolas" panose="020B0609020204030204" pitchFamily="49" charset="0"/>
              </a:rPr>
              <a:t>"@type"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en-US" sz="9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iot:Duration</a:t>
            </a:r>
            <a:r>
              <a:rPr lang="en-US" sz="900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9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en-US" sz="9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iot:Unit</a:t>
            </a:r>
            <a:r>
              <a:rPr lang="en-US" sz="9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en-US" sz="9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iot:MilliSeconds</a:t>
            </a:r>
            <a:r>
              <a:rPr lang="en-US" sz="900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endParaRPr lang="en-US" sz="9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FF0066"/>
                </a:solidFill>
                <a:latin typeface="Consolas" panose="020B0609020204030204" pitchFamily="49" charset="0"/>
              </a:rPr>
              <a:t>}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9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b="1" dirty="0">
                <a:solidFill>
                  <a:srgbClr val="4A7B7C"/>
                </a:solidFill>
                <a:latin typeface="Consolas" panose="020B0609020204030204" pitchFamily="49" charset="0"/>
              </a:rPr>
              <a:t>"forms"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sz="900" dirty="0">
                <a:latin typeface="Consolas" panose="020B0609020204030204" pitchFamily="49" charset="0"/>
                <a:ea typeface="Calibri"/>
                <a:cs typeface="Times New Roman"/>
              </a:rPr>
              <a:t> ...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9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},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</a:t>
            </a:r>
            <a:r>
              <a:rPr lang="en-US" sz="900" b="1" dirty="0">
                <a:solidFill>
                  <a:srgbClr val="4A7B7C"/>
                </a:solidFill>
                <a:latin typeface="Consolas" panose="020B0609020204030204" pitchFamily="49" charset="0"/>
              </a:rPr>
              <a:t>"events"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criticalCondition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b="1" dirty="0">
                <a:solidFill>
                  <a:srgbClr val="FF9900"/>
                </a:solidFill>
                <a:latin typeface="Consolas" panose="020B0609020204030204" pitchFamily="49" charset="0"/>
              </a:rPr>
              <a:t>"@type"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9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en-US" sz="9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iot:Alert</a:t>
            </a:r>
            <a:r>
              <a:rPr lang="en-US" sz="9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9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4A7B7C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FF0066"/>
                </a:solidFill>
                <a:latin typeface="Consolas" panose="020B0609020204030204" pitchFamily="49" charset="0"/>
              </a:rPr>
              <a:t>"type": "string"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9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b="1" dirty="0">
                <a:solidFill>
                  <a:srgbClr val="4A7B7C"/>
                </a:solidFill>
                <a:latin typeface="Consolas" panose="020B0609020204030204" pitchFamily="49" charset="0"/>
              </a:rPr>
              <a:t>"forms"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[ ... ] </a:t>
            </a:r>
            <a:endParaRPr lang="en-US" sz="9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9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b="1" dirty="0">
                <a:solidFill>
                  <a:srgbClr val="4A7B7C"/>
                </a:solidFill>
                <a:latin typeface="Consolas" panose="020B0609020204030204" pitchFamily="49" charset="0"/>
              </a:rPr>
              <a:t>"links"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en-US" sz="9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en-US" sz="9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href</a:t>
            </a:r>
            <a:r>
              <a:rPr lang="en-US" sz="9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"power-meter"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en-US" sz="9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rel</a:t>
            </a:r>
            <a:r>
              <a:rPr lang="en-US" sz="9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en-US" sz="9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iot:Component</a:t>
            </a:r>
            <a:r>
              <a:rPr lang="en-US" sz="900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4A7B7C"/>
                </a:solidFill>
                <a:latin typeface="Consolas" panose="020B0609020204030204" pitchFamily="49" charset="0"/>
              </a:rPr>
              <a:t>"type"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"application/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td+json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]</a:t>
            </a:r>
            <a:endParaRPr lang="en-US" sz="9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12" name="Wolkenförmige Legende 15">
            <a:extLst>
              <a:ext uri="{FF2B5EF4-FFF2-40B4-BE49-F238E27FC236}">
                <a16:creationId xmlns:a16="http://schemas.microsoft.com/office/drawing/2014/main" xmlns="" id="{9F332FB5-B0EF-418E-8662-BA56EE103E30}"/>
              </a:ext>
            </a:extLst>
          </p:cNvPr>
          <p:cNvSpPr/>
          <p:nvPr/>
        </p:nvSpPr>
        <p:spPr>
          <a:xfrm>
            <a:off x="8303277" y="3931295"/>
            <a:ext cx="1944216" cy="954056"/>
          </a:xfrm>
          <a:prstGeom prst="cloudCallout">
            <a:avLst>
              <a:gd name="adj1" fmla="val -147773"/>
              <a:gd name="adj2" fmla="val 10156"/>
            </a:avLst>
          </a:prstGeom>
          <a:solidFill>
            <a:srgbClr val="C0504D"/>
          </a:solidFill>
          <a:ln w="25400" cap="rnd" cmpd="sng" algn="ctr">
            <a:noFill/>
            <a:prstDash val="solid"/>
          </a:ln>
          <a:effectLst/>
        </p:spPr>
        <p:txBody>
          <a:bodyPr wrap="none" lIns="21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Semantic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annotation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Wolkenförmige Legende 11">
            <a:extLst>
              <a:ext uri="{FF2B5EF4-FFF2-40B4-BE49-F238E27FC236}">
                <a16:creationId xmlns:a16="http://schemas.microsoft.com/office/drawing/2014/main" xmlns="" id="{D8992470-E71B-4D1F-A9EC-C4374FE26097}"/>
              </a:ext>
            </a:extLst>
          </p:cNvPr>
          <p:cNvSpPr/>
          <p:nvPr/>
        </p:nvSpPr>
        <p:spPr>
          <a:xfrm>
            <a:off x="826169" y="1181025"/>
            <a:ext cx="1908420" cy="1008112"/>
          </a:xfrm>
          <a:prstGeom prst="cloudCallout">
            <a:avLst>
              <a:gd name="adj1" fmla="val 88583"/>
              <a:gd name="adj2" fmla="val 20556"/>
            </a:avLst>
          </a:prstGeom>
          <a:solidFill>
            <a:srgbClr val="4A7B7C"/>
          </a:solidFill>
          <a:ln w="25400" cap="rnd" cmpd="sng" algn="ctr">
            <a:noFill/>
            <a:prstDash val="solid"/>
          </a:ln>
          <a:effectLst/>
        </p:spPr>
        <p:txBody>
          <a:bodyPr wrap="none" lIns="144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>
                <a:solidFill>
                  <a:sysClr val="window" lastClr="FFFFFF"/>
                </a:solidFill>
                <a:latin typeface="Calibri"/>
                <a:ea typeface="+mn-ea"/>
              </a:rPr>
              <a:t>Thing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 err="1">
                <a:solidFill>
                  <a:sysClr val="window" lastClr="FFFFFF"/>
                </a:solidFill>
                <a:latin typeface="Calibri"/>
                <a:ea typeface="+mn-ea"/>
              </a:rPr>
              <a:t>Metadata</a:t>
            </a:r>
            <a:endParaRPr lang="de-DE" kern="0" dirty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5" name="Wolkenförmige Legende 10">
            <a:extLst>
              <a:ext uri="{FF2B5EF4-FFF2-40B4-BE49-F238E27FC236}">
                <a16:creationId xmlns:a16="http://schemas.microsoft.com/office/drawing/2014/main" xmlns="" id="{C1E7FE94-2159-43F4-8770-225706602258}"/>
              </a:ext>
            </a:extLst>
          </p:cNvPr>
          <p:cNvSpPr/>
          <p:nvPr/>
        </p:nvSpPr>
        <p:spPr>
          <a:xfrm>
            <a:off x="7179295" y="2842194"/>
            <a:ext cx="1656184" cy="878593"/>
          </a:xfrm>
          <a:prstGeom prst="cloudCallout">
            <a:avLst>
              <a:gd name="adj1" fmla="val -101447"/>
              <a:gd name="adj2" fmla="val 87389"/>
            </a:avLst>
          </a:prstGeom>
          <a:solidFill>
            <a:srgbClr val="FF0066"/>
          </a:solidFill>
          <a:ln w="25400" cap="rnd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JSON Schema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vocabulary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Wolkenförmige Legende 13">
            <a:extLst>
              <a:ext uri="{FF2B5EF4-FFF2-40B4-BE49-F238E27FC236}">
                <a16:creationId xmlns:a16="http://schemas.microsoft.com/office/drawing/2014/main" xmlns="" id="{05508999-DEC7-40B8-887A-9B084411F3B7}"/>
              </a:ext>
            </a:extLst>
          </p:cNvPr>
          <p:cNvSpPr/>
          <p:nvPr/>
        </p:nvSpPr>
        <p:spPr>
          <a:xfrm>
            <a:off x="9445837" y="1484784"/>
            <a:ext cx="1821783" cy="878593"/>
          </a:xfrm>
          <a:prstGeom prst="cloudCallout">
            <a:avLst>
              <a:gd name="adj1" fmla="val -125315"/>
              <a:gd name="adj2" fmla="val 37374"/>
            </a:avLst>
          </a:prstGeom>
          <a:solidFill>
            <a:srgbClr val="FFFF00"/>
          </a:solidFill>
          <a:ln w="25400" cap="rnd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Security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Metadata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C06C348A-7039-49B8-B334-3DEFED7B3DCC}"/>
              </a:ext>
            </a:extLst>
          </p:cNvPr>
          <p:cNvGrpSpPr/>
          <p:nvPr/>
        </p:nvGrpSpPr>
        <p:grpSpPr>
          <a:xfrm>
            <a:off x="0" y="2816821"/>
            <a:ext cx="2902700" cy="1807931"/>
            <a:chOff x="-129705" y="3282184"/>
            <a:chExt cx="2562450" cy="1458112"/>
          </a:xfrm>
        </p:grpSpPr>
        <p:sp>
          <p:nvSpPr>
            <p:cNvPr id="19" name="Wolkenförmige Legende 11">
              <a:extLst>
                <a:ext uri="{FF2B5EF4-FFF2-40B4-BE49-F238E27FC236}">
                  <a16:creationId xmlns:a16="http://schemas.microsoft.com/office/drawing/2014/main" xmlns="" id="{85E8F4A4-B958-497D-9701-6A076B8DF5D8}"/>
                </a:ext>
              </a:extLst>
            </p:cNvPr>
            <p:cNvSpPr/>
            <p:nvPr/>
          </p:nvSpPr>
          <p:spPr>
            <a:xfrm>
              <a:off x="259238" y="3297331"/>
              <a:ext cx="2057835" cy="1268413"/>
            </a:xfrm>
            <a:prstGeom prst="cloudCallout">
              <a:avLst>
                <a:gd name="adj1" fmla="val 88836"/>
                <a:gd name="adj2" fmla="val 99399"/>
              </a:avLst>
            </a:prstGeom>
            <a:solidFill>
              <a:srgbClr val="7DD2E6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lIns="144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kern="0" dirty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8" name="Wolkenförmige Legende 11">
              <a:extLst>
                <a:ext uri="{FF2B5EF4-FFF2-40B4-BE49-F238E27FC236}">
                  <a16:creationId xmlns:a16="http://schemas.microsoft.com/office/drawing/2014/main" xmlns="" id="{D3E32B84-3C44-4B78-83FF-DCA3129E3738}"/>
                </a:ext>
              </a:extLst>
            </p:cNvPr>
            <p:cNvSpPr/>
            <p:nvPr/>
          </p:nvSpPr>
          <p:spPr>
            <a:xfrm>
              <a:off x="22695" y="3434584"/>
              <a:ext cx="2170089" cy="1010274"/>
            </a:xfrm>
            <a:prstGeom prst="cloudCallout">
              <a:avLst>
                <a:gd name="adj1" fmla="val 93803"/>
                <a:gd name="adj2" fmla="val 921"/>
              </a:avLst>
            </a:prstGeom>
            <a:solidFill>
              <a:srgbClr val="7DD2E6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lIns="144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kern="0" dirty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7" name="Wolkenförmige Legende 11">
              <a:extLst>
                <a:ext uri="{FF2B5EF4-FFF2-40B4-BE49-F238E27FC236}">
                  <a16:creationId xmlns:a16="http://schemas.microsoft.com/office/drawing/2014/main" xmlns="" id="{14B11396-5C7C-4515-A7A1-52C30D2050A5}"/>
                </a:ext>
              </a:extLst>
            </p:cNvPr>
            <p:cNvSpPr/>
            <p:nvPr/>
          </p:nvSpPr>
          <p:spPr>
            <a:xfrm>
              <a:off x="-129705" y="3282184"/>
              <a:ext cx="2562450" cy="1458112"/>
            </a:xfrm>
            <a:prstGeom prst="cloudCallout">
              <a:avLst>
                <a:gd name="adj1" fmla="val 78921"/>
                <a:gd name="adj2" fmla="val -62326"/>
              </a:avLst>
            </a:prstGeom>
            <a:solidFill>
              <a:srgbClr val="7DD2E6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lIns="144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sysClr val="window" lastClr="FFFFFF"/>
                  </a:solidFill>
                  <a:latin typeface="Calibri"/>
                  <a:ea typeface="+mn-ea"/>
                </a:rPr>
                <a:t>List of</a:t>
              </a:r>
              <a:br>
                <a:rPr lang="en-US" kern="0" dirty="0">
                  <a:solidFill>
                    <a:sysClr val="window" lastClr="FFFFFF"/>
                  </a:solidFill>
                  <a:latin typeface="Calibri"/>
                  <a:ea typeface="+mn-ea"/>
                </a:rPr>
              </a:br>
              <a:r>
                <a:rPr lang="en-US" kern="0" dirty="0">
                  <a:solidFill>
                    <a:sysClr val="window" lastClr="FFFFFF"/>
                  </a:solidFill>
                  <a:latin typeface="Calibri"/>
                  <a:ea typeface="+mn-ea"/>
                </a:rPr>
                <a:t>Interactions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sysClr val="window" lastClr="FFFFFF"/>
                  </a:solidFill>
                  <a:latin typeface="Calibri"/>
                  <a:ea typeface="+mn-ea"/>
                </a:rPr>
                <a:t>(~Services)</a:t>
              </a:r>
              <a:br>
                <a:rPr lang="en-US" kern="0" dirty="0">
                  <a:solidFill>
                    <a:sysClr val="window" lastClr="FFFFFF"/>
                  </a:solidFill>
                  <a:latin typeface="Calibri"/>
                  <a:ea typeface="+mn-ea"/>
                </a:rPr>
              </a:br>
              <a:r>
                <a:rPr lang="en-US" kern="0" dirty="0">
                  <a:solidFill>
                    <a:sysClr val="window" lastClr="FFFFFF"/>
                  </a:solidFill>
                  <a:latin typeface="Calibri"/>
                  <a:ea typeface="+mn-ea"/>
                </a:rPr>
                <a:t>w/ Data Schema</a:t>
              </a:r>
            </a:p>
          </p:txBody>
        </p:sp>
      </p:grpSp>
      <p:sp>
        <p:nvSpPr>
          <p:cNvPr id="20" name="Cloud 48">
            <a:extLst>
              <a:ext uri="{FF2B5EF4-FFF2-40B4-BE49-F238E27FC236}">
                <a16:creationId xmlns:a16="http://schemas.microsoft.com/office/drawing/2014/main" xmlns="" id="{F2926638-E048-49E9-8B54-D4B8BA06A72F}"/>
              </a:ext>
            </a:extLst>
          </p:cNvPr>
          <p:cNvSpPr/>
          <p:nvPr/>
        </p:nvSpPr>
        <p:spPr>
          <a:xfrm>
            <a:off x="274204" y="5191723"/>
            <a:ext cx="1872208" cy="938008"/>
          </a:xfrm>
          <a:prstGeom prst="cloudCallout">
            <a:avLst>
              <a:gd name="adj1" fmla="val 146459"/>
              <a:gd name="adj2" fmla="val 44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>
              <a:spcBef>
                <a:spcPts val="0"/>
              </a:spcBef>
            </a:pPr>
            <a:r>
              <a:rPr lang="de-DE" dirty="0"/>
              <a:t>Protocol</a:t>
            </a:r>
          </a:p>
          <a:p>
            <a:pPr algn="ctr">
              <a:spcBef>
                <a:spcPts val="0"/>
              </a:spcBef>
            </a:pPr>
            <a:r>
              <a:rPr lang="de-DE" dirty="0" err="1"/>
              <a:t>Bindings</a:t>
            </a:r>
            <a:endParaRPr lang="en-US" dirty="0"/>
          </a:p>
        </p:txBody>
      </p:sp>
      <p:sp>
        <p:nvSpPr>
          <p:cNvPr id="21" name="Wolkenförmige Legende 15">
            <a:extLst>
              <a:ext uri="{FF2B5EF4-FFF2-40B4-BE49-F238E27FC236}">
                <a16:creationId xmlns:a16="http://schemas.microsoft.com/office/drawing/2014/main" xmlns="" id="{6B9E6C1E-C002-4F1F-8922-30E3BE8CD082}"/>
              </a:ext>
            </a:extLst>
          </p:cNvPr>
          <p:cNvSpPr/>
          <p:nvPr/>
        </p:nvSpPr>
        <p:spPr>
          <a:xfrm>
            <a:off x="8835479" y="4952807"/>
            <a:ext cx="2952328" cy="1060596"/>
          </a:xfrm>
          <a:prstGeom prst="cloudCallout">
            <a:avLst>
              <a:gd name="adj1" fmla="val -90991"/>
              <a:gd name="adj2" fmla="val 32648"/>
            </a:avLst>
          </a:prstGeom>
          <a:solidFill>
            <a:srgbClr val="FFB900"/>
          </a:solidFill>
          <a:ln w="25400" cap="rnd" cmpd="sng" algn="ctr">
            <a:noFill/>
            <a:prstDash val="solid"/>
          </a:ln>
          <a:effectLst/>
        </p:spPr>
        <p:txBody>
          <a:bodyPr wrap="none" lIns="21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>
                <a:solidFill>
                  <a:sysClr val="window" lastClr="FFFFFF"/>
                </a:solidFill>
                <a:latin typeface="Calibri"/>
                <a:ea typeface="+mn-ea"/>
              </a:rPr>
              <a:t>Links (e.g., </a:t>
            </a:r>
            <a:r>
              <a:rPr lang="de-DE" kern="0" dirty="0" err="1">
                <a:solidFill>
                  <a:sysClr val="window" lastClr="FFFFFF"/>
                </a:solidFill>
                <a:latin typeface="Calibri"/>
                <a:ea typeface="+mn-ea"/>
              </a:rPr>
              <a:t>relations</a:t>
            </a:r>
            <a:r>
              <a:rPr lang="de-DE" kern="0" dirty="0">
                <a:solidFill>
                  <a:sysClr val="window" lastClr="FFFFFF"/>
                </a:solidFill>
                <a:latin typeface="Calibri"/>
                <a:ea typeface="+mn-ea"/>
              </a:rPr>
              <a:t/>
            </a:r>
            <a:br>
              <a:rPr lang="de-DE" kern="0" dirty="0">
                <a:solidFill>
                  <a:sysClr val="window" lastClr="FFFFFF"/>
                </a:solidFill>
                <a:latin typeface="Calibri"/>
                <a:ea typeface="+mn-ea"/>
              </a:rPr>
            </a:br>
            <a:r>
              <a:rPr lang="de-DE" kern="0" dirty="0" err="1">
                <a:solidFill>
                  <a:sysClr val="window" lastClr="FFFFFF"/>
                </a:solidFill>
                <a:latin typeface="Calibri"/>
                <a:ea typeface="+mn-ea"/>
              </a:rPr>
              <a:t>to</a:t>
            </a:r>
            <a:r>
              <a:rPr lang="de-DE" kern="0" dirty="0">
                <a:solidFill>
                  <a:sysClr val="window" lastClr="FFFFFF"/>
                </a:solidFill>
                <a:latin typeface="Calibri"/>
                <a:ea typeface="+mn-ea"/>
              </a:rPr>
              <a:t> </a:t>
            </a:r>
            <a:r>
              <a:rPr lang="de-DE" kern="0" dirty="0" err="1">
                <a:solidFill>
                  <a:sysClr val="window" lastClr="FFFFFF"/>
                </a:solidFill>
                <a:latin typeface="Calibri"/>
                <a:ea typeface="+mn-ea"/>
              </a:rPr>
              <a:t>other</a:t>
            </a:r>
            <a:r>
              <a:rPr lang="de-DE" kern="0" dirty="0">
                <a:solidFill>
                  <a:sysClr val="window" lastClr="FFFFFF"/>
                </a:solidFill>
                <a:latin typeface="Calibri"/>
                <a:ea typeface="+mn-ea"/>
              </a:rPr>
              <a:t> Things)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xmlns="" id="{DD4E55F2-F8E5-4BDD-B92C-68EC993B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</p:spPr>
        <p:txBody>
          <a:bodyPr/>
          <a:lstStyle/>
          <a:p>
            <a:r>
              <a:rPr lang="en-US" dirty="0"/>
              <a:t>WoT Thing Description – </a:t>
            </a:r>
            <a:br>
              <a:rPr lang="en-US" dirty="0"/>
            </a:br>
            <a:r>
              <a:rPr lang="en-US" dirty="0"/>
              <a:t>JSON-LD based Document Format</a:t>
            </a:r>
          </a:p>
        </p:txBody>
      </p:sp>
    </p:spTree>
    <p:extLst>
      <p:ext uri="{BB962C8B-B14F-4D97-AF65-F5344CB8AC3E}">
        <p14:creationId xmlns:p14="http://schemas.microsoft.com/office/powerpoint/2010/main" val="17247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4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WoT Binding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0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Internet of Things</a:t>
            </a:r>
            <a:endParaRPr lang="en-US" dirty="0"/>
          </a:p>
        </p:txBody>
      </p:sp>
      <p:pic>
        <p:nvPicPr>
          <p:cNvPr id="19" name="Picture 2" descr="https://pbs.twimg.com/profile_images/737757905177300992/NwwT3a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558" y="1699775"/>
            <a:ext cx="1008112" cy="1008112"/>
          </a:xfrm>
          <a:prstGeom prst="rect">
            <a:avLst/>
          </a:prstGeom>
          <a:noFill/>
        </p:spPr>
      </p:pic>
      <p:pic>
        <p:nvPicPr>
          <p:cNvPr id="21" name="Picture 4" descr="http://www.etsi.org/images/articles/logos/oneM2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3470" y="4667021"/>
            <a:ext cx="1295044" cy="883598"/>
          </a:xfrm>
          <a:prstGeom prst="rect">
            <a:avLst/>
          </a:prstGeom>
          <a:noFill/>
        </p:spPr>
      </p:pic>
      <p:pic>
        <p:nvPicPr>
          <p:cNvPr id="22" name="Picture 8" descr="https://media.licdn.com/media/p/1/000/225/076/21c1f0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3212" y="4752746"/>
            <a:ext cx="1440160" cy="490457"/>
          </a:xfrm>
          <a:prstGeom prst="rect">
            <a:avLst/>
          </a:prstGeom>
          <a:noFill/>
        </p:spPr>
      </p:pic>
      <p:pic>
        <p:nvPicPr>
          <p:cNvPr id="23" name="Picture 4" descr="http://openmobilealliance.org/wp-content/uploads/2012/11/LOGO_OMA_Lar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211" y="4516424"/>
            <a:ext cx="1717009" cy="87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D:\Projects\W3C-WoT\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8761" y="2057552"/>
            <a:ext cx="1512168" cy="527631"/>
          </a:xfrm>
          <a:prstGeom prst="rect">
            <a:avLst/>
          </a:prstGeom>
          <a:noFill/>
        </p:spPr>
      </p:pic>
      <p:sp>
        <p:nvSpPr>
          <p:cNvPr id="58" name="Zylinder 29"/>
          <p:cNvSpPr/>
          <p:nvPr/>
        </p:nvSpPr>
        <p:spPr>
          <a:xfrm>
            <a:off x="6132709" y="1780011"/>
            <a:ext cx="1985084" cy="1052842"/>
          </a:xfrm>
          <a:prstGeom prst="can">
            <a:avLst/>
          </a:prstGeom>
          <a:noFill/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59" name="Zylinder 29"/>
          <p:cNvSpPr/>
          <p:nvPr/>
        </p:nvSpPr>
        <p:spPr>
          <a:xfrm>
            <a:off x="3241125" y="1597898"/>
            <a:ext cx="1656184" cy="1265907"/>
          </a:xfrm>
          <a:prstGeom prst="can">
            <a:avLst/>
          </a:prstGeom>
          <a:noFill/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60" name="Zylinder 29"/>
          <p:cNvSpPr/>
          <p:nvPr/>
        </p:nvSpPr>
        <p:spPr>
          <a:xfrm>
            <a:off x="1609623" y="4275187"/>
            <a:ext cx="1656184" cy="1128943"/>
          </a:xfrm>
          <a:prstGeom prst="can">
            <a:avLst/>
          </a:prstGeom>
          <a:noFill/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61" name="Zylinder 29"/>
          <p:cNvSpPr/>
          <p:nvPr/>
        </p:nvSpPr>
        <p:spPr>
          <a:xfrm>
            <a:off x="4676584" y="4344094"/>
            <a:ext cx="1656184" cy="1265907"/>
          </a:xfrm>
          <a:prstGeom prst="can">
            <a:avLst/>
          </a:prstGeom>
          <a:noFill/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62" name="Zylinder 29"/>
          <p:cNvSpPr/>
          <p:nvPr/>
        </p:nvSpPr>
        <p:spPr>
          <a:xfrm>
            <a:off x="7996466" y="4304143"/>
            <a:ext cx="1656184" cy="1265907"/>
          </a:xfrm>
          <a:prstGeom prst="can">
            <a:avLst/>
          </a:prstGeom>
          <a:noFill/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913" y="1973296"/>
            <a:ext cx="1413291" cy="7292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1055" y="2122914"/>
            <a:ext cx="1909616" cy="555332"/>
          </a:xfrm>
          <a:prstGeom prst="rect">
            <a:avLst/>
          </a:prstGeom>
        </p:spPr>
      </p:pic>
      <p:sp>
        <p:nvSpPr>
          <p:cNvPr id="68" name="Zylinder 29"/>
          <p:cNvSpPr/>
          <p:nvPr/>
        </p:nvSpPr>
        <p:spPr>
          <a:xfrm>
            <a:off x="343868" y="1196752"/>
            <a:ext cx="1392822" cy="1581874"/>
          </a:xfrm>
          <a:prstGeom prst="can">
            <a:avLst/>
          </a:prstGeom>
          <a:noFill/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70" name="Zylinder 29"/>
          <p:cNvSpPr/>
          <p:nvPr/>
        </p:nvSpPr>
        <p:spPr>
          <a:xfrm>
            <a:off x="9394363" y="1769868"/>
            <a:ext cx="1756390" cy="931548"/>
          </a:xfrm>
          <a:prstGeom prst="can">
            <a:avLst/>
          </a:prstGeom>
          <a:noFill/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82" name="Zylinder 29"/>
          <p:cNvSpPr/>
          <p:nvPr/>
        </p:nvSpPr>
        <p:spPr>
          <a:xfrm>
            <a:off x="10563671" y="4461224"/>
            <a:ext cx="1233602" cy="942906"/>
          </a:xfrm>
          <a:prstGeom prst="can">
            <a:avLst/>
          </a:prstGeom>
          <a:noFill/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83" name="TextBox 82"/>
          <p:cNvSpPr txBox="1"/>
          <p:nvPr/>
        </p:nvSpPr>
        <p:spPr>
          <a:xfrm>
            <a:off x="10911007" y="4534775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610731" y="2867733"/>
            <a:ext cx="11537116" cy="1369189"/>
            <a:chOff x="610731" y="2867733"/>
            <a:chExt cx="11537116" cy="1369189"/>
          </a:xfrm>
        </p:grpSpPr>
        <p:sp>
          <p:nvSpPr>
            <p:cNvPr id="63" name="TextBox 62"/>
            <p:cNvSpPr txBox="1"/>
            <p:nvPr/>
          </p:nvSpPr>
          <p:spPr>
            <a:xfrm>
              <a:off x="8116095" y="3775257"/>
              <a:ext cx="14169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UA Binary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47922" y="2867733"/>
              <a:ext cx="846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CoAP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14361" y="3775257"/>
              <a:ext cx="846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CoAP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08719" y="3775257"/>
              <a:ext cx="27845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HTTP / CoAP / MQTT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281823" y="3775257"/>
              <a:ext cx="18660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HTTP / MQTT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10731" y="2867733"/>
              <a:ext cx="846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CoAP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48806" y="2867733"/>
              <a:ext cx="9528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MQTT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395701" y="2867733"/>
              <a:ext cx="17509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Modbus TCP</a:t>
              </a:r>
              <a:endParaRPr lang="en-US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7125251" y="189515"/>
            <a:ext cx="1477969" cy="769441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rgbClr val="FF0000"/>
                </a:solidFill>
                <a:effectLst>
                  <a:glow rad="114300">
                    <a:schemeClr val="bg1"/>
                  </a:glow>
                </a:effectLst>
              </a:rPr>
              <a:t>SILOS</a:t>
            </a:r>
            <a:endParaRPr lang="en-US" sz="4400" b="1" dirty="0">
              <a:solidFill>
                <a:srgbClr val="FF0000"/>
              </a:solidFill>
              <a:effectLst>
                <a:glow rad="1143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1282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8" grpId="0" animBg="1"/>
      <p:bldP spid="70" grpId="0" animBg="1"/>
      <p:bldP spid="82" grpId="0" animBg="1"/>
      <p:bldP spid="8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WoT Binding Templates – Instantiated in TDs</a:t>
            </a:r>
          </a:p>
        </p:txBody>
      </p:sp>
      <p:sp>
        <p:nvSpPr>
          <p:cNvPr id="8" name="Rectangle 3"/>
          <p:cNvSpPr/>
          <p:nvPr/>
        </p:nvSpPr>
        <p:spPr>
          <a:xfrm>
            <a:off x="2570783" y="1314789"/>
            <a:ext cx="9401258" cy="60755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brightness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  <a:b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                                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Default: GET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to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read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PUT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to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write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        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href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"https://myled.example.com:8080/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pwr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contentType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application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json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actions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fadeIn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                                     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href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coaps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://myled.example.com:5684/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pwr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contentType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application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ocf+cbor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coap:methodCode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                 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PUT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instead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of POST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to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invoke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coap:options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coap:optionNumber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2053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          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OCF-Content-Format-Version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coap:optionValue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"1.1.0"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} ]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    }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5" name="Cloud 48">
            <a:extLst>
              <a:ext uri="{FF2B5EF4-FFF2-40B4-BE49-F238E27FC236}">
                <a16:creationId xmlns:a16="http://schemas.microsoft.com/office/drawing/2014/main" xmlns="" id="{DC96D5A0-9077-421F-920D-EC4EDE6FBF4C}"/>
              </a:ext>
            </a:extLst>
          </p:cNvPr>
          <p:cNvSpPr/>
          <p:nvPr/>
        </p:nvSpPr>
        <p:spPr>
          <a:xfrm>
            <a:off x="626567" y="1700809"/>
            <a:ext cx="2214517" cy="1152128"/>
          </a:xfrm>
          <a:prstGeom prst="cloudCallout">
            <a:avLst>
              <a:gd name="adj1" fmla="val 79900"/>
              <a:gd name="adj2" fmla="val 54176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/>
              <a:t>Basics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build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request</a:t>
            </a:r>
            <a:endParaRPr lang="en-US" sz="2000" dirty="0"/>
          </a:p>
        </p:txBody>
      </p:sp>
      <p:sp>
        <p:nvSpPr>
          <p:cNvPr id="6" name="Cloud 48">
            <a:extLst>
              <a:ext uri="{FF2B5EF4-FFF2-40B4-BE49-F238E27FC236}">
                <a16:creationId xmlns:a16="http://schemas.microsoft.com/office/drawing/2014/main" xmlns="" id="{DC96D5A0-9077-421F-920D-EC4EDE6FBF4C}"/>
              </a:ext>
            </a:extLst>
          </p:cNvPr>
          <p:cNvSpPr/>
          <p:nvPr/>
        </p:nvSpPr>
        <p:spPr>
          <a:xfrm>
            <a:off x="842591" y="4581129"/>
            <a:ext cx="2247469" cy="1118988"/>
          </a:xfrm>
          <a:prstGeom prst="cloudCallout">
            <a:avLst>
              <a:gd name="adj1" fmla="val 60026"/>
              <a:gd name="adj2" fmla="val 6250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/>
              <a:t>Deviation </a:t>
            </a:r>
            <a:r>
              <a:rPr lang="de-DE" sz="2000" dirty="0" err="1"/>
              <a:t>from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err="1"/>
              <a:t>defaults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1864338"/>
      </p:ext>
    </p:extLst>
  </p:cSld>
  <p:clrMapOvr>
    <a:masterClrMapping/>
  </p:clrMapOvr>
  <p:transition xmlns:p14="http://schemas.microsoft.com/office/powerpoint/2010/main" spd="slow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WoT Scripting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1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"/>
          <p:cNvSpPr txBox="1">
            <a:spLocks noGrp="1"/>
          </p:cNvSpPr>
          <p:nvPr>
            <p:ph type="title" idx="4294967295"/>
          </p:nvPr>
        </p:nvSpPr>
        <p:spPr>
          <a:xfrm>
            <a:off x="417351" y="1425600"/>
            <a:ext cx="5259600" cy="4006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50" tIns="121950" rIns="121950" bIns="12195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the WoT IG	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Proposals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Discussed in weekly calls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Tested on plug-fests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the WoT WG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lang="en-US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GitHub repository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Proposals in GitHub issues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Several versions: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Editor’s Draft (ED)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First Public Working Draft (FPWD)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Working Draft (WD)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WG Note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5"/>
          <p:cNvSpPr txBox="1">
            <a:spLocks noGrp="1"/>
          </p:cNvSpPr>
          <p:nvPr>
            <p:ph type="body" idx="4294967295"/>
          </p:nvPr>
        </p:nvSpPr>
        <p:spPr>
          <a:xfrm>
            <a:off x="6364880" y="1425600"/>
            <a:ext cx="5702700" cy="4006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50" tIns="121950" rIns="121950" bIns="121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 ED:	</a:t>
            </a:r>
            <a:r>
              <a:rPr lang="en-US" sz="21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February 2017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FPWD: 		</a:t>
            </a:r>
            <a:r>
              <a:rPr lang="en-US" sz="21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14.09.2017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WD1: 		</a:t>
            </a:r>
            <a:r>
              <a:rPr lang="en-US" sz="21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05.04.2018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WD2: 		</a:t>
            </a:r>
            <a:r>
              <a:rPr lang="en-US" sz="21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29.11.2018</a:t>
            </a:r>
            <a:r>
              <a:rPr lang="en-U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WG Note: 	June 2019 (work can continue) 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 implementation: </a:t>
            </a:r>
            <a:r>
              <a:rPr lang="en-US" sz="2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node-wot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5"/>
          <p:cNvSpPr txBox="1">
            <a:spLocks noGrp="1"/>
          </p:cNvSpPr>
          <p:nvPr>
            <p:ph type="sldNum" idx="12"/>
          </p:nvPr>
        </p:nvSpPr>
        <p:spPr>
          <a:xfrm>
            <a:off x="11302494" y="6217622"/>
            <a:ext cx="732000" cy="524700"/>
          </a:xfrm>
          <a:prstGeom prst="rect">
            <a:avLst/>
          </a:prstGeom>
        </p:spPr>
        <p:txBody>
          <a:bodyPr spcFirstLastPara="1" wrap="square" lIns="121950" tIns="121950" rIns="121950" bIns="1219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63" name="Google Shape;363;p45"/>
          <p:cNvSpPr txBox="1">
            <a:spLocks noGrp="1"/>
          </p:cNvSpPr>
          <p:nvPr>
            <p:ph type="title" idx="4294967295"/>
          </p:nvPr>
        </p:nvSpPr>
        <p:spPr>
          <a:xfrm>
            <a:off x="0" y="261012"/>
            <a:ext cx="12198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75" rIns="121950" bIns="60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Scripting API standardization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192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75" rIns="121950" bIns="60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Why a Scripting API?</a:t>
            </a:r>
            <a:endParaRPr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9" name="Google Shape;369;p4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75" rIns="121950" bIns="609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370" name="Google Shape;3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925" y="908720"/>
            <a:ext cx="7521270" cy="56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6"/>
          <p:cNvSpPr txBox="1"/>
          <p:nvPr/>
        </p:nvSpPr>
        <p:spPr>
          <a:xfrm>
            <a:off x="2029925" y="6422463"/>
            <a:ext cx="59136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https://i.redd.it/trf1qch4ywi01.jpg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6963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75" rIns="121950" bIns="60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a Scripting API</a:t>
            </a:r>
            <a:endParaRPr/>
          </a:p>
        </p:txBody>
      </p:sp>
      <p:sp>
        <p:nvSpPr>
          <p:cNvPr id="377" name="Google Shape;377;p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Scripting has transformed the Web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Marc Andreessen, the founder Netscape, “believed that HTML needed a ‘glue language’ that was easy to use by Web designers and part-time programmers to assemble components such as images and plugins, where the code could be written directly in the Web page markup.”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Brendan Eich wrote Java-inspired Mocha in 10 days in May 1995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Later called LiveScript, then JavaScript, then standardized as ECMAScript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10.7 million JavaScript developers in 2018 (out of 23 million)</a:t>
            </a:r>
            <a:endParaRPr sz="2000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WoT describes and integrates IoT platforms through Web technologies 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addressing, discovery, access control, data transfer, and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b="1"/>
              <a:t>scripting</a:t>
            </a:r>
            <a:r>
              <a:rPr lang="en-US"/>
              <a:t>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75" rIns="121950" bIns="609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895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75" rIns="121950" bIns="60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Scripting API</a:t>
            </a:r>
            <a:endParaRPr/>
          </a:p>
        </p:txBody>
      </p:sp>
      <p:sp>
        <p:nvSpPr>
          <p:cNvPr id="384" name="Google Shape;384;p4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Web page      → 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URL   		   	→ URI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HTTP   	   		→ HTTP, CoAP, BLE, WS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HTML   	   		→ Thing Description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onsolas"/>
              <a:buChar char="●"/>
            </a:pPr>
            <a:r>
              <a:rPr lang="en-US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ECMAScript   	→ WoT Script</a:t>
            </a:r>
            <a:endParaRPr b="1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Web search    → Discovery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Served page   → Exposed 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Rendered page → Consumed 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4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75" rIns="121950" bIns="609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0288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9"/>
          <p:cNvSpPr/>
          <p:nvPr/>
        </p:nvSpPr>
        <p:spPr>
          <a:xfrm>
            <a:off x="8373649" y="1555266"/>
            <a:ext cx="3452100" cy="36804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>
            <a:noFill/>
          </a:ln>
          <a:effectLst>
            <a:outerShdw blurRad="76200" dist="50800" dir="2700000" rotWithShape="0">
              <a:srgbClr val="000000">
                <a:alpha val="29800"/>
              </a:srgbClr>
            </a:outerShdw>
          </a:effectLst>
        </p:spPr>
        <p:txBody>
          <a:bodyPr spcFirstLastPara="1" wrap="square" lIns="121950" tIns="48025" rIns="121950" bIns="960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700" b="1"/>
              <a:t>Thing</a:t>
            </a:r>
            <a:endParaRPr sz="2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9"/>
          <p:cNvSpPr/>
          <p:nvPr/>
        </p:nvSpPr>
        <p:spPr>
          <a:xfrm>
            <a:off x="8524135" y="3588122"/>
            <a:ext cx="3132900" cy="430500"/>
          </a:xfrm>
          <a:prstGeom prst="roundRect">
            <a:avLst>
              <a:gd name="adj" fmla="val 16667"/>
            </a:avLst>
          </a:prstGeom>
          <a:solidFill>
            <a:srgbClr val="4A7B7C"/>
          </a:solidFill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Interaction</a:t>
            </a:r>
            <a:r>
              <a:rPr lang="en-US" sz="2700">
                <a:solidFill>
                  <a:schemeClr val="lt1"/>
                </a:solidFill>
              </a:rPr>
              <a:t>s</a:t>
            </a: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9"/>
          <p:cNvSpPr/>
          <p:nvPr/>
        </p:nvSpPr>
        <p:spPr>
          <a:xfrm>
            <a:off x="8533373" y="4684231"/>
            <a:ext cx="3132900" cy="4305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</a:rPr>
              <a:t>Protocol Bindings</a:t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9"/>
          <p:cNvSpPr/>
          <p:nvPr/>
        </p:nvSpPr>
        <p:spPr>
          <a:xfrm>
            <a:off x="8533261" y="2059323"/>
            <a:ext cx="3132900" cy="1203600"/>
          </a:xfrm>
          <a:prstGeom prst="roundRect">
            <a:avLst>
              <a:gd name="adj" fmla="val 16667"/>
            </a:avLst>
          </a:prstGeom>
          <a:solidFill>
            <a:srgbClr val="8EB4E3"/>
          </a:solidFill>
          <a:ln>
            <a:noFill/>
          </a:ln>
        </p:spPr>
        <p:txBody>
          <a:bodyPr spcFirstLastPara="1" wrap="square" lIns="121950" tIns="60950" rIns="121950" bIns="609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Runtime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9"/>
          <p:cNvSpPr/>
          <p:nvPr/>
        </p:nvSpPr>
        <p:spPr>
          <a:xfrm>
            <a:off x="8533261" y="3039846"/>
            <a:ext cx="3132900" cy="430500"/>
          </a:xfrm>
          <a:prstGeom prst="roundRect">
            <a:avLst>
              <a:gd name="adj" fmla="val 16667"/>
            </a:avLst>
          </a:prstGeom>
          <a:solidFill>
            <a:srgbClr val="005A9C"/>
          </a:solidFill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Scripting API</a:t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9"/>
          <p:cNvSpPr/>
          <p:nvPr/>
        </p:nvSpPr>
        <p:spPr>
          <a:xfrm>
            <a:off x="8675665" y="2500446"/>
            <a:ext cx="2848200" cy="422100"/>
          </a:xfrm>
          <a:prstGeom prst="verticalScroll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50" tIns="60950" rIns="12195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Script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9"/>
          <p:cNvSpPr/>
          <p:nvPr/>
        </p:nvSpPr>
        <p:spPr>
          <a:xfrm>
            <a:off x="8533392" y="4136183"/>
            <a:ext cx="3132900" cy="4305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121950" tIns="60950" rIns="12195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</a:rPr>
              <a:t>Security</a:t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9"/>
          <p:cNvSpPr txBox="1"/>
          <p:nvPr/>
        </p:nvSpPr>
        <p:spPr>
          <a:xfrm>
            <a:off x="316976" y="2479500"/>
            <a:ext cx="34521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5A9C"/>
                </a:solidFill>
                <a:latin typeface="Calibri"/>
                <a:ea typeface="Calibri"/>
                <a:cs typeface="Calibri"/>
                <a:sym typeface="Calibri"/>
              </a:rPr>
              <a:t>Scripting API</a:t>
            </a:r>
            <a:endParaRPr sz="2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standardized API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control Thing interactions and implement behaviour.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9"/>
          <p:cNvSpPr txBox="1"/>
          <p:nvPr/>
        </p:nvSpPr>
        <p:spPr>
          <a:xfrm>
            <a:off x="316976" y="3776000"/>
            <a:ext cx="35061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Protocol Bindings</a:t>
            </a:r>
            <a:endParaRPr sz="2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Describes how to translate WoT interactions to the underlying protocols.</a:t>
            </a:r>
            <a:endParaRPr sz="1900"/>
          </a:p>
        </p:txBody>
      </p:sp>
      <p:sp>
        <p:nvSpPr>
          <p:cNvPr id="399" name="Google Shape;399;p49"/>
          <p:cNvSpPr txBox="1"/>
          <p:nvPr/>
        </p:nvSpPr>
        <p:spPr>
          <a:xfrm>
            <a:off x="316976" y="1315475"/>
            <a:ext cx="35061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A7B7C"/>
                </a:solidFill>
                <a:latin typeface="Calibri"/>
                <a:ea typeface="Calibri"/>
                <a:cs typeface="Calibri"/>
                <a:sym typeface="Calibri"/>
              </a:rPr>
              <a:t>Thing Description (TD)</a:t>
            </a:r>
            <a:endParaRPr sz="2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etadata 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describing</a:t>
            </a: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data model, security &amp; interactions.</a:t>
            </a:r>
            <a:endParaRPr sz="1900"/>
          </a:p>
        </p:txBody>
      </p:sp>
      <p:sp>
        <p:nvSpPr>
          <p:cNvPr id="400" name="Google Shape;400;p49"/>
          <p:cNvSpPr txBox="1"/>
          <p:nvPr/>
        </p:nvSpPr>
        <p:spPr>
          <a:xfrm>
            <a:off x="316965" y="5114633"/>
            <a:ext cx="35061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50" rIns="12195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Security &amp; Privacy</a:t>
            </a:r>
            <a:endParaRPr sz="2400">
              <a:solidFill>
                <a:srgbClr val="FF99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nsures that all building blocks provide means to describe the security and privacy mechanisms used i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n underlying</a:t>
            </a: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platforms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/>
          </a:p>
        </p:txBody>
      </p:sp>
      <p:pic>
        <p:nvPicPr>
          <p:cNvPr id="401" name="Google Shape;40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501" y="1347817"/>
            <a:ext cx="4591468" cy="40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75" rIns="121950" bIns="60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Scripting API place in WoT architecture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844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75" rIns="121950" bIns="60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Scripting API use cases</a:t>
            </a:r>
            <a:endParaRPr/>
          </a:p>
        </p:txBody>
      </p:sp>
      <p:sp>
        <p:nvSpPr>
          <p:cNvPr id="407" name="Google Shape;407;p5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75" rIns="121950" bIns="609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408" name="Google Shape;40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759" y="1108609"/>
            <a:ext cx="8233554" cy="5668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47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8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75" rIns="121950" bIns="60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Approaches to the Scripting API</a:t>
            </a:r>
            <a:endParaRPr/>
          </a:p>
        </p:txBody>
      </p:sp>
      <p:sp>
        <p:nvSpPr>
          <p:cNvPr id="415" name="Google Shape;415;p51"/>
          <p:cNvSpPr txBox="1">
            <a:spLocks noGrp="1"/>
          </p:cNvSpPr>
          <p:nvPr>
            <p:ph type="sldNum" idx="12"/>
          </p:nvPr>
        </p:nvSpPr>
        <p:spPr>
          <a:xfrm>
            <a:off x="9343515" y="6492875"/>
            <a:ext cx="284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75" rIns="121950" bIns="609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graphicFrame>
        <p:nvGraphicFramePr>
          <p:cNvPr id="416" name="Google Shape;416;p51"/>
          <p:cNvGraphicFramePr/>
          <p:nvPr>
            <p:extLst>
              <p:ext uri="{D42A27DB-BD31-4B8C-83A1-F6EECF244321}">
                <p14:modId xmlns:p14="http://schemas.microsoft.com/office/powerpoint/2010/main" val="3781861134"/>
              </p:ext>
            </p:extLst>
          </p:nvPr>
        </p:nvGraphicFramePr>
        <p:xfrm>
          <a:off x="952500" y="980728"/>
          <a:ext cx="10293350" cy="57301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46675"/>
                <a:gridCol w="51466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externally exposed API </a:t>
                      </a:r>
                      <a:b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(only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WoT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network interface)</a:t>
                      </a:r>
                      <a:b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WoT gateway can encapsulate other IoT deployments: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-"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presents a REST-ful API towards clients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-"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implements IoT protocols towards IoT deployments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Simple API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2429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lock </a:t>
                      </a:r>
                      <a:r>
                        <a:rPr lang="en-US" sz="2000" dirty="0">
                          <a:solidFill>
                            <a:srgbClr val="D73A4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2429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429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WoT.</a:t>
                      </a:r>
                      <a:r>
                        <a:rPr lang="en-US" sz="2000" dirty="0" err="1">
                          <a:solidFill>
                            <a:srgbClr val="6F42C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consume</a:t>
                      </a:r>
                      <a:r>
                        <a:rPr lang="en-US" sz="2000" dirty="0">
                          <a:solidFill>
                            <a:srgbClr val="2429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(‘https</a:t>
                      </a:r>
                      <a:r>
                        <a:rPr lang="en-US" sz="2000" dirty="0">
                          <a:solidFill>
                            <a:srgbClr val="D73A4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 sz="2000" dirty="0">
                          <a:solidFill>
                            <a:srgbClr val="6A73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</a:t>
                      </a:r>
                      <a:r>
                        <a:rPr lang="en-US" sz="2000" dirty="0" err="1">
                          <a:solidFill>
                            <a:srgbClr val="6A73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td.my.com</a:t>
                      </a:r>
                      <a:r>
                        <a:rPr lang="en-US" sz="2000" dirty="0">
                          <a:solidFill>
                            <a:srgbClr val="6A73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/lock’);</a:t>
                      </a:r>
                      <a:endParaRPr sz="2000" dirty="0">
                        <a:solidFill>
                          <a:srgbClr val="24292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6F42C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-US" sz="2000" dirty="0">
                          <a:solidFill>
                            <a:srgbClr val="2429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429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lock.</a:t>
                      </a:r>
                      <a:r>
                        <a:rPr lang="en-US" sz="2000" dirty="0" err="1">
                          <a:solidFill>
                            <a:srgbClr val="005CC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status</a:t>
                      </a:r>
                      <a:r>
                        <a:rPr lang="en-US" sz="2000" dirty="0">
                          <a:solidFill>
                            <a:srgbClr val="2429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2000" dirty="0">
                        <a:solidFill>
                          <a:srgbClr val="24292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152400" marR="152400" lvl="0" indent="0" algn="l" rtl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2429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-US" sz="2000" dirty="0" err="1">
                          <a:solidFill>
                            <a:srgbClr val="2429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lock.</a:t>
                      </a:r>
                      <a:r>
                        <a:rPr lang="en-US" sz="2000" dirty="0" err="1">
                          <a:solidFill>
                            <a:srgbClr val="005CC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open</a:t>
                      </a:r>
                      <a:r>
                        <a:rPr lang="en-US" sz="2000" dirty="0">
                          <a:solidFill>
                            <a:srgbClr val="2429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();</a:t>
                      </a:r>
                      <a:endParaRPr sz="20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Thing    	    = object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Thing Property = object property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Thing Action   = object method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Thing Event    = event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WoT API object = lifecycle methods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Current API (based on the TD spec)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429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lock </a:t>
                      </a:r>
                      <a:r>
                        <a:rPr lang="en-US" sz="2000">
                          <a:solidFill>
                            <a:srgbClr val="D73A4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US" sz="2000">
                          <a:solidFill>
                            <a:srgbClr val="2429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WoT.</a:t>
                      </a:r>
                      <a:r>
                        <a:rPr lang="en-US" sz="2000">
                          <a:solidFill>
                            <a:srgbClr val="6F42C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consume</a:t>
                      </a:r>
                      <a:r>
                        <a:rPr lang="en-US" sz="2000">
                          <a:solidFill>
                            <a:srgbClr val="2429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(‘https</a:t>
                      </a:r>
                      <a:r>
                        <a:rPr lang="en-US" sz="2000">
                          <a:solidFill>
                            <a:srgbClr val="D73A4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 sz="2000">
                          <a:solidFill>
                            <a:srgbClr val="6A73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//td.my.com/lock’);</a:t>
                      </a:r>
                      <a:endParaRPr sz="2000">
                        <a:solidFill>
                          <a:srgbClr val="24292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6F42C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-US" sz="2000">
                          <a:solidFill>
                            <a:srgbClr val="2429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(lock.</a:t>
                      </a:r>
                      <a:r>
                        <a:rPr lang="en-US" sz="2000">
                          <a:solidFill>
                            <a:srgbClr val="6F42C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readProperty</a:t>
                      </a:r>
                      <a:r>
                        <a:rPr lang="en-US" sz="2000">
                          <a:solidFill>
                            <a:srgbClr val="2429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(‘status’));</a:t>
                      </a:r>
                      <a:endParaRPr sz="2000">
                        <a:solidFill>
                          <a:srgbClr val="24292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152400" marR="152400" lvl="0" indent="0" algn="l" rtl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429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lock.</a:t>
                      </a:r>
                      <a:r>
                        <a:rPr lang="en-US" sz="2000">
                          <a:solidFill>
                            <a:srgbClr val="6F42C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invokeAction</a:t>
                      </a:r>
                      <a:r>
                        <a:rPr lang="en-US" sz="2000">
                          <a:solidFill>
                            <a:srgbClr val="2429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(‘open’);</a:t>
                      </a:r>
                      <a:endParaRPr sz="2000">
                        <a:solidFill>
                          <a:srgbClr val="24292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Thing Description = data object</a:t>
                      </a:r>
                      <a:endParaRPr sz="16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Thing = TD instance + API methods</a:t>
                      </a:r>
                      <a:endParaRPr sz="16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WoT</a:t>
                      </a:r>
                      <a:r>
                        <a:rPr lang="en-US" sz="16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API object = lifecycle methods</a:t>
                      </a:r>
                      <a:endParaRPr sz="16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425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WoT Security and Privacy Guidelines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32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Counter the Fragmentation in the IoT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8605372" y="4524808"/>
            <a:ext cx="7489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…</a:t>
            </a:r>
          </a:p>
        </p:txBody>
      </p:sp>
      <p:pic>
        <p:nvPicPr>
          <p:cNvPr id="19" name="Picture 2" descr="https://pbs.twimg.com/profile_images/737757905177300992/NwwT3a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558" y="1699775"/>
            <a:ext cx="1008112" cy="1008112"/>
          </a:xfrm>
          <a:prstGeom prst="rect">
            <a:avLst/>
          </a:prstGeom>
          <a:noFill/>
        </p:spPr>
      </p:pic>
      <p:pic>
        <p:nvPicPr>
          <p:cNvPr id="21" name="Picture 4" descr="http://www.etsi.org/images/articles/logos/oneM2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3470" y="4667021"/>
            <a:ext cx="1295044" cy="883598"/>
          </a:xfrm>
          <a:prstGeom prst="rect">
            <a:avLst/>
          </a:prstGeom>
          <a:noFill/>
        </p:spPr>
      </p:pic>
      <p:pic>
        <p:nvPicPr>
          <p:cNvPr id="22" name="Picture 8" descr="https://media.licdn.com/media/p/1/000/225/076/21c1f0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3212" y="4752746"/>
            <a:ext cx="1440160" cy="490457"/>
          </a:xfrm>
          <a:prstGeom prst="rect">
            <a:avLst/>
          </a:prstGeom>
          <a:noFill/>
        </p:spPr>
      </p:pic>
      <p:pic>
        <p:nvPicPr>
          <p:cNvPr id="23" name="Picture 4" descr="http://openmobilealliance.org/wp-content/uploads/2012/11/LOGO_OMA_Lar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211" y="4516424"/>
            <a:ext cx="1717009" cy="87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D:\Projects\W3C-WoT\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8761" y="2057552"/>
            <a:ext cx="1512168" cy="527631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913" y="1973296"/>
            <a:ext cx="1413291" cy="7292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1055" y="2122914"/>
            <a:ext cx="1909616" cy="555332"/>
          </a:xfrm>
          <a:prstGeom prst="rect">
            <a:avLst/>
          </a:prstGeom>
        </p:spPr>
      </p:pic>
      <p:grpSp>
        <p:nvGrpSpPr>
          <p:cNvPr id="80" name="Group 79"/>
          <p:cNvGrpSpPr/>
          <p:nvPr/>
        </p:nvGrpSpPr>
        <p:grpSpPr>
          <a:xfrm>
            <a:off x="10160" y="2636912"/>
            <a:ext cx="12173548" cy="2016224"/>
            <a:chOff x="10160" y="2853969"/>
            <a:chExt cx="12173548" cy="2016224"/>
          </a:xfrm>
        </p:grpSpPr>
        <p:sp>
          <p:nvSpPr>
            <p:cNvPr id="72" name="Flussdiagramm: Manuelle Eingabe 8"/>
            <p:cNvSpPr/>
            <p:nvPr/>
          </p:nvSpPr>
          <p:spPr>
            <a:xfrm>
              <a:off x="612850" y="2937489"/>
              <a:ext cx="864096" cy="576064"/>
            </a:xfrm>
            <a:prstGeom prst="flowChartManualInput">
              <a:avLst/>
            </a:prstGeom>
            <a:solidFill>
              <a:srgbClr val="4A7B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Flussdiagramm: Lochstreifen 9"/>
            <p:cNvSpPr/>
            <p:nvPr/>
          </p:nvSpPr>
          <p:spPr>
            <a:xfrm>
              <a:off x="3611072" y="2961981"/>
              <a:ext cx="936104" cy="648072"/>
            </a:xfrm>
            <a:prstGeom prst="flowChartPunchedTape">
              <a:avLst/>
            </a:prstGeom>
            <a:solidFill>
              <a:srgbClr val="4A7B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Doppelte Welle 10"/>
            <p:cNvSpPr/>
            <p:nvPr/>
          </p:nvSpPr>
          <p:spPr>
            <a:xfrm>
              <a:off x="1965337" y="4222120"/>
              <a:ext cx="936104" cy="576064"/>
            </a:xfrm>
            <a:prstGeom prst="doubleWave">
              <a:avLst/>
            </a:prstGeom>
            <a:solidFill>
              <a:srgbClr val="4A7B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Flussdiagramm: Gespeicherte Daten 11"/>
            <p:cNvSpPr/>
            <p:nvPr/>
          </p:nvSpPr>
          <p:spPr>
            <a:xfrm rot="16200000">
              <a:off x="9858512" y="2853969"/>
              <a:ext cx="828092" cy="828092"/>
            </a:xfrm>
            <a:prstGeom prst="flowChartOnlineStorage">
              <a:avLst/>
            </a:prstGeom>
            <a:solidFill>
              <a:srgbClr val="4A7B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Eingekerbter Richtungspfeil 12"/>
            <p:cNvSpPr/>
            <p:nvPr/>
          </p:nvSpPr>
          <p:spPr>
            <a:xfrm rot="16200000">
              <a:off x="5067388" y="3970093"/>
              <a:ext cx="864096" cy="936104"/>
            </a:xfrm>
            <a:prstGeom prst="chevron">
              <a:avLst>
                <a:gd name="adj" fmla="val 27324"/>
              </a:avLst>
            </a:prstGeom>
            <a:solidFill>
              <a:srgbClr val="4A7B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Flussdiagramm: Magnetplattenspeicher 13"/>
            <p:cNvSpPr/>
            <p:nvPr/>
          </p:nvSpPr>
          <p:spPr>
            <a:xfrm>
              <a:off x="8463252" y="4078104"/>
              <a:ext cx="720080" cy="792088"/>
            </a:xfrm>
            <a:prstGeom prst="flowChartMagneticDisk">
              <a:avLst/>
            </a:prstGeom>
            <a:solidFill>
              <a:srgbClr val="4A7B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8" name="Textfeld 26"/>
            <p:cNvSpPr txBox="1"/>
            <p:nvPr/>
          </p:nvSpPr>
          <p:spPr>
            <a:xfrm rot="10800000">
              <a:off x="10160" y="3375210"/>
              <a:ext cx="11088687" cy="1007690"/>
            </a:xfrm>
            <a:prstGeom prst="homePlate">
              <a:avLst/>
            </a:prstGeom>
            <a:solidFill>
              <a:srgbClr val="4A7B7C"/>
            </a:solidFill>
          </p:spPr>
          <p:txBody>
            <a:bodyPr wrap="square" lIns="90000" rtlCol="0" anchor="ctr"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9" name="Textfeld 26"/>
            <p:cNvSpPr txBox="1"/>
            <p:nvPr/>
          </p:nvSpPr>
          <p:spPr>
            <a:xfrm>
              <a:off x="554560" y="3375210"/>
              <a:ext cx="11629148" cy="1007690"/>
            </a:xfrm>
            <a:prstGeom prst="homePlate">
              <a:avLst/>
            </a:prstGeom>
            <a:solidFill>
              <a:srgbClr val="4A7B7C"/>
            </a:solidFill>
          </p:spPr>
          <p:txBody>
            <a:bodyPr wrap="square" lIns="90000" rtlCol="0" anchor="ctr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Describe and Complement Existing Platforms and Foster Convergence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Flowchart: Manual Operation 17"/>
            <p:cNvSpPr/>
            <p:nvPr/>
          </p:nvSpPr>
          <p:spPr>
            <a:xfrm flipV="1">
              <a:off x="6491061" y="2987209"/>
              <a:ext cx="1264298" cy="442225"/>
            </a:xfrm>
            <a:prstGeom prst="flowChartManualOperation">
              <a:avLst/>
            </a:prstGeom>
            <a:solidFill>
              <a:srgbClr val="4A7B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3868" y="1196752"/>
            <a:ext cx="11453405" cy="4413249"/>
            <a:chOff x="343868" y="1196752"/>
            <a:chExt cx="11453405" cy="4413249"/>
          </a:xfrm>
        </p:grpSpPr>
        <p:sp>
          <p:nvSpPr>
            <p:cNvPr id="58" name="Zylinder 29"/>
            <p:cNvSpPr/>
            <p:nvPr/>
          </p:nvSpPr>
          <p:spPr>
            <a:xfrm>
              <a:off x="6132709" y="1780011"/>
              <a:ext cx="1985084" cy="1052842"/>
            </a:xfrm>
            <a:prstGeom prst="can">
              <a:avLst/>
            </a:prstGeom>
            <a:noFill/>
            <a:ln w="38100">
              <a:solidFill>
                <a:srgbClr val="4A7B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59" name="Zylinder 29"/>
            <p:cNvSpPr/>
            <p:nvPr/>
          </p:nvSpPr>
          <p:spPr>
            <a:xfrm>
              <a:off x="3241125" y="1597898"/>
              <a:ext cx="1656184" cy="1265907"/>
            </a:xfrm>
            <a:prstGeom prst="can">
              <a:avLst/>
            </a:prstGeom>
            <a:noFill/>
            <a:ln w="38100">
              <a:solidFill>
                <a:srgbClr val="4A7B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60" name="Zylinder 29"/>
            <p:cNvSpPr/>
            <p:nvPr/>
          </p:nvSpPr>
          <p:spPr>
            <a:xfrm>
              <a:off x="1609623" y="4275187"/>
              <a:ext cx="1656184" cy="1128943"/>
            </a:xfrm>
            <a:prstGeom prst="can">
              <a:avLst/>
            </a:prstGeom>
            <a:noFill/>
            <a:ln w="38100">
              <a:solidFill>
                <a:srgbClr val="4A7B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61" name="Zylinder 29"/>
            <p:cNvSpPr/>
            <p:nvPr/>
          </p:nvSpPr>
          <p:spPr>
            <a:xfrm>
              <a:off x="4676584" y="4344094"/>
              <a:ext cx="1656184" cy="1265907"/>
            </a:xfrm>
            <a:prstGeom prst="can">
              <a:avLst/>
            </a:prstGeom>
            <a:noFill/>
            <a:ln w="38100">
              <a:solidFill>
                <a:srgbClr val="4A7B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62" name="Zylinder 29"/>
            <p:cNvSpPr/>
            <p:nvPr/>
          </p:nvSpPr>
          <p:spPr>
            <a:xfrm>
              <a:off x="7996466" y="4304143"/>
              <a:ext cx="1656184" cy="1265907"/>
            </a:xfrm>
            <a:prstGeom prst="can">
              <a:avLst/>
            </a:prstGeom>
            <a:noFill/>
            <a:ln w="38100">
              <a:solidFill>
                <a:srgbClr val="4A7B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68" name="Zylinder 29"/>
            <p:cNvSpPr/>
            <p:nvPr/>
          </p:nvSpPr>
          <p:spPr>
            <a:xfrm>
              <a:off x="343868" y="1196752"/>
              <a:ext cx="1392822" cy="1581874"/>
            </a:xfrm>
            <a:prstGeom prst="can">
              <a:avLst/>
            </a:prstGeom>
            <a:noFill/>
            <a:ln w="38100">
              <a:solidFill>
                <a:srgbClr val="4A7B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70" name="Zylinder 29"/>
            <p:cNvSpPr/>
            <p:nvPr/>
          </p:nvSpPr>
          <p:spPr>
            <a:xfrm>
              <a:off x="9394363" y="1769868"/>
              <a:ext cx="1756390" cy="931548"/>
            </a:xfrm>
            <a:prstGeom prst="can">
              <a:avLst/>
            </a:prstGeom>
            <a:noFill/>
            <a:ln w="38100">
              <a:solidFill>
                <a:srgbClr val="4A7B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82" name="Zylinder 29"/>
            <p:cNvSpPr/>
            <p:nvPr/>
          </p:nvSpPr>
          <p:spPr>
            <a:xfrm>
              <a:off x="10563671" y="4461224"/>
              <a:ext cx="1233602" cy="942906"/>
            </a:xfrm>
            <a:prstGeom prst="can">
              <a:avLst/>
            </a:prstGeom>
            <a:noFill/>
            <a:ln w="38100">
              <a:solidFill>
                <a:srgbClr val="4A7B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0911007" y="4534775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39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dirty="0"/>
              <a:t>Security and Privacy Guidelines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Security and Privacy Considerations </a:t>
            </a:r>
            <a:r>
              <a:rPr lang="en-US" dirty="0"/>
              <a:t>sections in each of the Architecture and Thing Description documents</a:t>
            </a:r>
          </a:p>
          <a:p>
            <a:r>
              <a:rPr lang="en-US" dirty="0"/>
              <a:t>Metadata supporting security mechanisms in TD</a:t>
            </a:r>
          </a:p>
          <a:p>
            <a:pPr lvl="1"/>
            <a:r>
              <a:rPr lang="en-US" dirty="0"/>
              <a:t>Can be easily extended with vocabulary extensions</a:t>
            </a:r>
          </a:p>
          <a:p>
            <a:r>
              <a:rPr lang="en-US" dirty="0"/>
              <a:t>Delivered separate document: </a:t>
            </a:r>
            <a:r>
              <a:rPr lang="en-US" i="1" dirty="0"/>
              <a:t>Security and Privacy Guidelines </a:t>
            </a:r>
            <a:r>
              <a:rPr lang="en-US" dirty="0"/>
              <a:t>Note</a:t>
            </a:r>
          </a:p>
          <a:p>
            <a:pPr lvl="1"/>
            <a:r>
              <a:rPr lang="en-US" dirty="0"/>
              <a:t>Covers threat model, risks, and mitigations</a:t>
            </a:r>
          </a:p>
          <a:p>
            <a:pPr lvl="1"/>
            <a:r>
              <a:rPr lang="en-US" dirty="0"/>
              <a:t>Testing plan including adversarial testing</a:t>
            </a:r>
          </a:p>
          <a:p>
            <a:pPr lvl="1"/>
            <a:r>
              <a:rPr lang="en-US" dirty="0"/>
              <a:t>Previously </a:t>
            </a:r>
            <a:r>
              <a:rPr lang="en-US" i="1" dirty="0"/>
              <a:t>Security and Privacy Considerations </a:t>
            </a:r>
            <a:r>
              <a:rPr lang="en-US" dirty="0"/>
              <a:t>+ </a:t>
            </a:r>
            <a:r>
              <a:rPr lang="en-US" i="1" dirty="0"/>
              <a:t>Security Testing Plan</a:t>
            </a:r>
            <a:r>
              <a:rPr lang="en-US" dirty="0"/>
              <a:t>, content to be merged and published as a single Note</a:t>
            </a:r>
          </a:p>
          <a:p>
            <a:r>
              <a:rPr lang="en-US" dirty="0"/>
              <a:t>Work in Progress: </a:t>
            </a:r>
            <a:r>
              <a:rPr lang="en-US" i="1" dirty="0"/>
              <a:t>Security and Privacy Best 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52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Contact</a:t>
            </a: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noProof="0" dirty="0" smtClean="0"/>
              <a:t>Kazuyuki Ashimura</a:t>
            </a:r>
            <a:endParaRPr lang="en-US" b="1" noProof="0" dirty="0"/>
          </a:p>
          <a:p>
            <a:pPr marL="0" indent="0">
              <a:buNone/>
            </a:pPr>
            <a:r>
              <a:rPr lang="en-US" noProof="0" dirty="0" smtClean="0"/>
              <a:t>W3C Staff</a:t>
            </a:r>
          </a:p>
          <a:p>
            <a:pPr marL="0" indent="0">
              <a:buNone/>
            </a:pPr>
            <a:r>
              <a:rPr lang="de-DE" dirty="0" smtClean="0"/>
              <a:t>Web of Things Team Contact</a:t>
            </a:r>
            <a:endParaRPr lang="en-US" noProof="0" dirty="0"/>
          </a:p>
          <a:p>
            <a:pPr marL="0" indent="0">
              <a:buNone/>
            </a:pPr>
            <a:endParaRPr lang="de-DE" noProof="0" dirty="0" smtClean="0"/>
          </a:p>
          <a:p>
            <a:pPr marL="0" indent="0">
              <a:buNone/>
            </a:pPr>
            <a:r>
              <a:rPr lang="de-DE" dirty="0" smtClean="0">
                <a:hlinkClick r:id="rId2"/>
              </a:rPr>
              <a:t>ashimura@w3.org</a:t>
            </a:r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>
                <a:hlinkClick r:id="rId3"/>
              </a:rPr>
              <a:t>team-wot@w3.org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31</a:t>
            </a:fld>
            <a:endParaRPr lang="en-US"/>
          </a:p>
        </p:txBody>
      </p:sp>
      <p:pic>
        <p:nvPicPr>
          <p:cNvPr id="7" name="Content Placeholder 2" descr="Kinkaku-ji_the_Golden_Temple_in_Kyoto_overlooking_the_lake_-_high_rez.JPG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8" r="53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07675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&lt;</a:t>
            </a:r>
            <a:r>
              <a:rPr lang="de-DE" dirty="0" smtClean="0"/>
              <a:t>For Color Picking&gt;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32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 rot="12600000">
            <a:off x="3188645" y="2677623"/>
            <a:ext cx="2232248" cy="557808"/>
          </a:xfrm>
          <a:prstGeom prst="rightArrow">
            <a:avLst/>
          </a:prstGeom>
          <a:solidFill>
            <a:srgbClr val="AFB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4"/>
          <p:cNvSpPr/>
          <p:nvPr/>
        </p:nvSpPr>
        <p:spPr>
          <a:xfrm>
            <a:off x="4361422" y="1477869"/>
            <a:ext cx="3465585" cy="1080000"/>
          </a:xfrm>
          <a:prstGeom prst="cube">
            <a:avLst/>
          </a:prstGeom>
          <a:solidFill>
            <a:srgbClr val="FFFF0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00" dirty="0">
                <a:ea typeface="+mn-ea"/>
                <a:cs typeface="Arial" pitchFamily="34" charset="0"/>
              </a:rPr>
              <a:t>WoT Security Guidelines</a:t>
            </a:r>
            <a:endParaRPr kumimoji="0" lang="en-US" sz="2000" b="1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9" name="角丸四角形 6"/>
          <p:cNvSpPr/>
          <p:nvPr/>
        </p:nvSpPr>
        <p:spPr bwMode="auto">
          <a:xfrm>
            <a:off x="4361422" y="2938510"/>
            <a:ext cx="3475507" cy="1623965"/>
          </a:xfrm>
          <a:prstGeom prst="round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44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Things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Architecture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" name="Cube 4"/>
          <p:cNvSpPr/>
          <p:nvPr/>
        </p:nvSpPr>
        <p:spPr>
          <a:xfrm>
            <a:off x="8348433" y="2969512"/>
            <a:ext cx="3240000" cy="1592963"/>
          </a:xfrm>
          <a:prstGeom prst="cube">
            <a:avLst>
              <a:gd name="adj" fmla="val 16801"/>
            </a:avLst>
          </a:prstGeom>
          <a:solidFill>
            <a:srgbClr val="005A9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00" dirty="0">
                <a:solidFill>
                  <a:sysClr val="window" lastClr="FFFFFF"/>
                </a:solidFill>
                <a:ea typeface="+mn-ea"/>
                <a:cs typeface="Arial" pitchFamily="34" charset="0"/>
              </a:rPr>
              <a:t>WoT Scripting API</a:t>
            </a:r>
            <a:endParaRPr kumimoji="0" lang="en-US" sz="2000" b="1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Cube 4"/>
          <p:cNvSpPr/>
          <p:nvPr/>
        </p:nvSpPr>
        <p:spPr>
          <a:xfrm>
            <a:off x="4361422" y="5046164"/>
            <a:ext cx="3465585" cy="1080000"/>
          </a:xfrm>
          <a:prstGeom prst="cube">
            <a:avLst/>
          </a:prstGeom>
          <a:solidFill>
            <a:srgbClr val="00B05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00" dirty="0">
                <a:solidFill>
                  <a:sysClr val="window" lastClr="FFFFFF"/>
                </a:solidFill>
                <a:ea typeface="+mn-ea"/>
                <a:cs typeface="Arial" pitchFamily="34" charset="0"/>
              </a:rPr>
              <a:t>WoT Binding Templates</a:t>
            </a:r>
            <a:endParaRPr kumimoji="0" lang="en-US" sz="2000" b="1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Cube 4"/>
          <p:cNvSpPr/>
          <p:nvPr/>
        </p:nvSpPr>
        <p:spPr>
          <a:xfrm>
            <a:off x="609918" y="2969512"/>
            <a:ext cx="3240000" cy="1592963"/>
          </a:xfrm>
          <a:prstGeom prst="cube">
            <a:avLst>
              <a:gd name="adj" fmla="val 16801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00" dirty="0">
                <a:solidFill>
                  <a:sysClr val="window" lastClr="FFFFFF"/>
                </a:solidFill>
                <a:ea typeface="+mn-ea"/>
                <a:cs typeface="Arial" pitchFamily="34" charset="0"/>
              </a:rPr>
              <a:t>WoT Thing Description</a:t>
            </a:r>
            <a:endParaRPr kumimoji="0" lang="en-US" sz="2000" b="1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99" y="4562475"/>
            <a:ext cx="296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Information model and representation format</a:t>
            </a:r>
            <a:br>
              <a:rPr lang="en-US" sz="2000" dirty="0"/>
            </a:br>
            <a:r>
              <a:rPr lang="en-US" sz="2000" dirty="0"/>
              <a:t>for rich semantic metadata</a:t>
            </a:r>
          </a:p>
          <a:p>
            <a:pPr algn="ctr"/>
            <a:r>
              <a:rPr lang="en-US" sz="2000" dirty="0"/>
              <a:t>“The HTML for Things”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46311" y="4562475"/>
            <a:ext cx="3153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JavaScript environment similar to Web browser APIs, but for IoT applications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4834" y="6126164"/>
            <a:ext cx="3462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Include existing ecosystems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37241" y="1477869"/>
            <a:ext cx="3751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Overarching security and privacy guidelines with the prudence level of the World Wide Web</a:t>
            </a:r>
            <a:endParaRPr lang="en-US" sz="2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008114" y="1347450"/>
            <a:ext cx="2443608" cy="1258743"/>
            <a:chOff x="1058615" y="1945355"/>
            <a:chExt cx="2443608" cy="1258743"/>
          </a:xfrm>
        </p:grpSpPr>
        <p:sp>
          <p:nvSpPr>
            <p:cNvPr id="18" name="Cloud 46"/>
            <p:cNvSpPr/>
            <p:nvPr/>
          </p:nvSpPr>
          <p:spPr>
            <a:xfrm>
              <a:off x="1058615" y="2430458"/>
              <a:ext cx="1373525" cy="773640"/>
            </a:xfrm>
            <a:prstGeom prst="cloud">
              <a:avLst/>
            </a:prstGeom>
            <a:solidFill>
              <a:srgbClr val="4A7B7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2000" dirty="0">
                  <a:latin typeface="+mj-lt"/>
                </a:rPr>
                <a:t>Actions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9" name="Cloud 47"/>
            <p:cNvSpPr/>
            <p:nvPr/>
          </p:nvSpPr>
          <p:spPr>
            <a:xfrm>
              <a:off x="1436751" y="1945355"/>
              <a:ext cx="1562230" cy="773640"/>
            </a:xfrm>
            <a:prstGeom prst="cloud">
              <a:avLst/>
            </a:prstGeom>
            <a:solidFill>
              <a:srgbClr val="4A7B7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rIns="0" rtlCol="0" anchor="ctr"/>
            <a:lstStyle/>
            <a:p>
              <a:pPr algn="ctr"/>
              <a:r>
                <a:rPr lang="de-DE" sz="2000" dirty="0">
                  <a:latin typeface="+mj-lt"/>
                </a:rPr>
                <a:t>Properties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20" name="Cloud 48"/>
            <p:cNvSpPr/>
            <p:nvPr/>
          </p:nvSpPr>
          <p:spPr>
            <a:xfrm>
              <a:off x="2264995" y="2380531"/>
              <a:ext cx="1237228" cy="773640"/>
            </a:xfrm>
            <a:prstGeom prst="cloud">
              <a:avLst/>
            </a:prstGeom>
            <a:solidFill>
              <a:srgbClr val="4A7B7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2000" dirty="0">
                  <a:latin typeface="+mj-lt"/>
                </a:rPr>
                <a:t>Events</a:t>
              </a:r>
              <a:endParaRPr lang="en-US" sz="20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722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&lt;For Color Picking&gt;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33</a:t>
            </a:fld>
            <a:endParaRPr lang="en-US"/>
          </a:p>
        </p:txBody>
      </p:sp>
      <p:sp>
        <p:nvSpPr>
          <p:cNvPr id="4" name="Rectangle 6"/>
          <p:cNvSpPr/>
          <p:nvPr/>
        </p:nvSpPr>
        <p:spPr>
          <a:xfrm>
            <a:off x="3146847" y="4319003"/>
            <a:ext cx="7143194" cy="23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+mj-lt"/>
            </a:endParaRPr>
          </a:p>
        </p:txBody>
      </p:sp>
      <p:sp>
        <p:nvSpPr>
          <p:cNvPr id="5" name="Textfeld 162"/>
          <p:cNvSpPr txBox="1"/>
          <p:nvPr/>
        </p:nvSpPr>
        <p:spPr>
          <a:xfrm>
            <a:off x="4675966" y="5342304"/>
            <a:ext cx="1311838" cy="763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Direct</a:t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Thing-to-Thing</a:t>
            </a:r>
          </a:p>
          <a:p>
            <a:pPr algn="ctr"/>
            <a:r>
              <a:rPr lang="en-US" sz="1400" b="1" dirty="0">
                <a:latin typeface="+mj-lt"/>
              </a:rPr>
              <a:t>Interaction</a:t>
            </a:r>
          </a:p>
        </p:txBody>
      </p:sp>
      <p:sp>
        <p:nvSpPr>
          <p:cNvPr id="6" name="角丸四角形 6"/>
          <p:cNvSpPr/>
          <p:nvPr/>
        </p:nvSpPr>
        <p:spPr bwMode="auto">
          <a:xfrm>
            <a:off x="8968420" y="4677649"/>
            <a:ext cx="1093079" cy="124039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7" name="Group 60"/>
          <p:cNvGrpSpPr/>
          <p:nvPr/>
        </p:nvGrpSpPr>
        <p:grpSpPr>
          <a:xfrm>
            <a:off x="9660907" y="4919045"/>
            <a:ext cx="296917" cy="296917"/>
            <a:chOff x="6235706" y="4922175"/>
            <a:chExt cx="268034" cy="268034"/>
          </a:xfrm>
        </p:grpSpPr>
        <p:sp>
          <p:nvSpPr>
            <p:cNvPr id="8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0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11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12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13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</p:grpSp>
      </p:grpSp>
      <p:sp>
        <p:nvSpPr>
          <p:cNvPr id="14" name="Textfeld 126"/>
          <p:cNvSpPr txBox="1"/>
          <p:nvPr/>
        </p:nvSpPr>
        <p:spPr>
          <a:xfrm>
            <a:off x="7430950" y="5342304"/>
            <a:ext cx="1407780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Complement</a:t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Existing Devices</a:t>
            </a:r>
          </a:p>
        </p:txBody>
      </p:sp>
      <p:sp>
        <p:nvSpPr>
          <p:cNvPr id="15" name="Textfeld 126"/>
          <p:cNvSpPr txBox="1"/>
          <p:nvPr/>
        </p:nvSpPr>
        <p:spPr>
          <a:xfrm>
            <a:off x="9417480" y="4938712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+mj-lt"/>
              </a:rPr>
              <a:t>+</a:t>
            </a:r>
          </a:p>
        </p:txBody>
      </p:sp>
      <p:sp>
        <p:nvSpPr>
          <p:cNvPr id="16" name="Textfeld 126"/>
          <p:cNvSpPr txBox="1"/>
          <p:nvPr/>
        </p:nvSpPr>
        <p:spPr>
          <a:xfrm>
            <a:off x="9613304" y="5238198"/>
            <a:ext cx="450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>
                <a:latin typeface="+mj-lt"/>
                <a:cs typeface="Arial" panose="020B0604020202020204" pitchFamily="34" charset="0"/>
              </a:rPr>
              <a:t>Thing</a:t>
            </a:r>
          </a:p>
        </p:txBody>
      </p:sp>
      <p:sp>
        <p:nvSpPr>
          <p:cNvPr id="17" name="Textfeld 23"/>
          <p:cNvSpPr txBox="1"/>
          <p:nvPr/>
        </p:nvSpPr>
        <p:spPr>
          <a:xfrm>
            <a:off x="9400682" y="5211873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latin typeface="+mj-lt"/>
                <a:sym typeface="Symbol"/>
              </a:rPr>
              <a:t></a:t>
            </a:r>
            <a:endParaRPr lang="en-US" sz="1100" b="1">
              <a:latin typeface="+mj-lt"/>
            </a:endParaRPr>
          </a:p>
        </p:txBody>
      </p:sp>
      <p:sp>
        <p:nvSpPr>
          <p:cNvPr id="18" name="Left-Right Arrow 70"/>
          <p:cNvSpPr/>
          <p:nvPr/>
        </p:nvSpPr>
        <p:spPr>
          <a:xfrm>
            <a:off x="7338756" y="4936417"/>
            <a:ext cx="1592167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grpSp>
        <p:nvGrpSpPr>
          <p:cNvPr id="19" name="Group 35"/>
          <p:cNvGrpSpPr/>
          <p:nvPr/>
        </p:nvGrpSpPr>
        <p:grpSpPr>
          <a:xfrm>
            <a:off x="5681529" y="4473379"/>
            <a:ext cx="297895" cy="297895"/>
            <a:chOff x="6235706" y="4922175"/>
            <a:chExt cx="268034" cy="268034"/>
          </a:xfrm>
        </p:grpSpPr>
        <p:sp>
          <p:nvSpPr>
            <p:cNvPr id="20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1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2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23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24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25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</p:grpSp>
      </p:grpSp>
      <p:grpSp>
        <p:nvGrpSpPr>
          <p:cNvPr id="26" name="Group 8"/>
          <p:cNvGrpSpPr/>
          <p:nvPr/>
        </p:nvGrpSpPr>
        <p:grpSpPr>
          <a:xfrm>
            <a:off x="6508766" y="1056874"/>
            <a:ext cx="3252150" cy="2627026"/>
            <a:chOff x="5724128" y="404664"/>
            <a:chExt cx="2304256" cy="2232248"/>
          </a:xfrm>
          <a:solidFill>
            <a:schemeClr val="bg1">
              <a:lumMod val="85000"/>
            </a:schemeClr>
          </a:solidFill>
        </p:grpSpPr>
        <p:sp>
          <p:nvSpPr>
            <p:cNvPr id="27" name="Rectangle 6"/>
            <p:cNvSpPr/>
            <p:nvPr/>
          </p:nvSpPr>
          <p:spPr>
            <a:xfrm>
              <a:off x="6077378" y="1439094"/>
              <a:ext cx="1597756" cy="11978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28" name="Isosceles Triangle 7"/>
            <p:cNvSpPr/>
            <p:nvPr/>
          </p:nvSpPr>
          <p:spPr>
            <a:xfrm>
              <a:off x="5724128" y="404664"/>
              <a:ext cx="2304256" cy="103443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</p:grpSp>
      <p:sp>
        <p:nvSpPr>
          <p:cNvPr id="29" name="Textfeld 181"/>
          <p:cNvSpPr txBox="1"/>
          <p:nvPr/>
        </p:nvSpPr>
        <p:spPr>
          <a:xfrm>
            <a:off x="7634614" y="1346447"/>
            <a:ext cx="1000453" cy="31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Edge</a:t>
            </a:r>
          </a:p>
        </p:txBody>
      </p:sp>
      <p:sp>
        <p:nvSpPr>
          <p:cNvPr id="30" name="Left-Right Arrow 71"/>
          <p:cNvSpPr/>
          <p:nvPr/>
        </p:nvSpPr>
        <p:spPr>
          <a:xfrm rot="16200000">
            <a:off x="7253376" y="4185485"/>
            <a:ext cx="1762935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grpSp>
        <p:nvGrpSpPr>
          <p:cNvPr id="31" name="Group 42"/>
          <p:cNvGrpSpPr/>
          <p:nvPr/>
        </p:nvGrpSpPr>
        <p:grpSpPr>
          <a:xfrm>
            <a:off x="7256951" y="2699349"/>
            <a:ext cx="297895" cy="297895"/>
            <a:chOff x="6235706" y="4922175"/>
            <a:chExt cx="268034" cy="268034"/>
          </a:xfrm>
        </p:grpSpPr>
        <p:sp>
          <p:nvSpPr>
            <p:cNvPr id="32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3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4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5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6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7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8" name="Group 42"/>
          <p:cNvGrpSpPr/>
          <p:nvPr/>
        </p:nvGrpSpPr>
        <p:grpSpPr>
          <a:xfrm>
            <a:off x="7247985" y="2198312"/>
            <a:ext cx="297895" cy="297895"/>
            <a:chOff x="6235706" y="4922175"/>
            <a:chExt cx="268034" cy="268034"/>
          </a:xfrm>
        </p:grpSpPr>
        <p:sp>
          <p:nvSpPr>
            <p:cNvPr id="3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4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4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4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4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45" name="Gerade Verbindung mit Pfeil 58"/>
          <p:cNvCxnSpPr>
            <a:cxnSpLocks/>
          </p:cNvCxnSpPr>
          <p:nvPr/>
        </p:nvCxnSpPr>
        <p:spPr bwMode="auto">
          <a:xfrm flipH="1">
            <a:off x="7554846" y="2782016"/>
            <a:ext cx="162247" cy="8266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rade Verbindung mit Pfeil 59"/>
          <p:cNvCxnSpPr>
            <a:cxnSpLocks/>
            <a:endCxn id="39" idx="3"/>
          </p:cNvCxnSpPr>
          <p:nvPr/>
        </p:nvCxnSpPr>
        <p:spPr bwMode="auto">
          <a:xfrm flipH="1" flipV="1">
            <a:off x="7545880" y="2347260"/>
            <a:ext cx="171213" cy="4619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7" name="図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572" y="1694183"/>
            <a:ext cx="1096682" cy="438673"/>
          </a:xfrm>
          <a:prstGeom prst="rect">
            <a:avLst/>
          </a:prstGeom>
        </p:spPr>
      </p:pic>
      <p:grpSp>
        <p:nvGrpSpPr>
          <p:cNvPr id="48" name="Group 1"/>
          <p:cNvGrpSpPr/>
          <p:nvPr/>
        </p:nvGrpSpPr>
        <p:grpSpPr>
          <a:xfrm>
            <a:off x="1992941" y="862719"/>
            <a:ext cx="3585840" cy="2447205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49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50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51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52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</p:grpSp>
      <p:sp>
        <p:nvSpPr>
          <p:cNvPr id="53" name="Left-Right Arrow 71"/>
          <p:cNvSpPr/>
          <p:nvPr/>
        </p:nvSpPr>
        <p:spPr>
          <a:xfrm rot="16200000">
            <a:off x="3475272" y="3550064"/>
            <a:ext cx="1331981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sp>
        <p:nvSpPr>
          <p:cNvPr id="54" name="Left-Right Arrow 73"/>
          <p:cNvSpPr/>
          <p:nvPr/>
        </p:nvSpPr>
        <p:spPr>
          <a:xfrm>
            <a:off x="4866505" y="2516236"/>
            <a:ext cx="2248783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sp>
        <p:nvSpPr>
          <p:cNvPr id="55" name="Textfeld 181"/>
          <p:cNvSpPr txBox="1"/>
          <p:nvPr/>
        </p:nvSpPr>
        <p:spPr>
          <a:xfrm>
            <a:off x="3174594" y="1161140"/>
            <a:ext cx="1281512" cy="31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Cloud</a:t>
            </a:r>
          </a:p>
        </p:txBody>
      </p:sp>
      <p:grpSp>
        <p:nvGrpSpPr>
          <p:cNvPr id="56" name="Group 42"/>
          <p:cNvGrpSpPr/>
          <p:nvPr/>
        </p:nvGrpSpPr>
        <p:grpSpPr>
          <a:xfrm>
            <a:off x="3089672" y="2167360"/>
            <a:ext cx="297895" cy="297895"/>
            <a:chOff x="6235706" y="4922175"/>
            <a:chExt cx="268034" cy="268034"/>
          </a:xfrm>
        </p:grpSpPr>
        <p:sp>
          <p:nvSpPr>
            <p:cNvPr id="57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8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59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60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61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62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3" name="Group 42"/>
          <p:cNvGrpSpPr/>
          <p:nvPr/>
        </p:nvGrpSpPr>
        <p:grpSpPr>
          <a:xfrm>
            <a:off x="3080707" y="1782257"/>
            <a:ext cx="297895" cy="297895"/>
            <a:chOff x="6235706" y="4922175"/>
            <a:chExt cx="268034" cy="268034"/>
          </a:xfrm>
        </p:grpSpPr>
        <p:sp>
          <p:nvSpPr>
            <p:cNvPr id="6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5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66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67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68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69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70" name="Gerade Verbindung mit Pfeil 90"/>
          <p:cNvCxnSpPr>
            <a:cxnSpLocks/>
          </p:cNvCxnSpPr>
          <p:nvPr/>
        </p:nvCxnSpPr>
        <p:spPr bwMode="auto">
          <a:xfrm flipH="1" flipV="1">
            <a:off x="3387568" y="2332694"/>
            <a:ext cx="160603" cy="506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Gerade Verbindung mit Pfeil 91"/>
          <p:cNvCxnSpPr>
            <a:cxnSpLocks/>
            <a:endCxn id="64" idx="3"/>
          </p:cNvCxnSpPr>
          <p:nvPr/>
        </p:nvCxnSpPr>
        <p:spPr bwMode="auto">
          <a:xfrm flipH="1" flipV="1">
            <a:off x="3378602" y="1931205"/>
            <a:ext cx="171213" cy="4619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Textfeld 163"/>
          <p:cNvSpPr txBox="1"/>
          <p:nvPr/>
        </p:nvSpPr>
        <p:spPr>
          <a:xfrm>
            <a:off x="1258617" y="4582407"/>
            <a:ext cx="1436874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Seamless</a:t>
            </a:r>
          </a:p>
          <a:p>
            <a:pPr algn="ctr"/>
            <a:r>
              <a:rPr lang="en-US" sz="1400" b="1" dirty="0">
                <a:latin typeface="+mj-lt"/>
              </a:rPr>
              <a:t>Web Integration</a:t>
            </a:r>
          </a:p>
        </p:txBody>
      </p:sp>
      <p:sp>
        <p:nvSpPr>
          <p:cNvPr id="73" name="Left-Right Arrow 70"/>
          <p:cNvSpPr/>
          <p:nvPr/>
        </p:nvSpPr>
        <p:spPr>
          <a:xfrm rot="2700000">
            <a:off x="2456684" y="4353340"/>
            <a:ext cx="959445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sp>
        <p:nvSpPr>
          <p:cNvPr id="74" name="Left-Right Arrow 70"/>
          <p:cNvSpPr/>
          <p:nvPr/>
        </p:nvSpPr>
        <p:spPr>
          <a:xfrm rot="18900000">
            <a:off x="2457843" y="3289187"/>
            <a:ext cx="1047306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sp>
        <p:nvSpPr>
          <p:cNvPr id="75" name="Textfeld 162"/>
          <p:cNvSpPr txBox="1"/>
          <p:nvPr/>
        </p:nvSpPr>
        <p:spPr>
          <a:xfrm>
            <a:off x="5220603" y="2924944"/>
            <a:ext cx="1759504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Remote Access</a:t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and Synchronization</a:t>
            </a:r>
          </a:p>
        </p:txBody>
      </p:sp>
      <p:sp>
        <p:nvSpPr>
          <p:cNvPr id="76" name="Textfeld 162"/>
          <p:cNvSpPr txBox="1"/>
          <p:nvPr/>
        </p:nvSpPr>
        <p:spPr>
          <a:xfrm>
            <a:off x="8388002" y="3723566"/>
            <a:ext cx="1372913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Integration and</a:t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Orchestration</a:t>
            </a:r>
          </a:p>
        </p:txBody>
      </p:sp>
      <p:sp>
        <p:nvSpPr>
          <p:cNvPr id="77" name="Left-Right Arrow 70"/>
          <p:cNvSpPr/>
          <p:nvPr/>
        </p:nvSpPr>
        <p:spPr>
          <a:xfrm>
            <a:off x="4535802" y="4936417"/>
            <a:ext cx="1592167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sp>
        <p:nvSpPr>
          <p:cNvPr id="78" name="角丸四角形 6">
            <a:extLst>
              <a:ext uri="{FF2B5EF4-FFF2-40B4-BE49-F238E27FC236}">
                <a16:creationId xmlns:a16="http://schemas.microsoft.com/office/drawing/2014/main" xmlns="" id="{2899ADC7-2801-384A-8EBA-3552087A3B26}"/>
              </a:ext>
            </a:extLst>
          </p:cNvPr>
          <p:cNvSpPr/>
          <p:nvPr/>
        </p:nvSpPr>
        <p:spPr bwMode="auto">
          <a:xfrm>
            <a:off x="3547716" y="1797324"/>
            <a:ext cx="1187092" cy="124803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lang="en-US" altLang="ja-JP" sz="8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Intermediary / Thing</a:t>
            </a:r>
          </a:p>
        </p:txBody>
      </p:sp>
      <p:sp>
        <p:nvSpPr>
          <p:cNvPr id="79" name="角丸四角形 21">
            <a:extLst>
              <a:ext uri="{FF2B5EF4-FFF2-40B4-BE49-F238E27FC236}">
                <a16:creationId xmlns:a16="http://schemas.microsoft.com/office/drawing/2014/main" xmlns="" id="{973319BE-2675-C946-BF86-8EB822FB9E19}"/>
              </a:ext>
            </a:extLst>
          </p:cNvPr>
          <p:cNvSpPr/>
          <p:nvPr/>
        </p:nvSpPr>
        <p:spPr bwMode="auto">
          <a:xfrm>
            <a:off x="3581155" y="2001540"/>
            <a:ext cx="1120214" cy="180000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80" name="角丸四角形 21">
            <a:extLst>
              <a:ext uri="{FF2B5EF4-FFF2-40B4-BE49-F238E27FC236}">
                <a16:creationId xmlns:a16="http://schemas.microsoft.com/office/drawing/2014/main" xmlns="" id="{18B50391-17D6-C645-8F85-0E3A949524F1}"/>
              </a:ext>
            </a:extLst>
          </p:cNvPr>
          <p:cNvSpPr/>
          <p:nvPr/>
        </p:nvSpPr>
        <p:spPr bwMode="auto">
          <a:xfrm>
            <a:off x="3581155" y="2206667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81" name="角丸四角形 21">
            <a:extLst>
              <a:ext uri="{FF2B5EF4-FFF2-40B4-BE49-F238E27FC236}">
                <a16:creationId xmlns:a16="http://schemas.microsoft.com/office/drawing/2014/main" xmlns="" id="{D7BBEBD1-407C-4B4C-BBA8-72AB5088FA85}"/>
              </a:ext>
            </a:extLst>
          </p:cNvPr>
          <p:cNvSpPr/>
          <p:nvPr/>
        </p:nvSpPr>
        <p:spPr bwMode="auto">
          <a:xfrm>
            <a:off x="3581155" y="2822050"/>
            <a:ext cx="1120214" cy="180000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82" name="角丸四角形 21">
            <a:extLst>
              <a:ext uri="{FF2B5EF4-FFF2-40B4-BE49-F238E27FC236}">
                <a16:creationId xmlns:a16="http://schemas.microsoft.com/office/drawing/2014/main" xmlns="" id="{16A39CBA-EB30-FC44-A68F-207E224A6C5A}"/>
              </a:ext>
            </a:extLst>
          </p:cNvPr>
          <p:cNvSpPr/>
          <p:nvPr/>
        </p:nvSpPr>
        <p:spPr bwMode="auto">
          <a:xfrm>
            <a:off x="3581155" y="2616923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  <p:sp>
        <p:nvSpPr>
          <p:cNvPr id="83" name="角丸四角形 6">
            <a:extLst>
              <a:ext uri="{FF2B5EF4-FFF2-40B4-BE49-F238E27FC236}">
                <a16:creationId xmlns:a16="http://schemas.microsoft.com/office/drawing/2014/main" xmlns="" id="{CD6401EB-BB5E-7D43-A2D1-775B95757697}"/>
              </a:ext>
            </a:extLst>
          </p:cNvPr>
          <p:cNvSpPr/>
          <p:nvPr/>
        </p:nvSpPr>
        <p:spPr bwMode="auto">
          <a:xfrm>
            <a:off x="7701753" y="2264393"/>
            <a:ext cx="1187092" cy="124803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Intermediary / Thing</a:t>
            </a:r>
          </a:p>
        </p:txBody>
      </p:sp>
      <p:sp>
        <p:nvSpPr>
          <p:cNvPr id="84" name="角丸四角形 21">
            <a:extLst>
              <a:ext uri="{FF2B5EF4-FFF2-40B4-BE49-F238E27FC236}">
                <a16:creationId xmlns:a16="http://schemas.microsoft.com/office/drawing/2014/main" xmlns="" id="{F32588F2-EEEB-B943-B2E3-7B4B2288317B}"/>
              </a:ext>
            </a:extLst>
          </p:cNvPr>
          <p:cNvSpPr/>
          <p:nvPr/>
        </p:nvSpPr>
        <p:spPr bwMode="auto">
          <a:xfrm>
            <a:off x="7735192" y="2468609"/>
            <a:ext cx="1120214" cy="180000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85" name="角丸四角形 21">
            <a:extLst>
              <a:ext uri="{FF2B5EF4-FFF2-40B4-BE49-F238E27FC236}">
                <a16:creationId xmlns:a16="http://schemas.microsoft.com/office/drawing/2014/main" xmlns="" id="{65F1B5FA-47A2-3E48-A628-FD86E1CFAA9C}"/>
              </a:ext>
            </a:extLst>
          </p:cNvPr>
          <p:cNvSpPr/>
          <p:nvPr/>
        </p:nvSpPr>
        <p:spPr bwMode="auto">
          <a:xfrm>
            <a:off x="7735192" y="2673736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86" name="角丸四角形 21">
            <a:extLst>
              <a:ext uri="{FF2B5EF4-FFF2-40B4-BE49-F238E27FC236}">
                <a16:creationId xmlns:a16="http://schemas.microsoft.com/office/drawing/2014/main" xmlns="" id="{BA3C6F50-C511-8248-8C01-0FB7545CD3A6}"/>
              </a:ext>
            </a:extLst>
          </p:cNvPr>
          <p:cNvSpPr/>
          <p:nvPr/>
        </p:nvSpPr>
        <p:spPr bwMode="auto">
          <a:xfrm>
            <a:off x="7735192" y="3289119"/>
            <a:ext cx="1120214" cy="180000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87" name="角丸四角形 21">
            <a:extLst>
              <a:ext uri="{FF2B5EF4-FFF2-40B4-BE49-F238E27FC236}">
                <a16:creationId xmlns:a16="http://schemas.microsoft.com/office/drawing/2014/main" xmlns="" id="{8D53963A-84D7-FF4D-8E11-37BEF4BCC14B}"/>
              </a:ext>
            </a:extLst>
          </p:cNvPr>
          <p:cNvSpPr/>
          <p:nvPr/>
        </p:nvSpPr>
        <p:spPr bwMode="auto">
          <a:xfrm>
            <a:off x="7735192" y="3083990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  <p:sp>
        <p:nvSpPr>
          <p:cNvPr id="88" name="角丸四角形 6">
            <a:extLst>
              <a:ext uri="{FF2B5EF4-FFF2-40B4-BE49-F238E27FC236}">
                <a16:creationId xmlns:a16="http://schemas.microsoft.com/office/drawing/2014/main" xmlns="" id="{B21C993F-DFA1-F843-A4E4-3944810C7D46}"/>
              </a:ext>
            </a:extLst>
          </p:cNvPr>
          <p:cNvSpPr/>
          <p:nvPr/>
        </p:nvSpPr>
        <p:spPr bwMode="auto">
          <a:xfrm>
            <a:off x="3332514" y="4670001"/>
            <a:ext cx="1187092" cy="124803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89" name="角丸四角形 21">
            <a:extLst>
              <a:ext uri="{FF2B5EF4-FFF2-40B4-BE49-F238E27FC236}">
                <a16:creationId xmlns:a16="http://schemas.microsoft.com/office/drawing/2014/main" xmlns="" id="{B1C13162-0A60-EC49-9E1F-1BBA31219019}"/>
              </a:ext>
            </a:extLst>
          </p:cNvPr>
          <p:cNvSpPr/>
          <p:nvPr/>
        </p:nvSpPr>
        <p:spPr bwMode="auto">
          <a:xfrm>
            <a:off x="3365953" y="4874217"/>
            <a:ext cx="1120214" cy="180000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90" name="角丸四角形 21">
            <a:extLst>
              <a:ext uri="{FF2B5EF4-FFF2-40B4-BE49-F238E27FC236}">
                <a16:creationId xmlns:a16="http://schemas.microsoft.com/office/drawing/2014/main" xmlns="" id="{78EEE6ED-69F8-8742-A5E8-3C4A7E7F56F0}"/>
              </a:ext>
            </a:extLst>
          </p:cNvPr>
          <p:cNvSpPr/>
          <p:nvPr/>
        </p:nvSpPr>
        <p:spPr bwMode="auto">
          <a:xfrm>
            <a:off x="3365953" y="5079344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91" name="角丸四角形 21">
            <a:extLst>
              <a:ext uri="{FF2B5EF4-FFF2-40B4-BE49-F238E27FC236}">
                <a16:creationId xmlns:a16="http://schemas.microsoft.com/office/drawing/2014/main" xmlns="" id="{3B713D4C-8FF0-C04B-BD18-D89526847B57}"/>
              </a:ext>
            </a:extLst>
          </p:cNvPr>
          <p:cNvSpPr/>
          <p:nvPr/>
        </p:nvSpPr>
        <p:spPr bwMode="auto">
          <a:xfrm>
            <a:off x="3365953" y="5694727"/>
            <a:ext cx="1120214" cy="180000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</a:p>
        </p:txBody>
      </p:sp>
      <p:sp>
        <p:nvSpPr>
          <p:cNvPr id="92" name="角丸四角形 21">
            <a:extLst>
              <a:ext uri="{FF2B5EF4-FFF2-40B4-BE49-F238E27FC236}">
                <a16:creationId xmlns:a16="http://schemas.microsoft.com/office/drawing/2014/main" xmlns="" id="{AA0A66D2-4228-7146-80CF-EEFB089763E1}"/>
              </a:ext>
            </a:extLst>
          </p:cNvPr>
          <p:cNvSpPr/>
          <p:nvPr/>
        </p:nvSpPr>
        <p:spPr bwMode="auto">
          <a:xfrm>
            <a:off x="3365953" y="5489599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  <p:pic>
        <p:nvPicPr>
          <p:cNvPr id="93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94" y="5661248"/>
            <a:ext cx="1231261" cy="101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35"/>
          <p:cNvGrpSpPr/>
          <p:nvPr/>
        </p:nvGrpSpPr>
        <p:grpSpPr>
          <a:xfrm>
            <a:off x="4663627" y="4462990"/>
            <a:ext cx="297895" cy="297895"/>
            <a:chOff x="6235706" y="4922175"/>
            <a:chExt cx="268034" cy="268034"/>
          </a:xfrm>
        </p:grpSpPr>
        <p:sp>
          <p:nvSpPr>
            <p:cNvPr id="95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6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97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98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99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100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</p:grpSp>
      </p:grpSp>
      <p:sp>
        <p:nvSpPr>
          <p:cNvPr id="101" name="角丸四角形 6">
            <a:extLst>
              <a:ext uri="{FF2B5EF4-FFF2-40B4-BE49-F238E27FC236}">
                <a16:creationId xmlns:a16="http://schemas.microsoft.com/office/drawing/2014/main" xmlns="" id="{55BF921A-9353-2D43-9B1D-A47484A5B009}"/>
              </a:ext>
            </a:extLst>
          </p:cNvPr>
          <p:cNvSpPr/>
          <p:nvPr/>
        </p:nvSpPr>
        <p:spPr bwMode="auto">
          <a:xfrm>
            <a:off x="6123178" y="4670001"/>
            <a:ext cx="1187092" cy="124803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 + Consumer</a:t>
            </a:r>
          </a:p>
        </p:txBody>
      </p:sp>
      <p:sp>
        <p:nvSpPr>
          <p:cNvPr id="102" name="角丸四角形 21">
            <a:extLst>
              <a:ext uri="{FF2B5EF4-FFF2-40B4-BE49-F238E27FC236}">
                <a16:creationId xmlns:a16="http://schemas.microsoft.com/office/drawing/2014/main" xmlns="" id="{513DA581-6DB1-2945-88D1-2CF82017020F}"/>
              </a:ext>
            </a:extLst>
          </p:cNvPr>
          <p:cNvSpPr/>
          <p:nvPr/>
        </p:nvSpPr>
        <p:spPr bwMode="auto">
          <a:xfrm>
            <a:off x="6156617" y="4874217"/>
            <a:ext cx="1120214" cy="180000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103" name="角丸四角形 21">
            <a:extLst>
              <a:ext uri="{FF2B5EF4-FFF2-40B4-BE49-F238E27FC236}">
                <a16:creationId xmlns:a16="http://schemas.microsoft.com/office/drawing/2014/main" xmlns="" id="{D3B29F63-4207-7741-B522-E9963423A061}"/>
              </a:ext>
            </a:extLst>
          </p:cNvPr>
          <p:cNvSpPr/>
          <p:nvPr/>
        </p:nvSpPr>
        <p:spPr bwMode="auto">
          <a:xfrm>
            <a:off x="6156618" y="5079344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104" name="角丸四角形 21">
            <a:extLst>
              <a:ext uri="{FF2B5EF4-FFF2-40B4-BE49-F238E27FC236}">
                <a16:creationId xmlns:a16="http://schemas.microsoft.com/office/drawing/2014/main" xmlns="" id="{618022E1-44C2-5B40-A458-32F256A48EA1}"/>
              </a:ext>
            </a:extLst>
          </p:cNvPr>
          <p:cNvSpPr/>
          <p:nvPr/>
        </p:nvSpPr>
        <p:spPr bwMode="auto">
          <a:xfrm>
            <a:off x="6156617" y="5694727"/>
            <a:ext cx="1120214" cy="180000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105" name="角丸四角形 21">
            <a:extLst>
              <a:ext uri="{FF2B5EF4-FFF2-40B4-BE49-F238E27FC236}">
                <a16:creationId xmlns:a16="http://schemas.microsoft.com/office/drawing/2014/main" xmlns="" id="{2AAC67D1-2616-0944-9EC9-BB9BD46EA713}"/>
              </a:ext>
            </a:extLst>
          </p:cNvPr>
          <p:cNvSpPr/>
          <p:nvPr/>
        </p:nvSpPr>
        <p:spPr bwMode="auto">
          <a:xfrm>
            <a:off x="6156618" y="5489600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  <p:sp>
        <p:nvSpPr>
          <p:cNvPr id="106" name="角丸四角形 21">
            <a:extLst>
              <a:ext uri="{FF2B5EF4-FFF2-40B4-BE49-F238E27FC236}">
                <a16:creationId xmlns:a16="http://schemas.microsoft.com/office/drawing/2014/main" xmlns="" id="{618022E1-44C2-5B40-A458-32F256A48EA1}"/>
              </a:ext>
            </a:extLst>
          </p:cNvPr>
          <p:cNvSpPr/>
          <p:nvPr/>
        </p:nvSpPr>
        <p:spPr bwMode="auto">
          <a:xfrm>
            <a:off x="9006517" y="5707459"/>
            <a:ext cx="1016884" cy="180000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</a:p>
        </p:txBody>
      </p:sp>
      <p:sp>
        <p:nvSpPr>
          <p:cNvPr id="107" name="角丸四角形 6">
            <a:extLst>
              <a:ext uri="{FF2B5EF4-FFF2-40B4-BE49-F238E27FC236}">
                <a16:creationId xmlns:a16="http://schemas.microsoft.com/office/drawing/2014/main" xmlns="" id="{98276D38-9565-274C-AC17-74BB704AFC3C}"/>
              </a:ext>
            </a:extLst>
          </p:cNvPr>
          <p:cNvSpPr/>
          <p:nvPr/>
        </p:nvSpPr>
        <p:spPr bwMode="auto">
          <a:xfrm>
            <a:off x="1381334" y="3615614"/>
            <a:ext cx="1187092" cy="893506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Consumer</a:t>
            </a:r>
          </a:p>
        </p:txBody>
      </p:sp>
      <p:sp>
        <p:nvSpPr>
          <p:cNvPr id="108" name="角丸四角形 21">
            <a:extLst>
              <a:ext uri="{FF2B5EF4-FFF2-40B4-BE49-F238E27FC236}">
                <a16:creationId xmlns:a16="http://schemas.microsoft.com/office/drawing/2014/main" xmlns="" id="{14E6276F-6F6F-184D-8D5B-C12FA289E94B}"/>
              </a:ext>
            </a:extLst>
          </p:cNvPr>
          <p:cNvSpPr/>
          <p:nvPr/>
        </p:nvSpPr>
        <p:spPr bwMode="auto">
          <a:xfrm>
            <a:off x="1414773" y="3837081"/>
            <a:ext cx="1120214" cy="180000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109" name="角丸四角形 21">
            <a:extLst>
              <a:ext uri="{FF2B5EF4-FFF2-40B4-BE49-F238E27FC236}">
                <a16:creationId xmlns:a16="http://schemas.microsoft.com/office/drawing/2014/main" xmlns="" id="{AB4A9856-BA9D-8F4D-A23B-0B0A72F44B07}"/>
              </a:ext>
            </a:extLst>
          </p:cNvPr>
          <p:cNvSpPr/>
          <p:nvPr/>
        </p:nvSpPr>
        <p:spPr bwMode="auto">
          <a:xfrm>
            <a:off x="1414773" y="4280973"/>
            <a:ext cx="1120214" cy="180000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110" name="角丸四角形 21">
            <a:extLst>
              <a:ext uri="{FF2B5EF4-FFF2-40B4-BE49-F238E27FC236}">
                <a16:creationId xmlns:a16="http://schemas.microsoft.com/office/drawing/2014/main" xmlns="" id="{5914EDE6-D2AE-FE4D-B79B-302B9E273BE3}"/>
              </a:ext>
            </a:extLst>
          </p:cNvPr>
          <p:cNvSpPr/>
          <p:nvPr/>
        </p:nvSpPr>
        <p:spPr bwMode="auto">
          <a:xfrm>
            <a:off x="1414773" y="4059027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  <p:sp>
        <p:nvSpPr>
          <p:cNvPr id="111" name="Textfeld 181"/>
          <p:cNvSpPr txBox="1"/>
          <p:nvPr/>
        </p:nvSpPr>
        <p:spPr>
          <a:xfrm>
            <a:off x="8870816" y="6198007"/>
            <a:ext cx="1288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Local Network</a:t>
            </a:r>
          </a:p>
        </p:txBody>
      </p:sp>
      <p:pic>
        <p:nvPicPr>
          <p:cNvPr id="112" name="図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411" y="2989383"/>
            <a:ext cx="468632" cy="683026"/>
          </a:xfrm>
          <a:prstGeom prst="rect">
            <a:avLst/>
          </a:prstGeom>
        </p:spPr>
      </p:pic>
      <p:cxnSp>
        <p:nvCxnSpPr>
          <p:cNvPr id="113" name="Gerade Verbindung mit Pfeil 59"/>
          <p:cNvCxnSpPr>
            <a:cxnSpLocks/>
          </p:cNvCxnSpPr>
          <p:nvPr/>
        </p:nvCxnSpPr>
        <p:spPr bwMode="auto">
          <a:xfrm flipH="1" flipV="1">
            <a:off x="6001058" y="4722024"/>
            <a:ext cx="121145" cy="4625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Gerade Verbindung mit Pfeil 59"/>
          <p:cNvCxnSpPr>
            <a:cxnSpLocks/>
          </p:cNvCxnSpPr>
          <p:nvPr/>
        </p:nvCxnSpPr>
        <p:spPr bwMode="auto">
          <a:xfrm flipV="1">
            <a:off x="4517357" y="4661337"/>
            <a:ext cx="129027" cy="7847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5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68805" y="4890225"/>
            <a:ext cx="925970" cy="925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6" name="Group 42"/>
          <p:cNvGrpSpPr/>
          <p:nvPr/>
        </p:nvGrpSpPr>
        <p:grpSpPr>
          <a:xfrm>
            <a:off x="3087687" y="2578647"/>
            <a:ext cx="297895" cy="297895"/>
            <a:chOff x="6235706" y="4922175"/>
            <a:chExt cx="268034" cy="268034"/>
          </a:xfrm>
        </p:grpSpPr>
        <p:sp>
          <p:nvSpPr>
            <p:cNvPr id="117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18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19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20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21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22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23" name="Gerade Verbindung mit Pfeil 90"/>
          <p:cNvCxnSpPr>
            <a:cxnSpLocks/>
          </p:cNvCxnSpPr>
          <p:nvPr/>
        </p:nvCxnSpPr>
        <p:spPr bwMode="auto">
          <a:xfrm flipH="1">
            <a:off x="3385582" y="2661314"/>
            <a:ext cx="162247" cy="8266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4" name="図 1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711" y="5892170"/>
            <a:ext cx="1349680" cy="679661"/>
          </a:xfrm>
          <a:prstGeom prst="rect">
            <a:avLst/>
          </a:prstGeom>
        </p:spPr>
      </p:pic>
      <p:sp>
        <p:nvSpPr>
          <p:cNvPr id="125" name="Textfeld 163"/>
          <p:cNvSpPr txBox="1"/>
          <p:nvPr/>
        </p:nvSpPr>
        <p:spPr>
          <a:xfrm>
            <a:off x="4285212" y="3657671"/>
            <a:ext cx="1269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Thing-to-cloud</a:t>
            </a:r>
          </a:p>
        </p:txBody>
      </p:sp>
      <p:sp>
        <p:nvSpPr>
          <p:cNvPr id="126" name="Textfeld 163"/>
          <p:cNvSpPr txBox="1"/>
          <p:nvPr/>
        </p:nvSpPr>
        <p:spPr>
          <a:xfrm>
            <a:off x="6473617" y="3842056"/>
            <a:ext cx="1479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Thing-to-gateway</a:t>
            </a:r>
          </a:p>
        </p:txBody>
      </p:sp>
      <p:sp>
        <p:nvSpPr>
          <p:cNvPr id="127" name="角丸四角形 21">
            <a:extLst>
              <a:ext uri="{FF2B5EF4-FFF2-40B4-BE49-F238E27FC236}">
                <a16:creationId xmlns:a16="http://schemas.microsoft.com/office/drawing/2014/main" xmlns="" id="{65F1B5FA-47A2-3E48-A628-FD86E1CFAA9C}"/>
              </a:ext>
            </a:extLst>
          </p:cNvPr>
          <p:cNvSpPr/>
          <p:nvPr/>
        </p:nvSpPr>
        <p:spPr bwMode="auto">
          <a:xfrm>
            <a:off x="7735192" y="2878863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800" ker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Data Schemas</a:t>
            </a:r>
            <a:endParaRPr lang="en-US" altLang="ja-JP" sz="8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28" name="角丸四角形 21">
            <a:extLst>
              <a:ext uri="{FF2B5EF4-FFF2-40B4-BE49-F238E27FC236}">
                <a16:creationId xmlns:a16="http://schemas.microsoft.com/office/drawing/2014/main" xmlns="" id="{65F1B5FA-47A2-3E48-A628-FD86E1CFAA9C}"/>
              </a:ext>
            </a:extLst>
          </p:cNvPr>
          <p:cNvSpPr/>
          <p:nvPr/>
        </p:nvSpPr>
        <p:spPr bwMode="auto">
          <a:xfrm>
            <a:off x="6150984" y="5284472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800" ker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Data Schemas</a:t>
            </a:r>
            <a:endParaRPr lang="en-US" altLang="ja-JP" sz="8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29" name="角丸四角形 21">
            <a:extLst>
              <a:ext uri="{FF2B5EF4-FFF2-40B4-BE49-F238E27FC236}">
                <a16:creationId xmlns:a16="http://schemas.microsoft.com/office/drawing/2014/main" xmlns="" id="{65F1B5FA-47A2-3E48-A628-FD86E1CFAA9C}"/>
              </a:ext>
            </a:extLst>
          </p:cNvPr>
          <p:cNvSpPr/>
          <p:nvPr/>
        </p:nvSpPr>
        <p:spPr bwMode="auto">
          <a:xfrm>
            <a:off x="3363384" y="5284471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800" ker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Data Schemas</a:t>
            </a:r>
            <a:endParaRPr lang="en-US" altLang="ja-JP" sz="8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30" name="角丸四角形 21">
            <a:extLst>
              <a:ext uri="{FF2B5EF4-FFF2-40B4-BE49-F238E27FC236}">
                <a16:creationId xmlns:a16="http://schemas.microsoft.com/office/drawing/2014/main" xmlns="" id="{65F1B5FA-47A2-3E48-A628-FD86E1CFAA9C}"/>
              </a:ext>
            </a:extLst>
          </p:cNvPr>
          <p:cNvSpPr/>
          <p:nvPr/>
        </p:nvSpPr>
        <p:spPr bwMode="auto">
          <a:xfrm>
            <a:off x="3578483" y="2411795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800" ker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Data Schemas</a:t>
            </a:r>
            <a:endParaRPr lang="en-US" altLang="ja-JP" sz="8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18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&lt;For Color Picking&gt;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34</a:t>
            </a:fld>
            <a:endParaRPr lang="en-US"/>
          </a:p>
        </p:txBody>
      </p:sp>
      <p:sp>
        <p:nvSpPr>
          <p:cNvPr id="4" name="角丸四角形 6"/>
          <p:cNvSpPr/>
          <p:nvPr/>
        </p:nvSpPr>
        <p:spPr bwMode="auto">
          <a:xfrm>
            <a:off x="5379095" y="1628800"/>
            <a:ext cx="3533462" cy="4128379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5" name="角丸四角形 21"/>
          <p:cNvSpPr/>
          <p:nvPr/>
        </p:nvSpPr>
        <p:spPr bwMode="auto">
          <a:xfrm>
            <a:off x="5499469" y="2157566"/>
            <a:ext cx="329271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5499469" y="2879624"/>
            <a:ext cx="329271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7" name="角丸四角形 21">
            <a:extLst>
              <a:ext uri="{FF2B5EF4-FFF2-40B4-BE49-F238E27FC236}">
                <a16:creationId xmlns:a16="http://schemas.microsoft.com/office/drawing/2014/main" xmlns="" id="{9586E025-100A-4285-892D-B25E864F6ED3}"/>
              </a:ext>
            </a:extLst>
          </p:cNvPr>
          <p:cNvSpPr/>
          <p:nvPr/>
        </p:nvSpPr>
        <p:spPr bwMode="auto">
          <a:xfrm>
            <a:off x="5499469" y="3601681"/>
            <a:ext cx="329271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2000" ker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Data Schemas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960244" y="2879624"/>
            <a:ext cx="288032" cy="2740897"/>
          </a:xfrm>
          <a:prstGeom prst="leftBrace">
            <a:avLst>
              <a:gd name="adj1" fmla="val 1132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35242" y="3186232"/>
            <a:ext cx="2015490" cy="2127680"/>
            <a:chOff x="1596099" y="2521978"/>
            <a:chExt cx="2015490" cy="212768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1596099" y="2521978"/>
              <a:ext cx="2015490" cy="2127680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E2FFF27F-191B-4FA4-9D8A-F3CE1954E6C9}"/>
                </a:ext>
              </a:extLst>
            </p:cNvPr>
            <p:cNvGrpSpPr/>
            <p:nvPr/>
          </p:nvGrpSpPr>
          <p:grpSpPr>
            <a:xfrm>
              <a:off x="2104259" y="2685105"/>
              <a:ext cx="999169" cy="1031927"/>
              <a:chOff x="1789088" y="2720452"/>
              <a:chExt cx="413417" cy="426971"/>
            </a:xfrm>
          </p:grpSpPr>
          <p:sp>
            <p:nvSpPr>
              <p:cNvPr id="13" name="Isosceles Triangle 29"/>
              <p:cNvSpPr/>
              <p:nvPr/>
            </p:nvSpPr>
            <p:spPr>
              <a:xfrm rot="1800000">
                <a:off x="1896401" y="2765072"/>
                <a:ext cx="306104" cy="263882"/>
              </a:xfrm>
              <a:prstGeom prst="triangle">
                <a:avLst/>
              </a:prstGeom>
              <a:noFill/>
              <a:ln w="7620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0"/>
              <p:cNvSpPr/>
              <p:nvPr/>
            </p:nvSpPr>
            <p:spPr>
              <a:xfrm rot="19800000">
                <a:off x="2054836" y="2720452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762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1"/>
              <p:cNvSpPr/>
              <p:nvPr/>
            </p:nvSpPr>
            <p:spPr>
              <a:xfrm rot="19800000">
                <a:off x="1789088" y="2873520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762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6" name="Oval 32"/>
              <p:cNvSpPr/>
              <p:nvPr/>
            </p:nvSpPr>
            <p:spPr>
              <a:xfrm rot="1800000">
                <a:off x="2054838" y="3025919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762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723106" y="3765407"/>
              <a:ext cx="16967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fontAlgn="ctr">
                <a:defRPr/>
              </a:pPr>
              <a:r>
                <a:rPr lang="en-US" altLang="ja-JP" sz="2000" kern="0" dirty="0">
                  <a:solidFill>
                    <a:schemeClr val="bg1"/>
                  </a:solidFill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lang="en-US" altLang="ja-JP" sz="2000" kern="0" dirty="0">
                  <a:solidFill>
                    <a:schemeClr val="bg1"/>
                  </a:solidFill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2000" kern="0" dirty="0">
                  <a:solidFill>
                    <a:schemeClr val="bg1"/>
                  </a:solidFill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lang="en-US" altLang="ja-JP" sz="2800" kern="0" dirty="0">
                <a:solidFill>
                  <a:schemeClr val="bg1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sp>
        <p:nvSpPr>
          <p:cNvPr id="17" name="角丸四角形 21"/>
          <p:cNvSpPr/>
          <p:nvPr/>
        </p:nvSpPr>
        <p:spPr bwMode="auto">
          <a:xfrm>
            <a:off x="5499469" y="5045795"/>
            <a:ext cx="329271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Binding(s)</a:t>
            </a:r>
          </a:p>
        </p:txBody>
      </p:sp>
      <p:sp>
        <p:nvSpPr>
          <p:cNvPr id="18" name="角丸四角形 21">
            <a:extLst>
              <a:ext uri="{FF2B5EF4-FFF2-40B4-BE49-F238E27FC236}">
                <a16:creationId xmlns:a16="http://schemas.microsoft.com/office/drawing/2014/main" xmlns="" id="{9586E025-100A-4285-892D-B25E864F6ED3}"/>
              </a:ext>
            </a:extLst>
          </p:cNvPr>
          <p:cNvSpPr/>
          <p:nvPr/>
        </p:nvSpPr>
        <p:spPr bwMode="auto">
          <a:xfrm>
            <a:off x="5499469" y="4323738"/>
            <a:ext cx="3292714" cy="574726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00727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&lt;For Color Picking&gt;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35</a:t>
            </a:fld>
            <a:endParaRPr lang="en-US"/>
          </a:p>
        </p:txBody>
      </p:sp>
      <p:sp>
        <p:nvSpPr>
          <p:cNvPr id="4" name="角丸四角形 21"/>
          <p:cNvSpPr/>
          <p:nvPr/>
        </p:nvSpPr>
        <p:spPr bwMode="auto">
          <a:xfrm>
            <a:off x="980786" y="1908189"/>
            <a:ext cx="3168352" cy="2866271"/>
          </a:xfrm>
          <a:prstGeom prst="foldedCorner">
            <a:avLst>
              <a:gd name="adj" fmla="val 20194"/>
            </a:avLst>
          </a:prstGeom>
          <a:solidFill>
            <a:srgbClr val="EB780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2FFF27F-191B-4FA4-9D8A-F3CE1954E6C9}"/>
              </a:ext>
            </a:extLst>
          </p:cNvPr>
          <p:cNvGrpSpPr/>
          <p:nvPr/>
        </p:nvGrpSpPr>
        <p:grpSpPr>
          <a:xfrm>
            <a:off x="1119027" y="2023730"/>
            <a:ext cx="413417" cy="426971"/>
            <a:chOff x="1789088" y="2720452"/>
            <a:chExt cx="413417" cy="426971"/>
          </a:xfrm>
        </p:grpSpPr>
        <p:sp>
          <p:nvSpPr>
            <p:cNvPr id="6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8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9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0" name="角丸四角形 21">
            <a:extLst>
              <a:ext uri="{FF2B5EF4-FFF2-40B4-BE49-F238E27FC236}">
                <a16:creationId xmlns:a16="http://schemas.microsoft.com/office/drawing/2014/main" xmlns="" id="{78526476-11C4-467C-A398-E1FE05718A55}"/>
              </a:ext>
            </a:extLst>
          </p:cNvPr>
          <p:cNvSpPr/>
          <p:nvPr/>
        </p:nvSpPr>
        <p:spPr bwMode="auto">
          <a:xfrm>
            <a:off x="1071669" y="3785544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11" name="角丸四角形 21">
            <a:extLst>
              <a:ext uri="{FF2B5EF4-FFF2-40B4-BE49-F238E27FC236}">
                <a16:creationId xmlns:a16="http://schemas.microsoft.com/office/drawing/2014/main" xmlns="" id="{0EF5EA7F-3AFD-4DFA-BB1F-58387DD86454}"/>
              </a:ext>
            </a:extLst>
          </p:cNvPr>
          <p:cNvSpPr/>
          <p:nvPr/>
        </p:nvSpPr>
        <p:spPr bwMode="auto">
          <a:xfrm>
            <a:off x="1071669" y="294950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12" name="角丸四角形 21">
            <a:extLst>
              <a:ext uri="{FF2B5EF4-FFF2-40B4-BE49-F238E27FC236}">
                <a16:creationId xmlns:a16="http://schemas.microsoft.com/office/drawing/2014/main" xmlns="" id="{570007F5-EB0B-4EFF-8674-FD4039CF4A6D}"/>
              </a:ext>
            </a:extLst>
          </p:cNvPr>
          <p:cNvSpPr/>
          <p:nvPr/>
        </p:nvSpPr>
        <p:spPr bwMode="auto">
          <a:xfrm>
            <a:off x="1074380" y="2537154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7F7F7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cxnSp>
        <p:nvCxnSpPr>
          <p:cNvPr id="13" name="Gerade Verbindung mit Pfeil 41">
            <a:extLst>
              <a:ext uri="{FF2B5EF4-FFF2-40B4-BE49-F238E27FC236}">
                <a16:creationId xmlns:a16="http://schemas.microsoft.com/office/drawing/2014/main" xmlns="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2559141" y="4582920"/>
            <a:ext cx="0" cy="881176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6">
            <a:extLst>
              <a:ext uri="{FF2B5EF4-FFF2-40B4-BE49-F238E27FC236}">
                <a16:creationId xmlns:a16="http://schemas.microsoft.com/office/drawing/2014/main" xmlns="" id="{B8C3D093-79A1-4CA8-98F1-6C58606284E5}"/>
              </a:ext>
            </a:extLst>
          </p:cNvPr>
          <p:cNvSpPr/>
          <p:nvPr/>
        </p:nvSpPr>
        <p:spPr bwMode="auto">
          <a:xfrm>
            <a:off x="4514999" y="1380875"/>
            <a:ext cx="5112568" cy="511200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5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1065803" y="3355357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800" ker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Data Schemas</a:t>
            </a:r>
            <a:endParaRPr lang="en-US" altLang="ja-JP" sz="18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6" name="角丸四角形 21">
            <a:extLst>
              <a:ext uri="{FF2B5EF4-FFF2-40B4-BE49-F238E27FC236}">
                <a16:creationId xmlns:a16="http://schemas.microsoft.com/office/drawing/2014/main" xmlns="" id="{4762B73E-F2B5-4E83-8F12-C0D2109E5080}"/>
              </a:ext>
            </a:extLst>
          </p:cNvPr>
          <p:cNvSpPr/>
          <p:nvPr/>
        </p:nvSpPr>
        <p:spPr bwMode="auto">
          <a:xfrm>
            <a:off x="1691503" y="5020831"/>
            <a:ext cx="1735277" cy="1187719"/>
          </a:xfrm>
          <a:prstGeom prst="flowChartMultidocument">
            <a:avLst/>
          </a:prstGeom>
          <a:solidFill>
            <a:srgbClr val="00B050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72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</a:p>
        </p:txBody>
      </p:sp>
      <p:sp>
        <p:nvSpPr>
          <p:cNvPr id="17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1076086" y="4215289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8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Binding(s)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572534" y="4198198"/>
            <a:ext cx="576603" cy="576262"/>
            <a:chOff x="2909455" y="2880878"/>
            <a:chExt cx="576603" cy="576262"/>
          </a:xfrm>
        </p:grpSpPr>
        <p:sp>
          <p:nvSpPr>
            <p:cNvPr id="19" name="Freeform 18"/>
            <p:cNvSpPr/>
            <p:nvPr/>
          </p:nvSpPr>
          <p:spPr>
            <a:xfrm>
              <a:off x="2909455" y="2882583"/>
              <a:ext cx="576603" cy="574557"/>
            </a:xfrm>
            <a:custGeom>
              <a:avLst/>
              <a:gdLst>
                <a:gd name="connsiteX0" fmla="*/ 0 w 581890"/>
                <a:gd name="connsiteY0" fmla="*/ 589226 h 589226"/>
                <a:gd name="connsiteX1" fmla="*/ 581890 w 581890"/>
                <a:gd name="connsiteY1" fmla="*/ 589226 h 589226"/>
                <a:gd name="connsiteX2" fmla="*/ 581890 w 581890"/>
                <a:gd name="connsiteY2" fmla="*/ 0 h 589226"/>
                <a:gd name="connsiteX3" fmla="*/ 0 w 581890"/>
                <a:gd name="connsiteY3" fmla="*/ 589226 h 589226"/>
                <a:gd name="connsiteX0" fmla="*/ 0 w 581890"/>
                <a:gd name="connsiteY0" fmla="*/ 554997 h 554997"/>
                <a:gd name="connsiteX1" fmla="*/ 581890 w 581890"/>
                <a:gd name="connsiteY1" fmla="*/ 554997 h 554997"/>
                <a:gd name="connsiteX2" fmla="*/ 581890 w 581890"/>
                <a:gd name="connsiteY2" fmla="*/ 0 h 554997"/>
                <a:gd name="connsiteX3" fmla="*/ 0 w 581890"/>
                <a:gd name="connsiteY3" fmla="*/ 554997 h 554997"/>
                <a:gd name="connsiteX0" fmla="*/ 0 w 581890"/>
                <a:gd name="connsiteY0" fmla="*/ 574557 h 574557"/>
                <a:gd name="connsiteX1" fmla="*/ 581890 w 581890"/>
                <a:gd name="connsiteY1" fmla="*/ 574557 h 574557"/>
                <a:gd name="connsiteX2" fmla="*/ 579412 w 581890"/>
                <a:gd name="connsiteY2" fmla="*/ 0 h 574557"/>
                <a:gd name="connsiteX3" fmla="*/ 0 w 581890"/>
                <a:gd name="connsiteY3" fmla="*/ 574557 h 574557"/>
                <a:gd name="connsiteX0" fmla="*/ 0 w 584368"/>
                <a:gd name="connsiteY0" fmla="*/ 574557 h 574557"/>
                <a:gd name="connsiteX1" fmla="*/ 584368 w 584368"/>
                <a:gd name="connsiteY1" fmla="*/ 574557 h 574557"/>
                <a:gd name="connsiteX2" fmla="*/ 581890 w 584368"/>
                <a:gd name="connsiteY2" fmla="*/ 0 h 574557"/>
                <a:gd name="connsiteX3" fmla="*/ 0 w 584368"/>
                <a:gd name="connsiteY3" fmla="*/ 574557 h 5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368" h="574557">
                  <a:moveTo>
                    <a:pt x="0" y="574557"/>
                  </a:moveTo>
                  <a:lnTo>
                    <a:pt x="584368" y="574557"/>
                  </a:lnTo>
                  <a:lnTo>
                    <a:pt x="581890" y="0"/>
                  </a:lnTo>
                  <a:lnTo>
                    <a:pt x="0" y="5745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9732" y="2880878"/>
              <a:ext cx="573881" cy="576262"/>
            </a:xfrm>
            <a:custGeom>
              <a:avLst/>
              <a:gdLst>
                <a:gd name="connsiteX0" fmla="*/ 0 w 571500"/>
                <a:gd name="connsiteY0" fmla="*/ 576262 h 576262"/>
                <a:gd name="connsiteX1" fmla="*/ 85725 w 571500"/>
                <a:gd name="connsiteY1" fmla="*/ 138112 h 576262"/>
                <a:gd name="connsiteX2" fmla="*/ 571500 w 571500"/>
                <a:gd name="connsiteY2" fmla="*/ 0 h 576262"/>
                <a:gd name="connsiteX3" fmla="*/ 0 w 571500"/>
                <a:gd name="connsiteY3" fmla="*/ 576262 h 576262"/>
                <a:gd name="connsiteX0" fmla="*/ 0 w 571500"/>
                <a:gd name="connsiteY0" fmla="*/ 576262 h 576262"/>
                <a:gd name="connsiteX1" fmla="*/ 102394 w 571500"/>
                <a:gd name="connsiteY1" fmla="*/ 116681 h 576262"/>
                <a:gd name="connsiteX2" fmla="*/ 571500 w 571500"/>
                <a:gd name="connsiteY2" fmla="*/ 0 h 576262"/>
                <a:gd name="connsiteX3" fmla="*/ 0 w 571500"/>
                <a:gd name="connsiteY3" fmla="*/ 576262 h 576262"/>
                <a:gd name="connsiteX0" fmla="*/ 0 w 573881"/>
                <a:gd name="connsiteY0" fmla="*/ 576262 h 576262"/>
                <a:gd name="connsiteX1" fmla="*/ 104775 w 573881"/>
                <a:gd name="connsiteY1" fmla="*/ 116681 h 576262"/>
                <a:gd name="connsiteX2" fmla="*/ 573881 w 573881"/>
                <a:gd name="connsiteY2" fmla="*/ 0 h 576262"/>
                <a:gd name="connsiteX3" fmla="*/ 0 w 573881"/>
                <a:gd name="connsiteY3" fmla="*/ 576262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3881" h="576262">
                  <a:moveTo>
                    <a:pt x="0" y="576262"/>
                  </a:moveTo>
                  <a:lnTo>
                    <a:pt x="104775" y="116681"/>
                  </a:lnTo>
                  <a:lnTo>
                    <a:pt x="573881" y="0"/>
                  </a:lnTo>
                  <a:lnTo>
                    <a:pt x="0" y="576262"/>
                  </a:lnTo>
                  <a:close/>
                </a:path>
              </a:pathLst>
            </a:custGeom>
            <a:solidFill>
              <a:srgbClr val="BD60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1" name="Abgerundetes Rechteck 31">
            <a:extLst>
              <a:ext uri="{FF2B5EF4-FFF2-40B4-BE49-F238E27FC236}">
                <a16:creationId xmlns:a16="http://schemas.microsoft.com/office/drawing/2014/main" xmlns="" id="{8DAA4F7D-547B-4177-95CA-0F74F5DB8512}"/>
              </a:ext>
            </a:extLst>
          </p:cNvPr>
          <p:cNvSpPr/>
          <p:nvPr/>
        </p:nvSpPr>
        <p:spPr>
          <a:xfrm>
            <a:off x="4659015" y="3241058"/>
            <a:ext cx="4824536" cy="2378311"/>
          </a:xfrm>
          <a:prstGeom prst="roundRect">
            <a:avLst>
              <a:gd name="adj" fmla="val 5842"/>
            </a:avLst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+mj-lt"/>
              </a:rPr>
              <a:t>Scripting 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WoT 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Runtime</a:t>
            </a:r>
          </a:p>
        </p:txBody>
      </p:sp>
      <p:sp>
        <p:nvSpPr>
          <p:cNvPr id="22" name="縦巻き 49"/>
          <p:cNvSpPr/>
          <p:nvPr/>
        </p:nvSpPr>
        <p:spPr bwMode="auto">
          <a:xfrm>
            <a:off x="4640741" y="1906006"/>
            <a:ext cx="4821594" cy="1188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21">
            <a:extLst>
              <a:ext uri="{FF2B5EF4-FFF2-40B4-BE49-F238E27FC236}">
                <a16:creationId xmlns:a16="http://schemas.microsoft.com/office/drawing/2014/main" xmlns="" id="{858B7A7E-4162-4B20-8BC7-8A1BD2FA9D36}"/>
              </a:ext>
            </a:extLst>
          </p:cNvPr>
          <p:cNvSpPr/>
          <p:nvPr/>
        </p:nvSpPr>
        <p:spPr bwMode="auto">
          <a:xfrm>
            <a:off x="4939946" y="2374553"/>
            <a:ext cx="4241112" cy="576000"/>
          </a:xfrm>
          <a:prstGeom prst="roundRect">
            <a:avLst>
              <a:gd name="adj" fmla="val 25084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 Implementation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13A8057-7D26-408A-B133-8DB859E1D51F}"/>
              </a:ext>
            </a:extLst>
          </p:cNvPr>
          <p:cNvSpPr txBox="1"/>
          <p:nvPr/>
        </p:nvSpPr>
        <p:spPr>
          <a:xfrm>
            <a:off x="6356897" y="2055062"/>
            <a:ext cx="1467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Application Script</a:t>
            </a:r>
          </a:p>
        </p:txBody>
      </p:sp>
      <p:sp>
        <p:nvSpPr>
          <p:cNvPr id="25" name="角丸四角形 21">
            <a:extLst>
              <a:ext uri="{FF2B5EF4-FFF2-40B4-BE49-F238E27FC236}">
                <a16:creationId xmlns:a16="http://schemas.microsoft.com/office/drawing/2014/main" xmlns="" id="{E63F688E-CD2B-42D3-8BD0-5A7E9AB11C9F}"/>
              </a:ext>
            </a:extLst>
          </p:cNvPr>
          <p:cNvSpPr/>
          <p:nvPr/>
        </p:nvSpPr>
        <p:spPr bwMode="auto">
          <a:xfrm>
            <a:off x="4640741" y="5766420"/>
            <a:ext cx="354666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Stack Implementation</a:t>
            </a:r>
          </a:p>
        </p:txBody>
      </p:sp>
      <p:sp>
        <p:nvSpPr>
          <p:cNvPr id="26" name="角丸四角形 21">
            <a:extLst>
              <a:ext uri="{FF2B5EF4-FFF2-40B4-BE49-F238E27FC236}">
                <a16:creationId xmlns:a16="http://schemas.microsoft.com/office/drawing/2014/main" xmlns="" id="{6B799C4B-49A9-4069-82D7-D5A45B03E29B}"/>
              </a:ext>
            </a:extLst>
          </p:cNvPr>
          <p:cNvSpPr/>
          <p:nvPr/>
        </p:nvSpPr>
        <p:spPr bwMode="auto">
          <a:xfrm>
            <a:off x="4803281" y="4902917"/>
            <a:ext cx="4536002" cy="574726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27" name="Down Arrow 40"/>
          <p:cNvSpPr/>
          <p:nvPr/>
        </p:nvSpPr>
        <p:spPr>
          <a:xfrm rot="5400000">
            <a:off x="4102986" y="3283306"/>
            <a:ext cx="605882" cy="50617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081497" y="153970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Exposed</a:t>
            </a:r>
            <a:endParaRPr lang="en-US" sz="18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9496001" y="2732641"/>
            <a:ext cx="1749702" cy="3026672"/>
            <a:chOff x="8832922" y="1942635"/>
            <a:chExt cx="1749702" cy="3026672"/>
          </a:xfrm>
        </p:grpSpPr>
        <p:sp>
          <p:nvSpPr>
            <p:cNvPr id="30" name="Down Arrow 40"/>
            <p:cNvSpPr/>
            <p:nvPr/>
          </p:nvSpPr>
          <p:spPr>
            <a:xfrm rot="5400000">
              <a:off x="8778695" y="2698166"/>
              <a:ext cx="605882" cy="49742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Arial" pitchFamily="34" charset="0"/>
              </a:endParaRPr>
            </a:p>
          </p:txBody>
        </p:sp>
        <p:sp>
          <p:nvSpPr>
            <p:cNvPr id="31" name="Down Arrow 40"/>
            <p:cNvSpPr/>
            <p:nvPr/>
          </p:nvSpPr>
          <p:spPr>
            <a:xfrm rot="5400000">
              <a:off x="8778694" y="4097200"/>
              <a:ext cx="605882" cy="49742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B62820F3-F322-40F0-9089-49830C21B13F}"/>
                </a:ext>
              </a:extLst>
            </p:cNvPr>
            <p:cNvSpPr txBox="1"/>
            <p:nvPr/>
          </p:nvSpPr>
          <p:spPr>
            <a:xfrm>
              <a:off x="9364016" y="1942635"/>
              <a:ext cx="1184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/>
                <a:t>Consumed</a:t>
              </a:r>
              <a:endParaRPr lang="en-US" sz="1800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9330349" y="2320741"/>
              <a:ext cx="1252275" cy="1252275"/>
              <a:chOff x="9330349" y="2197049"/>
              <a:chExt cx="1252275" cy="1252275"/>
            </a:xfrm>
          </p:grpSpPr>
          <p:sp>
            <p:nvSpPr>
              <p:cNvPr id="41" name="角丸四角形 21"/>
              <p:cNvSpPr/>
              <p:nvPr/>
            </p:nvSpPr>
            <p:spPr bwMode="auto">
              <a:xfrm>
                <a:off x="9330349" y="2197049"/>
                <a:ext cx="1252275" cy="1252275"/>
              </a:xfrm>
              <a:prstGeom prst="foldedCorner">
                <a:avLst>
                  <a:gd name="adj" fmla="val 20194"/>
                </a:avLst>
              </a:prstGeom>
              <a:solidFill>
                <a:schemeClr val="accent6">
                  <a:lumMod val="50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0" tIns="648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altLang="ja-JP" sz="1400" b="0" i="0" u="none" strike="noStrike" kern="0" cap="none" spc="0" normalizeH="0" baseline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WoT Thing</a:t>
                </a:r>
                <a:br>
                  <a:rPr kumimoji="0" lang="de-DE" altLang="ja-JP" sz="1400" b="0" i="0" u="none" strike="noStrike" kern="0" cap="none" spc="0" normalizeH="0" baseline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</a:br>
                <a:r>
                  <a:rPr kumimoji="0" lang="de-DE" altLang="ja-JP" sz="1400" b="0" i="0" u="none" strike="noStrike" kern="0" cap="none" spc="0" normalizeH="0" baseline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Description</a:t>
                </a:r>
                <a:endParaRPr kumimoji="0" lang="en-US" altLang="ja-JP" sz="14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xmlns="" id="{E2FFF27F-191B-4FA4-9D8A-F3CE1954E6C9}"/>
                  </a:ext>
                </a:extLst>
              </p:cNvPr>
              <p:cNvGrpSpPr/>
              <p:nvPr/>
            </p:nvGrpSpPr>
            <p:grpSpPr>
              <a:xfrm>
                <a:off x="9747300" y="2349560"/>
                <a:ext cx="413417" cy="426971"/>
                <a:chOff x="1789088" y="2720452"/>
                <a:chExt cx="413417" cy="426971"/>
              </a:xfrm>
            </p:grpSpPr>
            <p:sp>
              <p:nvSpPr>
                <p:cNvPr id="43" name="Isosceles Triangle 29"/>
                <p:cNvSpPr/>
                <p:nvPr/>
              </p:nvSpPr>
              <p:spPr>
                <a:xfrm rot="1800000">
                  <a:off x="1896401" y="2765072"/>
                  <a:ext cx="306104" cy="263882"/>
                </a:xfrm>
                <a:prstGeom prst="triangle">
                  <a:avLst/>
                </a:prstGeom>
                <a:noFill/>
                <a:ln w="28575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44" name="Oval 30"/>
                <p:cNvSpPr/>
                <p:nvPr/>
              </p:nvSpPr>
              <p:spPr>
                <a:xfrm rot="19800000">
                  <a:off x="2054836" y="2720452"/>
                  <a:ext cx="121505" cy="1215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45" name="Oval 31"/>
                <p:cNvSpPr/>
                <p:nvPr/>
              </p:nvSpPr>
              <p:spPr>
                <a:xfrm rot="19800000">
                  <a:off x="1789088" y="2873520"/>
                  <a:ext cx="121505" cy="1215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46" name="Oval 32"/>
                <p:cNvSpPr/>
                <p:nvPr/>
              </p:nvSpPr>
              <p:spPr>
                <a:xfrm rot="1800000">
                  <a:off x="2054838" y="3025919"/>
                  <a:ext cx="121505" cy="1215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34" name="Group 33"/>
            <p:cNvGrpSpPr/>
            <p:nvPr/>
          </p:nvGrpSpPr>
          <p:grpSpPr>
            <a:xfrm>
              <a:off x="9330349" y="3717032"/>
              <a:ext cx="1252275" cy="1252275"/>
              <a:chOff x="9330349" y="2197049"/>
              <a:chExt cx="1252275" cy="1252275"/>
            </a:xfrm>
          </p:grpSpPr>
          <p:sp>
            <p:nvSpPr>
              <p:cNvPr id="35" name="角丸四角形 21"/>
              <p:cNvSpPr/>
              <p:nvPr/>
            </p:nvSpPr>
            <p:spPr bwMode="auto">
              <a:xfrm>
                <a:off x="9330349" y="2197049"/>
                <a:ext cx="1252275" cy="1252275"/>
              </a:xfrm>
              <a:prstGeom prst="foldedCorner">
                <a:avLst>
                  <a:gd name="adj" fmla="val 20194"/>
                </a:avLst>
              </a:prstGeom>
              <a:solidFill>
                <a:schemeClr val="accent6">
                  <a:lumMod val="50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0" tIns="648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altLang="ja-JP" sz="1400" b="0" i="0" u="none" strike="noStrike" kern="0" cap="none" spc="0" normalizeH="0" baseline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WoT Thing</a:t>
                </a:r>
                <a:br>
                  <a:rPr kumimoji="0" lang="de-DE" altLang="ja-JP" sz="1400" b="0" i="0" u="none" strike="noStrike" kern="0" cap="none" spc="0" normalizeH="0" baseline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</a:br>
                <a:r>
                  <a:rPr kumimoji="0" lang="de-DE" altLang="ja-JP" sz="1400" b="0" i="0" u="none" strike="noStrike" kern="0" cap="none" spc="0" normalizeH="0" baseline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Description</a:t>
                </a:r>
                <a:endParaRPr kumimoji="0" lang="en-US" altLang="ja-JP" sz="14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xmlns="" id="{E2FFF27F-191B-4FA4-9D8A-F3CE1954E6C9}"/>
                  </a:ext>
                </a:extLst>
              </p:cNvPr>
              <p:cNvGrpSpPr/>
              <p:nvPr/>
            </p:nvGrpSpPr>
            <p:grpSpPr>
              <a:xfrm>
                <a:off x="9747300" y="2349560"/>
                <a:ext cx="413417" cy="426971"/>
                <a:chOff x="1789088" y="2720452"/>
                <a:chExt cx="413417" cy="426971"/>
              </a:xfrm>
            </p:grpSpPr>
            <p:sp>
              <p:nvSpPr>
                <p:cNvPr id="37" name="Isosceles Triangle 29"/>
                <p:cNvSpPr/>
                <p:nvPr/>
              </p:nvSpPr>
              <p:spPr>
                <a:xfrm rot="1800000">
                  <a:off x="1896401" y="2765072"/>
                  <a:ext cx="306104" cy="263882"/>
                </a:xfrm>
                <a:prstGeom prst="triangle">
                  <a:avLst/>
                </a:prstGeom>
                <a:noFill/>
                <a:ln w="28575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8" name="Oval 30"/>
                <p:cNvSpPr/>
                <p:nvPr/>
              </p:nvSpPr>
              <p:spPr>
                <a:xfrm rot="19800000">
                  <a:off x="2054836" y="2720452"/>
                  <a:ext cx="121505" cy="1215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9" name="Oval 31"/>
                <p:cNvSpPr/>
                <p:nvPr/>
              </p:nvSpPr>
              <p:spPr>
                <a:xfrm rot="19800000">
                  <a:off x="1789088" y="2873520"/>
                  <a:ext cx="121505" cy="1215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40" name="Oval 32"/>
                <p:cNvSpPr/>
                <p:nvPr/>
              </p:nvSpPr>
              <p:spPr>
                <a:xfrm rot="1800000">
                  <a:off x="2054838" y="3025919"/>
                  <a:ext cx="121505" cy="1215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i="0" u="none" strike="noStrike" kern="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47" name="角丸四角形 21">
            <a:extLst>
              <a:ext uri="{FF2B5EF4-FFF2-40B4-BE49-F238E27FC236}">
                <a16:creationId xmlns:a16="http://schemas.microsoft.com/office/drawing/2014/main" xmlns="" id="{E63F688E-CD2B-42D3-8BD0-5A7E9AB11C9F}"/>
              </a:ext>
            </a:extLst>
          </p:cNvPr>
          <p:cNvSpPr/>
          <p:nvPr/>
        </p:nvSpPr>
        <p:spPr bwMode="auto">
          <a:xfrm>
            <a:off x="8313149" y="5759313"/>
            <a:ext cx="1154110" cy="574726"/>
          </a:xfrm>
          <a:prstGeom prst="roundRect">
            <a:avLst>
              <a:gd name="adj" fmla="val 25105"/>
            </a:avLst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8" name="角丸四角形 21">
            <a:extLst>
              <a:ext uri="{FF2B5EF4-FFF2-40B4-BE49-F238E27FC236}">
                <a16:creationId xmlns:a16="http://schemas.microsoft.com/office/drawing/2014/main" xmlns="" id="{84262F58-1F30-41C4-B6AC-75798C69153D}"/>
              </a:ext>
            </a:extLst>
          </p:cNvPr>
          <p:cNvSpPr/>
          <p:nvPr/>
        </p:nvSpPr>
        <p:spPr bwMode="auto">
          <a:xfrm>
            <a:off x="4803282" y="4420988"/>
            <a:ext cx="1384297" cy="360000"/>
          </a:xfrm>
          <a:prstGeom prst="roundRect">
            <a:avLst>
              <a:gd name="adj" fmla="val 25084"/>
            </a:avLst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solidFill>
              <a:srgbClr val="EB780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latin typeface="+mj-lt"/>
                <a:ea typeface="HG明朝E" panose="02020909000000000000" pitchFamily="17" charset="-128"/>
                <a:cs typeface="Arial" pitchFamily="34" charset="0"/>
              </a:rPr>
              <a:t>Exposed Thing</a:t>
            </a:r>
            <a:endParaRPr lang="en-US" altLang="ja-JP" sz="1600" kern="0" dirty="0"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9" name="角丸四角形 21">
            <a:extLst>
              <a:ext uri="{FF2B5EF4-FFF2-40B4-BE49-F238E27FC236}">
                <a16:creationId xmlns:a16="http://schemas.microsoft.com/office/drawing/2014/main" xmlns="" id="{861CB99D-410D-426D-B059-AA8633A66177}"/>
              </a:ext>
            </a:extLst>
          </p:cNvPr>
          <p:cNvSpPr/>
          <p:nvPr/>
        </p:nvSpPr>
        <p:spPr bwMode="auto">
          <a:xfrm>
            <a:off x="6288138" y="4423428"/>
            <a:ext cx="1368359" cy="360000"/>
          </a:xfrm>
          <a:prstGeom prst="roundRect">
            <a:avLst>
              <a:gd name="adj" fmla="val 25084"/>
            </a:avLst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solidFill>
              <a:srgbClr val="984807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latin typeface="+mj-lt"/>
                <a:ea typeface="HG明朝E" panose="02020909000000000000" pitchFamily="17" charset="-128"/>
                <a:cs typeface="Arial" pitchFamily="34" charset="0"/>
              </a:rPr>
              <a:t>Consumed Thing</a:t>
            </a:r>
            <a:endParaRPr lang="en-US" altLang="ja-JP" sz="1400" kern="0" dirty="0"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0" name="角丸四角形 6">
            <a:extLst>
              <a:ext uri="{FF2B5EF4-FFF2-40B4-BE49-F238E27FC236}">
                <a16:creationId xmlns:a16="http://schemas.microsoft.com/office/drawing/2014/main" xmlns="" id="{A6766D2C-AC2F-4891-8F25-5563E71FA7D4}"/>
              </a:ext>
            </a:extLst>
          </p:cNvPr>
          <p:cNvSpPr/>
          <p:nvPr/>
        </p:nvSpPr>
        <p:spPr bwMode="auto">
          <a:xfrm>
            <a:off x="9065088" y="4365909"/>
            <a:ext cx="337577" cy="387424"/>
          </a:xfrm>
          <a:prstGeom prst="roundRect">
            <a:avLst>
              <a:gd name="adj" fmla="val 278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51" name="角丸四角形 21">
            <a:extLst>
              <a:ext uri="{FF2B5EF4-FFF2-40B4-BE49-F238E27FC236}">
                <a16:creationId xmlns:a16="http://schemas.microsoft.com/office/drawing/2014/main" xmlns="" id="{4AE251D0-6D8F-4EB6-9DC4-98B2CAD0DCF2}"/>
              </a:ext>
            </a:extLst>
          </p:cNvPr>
          <p:cNvSpPr/>
          <p:nvPr/>
        </p:nvSpPr>
        <p:spPr bwMode="auto">
          <a:xfrm>
            <a:off x="7757056" y="4423428"/>
            <a:ext cx="1354653" cy="360000"/>
          </a:xfrm>
          <a:prstGeom prst="roundRect">
            <a:avLst>
              <a:gd name="adj" fmla="val 25084"/>
            </a:avLst>
          </a:prstGeom>
          <a:solidFill>
            <a:schemeClr val="tx2">
              <a:lumMod val="40000"/>
              <a:lumOff val="60000"/>
            </a:schemeClr>
          </a:solidFill>
          <a:ln w="38100" cap="flat" cmpd="sng" algn="ctr">
            <a:solidFill>
              <a:srgbClr val="984807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latin typeface="+mj-lt"/>
                <a:ea typeface="HG明朝E" panose="02020909000000000000" pitchFamily="17" charset="-128"/>
                <a:cs typeface="Arial" pitchFamily="34" charset="0"/>
              </a:rPr>
              <a:t>Consumed Thing</a:t>
            </a:r>
            <a:endParaRPr lang="en-US" altLang="ja-JP" sz="1400" kern="0" dirty="0"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2" name="角丸四角形 21">
            <a:extLst>
              <a:ext uri="{FF2B5EF4-FFF2-40B4-BE49-F238E27FC236}">
                <a16:creationId xmlns:a16="http://schemas.microsoft.com/office/drawing/2014/main" xmlns="" id="{3A52D4AC-EC3C-424F-8971-8A818C7DE704}"/>
              </a:ext>
            </a:extLst>
          </p:cNvPr>
          <p:cNvSpPr/>
          <p:nvPr/>
        </p:nvSpPr>
        <p:spPr bwMode="auto">
          <a:xfrm>
            <a:off x="4803283" y="3724332"/>
            <a:ext cx="4536000" cy="574727"/>
          </a:xfrm>
          <a:prstGeom prst="roundRect">
            <a:avLst>
              <a:gd name="adj" fmla="val 23727"/>
            </a:avLst>
          </a:prstGeom>
          <a:solidFill>
            <a:schemeClr val="tx2">
              <a:lumMod val="40000"/>
              <a:lumOff val="60000"/>
            </a:schemeClr>
          </a:solidFill>
          <a:ln w="7620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smtClean="0"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7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From the IoT to the Web of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4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906767" y="3596184"/>
            <a:ext cx="4681666" cy="2192980"/>
            <a:chOff x="6906767" y="3596184"/>
            <a:chExt cx="4681666" cy="2192980"/>
          </a:xfrm>
        </p:grpSpPr>
        <p:pic>
          <p:nvPicPr>
            <p:cNvPr id="20" name="Picture 10" descr="https://www.cooking-hacks.com/media/catalog/product/cache/1/small_image/270x/9df78eab33525d08d6e5fb8d27136e95/l/o/lorawan_representative_cooking_big.1448963982.jpg"/>
            <p:cNvPicPr>
              <a:picLocks noChangeAspect="1" noChangeArrowheads="1"/>
            </p:cNvPicPr>
            <p:nvPr/>
          </p:nvPicPr>
          <p:blipFill>
            <a:blip r:embed="rId2" cstate="print"/>
            <a:srcRect t="23026"/>
            <a:stretch>
              <a:fillRect/>
            </a:stretch>
          </p:blipFill>
          <p:spPr bwMode="auto">
            <a:xfrm>
              <a:off x="10494992" y="4804800"/>
              <a:ext cx="1066224" cy="820719"/>
            </a:xfrm>
            <a:prstGeom prst="rect">
              <a:avLst/>
            </a:prstGeom>
            <a:noFill/>
          </p:spPr>
        </p:pic>
        <p:pic>
          <p:nvPicPr>
            <p:cNvPr id="21" name="Picture 8" descr="https://www.roboter-bausatz.de/media/image/dc/14/6e/113990105-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00752" y="4646416"/>
              <a:ext cx="1383765" cy="1037823"/>
            </a:xfrm>
            <a:prstGeom prst="rect">
              <a:avLst/>
            </a:prstGeom>
            <a:noFill/>
          </p:spPr>
        </p:pic>
        <p:sp>
          <p:nvSpPr>
            <p:cNvPr id="29" name="Textfeld 3"/>
            <p:cNvSpPr txBox="1"/>
            <p:nvPr/>
          </p:nvSpPr>
          <p:spPr>
            <a:xfrm>
              <a:off x="6906767" y="3596184"/>
              <a:ext cx="4681666" cy="63293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72000" tIns="72000" rIns="72000" bIns="72000" rtlCol="0" anchor="ctr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Internet of Things (IoT)</a:t>
              </a:r>
              <a:endParaRPr lang="en-US" sz="2800" b="1" dirty="0">
                <a:solidFill>
                  <a:srgbClr val="00B050"/>
                </a:solidFill>
              </a:endParaRPr>
            </a:p>
          </p:txBody>
        </p:sp>
        <p:pic>
          <p:nvPicPr>
            <p:cNvPr id="30" name="Picture 4" descr="https://cdn-reichelt.de/bilder/web/xxl_ws/K100/XBEE_PRO_MODULE_H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43927" y="4758902"/>
              <a:ext cx="835347" cy="1030262"/>
            </a:xfrm>
            <a:prstGeom prst="rect">
              <a:avLst/>
            </a:prstGeom>
            <a:noFill/>
          </p:spPr>
        </p:pic>
        <p:pic>
          <p:nvPicPr>
            <p:cNvPr id="32" name="Picture 2" descr="http://www.digchip.com/datasheets/photos/4227/NRF51822-BEACON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3058" y="4748500"/>
              <a:ext cx="995101" cy="995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Content Placeholder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488" y="4445377"/>
            <a:ext cx="1571861" cy="1571861"/>
          </a:xfrm>
          <a:prstGeom prst="rect">
            <a:avLst/>
          </a:prstGeom>
        </p:spPr>
      </p:pic>
      <p:sp>
        <p:nvSpPr>
          <p:cNvPr id="28" name="Textfeld 3"/>
          <p:cNvSpPr txBox="1"/>
          <p:nvPr/>
        </p:nvSpPr>
        <p:spPr>
          <a:xfrm>
            <a:off x="609917" y="3596184"/>
            <a:ext cx="4681667" cy="632930"/>
          </a:xfrm>
          <a:prstGeom prst="rect">
            <a:avLst/>
          </a:prstGeom>
          <a:solidFill>
            <a:srgbClr val="00B050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Internet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31" name="Picture 6" descr="http://www.industryworld.in/wp-content/uploads/2015/12/ethernet_cable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20700000">
            <a:off x="4726326" y="4949632"/>
            <a:ext cx="2463204" cy="912455"/>
          </a:xfrm>
          <a:prstGeom prst="rect">
            <a:avLst/>
          </a:prstGeom>
          <a:noFill/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015" y="5064513"/>
            <a:ext cx="870561" cy="743041"/>
          </a:xfrm>
          <a:prstGeom prst="rect">
            <a:avLst/>
          </a:prstGeom>
        </p:spPr>
      </p:pic>
      <p:pic>
        <p:nvPicPr>
          <p:cNvPr id="42" name="Content Placeholder 4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61" y="4738343"/>
            <a:ext cx="1584017" cy="1069211"/>
          </a:xfrm>
          <a:prstGeom prst="rect">
            <a:avLst/>
          </a:prstGeom>
        </p:spPr>
      </p:pic>
      <p:grpSp>
        <p:nvGrpSpPr>
          <p:cNvPr id="82" name="Group 81"/>
          <p:cNvGrpSpPr/>
          <p:nvPr/>
        </p:nvGrpSpPr>
        <p:grpSpPr>
          <a:xfrm>
            <a:off x="872264" y="1700808"/>
            <a:ext cx="4216641" cy="1482054"/>
            <a:chOff x="872264" y="1700808"/>
            <a:chExt cx="4216641" cy="1482054"/>
          </a:xfrm>
        </p:grpSpPr>
        <p:sp>
          <p:nvSpPr>
            <p:cNvPr id="71" name="Zylinder 27"/>
            <p:cNvSpPr/>
            <p:nvPr/>
          </p:nvSpPr>
          <p:spPr>
            <a:xfrm>
              <a:off x="1905303" y="1700808"/>
              <a:ext cx="1122107" cy="1190972"/>
            </a:xfrm>
            <a:prstGeom prst="can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72" name="Zylinder 27"/>
            <p:cNvSpPr/>
            <p:nvPr/>
          </p:nvSpPr>
          <p:spPr>
            <a:xfrm>
              <a:off x="4001025" y="2029837"/>
              <a:ext cx="1087880" cy="975337"/>
            </a:xfrm>
            <a:prstGeom prst="can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73" name="Zylinder 27"/>
            <p:cNvSpPr/>
            <p:nvPr/>
          </p:nvSpPr>
          <p:spPr>
            <a:xfrm>
              <a:off x="2921619" y="1956268"/>
              <a:ext cx="1014737" cy="1131929"/>
            </a:xfrm>
            <a:prstGeom prst="can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 dirty="0">
                <a:solidFill>
                  <a:schemeClr val="tx1"/>
                </a:solidFill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0017" y="2260781"/>
              <a:ext cx="909310" cy="718356"/>
            </a:xfrm>
            <a:prstGeom prst="rect">
              <a:avLst/>
            </a:prstGeom>
          </p:spPr>
        </p:pic>
        <p:sp>
          <p:nvSpPr>
            <p:cNvPr id="75" name="Zylinder 27"/>
            <p:cNvSpPr/>
            <p:nvPr/>
          </p:nvSpPr>
          <p:spPr>
            <a:xfrm>
              <a:off x="872264" y="1956269"/>
              <a:ext cx="1225108" cy="1190972"/>
            </a:xfrm>
            <a:prstGeom prst="can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76" name="Zylinder 27"/>
            <p:cNvSpPr/>
            <p:nvPr/>
          </p:nvSpPr>
          <p:spPr>
            <a:xfrm>
              <a:off x="2083958" y="2097813"/>
              <a:ext cx="890731" cy="1085049"/>
            </a:xfrm>
            <a:prstGeom prst="can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 dirty="0">
                <a:solidFill>
                  <a:schemeClr val="tx1"/>
                </a:solidFill>
              </a:endParaRP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61023" y="2364675"/>
              <a:ext cx="745082" cy="726040"/>
            </a:xfrm>
            <a:prstGeom prst="rect">
              <a:avLst/>
            </a:prstGeom>
          </p:spPr>
        </p:pic>
        <p:sp>
          <p:nvSpPr>
            <p:cNvPr id="78" name="Zylinder 27"/>
            <p:cNvSpPr/>
            <p:nvPr/>
          </p:nvSpPr>
          <p:spPr>
            <a:xfrm>
              <a:off x="3904727" y="2328653"/>
              <a:ext cx="869292" cy="816271"/>
            </a:xfrm>
            <a:prstGeom prst="can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063047" y="2830375"/>
              <a:ext cx="5790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GEnie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66249" y="2567088"/>
              <a:ext cx="367474" cy="280983"/>
            </a:xfrm>
            <a:prstGeom prst="rect">
              <a:avLst/>
            </a:prstGeom>
          </p:spPr>
        </p:pic>
        <p:pic>
          <p:nvPicPr>
            <p:cNvPr id="81" name="Content Placeholder 42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66734" y="2291664"/>
              <a:ext cx="836169" cy="773094"/>
            </a:xfrm>
            <a:prstGeom prst="rect">
              <a:avLst/>
            </a:prstGeom>
          </p:spPr>
        </p:pic>
      </p:grpSp>
      <p:sp>
        <p:nvSpPr>
          <p:cNvPr id="84" name="Textfeld 26"/>
          <p:cNvSpPr txBox="1"/>
          <p:nvPr/>
        </p:nvSpPr>
        <p:spPr>
          <a:xfrm>
            <a:off x="609918" y="1600200"/>
            <a:ext cx="4681666" cy="1748894"/>
          </a:xfrm>
          <a:prstGeom prst="rect">
            <a:avLst/>
          </a:prstGeom>
          <a:solidFill>
            <a:srgbClr val="0070C0"/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World Wide Web (WWW)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6945965" y="1724770"/>
            <a:ext cx="4659402" cy="1562034"/>
            <a:chOff x="6945965" y="1724770"/>
            <a:chExt cx="4659402" cy="1562034"/>
          </a:xfrm>
        </p:grpSpPr>
        <p:sp>
          <p:nvSpPr>
            <p:cNvPr id="86" name="Zylinder 28"/>
            <p:cNvSpPr/>
            <p:nvPr/>
          </p:nvSpPr>
          <p:spPr>
            <a:xfrm>
              <a:off x="7120467" y="1769776"/>
              <a:ext cx="1025902" cy="795128"/>
            </a:xfrm>
            <a:prstGeom prst="can">
              <a:avLst/>
            </a:prstGeom>
            <a:solidFill>
              <a:schemeClr val="bg1"/>
            </a:solidFill>
            <a:ln w="38100">
              <a:solidFill>
                <a:srgbClr val="4A7B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 dirty="0">
                <a:solidFill>
                  <a:schemeClr val="tx1"/>
                </a:solidFill>
              </a:endParaRPr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82751" y="2007892"/>
              <a:ext cx="874068" cy="398232"/>
            </a:xfrm>
            <a:prstGeom prst="rect">
              <a:avLst/>
            </a:prstGeom>
          </p:spPr>
        </p:pic>
        <p:sp>
          <p:nvSpPr>
            <p:cNvPr id="88" name="Zylinder 28"/>
            <p:cNvSpPr/>
            <p:nvPr/>
          </p:nvSpPr>
          <p:spPr>
            <a:xfrm>
              <a:off x="10117571" y="1850628"/>
              <a:ext cx="863620" cy="807828"/>
            </a:xfrm>
            <a:prstGeom prst="can">
              <a:avLst/>
            </a:prstGeom>
            <a:solidFill>
              <a:schemeClr val="bg1"/>
            </a:solidFill>
            <a:ln w="38100">
              <a:solidFill>
                <a:srgbClr val="4A7B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Zylinder 26"/>
            <p:cNvSpPr/>
            <p:nvPr/>
          </p:nvSpPr>
          <p:spPr>
            <a:xfrm>
              <a:off x="8914765" y="1724770"/>
              <a:ext cx="1323662" cy="861776"/>
            </a:xfrm>
            <a:prstGeom prst="can">
              <a:avLst/>
            </a:prstGeom>
            <a:solidFill>
              <a:schemeClr val="bg1"/>
            </a:solidFill>
            <a:ln w="38100">
              <a:solidFill>
                <a:srgbClr val="4A7B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90" name="Picture 4" descr="http://openmobilealliance.org/wp-content/uploads/2012/11/LOGO_OMA_Large.jp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088985" y="1979949"/>
              <a:ext cx="1025961" cy="505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Zylinder 28"/>
            <p:cNvSpPr/>
            <p:nvPr/>
          </p:nvSpPr>
          <p:spPr>
            <a:xfrm>
              <a:off x="10785597" y="2208260"/>
              <a:ext cx="754841" cy="770877"/>
            </a:xfrm>
            <a:prstGeom prst="can">
              <a:avLst/>
            </a:prstGeom>
            <a:solidFill>
              <a:schemeClr val="bg1"/>
            </a:solidFill>
            <a:ln w="38100">
              <a:solidFill>
                <a:srgbClr val="4A7B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Textfeld 80"/>
            <p:cNvSpPr txBox="1"/>
            <p:nvPr/>
          </p:nvSpPr>
          <p:spPr>
            <a:xfrm>
              <a:off x="11107052" y="2550596"/>
              <a:ext cx="498315" cy="2515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0"/>
                </a:spcBef>
              </a:pPr>
              <a:r>
                <a:rPr lang="de-DE" sz="9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95" name="Zylinder 23"/>
            <p:cNvSpPr/>
            <p:nvPr/>
          </p:nvSpPr>
          <p:spPr>
            <a:xfrm>
              <a:off x="10158501" y="2128786"/>
              <a:ext cx="1069425" cy="1031127"/>
            </a:xfrm>
            <a:prstGeom prst="can">
              <a:avLst/>
            </a:prstGeom>
            <a:solidFill>
              <a:schemeClr val="bg1"/>
            </a:solidFill>
            <a:ln w="38100">
              <a:solidFill>
                <a:srgbClr val="4A7B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6" name="Zylinder 27"/>
            <p:cNvSpPr/>
            <p:nvPr/>
          </p:nvSpPr>
          <p:spPr>
            <a:xfrm>
              <a:off x="6945965" y="2329153"/>
              <a:ext cx="1307078" cy="883823"/>
            </a:xfrm>
            <a:prstGeom prst="can">
              <a:avLst/>
            </a:prstGeom>
            <a:solidFill>
              <a:schemeClr val="bg1"/>
            </a:solidFill>
            <a:ln w="38100">
              <a:solidFill>
                <a:srgbClr val="4A7B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7" name="Zylinder 28"/>
            <p:cNvSpPr/>
            <p:nvPr/>
          </p:nvSpPr>
          <p:spPr>
            <a:xfrm>
              <a:off x="9019428" y="2475155"/>
              <a:ext cx="1195378" cy="767554"/>
            </a:xfrm>
            <a:prstGeom prst="can">
              <a:avLst/>
            </a:prstGeom>
            <a:solidFill>
              <a:schemeClr val="bg1"/>
            </a:solidFill>
            <a:ln w="38100">
              <a:solidFill>
                <a:srgbClr val="4A7B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98" name="Picture 4" descr="http://www.etsi.org/images/articles/logos/oneM2M-Logo.png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10207524" y="2405816"/>
              <a:ext cx="971381" cy="662765"/>
            </a:xfrm>
            <a:prstGeom prst="rect">
              <a:avLst/>
            </a:prstGeom>
            <a:noFill/>
          </p:spPr>
        </p:pic>
        <p:pic>
          <p:nvPicPr>
            <p:cNvPr id="99" name="Picture 8" descr="https://media.licdn.com/media/p/1/000/225/076/21c1f00.png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7055720" y="2668142"/>
              <a:ext cx="1080229" cy="367881"/>
            </a:xfrm>
            <a:prstGeom prst="rect">
              <a:avLst/>
            </a:prstGeom>
            <a:noFill/>
          </p:spPr>
        </p:pic>
        <p:pic>
          <p:nvPicPr>
            <p:cNvPr id="100" name="Picture 3" descr="D:\Projects\W3C-WoT\logo.png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9096309" y="2749404"/>
              <a:ext cx="1037311" cy="361942"/>
            </a:xfrm>
            <a:prstGeom prst="rect">
              <a:avLst/>
            </a:prstGeom>
            <a:noFill/>
          </p:spPr>
        </p:pic>
        <p:sp>
          <p:nvSpPr>
            <p:cNvPr id="93" name="Zylinder 29"/>
            <p:cNvSpPr/>
            <p:nvPr/>
          </p:nvSpPr>
          <p:spPr>
            <a:xfrm>
              <a:off x="8088759" y="2108456"/>
              <a:ext cx="1022124" cy="1178348"/>
            </a:xfrm>
            <a:prstGeom prst="can">
              <a:avLst/>
            </a:prstGeom>
            <a:solidFill>
              <a:schemeClr val="bg1"/>
            </a:solidFill>
            <a:ln w="38100">
              <a:solidFill>
                <a:srgbClr val="4A7B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94" name="Picture 2" descr="https://pbs.twimg.com/profile_images/737757905177300992/NwwT3aUT.jpg"/>
            <p:cNvPicPr>
              <a:picLocks noChangeAspect="1" noChangeArrowheads="1"/>
            </p:cNvPicPr>
            <p:nvPr/>
          </p:nvPicPr>
          <p:blipFill>
            <a:blip r:embed="rId19" cstate="print">
              <a:extLst/>
            </a:blip>
            <a:srcRect/>
            <a:stretch>
              <a:fillRect/>
            </a:stretch>
          </p:blipFill>
          <p:spPr bwMode="auto">
            <a:xfrm>
              <a:off x="8221936" y="2452536"/>
              <a:ext cx="756160" cy="756160"/>
            </a:xfrm>
            <a:prstGeom prst="rect">
              <a:avLst/>
            </a:prstGeom>
            <a:noFill/>
          </p:spPr>
        </p:pic>
      </p:grpSp>
      <p:sp>
        <p:nvSpPr>
          <p:cNvPr id="101" name="Textfeld 26"/>
          <p:cNvSpPr txBox="1"/>
          <p:nvPr/>
        </p:nvSpPr>
        <p:spPr>
          <a:xfrm>
            <a:off x="6906767" y="1610982"/>
            <a:ext cx="4681666" cy="1748894"/>
          </a:xfrm>
          <a:prstGeom prst="rect">
            <a:avLst/>
          </a:prstGeom>
          <a:solidFill>
            <a:srgbClr val="4A7B7C"/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Web of </a:t>
            </a:r>
            <a:r>
              <a:rPr lang="en-US" sz="3600" b="1" dirty="0" smtClean="0">
                <a:solidFill>
                  <a:schemeClr val="bg1"/>
                </a:solidFill>
              </a:rPr>
              <a:t>Things (WoT)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9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1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 rot="12600000">
            <a:off x="3188645" y="2677623"/>
            <a:ext cx="2232248" cy="557808"/>
          </a:xfrm>
          <a:prstGeom prst="rightArrow">
            <a:avLst/>
          </a:prstGeom>
          <a:solidFill>
            <a:srgbClr val="AFB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W3C WoT Building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5</a:t>
            </a:fld>
            <a:endParaRPr lang="en-US"/>
          </a:p>
        </p:txBody>
      </p:sp>
      <p:sp>
        <p:nvSpPr>
          <p:cNvPr id="93" name="Cube 4"/>
          <p:cNvSpPr/>
          <p:nvPr/>
        </p:nvSpPr>
        <p:spPr>
          <a:xfrm>
            <a:off x="4361422" y="1477869"/>
            <a:ext cx="3465585" cy="1080000"/>
          </a:xfrm>
          <a:prstGeom prst="cube">
            <a:avLst/>
          </a:prstGeom>
          <a:solidFill>
            <a:srgbClr val="FFFF0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00" dirty="0">
                <a:ea typeface="+mn-ea"/>
                <a:cs typeface="Arial" pitchFamily="34" charset="0"/>
              </a:rPr>
              <a:t>WoT Security Guidelines</a:t>
            </a:r>
            <a:endParaRPr kumimoji="0" lang="en-US" sz="2000" b="1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95" name="角丸四角形 6"/>
          <p:cNvSpPr/>
          <p:nvPr/>
        </p:nvSpPr>
        <p:spPr bwMode="auto">
          <a:xfrm>
            <a:off x="4361422" y="2938510"/>
            <a:ext cx="3475507" cy="1623965"/>
          </a:xfrm>
          <a:prstGeom prst="round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44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Things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Architecture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1" name="Cube 4"/>
          <p:cNvSpPr/>
          <p:nvPr/>
        </p:nvSpPr>
        <p:spPr>
          <a:xfrm>
            <a:off x="8348433" y="2969512"/>
            <a:ext cx="3240000" cy="1592963"/>
          </a:xfrm>
          <a:prstGeom prst="cube">
            <a:avLst>
              <a:gd name="adj" fmla="val 16801"/>
            </a:avLst>
          </a:prstGeom>
          <a:solidFill>
            <a:srgbClr val="005A9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00" dirty="0">
                <a:solidFill>
                  <a:sysClr val="window" lastClr="FFFFFF"/>
                </a:solidFill>
                <a:ea typeface="+mn-ea"/>
                <a:cs typeface="Arial" pitchFamily="34" charset="0"/>
              </a:rPr>
              <a:t>WoT Scripting API</a:t>
            </a:r>
            <a:endParaRPr kumimoji="0" lang="en-US" sz="2000" b="1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2" name="Cube 4"/>
          <p:cNvSpPr/>
          <p:nvPr/>
        </p:nvSpPr>
        <p:spPr>
          <a:xfrm>
            <a:off x="4361422" y="5046164"/>
            <a:ext cx="3465585" cy="1080000"/>
          </a:xfrm>
          <a:prstGeom prst="cube">
            <a:avLst/>
          </a:prstGeom>
          <a:solidFill>
            <a:srgbClr val="00B05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00" dirty="0">
                <a:solidFill>
                  <a:sysClr val="window" lastClr="FFFFFF"/>
                </a:solidFill>
                <a:ea typeface="+mn-ea"/>
                <a:cs typeface="Arial" pitchFamily="34" charset="0"/>
              </a:rPr>
              <a:t>WoT Binding Templates</a:t>
            </a:r>
            <a:endParaRPr kumimoji="0" lang="en-US" sz="2000" b="1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0" name="Cube 4"/>
          <p:cNvSpPr/>
          <p:nvPr/>
        </p:nvSpPr>
        <p:spPr>
          <a:xfrm>
            <a:off x="609918" y="2969512"/>
            <a:ext cx="3240000" cy="1592963"/>
          </a:xfrm>
          <a:prstGeom prst="cube">
            <a:avLst>
              <a:gd name="adj" fmla="val 16801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00" dirty="0">
                <a:solidFill>
                  <a:sysClr val="window" lastClr="FFFFFF"/>
                </a:solidFill>
                <a:ea typeface="+mn-ea"/>
                <a:cs typeface="Arial" pitchFamily="34" charset="0"/>
              </a:rPr>
              <a:t>WoT Thing Description</a:t>
            </a:r>
            <a:endParaRPr kumimoji="0" lang="en-US" sz="2000" b="1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08114" y="1347450"/>
            <a:ext cx="2443608" cy="1258743"/>
            <a:chOff x="1058615" y="1945355"/>
            <a:chExt cx="2443608" cy="1258743"/>
          </a:xfrm>
        </p:grpSpPr>
        <p:sp>
          <p:nvSpPr>
            <p:cNvPr id="15" name="Cloud 46"/>
            <p:cNvSpPr/>
            <p:nvPr/>
          </p:nvSpPr>
          <p:spPr>
            <a:xfrm>
              <a:off x="1058615" y="2430458"/>
              <a:ext cx="1373525" cy="773640"/>
            </a:xfrm>
            <a:prstGeom prst="cloud">
              <a:avLst/>
            </a:prstGeom>
            <a:solidFill>
              <a:srgbClr val="4A7B7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2000" dirty="0">
                  <a:latin typeface="+mj-lt"/>
                </a:rPr>
                <a:t>Actions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6" name="Cloud 47"/>
            <p:cNvSpPr/>
            <p:nvPr/>
          </p:nvSpPr>
          <p:spPr>
            <a:xfrm>
              <a:off x="1436751" y="1945355"/>
              <a:ext cx="1562230" cy="773640"/>
            </a:xfrm>
            <a:prstGeom prst="cloud">
              <a:avLst/>
            </a:prstGeom>
            <a:solidFill>
              <a:srgbClr val="4A7B7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rIns="0" rtlCol="0" anchor="ctr"/>
            <a:lstStyle/>
            <a:p>
              <a:pPr algn="ctr"/>
              <a:r>
                <a:rPr lang="de-DE" sz="2000" dirty="0">
                  <a:latin typeface="+mj-lt"/>
                </a:rPr>
                <a:t>Properties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7" name="Cloud 48"/>
            <p:cNvSpPr/>
            <p:nvPr/>
          </p:nvSpPr>
          <p:spPr>
            <a:xfrm>
              <a:off x="2264995" y="2380531"/>
              <a:ext cx="1237228" cy="773640"/>
            </a:xfrm>
            <a:prstGeom prst="cloud">
              <a:avLst/>
            </a:prstGeom>
            <a:solidFill>
              <a:srgbClr val="4A7B7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2000" dirty="0">
                  <a:latin typeface="+mj-lt"/>
                </a:rPr>
                <a:t>Events</a:t>
              </a:r>
              <a:endParaRPr lang="en-US" sz="20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671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1" grpId="0" animBg="1"/>
      <p:bldP spid="92" grpId="0" animBg="1"/>
      <p:bldP spid="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WoT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3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090446-8EC7-0943-9426-5872FA43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Abstract </a:t>
            </a: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BDE0345-5A42-C24A-809B-8DBFAE2D4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28126" r="-281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6164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Describe the state of a thing</a:t>
            </a:r>
          </a:p>
          <a:p>
            <a:pPr lvl="1"/>
            <a:endParaRPr lang="en-US" dirty="0"/>
          </a:p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Describe how to use a thing</a:t>
            </a:r>
          </a:p>
          <a:p>
            <a:pPr lvl="1"/>
            <a:endParaRPr lang="en-US" dirty="0"/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Enable a thing to communicate state changes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1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Hypermedia Controls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r>
              <a:rPr lang="en-US" dirty="0" smtClean="0"/>
              <a:t>Links </a:t>
            </a:r>
          </a:p>
          <a:p>
            <a:pPr lvl="1"/>
            <a:r>
              <a:rPr lang="en-US" dirty="0" smtClean="0"/>
              <a:t>Enable modeling relationships between things</a:t>
            </a:r>
          </a:p>
          <a:p>
            <a:pPr lvl="1"/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Relationship type </a:t>
            </a:r>
          </a:p>
          <a:p>
            <a:pPr lvl="1"/>
            <a:r>
              <a:rPr lang="en-US" dirty="0" smtClean="0"/>
              <a:t>Link target and optional target attributes</a:t>
            </a:r>
          </a:p>
          <a:p>
            <a:pPr marL="360000" lvl="1" indent="0">
              <a:buNone/>
            </a:pPr>
            <a:endParaRPr lang="en-US" dirty="0" smtClean="0"/>
          </a:p>
          <a:p>
            <a:r>
              <a:rPr lang="en-US" dirty="0" smtClean="0"/>
              <a:t>Forms</a:t>
            </a:r>
          </a:p>
          <a:p>
            <a:pPr lvl="1"/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Operation type</a:t>
            </a:r>
          </a:p>
          <a:p>
            <a:pPr lvl="1"/>
            <a:r>
              <a:rPr lang="en-US" dirty="0" smtClean="0"/>
              <a:t>Submission target</a:t>
            </a:r>
          </a:p>
          <a:p>
            <a:pPr lvl="1"/>
            <a:r>
              <a:rPr lang="en-US" dirty="0" smtClean="0"/>
              <a:t>A request method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428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Title Slides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s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Two columns</Name>
  <PpLayout>29</PpLayout>
  <Index>12</Index>
</p4ppTags>
</file>

<file path=customXml/item10.xml><?xml version="1.0" encoding="utf-8"?>
<p4ppTags>
  <Name>Free Content</Name>
  <PpLayout>11</PpLayout>
  <Index>9</Index>
</p4ppTags>
</file>

<file path=customXml/item11.xml><?xml version="1.0" encoding="utf-8"?>
<p4ppTags>
  <Name>Three columns + Navigation</Name>
  <PpLayout>32</PpLayout>
  <Index>20</Index>
</p4ppTags>
</file>

<file path=customXml/item12.xml><?xml version="1.0" encoding="utf-8"?>
<p4ppTags>
  <Name>Text + Index</Name>
  <PpLayout>32</PpLayout>
  <Index>8</Index>
</p4ppTags>
</file>

<file path=customXml/item13.xml><?xml version="1.0" encoding="utf-8"?>
<p4ppTags>
  <Name>One object (small) + Navigation</Name>
  <PpLayout>32</PpLayout>
  <Index>18</Index>
</p4ppTags>
</file>

<file path=customXml/item2.xml><?xml version="1.0" encoding="utf-8"?>
<p4ppTags>
  <Name>One object (large) + Navigation</Name>
  <PpLayout>32</PpLayout>
  <Index>17</Index>
</p4ppTags>
</file>

<file path=customXml/item3.xml><?xml version="1.0" encoding="utf-8"?>
<p4ppTags>
  <Name>Two columns + Navigation</Name>
  <PpLayout>32</PpLayout>
  <Index>19</Index>
</p4ppTags>
</file>

<file path=customXml/item4.xml><?xml version="1.0" encoding="utf-8"?>
<p4ppTags>
  <Name>Four objects</Name>
  <PpLayout>24</PpLayout>
  <Index>15</Index>
</p4ppTags>
</file>

<file path=customXml/item5.xml><?xml version="1.0" encoding="utf-8"?>
<p4ppTags>
  <Name>One object (large)</Name>
  <PpLayout>16</PpLayout>
  <Index>10</Index>
</p4ppTags>
</file>

<file path=customXml/item6.xml><?xml version="1.0" encoding="utf-8"?>
<p4ppTags>
  <Name>Two rows</Name>
  <PpLayout>32</PpLayout>
  <Index>13</Index>
</p4ppTags>
</file>

<file path=customXml/item7.xml><?xml version="1.0" encoding="utf-8"?>
<p4ppTags>
  <Name>Three columns</Name>
  <PpLayout>32</PpLayout>
  <Index>14</Index>
</p4ppTags>
</file>

<file path=customXml/item8.xml><?xml version="1.0" encoding="utf-8"?>
<p4ppTags>
  <Name>Free Content + Navigation</Name>
  <PpLayout>32</PpLayout>
  <Index>16</Index>
</p4ppTags>
</file>

<file path=customXml/item9.xml><?xml version="1.0" encoding="utf-8"?>
<p4ppTags>
  <Name>One object (small)</Name>
  <PpLayout>16</PpLayout>
  <Index>11</Index>
</p4ppTags>
</file>

<file path=customXml/itemProps1.xml><?xml version="1.0" encoding="utf-8"?>
<ds:datastoreItem xmlns:ds="http://schemas.openxmlformats.org/officeDocument/2006/customXml" ds:itemID="{9299034F-B9D7-46FC-B241-DC94BF0E67F6}">
  <ds:schemaRefs/>
</ds:datastoreItem>
</file>

<file path=customXml/itemProps10.xml><?xml version="1.0" encoding="utf-8"?>
<ds:datastoreItem xmlns:ds="http://schemas.openxmlformats.org/officeDocument/2006/customXml" ds:itemID="{B5096DD8-53C8-4E83-8664-FC4F8BE8B725}">
  <ds:schemaRefs/>
</ds:datastoreItem>
</file>

<file path=customXml/itemProps11.xml><?xml version="1.0" encoding="utf-8"?>
<ds:datastoreItem xmlns:ds="http://schemas.openxmlformats.org/officeDocument/2006/customXml" ds:itemID="{69E3DA23-9724-4848-A6F6-2F0F36B1F914}">
  <ds:schemaRefs/>
</ds:datastoreItem>
</file>

<file path=customXml/itemProps12.xml><?xml version="1.0" encoding="utf-8"?>
<ds:datastoreItem xmlns:ds="http://schemas.openxmlformats.org/officeDocument/2006/customXml" ds:itemID="{0D9599B2-641B-429C-8C85-C591ECF8C990}">
  <ds:schemaRefs/>
</ds:datastoreItem>
</file>

<file path=customXml/itemProps13.xml><?xml version="1.0" encoding="utf-8"?>
<ds:datastoreItem xmlns:ds="http://schemas.openxmlformats.org/officeDocument/2006/customXml" ds:itemID="{0091252C-F36F-40C9-984C-22582B3E6FB3}">
  <ds:schemaRefs/>
</ds:datastoreItem>
</file>

<file path=customXml/itemProps2.xml><?xml version="1.0" encoding="utf-8"?>
<ds:datastoreItem xmlns:ds="http://schemas.openxmlformats.org/officeDocument/2006/customXml" ds:itemID="{F718F79D-2091-4AD7-864E-B9B95B323394}">
  <ds:schemaRefs/>
</ds:datastoreItem>
</file>

<file path=customXml/itemProps3.xml><?xml version="1.0" encoding="utf-8"?>
<ds:datastoreItem xmlns:ds="http://schemas.openxmlformats.org/officeDocument/2006/customXml" ds:itemID="{A27DC4FC-F9FA-4AC8-AAAA-729E607CE7E5}">
  <ds:schemaRefs/>
</ds:datastoreItem>
</file>

<file path=customXml/itemProps4.xml><?xml version="1.0" encoding="utf-8"?>
<ds:datastoreItem xmlns:ds="http://schemas.openxmlformats.org/officeDocument/2006/customXml" ds:itemID="{4E8C063E-54DF-40B8-B6B7-24C91B170904}">
  <ds:schemaRefs/>
</ds:datastoreItem>
</file>

<file path=customXml/itemProps5.xml><?xml version="1.0" encoding="utf-8"?>
<ds:datastoreItem xmlns:ds="http://schemas.openxmlformats.org/officeDocument/2006/customXml" ds:itemID="{864B6C15-1FF1-4ADA-8DBE-CD1DAF35B070}">
  <ds:schemaRefs/>
</ds:datastoreItem>
</file>

<file path=customXml/itemProps6.xml><?xml version="1.0" encoding="utf-8"?>
<ds:datastoreItem xmlns:ds="http://schemas.openxmlformats.org/officeDocument/2006/customXml" ds:itemID="{F14BB4E7-BF22-46E2-AA3C-1ABA12A0B021}">
  <ds:schemaRefs/>
</ds:datastoreItem>
</file>

<file path=customXml/itemProps7.xml><?xml version="1.0" encoding="utf-8"?>
<ds:datastoreItem xmlns:ds="http://schemas.openxmlformats.org/officeDocument/2006/customXml" ds:itemID="{8699A006-2152-4093-B4FC-C6BF20D5E592}">
  <ds:schemaRefs/>
</ds:datastoreItem>
</file>

<file path=customXml/itemProps8.xml><?xml version="1.0" encoding="utf-8"?>
<ds:datastoreItem xmlns:ds="http://schemas.openxmlformats.org/officeDocument/2006/customXml" ds:itemID="{3C206999-0CDF-47B3-B85E-D5652B9D7810}">
  <ds:schemaRefs/>
</ds:datastoreItem>
</file>

<file path=customXml/itemProps9.xml><?xml version="1.0" encoding="utf-8"?>
<ds:datastoreItem xmlns:ds="http://schemas.openxmlformats.org/officeDocument/2006/customXml" ds:itemID="{B19D05D1-AE0E-4B0D-AA6A-E4DC4507B7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3718</TotalTime>
  <Words>1224</Words>
  <Application>Microsoft Macintosh PowerPoint</Application>
  <PresentationFormat>Custom</PresentationFormat>
  <Paragraphs>398</Paragraphs>
  <Slides>35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Title Slides</vt:lpstr>
      <vt:lpstr>Content Slides</vt:lpstr>
      <vt:lpstr>W3C WoT Standardization</vt:lpstr>
      <vt:lpstr>The Internet of Things</vt:lpstr>
      <vt:lpstr>Counter the Fragmentation in the IoT</vt:lpstr>
      <vt:lpstr>From the IoT to the Web of Things</vt:lpstr>
      <vt:lpstr>W3C WoT Building Blocks</vt:lpstr>
      <vt:lpstr>WoT Architecture</vt:lpstr>
      <vt:lpstr>Abstract WoT Architecture</vt:lpstr>
      <vt:lpstr>Interaction Model</vt:lpstr>
      <vt:lpstr>Hypermedia Controls </vt:lpstr>
      <vt:lpstr>Building Blocks</vt:lpstr>
      <vt:lpstr>WoT Thing Description</vt:lpstr>
      <vt:lpstr>Protocol Bindings</vt:lpstr>
      <vt:lpstr>Direct Communication</vt:lpstr>
      <vt:lpstr>Indirect Communication</vt:lpstr>
      <vt:lpstr>WoT Thing Description</vt:lpstr>
      <vt:lpstr>The WoT Thing Description  The index.html for Things </vt:lpstr>
      <vt:lpstr>Describe Things with TDs</vt:lpstr>
      <vt:lpstr>WoT Thing Description –  JSON-LD based Document Format</vt:lpstr>
      <vt:lpstr>WoT Binding Templates</vt:lpstr>
      <vt:lpstr>WoT Binding Templates – Instantiated in TDs</vt:lpstr>
      <vt:lpstr>WoT Scripting API</vt:lpstr>
      <vt:lpstr>In the WoT IG  Proposals  Discussed in weekly calls Tested on plug-fests In the WoT WG GitHub repository Proposals in GitHub issues Several versions: Editor’s Draft (ED) First Public Working Draft (FPWD) Working Draft (WD) WG Note</vt:lpstr>
      <vt:lpstr>Why a Scripting API?</vt:lpstr>
      <vt:lpstr>Why a Scripting API</vt:lpstr>
      <vt:lpstr>Scripting API</vt:lpstr>
      <vt:lpstr>Scripting API place in WoT architecture</vt:lpstr>
      <vt:lpstr>Scripting API use cases</vt:lpstr>
      <vt:lpstr>Approaches to the Scripting API</vt:lpstr>
      <vt:lpstr>WoT Security and Privacy Guidelines</vt:lpstr>
      <vt:lpstr>Security and Privacy Guidelines</vt:lpstr>
      <vt:lpstr>Contact</vt:lpstr>
      <vt:lpstr>&lt;For Color Picking&gt;</vt:lpstr>
      <vt:lpstr>&lt;For Color Picking&gt;</vt:lpstr>
      <vt:lpstr>&lt;For Color Picking&gt;</vt:lpstr>
      <vt:lpstr>&lt;For Color Picking&gt;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lastModifiedBy>Michael Lagally</cp:lastModifiedBy>
  <cp:revision>279</cp:revision>
  <dcterms:created xsi:type="dcterms:W3CDTF">2018-05-15T12:31:41Z</dcterms:created>
  <dcterms:modified xsi:type="dcterms:W3CDTF">2019-06-04T06:59:08Z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1559485615</vt:lpwstr>
  </property>
</Properties>
</file>