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9"/>
  </p:notesMasterIdLst>
  <p:handoutMasterIdLst>
    <p:handoutMasterId r:id="rId10"/>
  </p:handoutMasterIdLst>
  <p:sldIdLst>
    <p:sldId id="494" r:id="rId2"/>
    <p:sldId id="488" r:id="rId3"/>
    <p:sldId id="491" r:id="rId4"/>
    <p:sldId id="492" r:id="rId5"/>
    <p:sldId id="493" r:id="rId6"/>
    <p:sldId id="490" r:id="rId7"/>
    <p:sldId id="495" r:id="rId8"/>
  </p:sldIdLst>
  <p:sldSz cx="9144000" cy="6858000" type="screen4x3"/>
  <p:notesSz cx="6734175" cy="98631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06"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4" autoAdjust="0"/>
    <p:restoredTop sz="95220" autoAdjust="0"/>
  </p:normalViewPr>
  <p:slideViewPr>
    <p:cSldViewPr showGuides="1">
      <p:cViewPr varScale="1">
        <p:scale>
          <a:sx n="81" d="100"/>
          <a:sy n="81" d="100"/>
        </p:scale>
        <p:origin x="739" y="62"/>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47" d="100"/>
          <a:sy n="47" d="100"/>
        </p:scale>
        <p:origin x="2083" y="58"/>
      </p:cViewPr>
      <p:guideLst>
        <p:guide orient="horz" pos="3106"/>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15562" y="0"/>
            <a:ext cx="2918614" cy="49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t" anchorCtr="0" compatLnSpc="1">
            <a:prstTxWarp prst="textNoShape">
              <a:avLst/>
            </a:prstTxWarp>
          </a:bodyPr>
          <a:lstStyle>
            <a:lvl1pPr algn="r" defTabSz="91412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18614" cy="49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t" anchorCtr="0" compatLnSpc="1">
            <a:prstTxWarp prst="textNoShape">
              <a:avLst/>
            </a:prstTxWarp>
          </a:bodyPr>
          <a:lstStyle>
            <a:lvl1pPr algn="l" defTabSz="91412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368485"/>
            <a:ext cx="2918614" cy="49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b" anchorCtr="0" compatLnSpc="1">
            <a:prstTxWarp prst="textNoShape">
              <a:avLst/>
            </a:prstTxWarp>
          </a:bodyPr>
          <a:lstStyle>
            <a:lvl1pPr algn="l" defTabSz="914129" fontAlgn="base">
              <a:defRPr sz="1000">
                <a:solidFill>
                  <a:schemeClr val="tx1"/>
                </a:solidFill>
                <a:latin typeface="Arial" charset="0"/>
              </a:defRPr>
            </a:lvl1pPr>
          </a:lstStyle>
          <a:p>
            <a:r>
              <a:rPr lang="en-GB" altLang="ja-JP" smtClean="0"/>
              <a:t>Copyright 2019 FUJITSU LIMITED</a:t>
            </a:r>
            <a:endParaRPr lang="en-GB" altLang="ja-JP"/>
          </a:p>
        </p:txBody>
      </p:sp>
      <p:sp>
        <p:nvSpPr>
          <p:cNvPr id="393221" name="Rectangle 5"/>
          <p:cNvSpPr>
            <a:spLocks noGrp="1" noChangeArrowheads="1"/>
          </p:cNvSpPr>
          <p:nvPr>
            <p:ph type="sldNum" sz="quarter" idx="3"/>
          </p:nvPr>
        </p:nvSpPr>
        <p:spPr bwMode="auto">
          <a:xfrm>
            <a:off x="3813990" y="9368485"/>
            <a:ext cx="2918614" cy="49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99" tIns="45700" rIns="91399" bIns="45700" numCol="1" anchor="b" anchorCtr="0" compatLnSpc="1">
            <a:prstTxWarp prst="textNoShape">
              <a:avLst/>
            </a:prstTxWarp>
          </a:bodyPr>
          <a:lstStyle>
            <a:lvl1pPr algn="r" defTabSz="914129" fontAlgn="base">
              <a:defRPr sz="1000">
                <a:solidFill>
                  <a:schemeClr val="tx1"/>
                </a:solidFill>
                <a:latin typeface="Arial" charset="0"/>
              </a:defRPr>
            </a:lvl1pPr>
          </a:lstStyle>
          <a:p>
            <a:fld id="{824C5381-6989-4206-8C01-482E730E3CFB}" type="slidenum">
              <a:rPr lang="en-GB" altLang="ja-JP"/>
              <a:pPr/>
              <a:t>‹#›</a:t>
            </a:fld>
            <a:endParaRPr lang="en-GB" altLang="ja-JP"/>
          </a:p>
        </p:txBody>
      </p:sp>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409" y="53561"/>
            <a:ext cx="1567164" cy="190685"/>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15562" y="0"/>
            <a:ext cx="2918614" cy="49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t" anchorCtr="0" compatLnSpc="1">
            <a:prstTxWarp prst="textNoShape">
              <a:avLst/>
            </a:prstTxWarp>
          </a:bodyPr>
          <a:lstStyle>
            <a:lvl1pPr algn="r" defTabSz="91412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18614" cy="49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t" anchorCtr="0" compatLnSpc="1">
            <a:prstTxWarp prst="textNoShape">
              <a:avLst/>
            </a:prstTxWarp>
          </a:bodyPr>
          <a:lstStyle>
            <a:lvl1pPr algn="l" defTabSz="91412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1700" y="738188"/>
            <a:ext cx="4932363"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2318" y="4685030"/>
            <a:ext cx="5389539" cy="443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368485"/>
            <a:ext cx="2918614" cy="49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9" tIns="45700" rIns="91399" bIns="45700" numCol="1" anchor="b" anchorCtr="0" compatLnSpc="1">
            <a:prstTxWarp prst="textNoShape">
              <a:avLst/>
            </a:prstTxWarp>
          </a:bodyPr>
          <a:lstStyle>
            <a:lvl1pPr algn="l" defTabSz="914129" fontAlgn="base">
              <a:defRPr sz="1000">
                <a:solidFill>
                  <a:schemeClr val="tx1"/>
                </a:solidFill>
                <a:latin typeface="Arial" charset="0"/>
              </a:defRPr>
            </a:lvl1pPr>
          </a:lstStyle>
          <a:p>
            <a:r>
              <a:rPr lang="en-US" altLang="ja-JP" smtClean="0"/>
              <a:t>Copyright 2019 FUJITSU LIMITED</a:t>
            </a:r>
            <a:endParaRPr lang="en-US" altLang="ja-JP"/>
          </a:p>
        </p:txBody>
      </p:sp>
      <p:sp>
        <p:nvSpPr>
          <p:cNvPr id="167943" name="Rectangle 7"/>
          <p:cNvSpPr>
            <a:spLocks noGrp="1" noChangeArrowheads="1"/>
          </p:cNvSpPr>
          <p:nvPr>
            <p:ph type="sldNum" sz="quarter" idx="5"/>
          </p:nvPr>
        </p:nvSpPr>
        <p:spPr bwMode="auto">
          <a:xfrm>
            <a:off x="3813990" y="9368485"/>
            <a:ext cx="2918614" cy="49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99" tIns="45700" rIns="91399" bIns="45700" numCol="1" anchor="b" anchorCtr="0" compatLnSpc="1">
            <a:prstTxWarp prst="textNoShape">
              <a:avLst/>
            </a:prstTxWarp>
          </a:bodyPr>
          <a:lstStyle>
            <a:lvl1pPr algn="r" defTabSz="914129" fontAlgn="base">
              <a:defRPr sz="1000">
                <a:solidFill>
                  <a:schemeClr val="tx1"/>
                </a:solidFill>
                <a:latin typeface="Arial" charset="0"/>
              </a:defRPr>
            </a:lvl1pPr>
          </a:lstStyle>
          <a:p>
            <a:fld id="{9F92722A-13CA-49BB-B125-2A56C31837E2}" type="slidenum">
              <a:rPr lang="en-US" altLang="ja-JP"/>
              <a:pPr/>
              <a:t>‹#›</a:t>
            </a:fld>
            <a:endParaRPr lang="en-US" altLang="ja-JP"/>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09" y="53561"/>
            <a:ext cx="1567164" cy="190685"/>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smtClean="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t>Copyright 2019 FUJITSU LIMITED</a:t>
            </a:r>
            <a:endParaRPr lang="de-DE" altLang="ja-JP"/>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smtClean="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smtClean="0"/>
              <a:t>Copyright 2019 FUJITSU LIMITED</a:t>
            </a:r>
            <a:endParaRPr lang="de-DE" altLang="ja-JP"/>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7153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20736062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t>Copyright 2019 FUJITSU LIMITED</a:t>
            </a:r>
            <a:endParaRPr lang="de-DE" altLang="ja-JP"/>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12600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E5C4FF1C-8F5E-4BC8-BCAF-207649A9C157}" type="slidenum">
              <a:rPr lang="de-DE" altLang="ja-JP" smtClean="0"/>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r>
              <a:rPr lang="de-DE" altLang="ja-JP" smtClean="0"/>
              <a:t>Copyright 2019 FUJITSU LIMITED</a:t>
            </a:r>
            <a:endParaRPr lang="de-DE" altLang="ja-JP"/>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dt="0"/>
  <p:txStyles>
    <p:titleStyle>
      <a:lvl1pPr algn="l" rtl="0" fontAlgn="base">
        <a:spcBef>
          <a:spcPct val="0"/>
        </a:spcBef>
        <a:spcAft>
          <a:spcPct val="0"/>
        </a:spcAft>
        <a:tabLst>
          <a:tab pos="3676650" algn="l"/>
        </a:tabLst>
        <a:defRPr kumimoji="1" sz="3200">
          <a:solidFill>
            <a:schemeClr val="tx2"/>
          </a:solidFill>
          <a:latin typeface="メイリオ" panose="020B0604030504040204" pitchFamily="50" charset="-128"/>
          <a:ea typeface="メイリオ" panose="020B0604030504040204" pitchFamily="50" charset="-128"/>
          <a:cs typeface="+mj-cs"/>
          <a:sym typeface="メイリオ"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sym typeface="メイリオ"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sym typeface="メイリオ"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sym typeface="メイリオ"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sym typeface="メイリオ" panose="020B0604030504040204" pitchFamily="50" charset="-128"/>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jpeg"/><Relationship Id="rId18" Type="http://schemas.openxmlformats.org/officeDocument/2006/relationships/image" Target="../media/image18.emf"/><Relationship Id="rId3" Type="http://schemas.openxmlformats.org/officeDocument/2006/relationships/image" Target="../media/image7.png"/><Relationship Id="rId7" Type="http://schemas.microsoft.com/office/2007/relationships/hdphoto" Target="../media/hdphoto2.wdp"/><Relationship Id="rId12" Type="http://schemas.openxmlformats.org/officeDocument/2006/relationships/image" Target="../media/image12.png"/><Relationship Id="rId17" Type="http://schemas.openxmlformats.org/officeDocument/2006/relationships/image" Target="../media/image17.emf"/><Relationship Id="rId2" Type="http://schemas.openxmlformats.org/officeDocument/2006/relationships/image" Target="../media/image6.png"/><Relationship Id="rId16"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9.png"/><Relationship Id="rId11" Type="http://schemas.microsoft.com/office/2007/relationships/hdphoto" Target="../media/hdphoto4.wdp"/><Relationship Id="rId5" Type="http://schemas.openxmlformats.org/officeDocument/2006/relationships/image" Target="../media/image8.png"/><Relationship Id="rId15" Type="http://schemas.openxmlformats.org/officeDocument/2006/relationships/image" Target="../media/image15.jpeg"/><Relationship Id="rId10" Type="http://schemas.openxmlformats.org/officeDocument/2006/relationships/image" Target="../media/image11.png"/><Relationship Id="rId19" Type="http://schemas.openxmlformats.org/officeDocument/2006/relationships/image" Target="../media/image19.jpe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21.png"/><Relationship Id="rId7"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5.xml"/><Relationship Id="rId6" Type="http://schemas.microsoft.com/office/2007/relationships/hdphoto" Target="../media/hdphoto6.wdp"/><Relationship Id="rId5" Type="http://schemas.openxmlformats.org/officeDocument/2006/relationships/image" Target="../media/image22.png"/><Relationship Id="rId4" Type="http://schemas.microsoft.com/office/2007/relationships/hdphoto" Target="../media/hdphoto5.wdp"/><Relationship Id="rId9" Type="http://schemas.openxmlformats.org/officeDocument/2006/relationships/image" Target="../media/image24.jpe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18" Type="http://schemas.openxmlformats.org/officeDocument/2006/relationships/image" Target="../media/image18.emf"/><Relationship Id="rId3" Type="http://schemas.openxmlformats.org/officeDocument/2006/relationships/image" Target="../media/image6.png"/><Relationship Id="rId7" Type="http://schemas.openxmlformats.org/officeDocument/2006/relationships/image" Target="../media/image9.png"/><Relationship Id="rId12" Type="http://schemas.microsoft.com/office/2007/relationships/hdphoto" Target="../media/hdphoto4.wdp"/><Relationship Id="rId17" Type="http://schemas.openxmlformats.org/officeDocument/2006/relationships/image" Target="../media/image17.emf"/><Relationship Id="rId2" Type="http://schemas.openxmlformats.org/officeDocument/2006/relationships/image" Target="../media/image25.png"/><Relationship Id="rId16"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1.png"/><Relationship Id="rId5" Type="http://schemas.microsoft.com/office/2007/relationships/hdphoto" Target="../media/hdphoto1.wdp"/><Relationship Id="rId15" Type="http://schemas.openxmlformats.org/officeDocument/2006/relationships/image" Target="../media/image15.jpeg"/><Relationship Id="rId10" Type="http://schemas.microsoft.com/office/2007/relationships/hdphoto" Target="../media/hdphoto3.wdp"/><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jpeg"/><Relationship Id="rId10" Type="http://schemas.openxmlformats.org/officeDocument/2006/relationships/image" Target="../media/image28.png"/><Relationship Id="rId4" Type="http://schemas.openxmlformats.org/officeDocument/2006/relationships/image" Target="../media/image15.jpe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r>
              <a:rPr lang="en-US" altLang="ja-JP" dirty="0" smtClean="0"/>
              <a:t>3 June, 2019</a:t>
            </a:r>
          </a:p>
          <a:p>
            <a:endParaRPr lang="en-US" altLang="ja-JP" dirty="0" smtClean="0"/>
          </a:p>
          <a:p>
            <a:r>
              <a:rPr kumimoji="1" lang="en-US" altLang="ja-JP" b="1" dirty="0" err="1" smtClean="0"/>
              <a:t>Takahisa</a:t>
            </a:r>
            <a:r>
              <a:rPr kumimoji="1" lang="en-US" altLang="ja-JP" b="1" dirty="0" smtClean="0"/>
              <a:t> Suzuki, Ryuichi Matsukura</a:t>
            </a:r>
          </a:p>
          <a:p>
            <a:r>
              <a:rPr lang="en-US" altLang="ja-JP" dirty="0" smtClean="0"/>
              <a:t>Fujitsu Laboratories Limited.</a:t>
            </a:r>
          </a:p>
          <a:p>
            <a:r>
              <a:rPr lang="en-US" altLang="ja-JP" dirty="0" smtClean="0"/>
              <a:t>(suzuki.takahisa@fujitsu.com)</a:t>
            </a:r>
            <a:endParaRPr kumimoji="1" lang="ja-JP" altLang="en-US" dirty="0"/>
          </a:p>
        </p:txBody>
      </p:sp>
      <p:sp>
        <p:nvSpPr>
          <p:cNvPr id="3" name="タイトル 2"/>
          <p:cNvSpPr>
            <a:spLocks noGrp="1"/>
          </p:cNvSpPr>
          <p:nvPr>
            <p:ph type="ctrTitle"/>
          </p:nvPr>
        </p:nvSpPr>
        <p:spPr/>
        <p:txBody>
          <a:bodyPr/>
          <a:lstStyle/>
          <a:p>
            <a:r>
              <a:rPr lang="en-US" altLang="ja-JP" dirty="0" smtClean="0"/>
              <a:t>Fujitsu demo</a:t>
            </a:r>
            <a:endParaRPr kumimoji="1" lang="ja-JP" altLang="en-US" dirty="0"/>
          </a:p>
        </p:txBody>
      </p:sp>
      <p:sp>
        <p:nvSpPr>
          <p:cNvPr id="4" name="フッター プレースホルダー 3"/>
          <p:cNvSpPr>
            <a:spLocks noGrp="1"/>
          </p:cNvSpPr>
          <p:nvPr>
            <p:ph type="ftr" sz="quarter" idx="3"/>
          </p:nvPr>
        </p:nvSpPr>
        <p:spPr/>
        <p:txBody>
          <a:bodyPr/>
          <a:lstStyle/>
          <a:p>
            <a:r>
              <a:rPr lang="de-DE" altLang="ja-JP" smtClean="0"/>
              <a:t>Copyright 2019 FUJITSU LIMITED</a:t>
            </a:r>
            <a:endParaRPr lang="de-DE" altLang="ja-JP"/>
          </a:p>
        </p:txBody>
      </p:sp>
      <p:sp>
        <p:nvSpPr>
          <p:cNvPr id="5" name="スライド番号プレースホルダー 4"/>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extLst>
      <p:ext uri="{BB962C8B-B14F-4D97-AF65-F5344CB8AC3E}">
        <p14:creationId xmlns:p14="http://schemas.microsoft.com/office/powerpoint/2010/main" val="50953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角丸四角形 58"/>
          <p:cNvSpPr/>
          <p:nvPr/>
        </p:nvSpPr>
        <p:spPr bwMode="gray">
          <a:xfrm>
            <a:off x="251520" y="3359703"/>
            <a:ext cx="4896652" cy="3275635"/>
          </a:xfrm>
          <a:prstGeom prst="roundRect">
            <a:avLst>
              <a:gd name="adj" fmla="val 7561"/>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57" name="角丸四角形 56"/>
          <p:cNvSpPr/>
          <p:nvPr/>
        </p:nvSpPr>
        <p:spPr bwMode="gray">
          <a:xfrm>
            <a:off x="5436096" y="3356992"/>
            <a:ext cx="3528392" cy="3275635"/>
          </a:xfrm>
          <a:prstGeom prst="roundRect">
            <a:avLst>
              <a:gd name="adj" fmla="val 10166"/>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Fujitsu’s demo system</a:t>
            </a:r>
            <a:endParaRPr kumimoji="1" lang="ja-JP" altLang="en-US" dirty="0"/>
          </a:p>
        </p:txBody>
      </p:sp>
      <p:sp>
        <p:nvSpPr>
          <p:cNvPr id="4" name="フッター プレースホルダー 3"/>
          <p:cNvSpPr>
            <a:spLocks noGrp="1"/>
          </p:cNvSpPr>
          <p:nvPr>
            <p:ph type="ftr" sz="quarter" idx="11"/>
          </p:nvPr>
        </p:nvSpPr>
        <p:spPr>
          <a:xfrm>
            <a:off x="4840288" y="6646181"/>
            <a:ext cx="4022725" cy="201612"/>
          </a:xfrm>
        </p:spPr>
        <p:txBody>
          <a:bodyPr/>
          <a:lstStyle/>
          <a:p>
            <a:r>
              <a:rPr lang="de-DE" altLang="ja-JP" smtClean="0"/>
              <a:t>Copyright 2019 FUJITSU LIMITED</a:t>
            </a:r>
            <a:endParaRPr lang="de-DE" altLang="ja-JP" dirty="0"/>
          </a:p>
        </p:txBody>
      </p:sp>
      <p:pic>
        <p:nvPicPr>
          <p:cNvPr id="5" name="図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3964" y="3438792"/>
            <a:ext cx="1193928" cy="786607"/>
          </a:xfrm>
          <a:prstGeom prst="rect">
            <a:avLst/>
          </a:prstGeom>
        </p:spPr>
      </p:pic>
      <p:pic>
        <p:nvPicPr>
          <p:cNvPr id="6" name="図 5"/>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2978" b="94524" l="4069" r="95829"/>
                    </a14:imgEffect>
                  </a14:imgLayer>
                </a14:imgProps>
              </a:ext>
              <a:ext uri="{28A0092B-C50C-407E-A947-70E740481C1C}">
                <a14:useLocalDpi xmlns:a14="http://schemas.microsoft.com/office/drawing/2010/main"/>
              </a:ext>
            </a:extLst>
          </a:blip>
          <a:srcRect l="19968" t="18148" b="25103"/>
          <a:stretch/>
        </p:blipFill>
        <p:spPr>
          <a:xfrm>
            <a:off x="4311899" y="5562700"/>
            <a:ext cx="719048" cy="539846"/>
          </a:xfrm>
          <a:prstGeom prst="rect">
            <a:avLst/>
          </a:prstGeom>
        </p:spPr>
      </p:pic>
      <p:pic>
        <p:nvPicPr>
          <p:cNvPr id="12" name="図 11"/>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406418" y="5246632"/>
            <a:ext cx="989417" cy="553603"/>
          </a:xfrm>
          <a:prstGeom prst="rect">
            <a:avLst/>
          </a:prstGeom>
        </p:spPr>
      </p:pic>
      <p:pic>
        <p:nvPicPr>
          <p:cNvPr id="14" name="図 13"/>
          <p:cNvPicPr>
            <a:picLocks noChangeAspect="1"/>
          </p:cNvPicPr>
          <p:nvPr/>
        </p:nvPicPr>
        <p:blipFill rotWithShape="1">
          <a:blip r:embed="rId6" cstate="screen">
            <a:extLst>
              <a:ext uri="{BEBA8EAE-BF5A-486C-A8C5-ECC9F3942E4B}">
                <a14:imgProps xmlns:a14="http://schemas.microsoft.com/office/drawing/2010/main">
                  <a14:imgLayer r:embed="rId7">
                    <a14:imgEffect>
                      <a14:backgroundRemoval t="3549" b="96861" l="4305" r="98102"/>
                    </a14:imgEffect>
                  </a14:imgLayer>
                </a14:imgProps>
              </a:ext>
              <a:ext uri="{28A0092B-C50C-407E-A947-70E740481C1C}">
                <a14:useLocalDpi xmlns:a14="http://schemas.microsoft.com/office/drawing/2010/main"/>
              </a:ext>
            </a:extLst>
          </a:blip>
          <a:srcRect/>
          <a:stretch/>
        </p:blipFill>
        <p:spPr>
          <a:xfrm rot="5400000">
            <a:off x="2091770" y="5277746"/>
            <a:ext cx="951797" cy="697803"/>
          </a:xfrm>
          <a:prstGeom prst="rect">
            <a:avLst/>
          </a:prstGeom>
        </p:spPr>
      </p:pic>
      <p:pic>
        <p:nvPicPr>
          <p:cNvPr id="15" name="図 14"/>
          <p:cNvPicPr>
            <a:picLocks noChangeAspect="1"/>
          </p:cNvPicPr>
          <p:nvPr/>
        </p:nvPicPr>
        <p:blipFill rotWithShape="1">
          <a:blip r:embed="rId8" cstate="screen">
            <a:extLst>
              <a:ext uri="{BEBA8EAE-BF5A-486C-A8C5-ECC9F3942E4B}">
                <a14:imgProps xmlns:a14="http://schemas.microsoft.com/office/drawing/2010/main">
                  <a14:imgLayer r:embed="rId9">
                    <a14:imgEffect>
                      <a14:backgroundRemoval t="1953" b="96638" l="2796" r="96340">
                        <a14:foregroundMark x1="45958" y1="24143" x2="26029" y2="5315"/>
                        <a14:foregroundMark x1="11083" y1="8037" x2="5440" y2="10535"/>
                        <a14:foregroundMark x1="5084" y1="14729" x2="7778" y2="48831"/>
                        <a14:foregroundMark x1="6762" y1="54243" x2="79461" y2="83125"/>
                        <a14:foregroundMark x1="10727" y1="61800" x2="86375" y2="61351"/>
                        <a14:foregroundMark x1="88765" y1="54883" x2="70869" y2="57573"/>
                        <a14:foregroundMark x1="90798" y1="50112" x2="87748" y2="62024"/>
                        <a14:foregroundMark x1="30351" y1="73711" x2="61566" y2="82677"/>
                        <a14:foregroundMark x1="7778" y1="68076" x2="5745" y2="53602"/>
                        <a14:foregroundMark x1="23437" y1="86039" x2="26029" y2="90810"/>
                        <a14:foregroundMark x1="26690" y1="94589" x2="23996" y2="85815"/>
                        <a14:foregroundMark x1="76207" y1="91034" x2="74835" y2="84118"/>
                        <a14:foregroundMark x1="22420" y1="89177" x2="26690" y2="90170"/>
                      </a14:backgroundRemoval>
                    </a14:imgEffect>
                  </a14:imgLayer>
                </a14:imgProps>
              </a:ext>
              <a:ext uri="{28A0092B-C50C-407E-A947-70E740481C1C}">
                <a14:useLocalDpi xmlns:a14="http://schemas.microsoft.com/office/drawing/2010/main"/>
              </a:ext>
            </a:extLst>
          </a:blip>
          <a:srcRect/>
          <a:stretch/>
        </p:blipFill>
        <p:spPr>
          <a:xfrm>
            <a:off x="1375295" y="5322800"/>
            <a:ext cx="524063" cy="584353"/>
          </a:xfrm>
          <a:prstGeom prst="rect">
            <a:avLst/>
          </a:prstGeom>
        </p:spPr>
      </p:pic>
      <p:pic>
        <p:nvPicPr>
          <p:cNvPr id="16" name="図 15"/>
          <p:cNvPicPr>
            <a:picLocks noChangeAspect="1"/>
          </p:cNvPicPr>
          <p:nvPr/>
        </p:nvPicPr>
        <p:blipFill rotWithShape="1">
          <a:blip r:embed="rId10" cstate="screen">
            <a:extLst>
              <a:ext uri="{BEBA8EAE-BF5A-486C-A8C5-ECC9F3942E4B}">
                <a14:imgProps xmlns:a14="http://schemas.microsoft.com/office/drawing/2010/main">
                  <a14:imgLayer r:embed="rId11">
                    <a14:imgEffect>
                      <a14:backgroundRemoval t="632" b="99116" l="2742" r="100000">
                        <a14:backgroundMark x1="5978" y1="53127" x2="4764" y2="60929"/>
                        <a14:backgroundMark x1="7461" y1="50663" x2="7461" y2="53127"/>
                      </a14:backgroundRemoval>
                    </a14:imgEffect>
                  </a14:imgLayer>
                </a14:imgProps>
              </a:ext>
              <a:ext uri="{28A0092B-C50C-407E-A947-70E740481C1C}">
                <a14:useLocalDpi xmlns:a14="http://schemas.microsoft.com/office/drawing/2010/main"/>
              </a:ext>
            </a:extLst>
          </a:blip>
          <a:srcRect/>
          <a:stretch/>
        </p:blipFill>
        <p:spPr>
          <a:xfrm>
            <a:off x="465355" y="5251229"/>
            <a:ext cx="591448" cy="607020"/>
          </a:xfrm>
          <a:prstGeom prst="rect">
            <a:avLst/>
          </a:prstGeom>
        </p:spPr>
      </p:pic>
      <p:cxnSp>
        <p:nvCxnSpPr>
          <p:cNvPr id="18" name="直線コネクタ 17"/>
          <p:cNvCxnSpPr>
            <a:stCxn id="5" idx="2"/>
            <a:endCxn id="16" idx="0"/>
          </p:cNvCxnSpPr>
          <p:nvPr/>
        </p:nvCxnSpPr>
        <p:spPr bwMode="auto">
          <a:xfrm flipH="1">
            <a:off x="761079" y="4225399"/>
            <a:ext cx="1809849" cy="102583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0" name="直線コネクタ 19"/>
          <p:cNvCxnSpPr>
            <a:stCxn id="5" idx="2"/>
            <a:endCxn id="15" idx="0"/>
          </p:cNvCxnSpPr>
          <p:nvPr/>
        </p:nvCxnSpPr>
        <p:spPr bwMode="auto">
          <a:xfrm flipH="1">
            <a:off x="1637327" y="4225399"/>
            <a:ext cx="933601" cy="1097401"/>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1" name="稲妻 20"/>
          <p:cNvSpPr/>
          <p:nvPr/>
        </p:nvSpPr>
        <p:spPr bwMode="gray">
          <a:xfrm rot="12268502">
            <a:off x="2497918" y="4393582"/>
            <a:ext cx="261501" cy="615554"/>
          </a:xfrm>
          <a:prstGeom prst="lightningBol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22" name="稲妻 21"/>
          <p:cNvSpPr/>
          <p:nvPr/>
        </p:nvSpPr>
        <p:spPr bwMode="gray">
          <a:xfrm rot="10425833">
            <a:off x="3187040" y="4429462"/>
            <a:ext cx="375761" cy="543795"/>
          </a:xfrm>
          <a:prstGeom prst="lightningBol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rot="19443414">
            <a:off x="909711" y="4725297"/>
            <a:ext cx="550151"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USB</a:t>
            </a:r>
          </a:p>
        </p:txBody>
      </p:sp>
      <p:sp>
        <p:nvSpPr>
          <p:cNvPr id="26" name="テキスト ボックス 25"/>
          <p:cNvSpPr txBox="1"/>
          <p:nvPr/>
        </p:nvSpPr>
        <p:spPr>
          <a:xfrm rot="18896114">
            <a:off x="1247729" y="4838168"/>
            <a:ext cx="996556" cy="307777"/>
          </a:xfrm>
          <a:prstGeom prst="rect">
            <a:avLst/>
          </a:prstGeom>
          <a:noFill/>
        </p:spPr>
        <p:txBody>
          <a:bodyPr vert="horz" wrap="none" rtlCol="0">
            <a:spAutoFit/>
          </a:bodyPr>
          <a:lstStyle/>
          <a:p>
            <a:r>
              <a:rPr kumimoji="1" lang="en-US" altLang="ja-JP" sz="1400" dirty="0" err="1" smtClean="0">
                <a:latin typeface="メイリオ" panose="020B0604030504040204" pitchFamily="50" charset="-128"/>
                <a:ea typeface="メイリオ" panose="020B0604030504040204" pitchFamily="50" charset="-128"/>
              </a:rPr>
              <a:t>EtherCAT</a:t>
            </a:r>
            <a:endParaRPr kumimoji="1" lang="en-US" altLang="ja-JP" sz="1400" dirty="0" smtClean="0">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2629728" y="4684279"/>
            <a:ext cx="556563" cy="307777"/>
          </a:xfrm>
          <a:prstGeom prst="rect">
            <a:avLst/>
          </a:prstGeom>
          <a:noFill/>
        </p:spPr>
        <p:txBody>
          <a:bodyPr vert="horz" wrap="none" rtlCol="0">
            <a:spAutoFit/>
          </a:bodyPr>
          <a:lstStyle/>
          <a:p>
            <a:r>
              <a:rPr lang="en-US" altLang="ja-JP" sz="1400" dirty="0" err="1" smtClean="0">
                <a:latin typeface="メイリオ" panose="020B0604030504040204" pitchFamily="50" charset="-128"/>
                <a:ea typeface="メイリオ" panose="020B0604030504040204" pitchFamily="50" charset="-128"/>
              </a:rPr>
              <a:t>WiFi</a:t>
            </a:r>
            <a:endParaRPr kumimoji="1" lang="en-US" altLang="ja-JP" sz="1400" dirty="0" smtClean="0">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3530556" y="4499231"/>
            <a:ext cx="514886"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BLE</a:t>
            </a:r>
          </a:p>
        </p:txBody>
      </p:sp>
      <p:sp>
        <p:nvSpPr>
          <p:cNvPr id="31" name="テキスト ボックス 30"/>
          <p:cNvSpPr txBox="1"/>
          <p:nvPr/>
        </p:nvSpPr>
        <p:spPr>
          <a:xfrm>
            <a:off x="373440" y="6092905"/>
            <a:ext cx="775277"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Buzzer</a:t>
            </a:r>
          </a:p>
        </p:txBody>
      </p:sp>
      <p:sp>
        <p:nvSpPr>
          <p:cNvPr id="32" name="テキスト ボックス 31"/>
          <p:cNvSpPr txBox="1"/>
          <p:nvPr/>
        </p:nvSpPr>
        <p:spPr>
          <a:xfrm>
            <a:off x="1192677" y="6109407"/>
            <a:ext cx="822661"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Beacon</a:t>
            </a:r>
            <a:br>
              <a:rPr kumimoji="1" lang="en-US" altLang="ja-JP" sz="1400" dirty="0" smtClean="0">
                <a:latin typeface="メイリオ" panose="020B0604030504040204" pitchFamily="50" charset="-128"/>
                <a:ea typeface="メイリオ" panose="020B0604030504040204" pitchFamily="50" charset="-128"/>
              </a:rPr>
            </a:br>
            <a:r>
              <a:rPr kumimoji="1" lang="en-US" altLang="ja-JP" sz="1400" dirty="0" smtClean="0">
                <a:latin typeface="メイリオ" panose="020B0604030504040204" pitchFamily="50" charset="-128"/>
                <a:ea typeface="メイリオ" panose="020B0604030504040204" pitchFamily="50" charset="-128"/>
              </a:rPr>
              <a:t>Light</a:t>
            </a:r>
          </a:p>
        </p:txBody>
      </p:sp>
      <p:sp>
        <p:nvSpPr>
          <p:cNvPr id="33" name="テキスト ボックス 32"/>
          <p:cNvSpPr txBox="1"/>
          <p:nvPr/>
        </p:nvSpPr>
        <p:spPr>
          <a:xfrm>
            <a:off x="1979712" y="6146140"/>
            <a:ext cx="1295547"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Environment</a:t>
            </a:r>
          </a:p>
          <a:p>
            <a:r>
              <a:rPr lang="en-US" altLang="ja-JP" sz="1400" dirty="0" smtClean="0">
                <a:latin typeface="メイリオ" panose="020B0604030504040204" pitchFamily="50" charset="-128"/>
                <a:ea typeface="メイリオ" panose="020B0604030504040204" pitchFamily="50" charset="-128"/>
              </a:rPr>
              <a:t>Sensor</a:t>
            </a:r>
            <a:endParaRPr kumimoji="1" lang="en-US" altLang="ja-JP" sz="1400" dirty="0" smtClean="0">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3275856" y="6163600"/>
            <a:ext cx="1834477"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Agriculture Sensor,</a:t>
            </a:r>
          </a:p>
          <a:p>
            <a:r>
              <a:rPr lang="en-US" altLang="ja-JP" sz="1400" dirty="0" smtClean="0">
                <a:latin typeface="メイリオ" panose="020B0604030504040204" pitchFamily="50" charset="-128"/>
                <a:ea typeface="メイリオ" panose="020B0604030504040204" pitchFamily="50" charset="-128"/>
              </a:rPr>
              <a:t>Wearable Sensor</a:t>
            </a:r>
            <a:endParaRPr kumimoji="1" lang="en-US" altLang="ja-JP" sz="1400" dirty="0" smtClean="0">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415840" y="3697142"/>
            <a:ext cx="1597169" cy="369332"/>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Local Proxy</a:t>
            </a:r>
          </a:p>
        </p:txBody>
      </p:sp>
      <p:sp>
        <p:nvSpPr>
          <p:cNvPr id="37" name="テキスト ボックス 36"/>
          <p:cNvSpPr txBox="1"/>
          <p:nvPr/>
        </p:nvSpPr>
        <p:spPr>
          <a:xfrm>
            <a:off x="5407939" y="2247630"/>
            <a:ext cx="1904432" cy="646331"/>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Remote Proxy</a:t>
            </a:r>
          </a:p>
          <a:p>
            <a:r>
              <a:rPr lang="en-US" altLang="ja-JP" dirty="0" smtClean="0">
                <a:latin typeface="メイリオ" panose="020B0604030504040204" pitchFamily="50" charset="-128"/>
                <a:ea typeface="メイリオ" panose="020B0604030504040204" pitchFamily="50" charset="-128"/>
              </a:rPr>
              <a:t>(Japan)</a:t>
            </a:r>
            <a:endParaRPr kumimoji="1" lang="en-US" altLang="ja-JP" dirty="0" smtClean="0">
              <a:latin typeface="メイリオ" panose="020B0604030504040204" pitchFamily="50" charset="-128"/>
              <a:ea typeface="メイリオ" panose="020B0604030504040204" pitchFamily="50" charset="-128"/>
            </a:endParaRPr>
          </a:p>
        </p:txBody>
      </p:sp>
      <p:cxnSp>
        <p:nvCxnSpPr>
          <p:cNvPr id="39" name="直線コネクタ 38"/>
          <p:cNvCxnSpPr>
            <a:stCxn id="5" idx="0"/>
            <a:endCxn id="84" idx="3"/>
          </p:cNvCxnSpPr>
          <p:nvPr/>
        </p:nvCxnSpPr>
        <p:spPr bwMode="auto">
          <a:xfrm flipV="1">
            <a:off x="2570928" y="2815836"/>
            <a:ext cx="1446505" cy="622956"/>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正方形/長方形 39"/>
          <p:cNvSpPr/>
          <p:nvPr/>
        </p:nvSpPr>
        <p:spPr>
          <a:xfrm>
            <a:off x="259751" y="2382322"/>
            <a:ext cx="255198" cy="369332"/>
          </a:xfrm>
          <a:prstGeom prst="rect">
            <a:avLst/>
          </a:prstGeom>
        </p:spPr>
        <p:txBody>
          <a:bodyPr wrap="none">
            <a:spAutoFit/>
          </a:bodyPr>
          <a:lstStyle/>
          <a:p>
            <a:r>
              <a:rPr lang="ja-JP" altLang="en-US" dirty="0"/>
              <a:t> </a:t>
            </a:r>
          </a:p>
        </p:txBody>
      </p:sp>
      <p:cxnSp>
        <p:nvCxnSpPr>
          <p:cNvPr id="43" name="直線コネクタ 42"/>
          <p:cNvCxnSpPr>
            <a:endCxn id="84" idx="1"/>
          </p:cNvCxnSpPr>
          <p:nvPr/>
        </p:nvCxnSpPr>
        <p:spPr bwMode="auto">
          <a:xfrm>
            <a:off x="2697398" y="1475793"/>
            <a:ext cx="1320035" cy="704157"/>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4" name="テキスト ボックス 43"/>
          <p:cNvSpPr txBox="1"/>
          <p:nvPr/>
        </p:nvSpPr>
        <p:spPr>
          <a:xfrm>
            <a:off x="2755495" y="951469"/>
            <a:ext cx="2318263" cy="646331"/>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Demo application</a:t>
            </a:r>
          </a:p>
          <a:p>
            <a:r>
              <a:rPr lang="en-US" altLang="ja-JP" dirty="0" smtClean="0">
                <a:latin typeface="メイリオ" panose="020B0604030504040204" pitchFamily="50" charset="-128"/>
                <a:ea typeface="メイリオ" panose="020B0604030504040204" pitchFamily="50" charset="-128"/>
              </a:rPr>
              <a:t>(Munich)</a:t>
            </a:r>
            <a:endParaRPr kumimoji="1" lang="en-US" altLang="ja-JP" dirty="0" smtClean="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6467381" y="3498978"/>
            <a:ext cx="676324" cy="726422"/>
          </a:xfrm>
          <a:prstGeom prst="rect">
            <a:avLst/>
          </a:prstGeom>
        </p:spPr>
      </p:pic>
      <p:cxnSp>
        <p:nvCxnSpPr>
          <p:cNvPr id="49" name="直線コネクタ 48"/>
          <p:cNvCxnSpPr>
            <a:stCxn id="47" idx="0"/>
            <a:endCxn id="84" idx="5"/>
          </p:cNvCxnSpPr>
          <p:nvPr/>
        </p:nvCxnSpPr>
        <p:spPr bwMode="auto">
          <a:xfrm flipH="1" flipV="1">
            <a:off x="5210336" y="2815836"/>
            <a:ext cx="1595207" cy="683142"/>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2" name="テキスト ボックス 51"/>
          <p:cNvSpPr txBox="1"/>
          <p:nvPr/>
        </p:nvSpPr>
        <p:spPr>
          <a:xfrm>
            <a:off x="7086755" y="3664624"/>
            <a:ext cx="1597169" cy="369332"/>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Local Proxy</a:t>
            </a:r>
          </a:p>
        </p:txBody>
      </p:sp>
      <p:cxnSp>
        <p:nvCxnSpPr>
          <p:cNvPr id="55" name="直線コネクタ 54"/>
          <p:cNvCxnSpPr>
            <a:stCxn id="47" idx="2"/>
            <a:endCxn id="74" idx="0"/>
          </p:cNvCxnSpPr>
          <p:nvPr/>
        </p:nvCxnSpPr>
        <p:spPr bwMode="auto">
          <a:xfrm flipH="1">
            <a:off x="6544360" y="4225400"/>
            <a:ext cx="261183" cy="329412"/>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テキスト ボックス 55"/>
          <p:cNvSpPr txBox="1"/>
          <p:nvPr/>
        </p:nvSpPr>
        <p:spPr>
          <a:xfrm>
            <a:off x="5796882" y="6025448"/>
            <a:ext cx="1494640"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Blind, Light, </a:t>
            </a:r>
          </a:p>
          <a:p>
            <a:r>
              <a:rPr kumimoji="1" lang="en-US" altLang="ja-JP" sz="1400" dirty="0" smtClean="0">
                <a:latin typeface="メイリオ" panose="020B0604030504040204" pitchFamily="50" charset="-128"/>
                <a:ea typeface="メイリオ" panose="020B0604030504040204" pitchFamily="50" charset="-128"/>
              </a:rPr>
              <a:t>Air conditioner</a:t>
            </a:r>
            <a:endParaRPr lang="en-US" altLang="ja-JP" sz="1400" dirty="0" smtClean="0">
              <a:latin typeface="メイリオ" panose="020B0604030504040204" pitchFamily="50" charset="-128"/>
              <a:ea typeface="メイリオ" panose="020B0604030504040204" pitchFamily="50" charset="-128"/>
            </a:endParaRPr>
          </a:p>
        </p:txBody>
      </p:sp>
      <p:sp>
        <p:nvSpPr>
          <p:cNvPr id="58" name="テキスト ボックス 57"/>
          <p:cNvSpPr txBox="1"/>
          <p:nvPr/>
        </p:nvSpPr>
        <p:spPr>
          <a:xfrm>
            <a:off x="7143705" y="2098312"/>
            <a:ext cx="2027478"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Smart house (Japan)</a:t>
            </a:r>
            <a:endParaRPr kumimoji="1" lang="ja-JP" altLang="en-US" sz="1400" dirty="0" smtClean="0">
              <a:latin typeface="メイリオ" panose="020B0604030504040204" pitchFamily="50" charset="-128"/>
              <a:ea typeface="メイリオ" panose="020B0604030504040204" pitchFamily="50" charset="-128"/>
            </a:endParaRPr>
          </a:p>
        </p:txBody>
      </p:sp>
      <p:sp>
        <p:nvSpPr>
          <p:cNvPr id="60" name="テキスト ボックス 59"/>
          <p:cNvSpPr txBox="1"/>
          <p:nvPr/>
        </p:nvSpPr>
        <p:spPr>
          <a:xfrm>
            <a:off x="395536" y="3034051"/>
            <a:ext cx="2255169"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Workshop site (Munich)</a:t>
            </a:r>
            <a:endParaRPr kumimoji="1" lang="ja-JP" altLang="en-US" sz="1400" dirty="0" smtClean="0">
              <a:latin typeface="メイリオ" panose="020B0604030504040204" pitchFamily="50" charset="-128"/>
              <a:ea typeface="メイリオ" panose="020B0604030504040204" pitchFamily="50" charset="-128"/>
            </a:endParaRPr>
          </a:p>
        </p:txBody>
      </p:sp>
      <p:pic>
        <p:nvPicPr>
          <p:cNvPr id="71" name="図 70" descr="無題.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gray">
          <a:xfrm>
            <a:off x="7312371" y="2401502"/>
            <a:ext cx="1683452" cy="1200620"/>
          </a:xfrm>
          <a:prstGeom prst="rect">
            <a:avLst/>
          </a:prstGeom>
          <a:noFill/>
          <a:ln w="9525">
            <a:noFill/>
            <a:miter lim="800000"/>
            <a:headEnd/>
            <a:tailEnd/>
          </a:ln>
        </p:spPr>
      </p:pic>
      <p:pic>
        <p:nvPicPr>
          <p:cNvPr id="72" name="Picture 183"/>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8059434" y="4471993"/>
            <a:ext cx="842643" cy="688158"/>
          </a:xfrm>
          <a:prstGeom prst="rect">
            <a:avLst/>
          </a:prstGeom>
          <a:noFill/>
          <a:ln>
            <a:noFill/>
          </a:ln>
          <a:effectLst/>
          <a:extLst>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1">
                <a:solidFill>
                  <a:srgbClr xmlns:mc="http://schemas.openxmlformats.org/markup-compatibility/2006" val="FFFFFF" mc:Ignorable="a14" a14:legacySpreadsheetColorIndex="65"/>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3" name="図 72"/>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623550" y="5234195"/>
            <a:ext cx="709726" cy="1020232"/>
          </a:xfrm>
          <a:prstGeom prst="rect">
            <a:avLst/>
          </a:prstGeom>
        </p:spPr>
      </p:pic>
      <p:pic>
        <p:nvPicPr>
          <p:cNvPr id="74" name="図 73"/>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587366" y="4554812"/>
            <a:ext cx="1913987" cy="1435490"/>
          </a:xfrm>
          <a:prstGeom prst="rect">
            <a:avLst/>
          </a:prstGeom>
        </p:spPr>
      </p:pic>
      <p:sp>
        <p:nvSpPr>
          <p:cNvPr id="75" name="テキスト ボックス 74"/>
          <p:cNvSpPr txBox="1"/>
          <p:nvPr/>
        </p:nvSpPr>
        <p:spPr>
          <a:xfrm>
            <a:off x="7251974" y="6264562"/>
            <a:ext cx="1552028"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Storage battery</a:t>
            </a:r>
          </a:p>
        </p:txBody>
      </p:sp>
      <p:cxnSp>
        <p:nvCxnSpPr>
          <p:cNvPr id="77" name="直線コネクタ 76"/>
          <p:cNvCxnSpPr/>
          <p:nvPr/>
        </p:nvCxnSpPr>
        <p:spPr bwMode="auto">
          <a:xfrm>
            <a:off x="6805543" y="4225399"/>
            <a:ext cx="1592053" cy="24413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0" name="直線コネクタ 79"/>
          <p:cNvCxnSpPr>
            <a:stCxn id="47" idx="2"/>
          </p:cNvCxnSpPr>
          <p:nvPr/>
        </p:nvCxnSpPr>
        <p:spPr bwMode="auto">
          <a:xfrm>
            <a:off x="6805543" y="4225400"/>
            <a:ext cx="1079797" cy="1008795"/>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3" name="テキスト ボックス 82"/>
          <p:cNvSpPr txBox="1"/>
          <p:nvPr/>
        </p:nvSpPr>
        <p:spPr>
          <a:xfrm>
            <a:off x="7712024" y="4189918"/>
            <a:ext cx="1299715"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Smart meter</a:t>
            </a:r>
          </a:p>
        </p:txBody>
      </p:sp>
      <p:grpSp>
        <p:nvGrpSpPr>
          <p:cNvPr id="3" name="グループ化 2"/>
          <p:cNvGrpSpPr/>
          <p:nvPr/>
        </p:nvGrpSpPr>
        <p:grpSpPr>
          <a:xfrm>
            <a:off x="3770374" y="2048253"/>
            <a:ext cx="1687021" cy="899280"/>
            <a:chOff x="3770374" y="2048253"/>
            <a:chExt cx="1687021" cy="899280"/>
          </a:xfrm>
        </p:grpSpPr>
        <p:sp>
          <p:nvSpPr>
            <p:cNvPr id="84" name="楕円 4"/>
            <p:cNvSpPr/>
            <p:nvPr/>
          </p:nvSpPr>
          <p:spPr>
            <a:xfrm>
              <a:off x="3770374" y="2048253"/>
              <a:ext cx="1687021" cy="899280"/>
            </a:xfrm>
            <a:prstGeom prst="ellipse">
              <a:avLst/>
            </a:prstGeom>
            <a:gradFill>
              <a:gsLst>
                <a:gs pos="0">
                  <a:schemeClr val="accent6">
                    <a:lumMod val="60000"/>
                    <a:lumOff val="40000"/>
                  </a:schemeClr>
                </a:gs>
                <a:gs pos="80000">
                  <a:schemeClr val="accent6">
                    <a:lumMod val="40000"/>
                    <a:lumOff val="60000"/>
                  </a:schemeClr>
                </a:gs>
                <a:gs pos="100000">
                  <a:schemeClr val="accent6">
                    <a:lumMod val="20000"/>
                    <a:lumOff val="8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sz="1050"/>
            </a:p>
          </p:txBody>
        </p:sp>
        <p:pic>
          <p:nvPicPr>
            <p:cNvPr id="85" name="Picture 80" descr="bl_011"/>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095584" y="2115780"/>
              <a:ext cx="534403" cy="7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1" descr="it_043"/>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4671423" y="2213858"/>
              <a:ext cx="618807" cy="60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スライド番号プレースホルダー 6"/>
          <p:cNvSpPr>
            <a:spLocks noGrp="1"/>
          </p:cNvSpPr>
          <p:nvPr>
            <p:ph type="sldNum" sz="quarter" idx="10"/>
          </p:nvPr>
        </p:nvSpPr>
        <p:spPr/>
        <p:txBody>
          <a:bodyPr/>
          <a:lstStyle/>
          <a:p>
            <a:fld id="{1195C95A-030B-42EE-9D8D-E0455A77345A}" type="slidenum">
              <a:rPr lang="de-DE" altLang="ja-JP" smtClean="0"/>
              <a:pPr/>
              <a:t>1</a:t>
            </a:fld>
            <a:endParaRPr lang="de-DE" altLang="ja-JP"/>
          </a:p>
        </p:txBody>
      </p:sp>
      <p:pic>
        <p:nvPicPr>
          <p:cNvPr id="8" name="図 7" descr="Zabawki i zabaweczki.. - Podróż w czasie- zabawki..."/>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98386" y="1033302"/>
            <a:ext cx="1433904" cy="997373"/>
          </a:xfrm>
          <a:prstGeom prst="rect">
            <a:avLst/>
          </a:prstGeom>
        </p:spPr>
      </p:pic>
    </p:spTree>
    <p:extLst>
      <p:ext uri="{BB962C8B-B14F-4D97-AF65-F5344CB8AC3E}">
        <p14:creationId xmlns:p14="http://schemas.microsoft.com/office/powerpoint/2010/main" val="129919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521787" y="1593667"/>
            <a:ext cx="1259114" cy="1763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b="1" dirty="0" smtClean="0"/>
              <a:t>Application</a:t>
            </a:r>
            <a:endParaRPr kumimoji="1" lang="ja-JP" altLang="en-US" sz="1400" b="1" dirty="0"/>
          </a:p>
        </p:txBody>
      </p:sp>
      <p:sp>
        <p:nvSpPr>
          <p:cNvPr id="3" name="正方形/長方形 2"/>
          <p:cNvSpPr/>
          <p:nvPr/>
        </p:nvSpPr>
        <p:spPr>
          <a:xfrm>
            <a:off x="3011833" y="1277983"/>
            <a:ext cx="3160367" cy="240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smtClean="0"/>
              <a:t>Gateway</a:t>
            </a:r>
            <a:endParaRPr kumimoji="1" lang="ja-JP" altLang="en-US" sz="1600" b="1" dirty="0"/>
          </a:p>
        </p:txBody>
      </p:sp>
      <p:sp>
        <p:nvSpPr>
          <p:cNvPr id="4" name="正方形/長方形 3"/>
          <p:cNvSpPr/>
          <p:nvPr/>
        </p:nvSpPr>
        <p:spPr>
          <a:xfrm>
            <a:off x="7379609" y="1593667"/>
            <a:ext cx="1360714" cy="17852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b="1" dirty="0" smtClean="0"/>
              <a:t>Physical Device</a:t>
            </a:r>
            <a:endParaRPr kumimoji="1" lang="ja-JP" altLang="en-US" b="1" dirty="0"/>
          </a:p>
        </p:txBody>
      </p:sp>
      <p:sp>
        <p:nvSpPr>
          <p:cNvPr id="5" name="左右矢印 4"/>
          <p:cNvSpPr/>
          <p:nvPr/>
        </p:nvSpPr>
        <p:spPr>
          <a:xfrm>
            <a:off x="6247494" y="2263140"/>
            <a:ext cx="1066804" cy="424543"/>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角丸四角形 5"/>
          <p:cNvSpPr/>
          <p:nvPr/>
        </p:nvSpPr>
        <p:spPr>
          <a:xfrm>
            <a:off x="3678468" y="1707963"/>
            <a:ext cx="2393937" cy="1807030"/>
          </a:xfrm>
          <a:prstGeom prst="roundRect">
            <a:avLst>
              <a:gd name="adj" fmla="val 9928"/>
            </a:avLst>
          </a:prstGeom>
        </p:spPr>
        <p:style>
          <a:lnRef idx="1">
            <a:schemeClr val="accent3"/>
          </a:lnRef>
          <a:fillRef idx="2">
            <a:schemeClr val="accent3"/>
          </a:fillRef>
          <a:effectRef idx="1">
            <a:schemeClr val="accent3"/>
          </a:effectRef>
          <a:fontRef idx="minor">
            <a:schemeClr val="dk1"/>
          </a:fontRef>
        </p:style>
        <p:txBody>
          <a:bodyPr tIns="0" bIns="0" rtlCol="0" anchor="t"/>
          <a:lstStyle/>
          <a:p>
            <a:pPr algn="ctr"/>
            <a:r>
              <a:rPr kumimoji="1" lang="en-US" altLang="ja-JP" sz="1600" dirty="0" smtClean="0"/>
              <a:t>Virtual device</a:t>
            </a:r>
          </a:p>
        </p:txBody>
      </p:sp>
      <p:graphicFrame>
        <p:nvGraphicFramePr>
          <p:cNvPr id="7" name="表 6"/>
          <p:cNvGraphicFramePr>
            <a:graphicFrameLocks noGrp="1"/>
          </p:cNvGraphicFramePr>
          <p:nvPr>
            <p:extLst>
              <p:ext uri="{D42A27DB-BD31-4B8C-83A1-F6EECF244321}">
                <p14:modId xmlns:p14="http://schemas.microsoft.com/office/powerpoint/2010/main" val="4251566731"/>
              </p:ext>
            </p:extLst>
          </p:nvPr>
        </p:nvGraphicFramePr>
        <p:xfrm>
          <a:off x="3768422" y="2194252"/>
          <a:ext cx="2235242" cy="1140616"/>
        </p:xfrm>
        <a:graphic>
          <a:graphicData uri="http://schemas.openxmlformats.org/drawingml/2006/table">
            <a:tbl>
              <a:tblPr firstRow="1" bandRow="1">
                <a:tableStyleId>{5C22544A-7EE6-4342-B048-85BDC9FD1C3A}</a:tableStyleId>
              </a:tblPr>
              <a:tblGrid>
                <a:gridCol w="1117621">
                  <a:extLst>
                    <a:ext uri="{9D8B030D-6E8A-4147-A177-3AD203B41FA5}">
                      <a16:colId xmlns:a16="http://schemas.microsoft.com/office/drawing/2014/main" val="2098092428"/>
                    </a:ext>
                  </a:extLst>
                </a:gridCol>
                <a:gridCol w="1117621">
                  <a:extLst>
                    <a:ext uri="{9D8B030D-6E8A-4147-A177-3AD203B41FA5}">
                      <a16:colId xmlns:a16="http://schemas.microsoft.com/office/drawing/2014/main" val="3337424344"/>
                    </a:ext>
                  </a:extLst>
                </a:gridCol>
              </a:tblGrid>
              <a:tr h="285154">
                <a:tc>
                  <a:txBody>
                    <a:bodyPr/>
                    <a:lstStyle/>
                    <a:p>
                      <a:r>
                        <a:rPr kumimoji="1" lang="en-US" altLang="ja-JP" sz="1200" dirty="0" smtClean="0"/>
                        <a:t>Property</a:t>
                      </a:r>
                      <a:endParaRPr kumimoji="1" lang="ja-JP" altLang="en-US" sz="1200" dirty="0"/>
                    </a:p>
                  </a:txBody>
                  <a:tcPr marL="36000" marR="0" marT="36000" marB="36000"/>
                </a:tc>
                <a:tc>
                  <a:txBody>
                    <a:bodyPr/>
                    <a:lstStyle/>
                    <a:p>
                      <a:r>
                        <a:rPr kumimoji="1" lang="en-US" altLang="ja-JP" sz="1200" dirty="0" smtClean="0"/>
                        <a:t>Value</a:t>
                      </a:r>
                      <a:endParaRPr kumimoji="1" lang="ja-JP" altLang="en-US" sz="1200" dirty="0"/>
                    </a:p>
                  </a:txBody>
                  <a:tcPr marL="36000" marR="0" marT="36000" marB="36000"/>
                </a:tc>
                <a:extLst>
                  <a:ext uri="{0D108BD9-81ED-4DB2-BD59-A6C34878D82A}">
                    <a16:rowId xmlns:a16="http://schemas.microsoft.com/office/drawing/2014/main" val="305556219"/>
                  </a:ext>
                </a:extLst>
              </a:tr>
              <a:tr h="285154">
                <a:tc>
                  <a:txBody>
                    <a:bodyPr/>
                    <a:lstStyle/>
                    <a:p>
                      <a:r>
                        <a:rPr kumimoji="1" lang="en-US" altLang="ja-JP" sz="1200" dirty="0" smtClean="0"/>
                        <a:t>Status</a:t>
                      </a:r>
                      <a:endParaRPr kumimoji="1" lang="ja-JP" altLang="en-US" sz="1200" dirty="0"/>
                    </a:p>
                  </a:txBody>
                  <a:tcPr marL="36000" marR="0" marT="36000" marB="36000"/>
                </a:tc>
                <a:tc>
                  <a:txBody>
                    <a:bodyPr/>
                    <a:lstStyle/>
                    <a:p>
                      <a:r>
                        <a:rPr kumimoji="1" lang="en-US" altLang="ja-JP" sz="1200" dirty="0" smtClean="0"/>
                        <a:t>ON</a:t>
                      </a:r>
                      <a:endParaRPr kumimoji="1" lang="ja-JP" altLang="en-US" sz="1200" dirty="0"/>
                    </a:p>
                  </a:txBody>
                  <a:tcPr marL="36000" marR="0" marT="36000" marB="36000"/>
                </a:tc>
                <a:extLst>
                  <a:ext uri="{0D108BD9-81ED-4DB2-BD59-A6C34878D82A}">
                    <a16:rowId xmlns:a16="http://schemas.microsoft.com/office/drawing/2014/main" val="2138665246"/>
                  </a:ext>
                </a:extLst>
              </a:tr>
              <a:tr h="285154">
                <a:tc>
                  <a:txBody>
                    <a:bodyPr/>
                    <a:lstStyle/>
                    <a:p>
                      <a:r>
                        <a:rPr kumimoji="1" lang="en-US" altLang="ja-JP" sz="1200" dirty="0" smtClean="0"/>
                        <a:t>Mode</a:t>
                      </a:r>
                      <a:endParaRPr kumimoji="1" lang="ja-JP" altLang="en-US" sz="1200" dirty="0"/>
                    </a:p>
                  </a:txBody>
                  <a:tcPr marL="36000" marR="0" marT="36000" marB="36000"/>
                </a:tc>
                <a:tc>
                  <a:txBody>
                    <a:bodyPr/>
                    <a:lstStyle/>
                    <a:p>
                      <a:r>
                        <a:rPr kumimoji="1" lang="en-US" altLang="ja-JP" sz="1200" dirty="0" smtClean="0"/>
                        <a:t>Cooling</a:t>
                      </a:r>
                      <a:endParaRPr kumimoji="1" lang="ja-JP" altLang="en-US" sz="1200" dirty="0"/>
                    </a:p>
                  </a:txBody>
                  <a:tcPr marL="36000" marR="0" marT="36000" marB="36000"/>
                </a:tc>
                <a:extLst>
                  <a:ext uri="{0D108BD9-81ED-4DB2-BD59-A6C34878D82A}">
                    <a16:rowId xmlns:a16="http://schemas.microsoft.com/office/drawing/2014/main" val="2116727949"/>
                  </a:ext>
                </a:extLst>
              </a:tr>
              <a:tr h="285154">
                <a:tc>
                  <a:txBody>
                    <a:bodyPr/>
                    <a:lstStyle/>
                    <a:p>
                      <a:r>
                        <a:rPr kumimoji="1" lang="en-US" altLang="ja-JP" sz="1200" dirty="0" smtClean="0"/>
                        <a:t>Temperature</a:t>
                      </a:r>
                      <a:endParaRPr kumimoji="1" lang="ja-JP" altLang="en-US" sz="1200" dirty="0"/>
                    </a:p>
                  </a:txBody>
                  <a:tcPr marL="36000" marR="0" marT="36000" marB="36000"/>
                </a:tc>
                <a:tc>
                  <a:txBody>
                    <a:bodyPr/>
                    <a:lstStyle/>
                    <a:p>
                      <a:r>
                        <a:rPr kumimoji="1" lang="en-US" altLang="ja-JP" sz="1200" dirty="0" smtClean="0"/>
                        <a:t>27</a:t>
                      </a:r>
                      <a:endParaRPr kumimoji="1" lang="ja-JP" altLang="en-US" sz="1200" dirty="0"/>
                    </a:p>
                  </a:txBody>
                  <a:tcPr marL="36000" marR="0" marT="36000" marB="36000"/>
                </a:tc>
                <a:extLst>
                  <a:ext uri="{0D108BD9-81ED-4DB2-BD59-A6C34878D82A}">
                    <a16:rowId xmlns:a16="http://schemas.microsoft.com/office/drawing/2014/main" val="3091723147"/>
                  </a:ext>
                </a:extLst>
              </a:tr>
            </a:tbl>
          </a:graphicData>
        </a:graphic>
      </p:graphicFrame>
      <p:sp>
        <p:nvSpPr>
          <p:cNvPr id="14" name="左右矢印 13"/>
          <p:cNvSpPr/>
          <p:nvPr/>
        </p:nvSpPr>
        <p:spPr>
          <a:xfrm>
            <a:off x="1875973" y="2274023"/>
            <a:ext cx="1066804" cy="424543"/>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a:off x="3197510" y="2499343"/>
            <a:ext cx="353973" cy="37016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a:solidFill>
                <a:schemeClr val="tx1"/>
              </a:solidFill>
            </a:endParaRPr>
          </a:p>
        </p:txBody>
      </p:sp>
      <p:sp>
        <p:nvSpPr>
          <p:cNvPr id="22" name="左矢印 21"/>
          <p:cNvSpPr/>
          <p:nvPr/>
        </p:nvSpPr>
        <p:spPr>
          <a:xfrm>
            <a:off x="3148346" y="1990360"/>
            <a:ext cx="334307" cy="370169"/>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a:solidFill>
                <a:schemeClr val="tx1"/>
              </a:solidFill>
            </a:endParaRPr>
          </a:p>
        </p:txBody>
      </p:sp>
      <p:sp>
        <p:nvSpPr>
          <p:cNvPr id="23" name="左矢印 22"/>
          <p:cNvSpPr/>
          <p:nvPr/>
        </p:nvSpPr>
        <p:spPr>
          <a:xfrm>
            <a:off x="3148346" y="2998043"/>
            <a:ext cx="353973" cy="370169"/>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a:solidFill>
                <a:schemeClr val="tx1"/>
              </a:solidFill>
            </a:endParaRPr>
          </a:p>
        </p:txBody>
      </p:sp>
      <p:sp>
        <p:nvSpPr>
          <p:cNvPr id="24" name="テキスト ボックス 23"/>
          <p:cNvSpPr txBox="1"/>
          <p:nvPr/>
        </p:nvSpPr>
        <p:spPr>
          <a:xfrm flipH="1">
            <a:off x="2922642" y="2245176"/>
            <a:ext cx="823113" cy="307777"/>
          </a:xfrm>
          <a:prstGeom prst="rect">
            <a:avLst/>
          </a:prstGeom>
          <a:noFill/>
        </p:spPr>
        <p:txBody>
          <a:bodyPr wrap="square" rtlCol="0">
            <a:spAutoFit/>
          </a:bodyPr>
          <a:lstStyle/>
          <a:p>
            <a:pPr algn="ctr"/>
            <a:r>
              <a:rPr kumimoji="1" lang="en-US" altLang="ja-JP" sz="1400" b="1" dirty="0" smtClean="0">
                <a:solidFill>
                  <a:schemeClr val="bg1"/>
                </a:solidFill>
              </a:rPr>
              <a:t>WRITE</a:t>
            </a:r>
            <a:endParaRPr kumimoji="1" lang="ja-JP" altLang="en-US" sz="1400" b="1" dirty="0">
              <a:solidFill>
                <a:schemeClr val="bg1"/>
              </a:solidFill>
            </a:endParaRPr>
          </a:p>
        </p:txBody>
      </p:sp>
      <p:sp>
        <p:nvSpPr>
          <p:cNvPr id="25" name="テキスト ボックス 24"/>
          <p:cNvSpPr txBox="1"/>
          <p:nvPr/>
        </p:nvSpPr>
        <p:spPr>
          <a:xfrm flipH="1">
            <a:off x="2929569" y="2770829"/>
            <a:ext cx="851818" cy="307777"/>
          </a:xfrm>
          <a:prstGeom prst="rect">
            <a:avLst/>
          </a:prstGeom>
          <a:noFill/>
        </p:spPr>
        <p:txBody>
          <a:bodyPr wrap="square" rtlCol="0">
            <a:spAutoFit/>
          </a:bodyPr>
          <a:lstStyle/>
          <a:p>
            <a:pPr algn="ctr"/>
            <a:r>
              <a:rPr kumimoji="1" lang="en-US" altLang="ja-JP" sz="1400" b="1" dirty="0" smtClean="0">
                <a:solidFill>
                  <a:schemeClr val="bg1"/>
                </a:solidFill>
              </a:rPr>
              <a:t>NOTIFY</a:t>
            </a:r>
            <a:endParaRPr kumimoji="1" lang="ja-JP" altLang="en-US" sz="1400" b="1" dirty="0">
              <a:solidFill>
                <a:schemeClr val="bg1"/>
              </a:solidFill>
            </a:endParaRPr>
          </a:p>
        </p:txBody>
      </p:sp>
      <p:sp>
        <p:nvSpPr>
          <p:cNvPr id="26" name="テキスト ボックス 25"/>
          <p:cNvSpPr txBox="1"/>
          <p:nvPr/>
        </p:nvSpPr>
        <p:spPr>
          <a:xfrm flipH="1">
            <a:off x="2985981" y="1707963"/>
            <a:ext cx="693544" cy="307777"/>
          </a:xfrm>
          <a:prstGeom prst="rect">
            <a:avLst/>
          </a:prstGeom>
          <a:noFill/>
        </p:spPr>
        <p:txBody>
          <a:bodyPr wrap="square" rtlCol="0">
            <a:spAutoFit/>
          </a:bodyPr>
          <a:lstStyle/>
          <a:p>
            <a:pPr algn="ctr"/>
            <a:r>
              <a:rPr kumimoji="1" lang="en-US" altLang="ja-JP" sz="1400" b="1" dirty="0" smtClean="0">
                <a:solidFill>
                  <a:schemeClr val="bg1"/>
                </a:solidFill>
              </a:rPr>
              <a:t>READ</a:t>
            </a:r>
            <a:endParaRPr kumimoji="1" lang="ja-JP" altLang="en-US" sz="1400" b="1" dirty="0">
              <a:solidFill>
                <a:schemeClr val="bg1"/>
              </a:solidFill>
            </a:endParaRPr>
          </a:p>
        </p:txBody>
      </p:sp>
      <p:sp>
        <p:nvSpPr>
          <p:cNvPr id="15" name="テキスト ボックス 14"/>
          <p:cNvSpPr txBox="1"/>
          <p:nvPr/>
        </p:nvSpPr>
        <p:spPr>
          <a:xfrm>
            <a:off x="2111857" y="1951674"/>
            <a:ext cx="614207" cy="369332"/>
          </a:xfrm>
          <a:prstGeom prst="rect">
            <a:avLst/>
          </a:prstGeom>
          <a:noFill/>
        </p:spPr>
        <p:txBody>
          <a:bodyPr wrap="none" rtlCol="0">
            <a:spAutoFit/>
          </a:bodyPr>
          <a:lstStyle/>
          <a:p>
            <a:pPr algn="ctr"/>
            <a:r>
              <a:rPr kumimoji="1" lang="en-US" altLang="ja-JP" dirty="0" err="1" smtClean="0"/>
              <a:t>WoT</a:t>
            </a:r>
            <a:endParaRPr kumimoji="1" lang="ja-JP" altLang="en-US" dirty="0"/>
          </a:p>
        </p:txBody>
      </p:sp>
      <p:sp>
        <p:nvSpPr>
          <p:cNvPr id="16" name="テキスト ボックス 15"/>
          <p:cNvSpPr txBox="1"/>
          <p:nvPr/>
        </p:nvSpPr>
        <p:spPr>
          <a:xfrm>
            <a:off x="6185850" y="1598845"/>
            <a:ext cx="1233379" cy="646331"/>
          </a:xfrm>
          <a:prstGeom prst="rect">
            <a:avLst/>
          </a:prstGeom>
          <a:noFill/>
        </p:spPr>
        <p:txBody>
          <a:bodyPr wrap="square" rtlCol="0">
            <a:spAutoFit/>
          </a:bodyPr>
          <a:lstStyle/>
          <a:p>
            <a:pPr algn="ctr"/>
            <a:r>
              <a:rPr kumimoji="1" lang="en-US" altLang="ja-JP" dirty="0" smtClean="0"/>
              <a:t>Propriety Interface</a:t>
            </a:r>
            <a:endParaRPr kumimoji="1" lang="ja-JP" altLang="en-US" dirty="0"/>
          </a:p>
        </p:txBody>
      </p:sp>
      <p:sp>
        <p:nvSpPr>
          <p:cNvPr id="8" name="タイトル 7"/>
          <p:cNvSpPr>
            <a:spLocks noGrp="1"/>
          </p:cNvSpPr>
          <p:nvPr>
            <p:ph type="title"/>
          </p:nvPr>
        </p:nvSpPr>
        <p:spPr/>
        <p:txBody>
          <a:bodyPr/>
          <a:lstStyle/>
          <a:p>
            <a:r>
              <a:rPr lang="en-US" altLang="ja-JP" dirty="0" smtClean="0"/>
              <a:t>Device virtualization technology</a:t>
            </a:r>
            <a:endParaRPr kumimoji="1" lang="ja-JP" altLang="en-US" dirty="0"/>
          </a:p>
        </p:txBody>
      </p:sp>
      <p:sp>
        <p:nvSpPr>
          <p:cNvPr id="18" name="角丸四角形 17"/>
          <p:cNvSpPr/>
          <p:nvPr/>
        </p:nvSpPr>
        <p:spPr>
          <a:xfrm>
            <a:off x="2621745" y="3861048"/>
            <a:ext cx="1414020" cy="388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Application</a:t>
            </a:r>
            <a:endParaRPr kumimoji="1" lang="ja-JP" altLang="en-US" sz="1600" dirty="0"/>
          </a:p>
        </p:txBody>
      </p:sp>
      <p:sp>
        <p:nvSpPr>
          <p:cNvPr id="19" name="正方形/長方形 18"/>
          <p:cNvSpPr/>
          <p:nvPr/>
        </p:nvSpPr>
        <p:spPr>
          <a:xfrm>
            <a:off x="1732919" y="6142065"/>
            <a:ext cx="1008668" cy="3290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t>Device A</a:t>
            </a:r>
            <a:endParaRPr kumimoji="1" lang="ja-JP" altLang="en-US" sz="1400" dirty="0"/>
          </a:p>
        </p:txBody>
      </p:sp>
      <p:sp>
        <p:nvSpPr>
          <p:cNvPr id="20" name="正方形/長方形 19"/>
          <p:cNvSpPr/>
          <p:nvPr/>
        </p:nvSpPr>
        <p:spPr>
          <a:xfrm>
            <a:off x="1732919" y="5188911"/>
            <a:ext cx="3207925" cy="568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kumimoji="1" lang="en-US" altLang="ja-JP" dirty="0" smtClean="0"/>
              <a:t>Gateway</a:t>
            </a:r>
            <a:endParaRPr kumimoji="1" lang="ja-JP" altLang="en-US" dirty="0"/>
          </a:p>
        </p:txBody>
      </p:sp>
      <p:sp>
        <p:nvSpPr>
          <p:cNvPr id="27" name="上下矢印 26"/>
          <p:cNvSpPr/>
          <p:nvPr/>
        </p:nvSpPr>
        <p:spPr>
          <a:xfrm>
            <a:off x="2108419" y="5757132"/>
            <a:ext cx="282804" cy="38493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8" name="正方形/長方形 27"/>
          <p:cNvSpPr/>
          <p:nvPr/>
        </p:nvSpPr>
        <p:spPr>
          <a:xfrm>
            <a:off x="1794979" y="5469707"/>
            <a:ext cx="884548" cy="239848"/>
          </a:xfrm>
          <a:prstGeom prst="rect">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kumimoji="1" lang="en-US" altLang="ja-JP" sz="1400" dirty="0" smtClean="0"/>
              <a:t>Adapter</a:t>
            </a:r>
            <a:endParaRPr kumimoji="1" lang="ja-JP" altLang="en-US" sz="1400" dirty="0"/>
          </a:p>
        </p:txBody>
      </p:sp>
      <p:sp>
        <p:nvSpPr>
          <p:cNvPr id="29" name="正方形/長方形 28"/>
          <p:cNvSpPr/>
          <p:nvPr/>
        </p:nvSpPr>
        <p:spPr>
          <a:xfrm>
            <a:off x="2833625" y="6142063"/>
            <a:ext cx="1008668" cy="329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400" dirty="0" smtClean="0"/>
              <a:t>Device B</a:t>
            </a:r>
            <a:endParaRPr kumimoji="1" lang="ja-JP" altLang="en-US" sz="1400" dirty="0"/>
          </a:p>
        </p:txBody>
      </p:sp>
      <p:sp>
        <p:nvSpPr>
          <p:cNvPr id="30" name="上下矢印 29"/>
          <p:cNvSpPr/>
          <p:nvPr/>
        </p:nvSpPr>
        <p:spPr>
          <a:xfrm>
            <a:off x="3209125" y="5757130"/>
            <a:ext cx="282804" cy="384930"/>
          </a:xfrm>
          <a:prstGeom prst="up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1" name="正方形/長方形 30"/>
          <p:cNvSpPr/>
          <p:nvPr/>
        </p:nvSpPr>
        <p:spPr>
          <a:xfrm>
            <a:off x="2895685" y="5469705"/>
            <a:ext cx="884548" cy="239848"/>
          </a:xfrm>
          <a:prstGeom prst="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kumimoji="1" lang="en-US" altLang="ja-JP" sz="1400" dirty="0" smtClean="0"/>
              <a:t>Adapter</a:t>
            </a:r>
            <a:endParaRPr kumimoji="1" lang="ja-JP" altLang="en-US" sz="1400" dirty="0"/>
          </a:p>
        </p:txBody>
      </p:sp>
      <p:sp>
        <p:nvSpPr>
          <p:cNvPr id="32" name="正方形/長方形 31"/>
          <p:cNvSpPr/>
          <p:nvPr/>
        </p:nvSpPr>
        <p:spPr>
          <a:xfrm>
            <a:off x="3932176" y="6142063"/>
            <a:ext cx="1008668" cy="3290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t>Device C</a:t>
            </a:r>
            <a:endParaRPr kumimoji="1" lang="ja-JP" altLang="en-US" sz="1400" dirty="0"/>
          </a:p>
        </p:txBody>
      </p:sp>
      <p:sp>
        <p:nvSpPr>
          <p:cNvPr id="33" name="上下矢印 32"/>
          <p:cNvSpPr/>
          <p:nvPr/>
        </p:nvSpPr>
        <p:spPr>
          <a:xfrm>
            <a:off x="4307676" y="5757130"/>
            <a:ext cx="282804" cy="38493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1794979" y="4825237"/>
            <a:ext cx="884548" cy="322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A</a:t>
            </a:r>
            <a:endParaRPr kumimoji="1" lang="ja-JP" altLang="en-US" sz="1400" dirty="0"/>
          </a:p>
        </p:txBody>
      </p:sp>
      <p:sp>
        <p:nvSpPr>
          <p:cNvPr id="35" name="角丸四角形 34"/>
          <p:cNvSpPr/>
          <p:nvPr/>
        </p:nvSpPr>
        <p:spPr>
          <a:xfrm>
            <a:off x="2894607" y="4825237"/>
            <a:ext cx="884548" cy="322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B</a:t>
            </a:r>
            <a:endParaRPr kumimoji="1" lang="ja-JP" altLang="en-US" sz="1400" dirty="0"/>
          </a:p>
        </p:txBody>
      </p:sp>
      <p:sp>
        <p:nvSpPr>
          <p:cNvPr id="36" name="角丸四角形 35"/>
          <p:cNvSpPr/>
          <p:nvPr/>
        </p:nvSpPr>
        <p:spPr>
          <a:xfrm>
            <a:off x="3994235" y="4825237"/>
            <a:ext cx="884548" cy="322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C</a:t>
            </a:r>
            <a:endParaRPr kumimoji="1" lang="ja-JP" altLang="en-US" sz="1400" dirty="0"/>
          </a:p>
        </p:txBody>
      </p:sp>
      <p:cxnSp>
        <p:nvCxnSpPr>
          <p:cNvPr id="37" name="直線矢印コネクタ 36"/>
          <p:cNvCxnSpPr>
            <a:stCxn id="34" idx="0"/>
            <a:endCxn id="18" idx="2"/>
          </p:cNvCxnSpPr>
          <p:nvPr/>
        </p:nvCxnSpPr>
        <p:spPr>
          <a:xfrm flipV="1">
            <a:off x="2237253" y="4249099"/>
            <a:ext cx="1091502" cy="57613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5" idx="0"/>
            <a:endCxn id="18" idx="2"/>
          </p:cNvCxnSpPr>
          <p:nvPr/>
        </p:nvCxnSpPr>
        <p:spPr>
          <a:xfrm flipH="1" flipV="1">
            <a:off x="3328755" y="4249099"/>
            <a:ext cx="8126" cy="57613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0"/>
            <a:endCxn id="18" idx="2"/>
          </p:cNvCxnSpPr>
          <p:nvPr/>
        </p:nvCxnSpPr>
        <p:spPr>
          <a:xfrm flipH="1" flipV="1">
            <a:off x="3328755" y="4249099"/>
            <a:ext cx="1107754" cy="57613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4870657" y="4206240"/>
            <a:ext cx="4046256" cy="830997"/>
          </a:xfrm>
          <a:prstGeom prst="rect">
            <a:avLst/>
          </a:prstGeom>
          <a:noFill/>
        </p:spPr>
        <p:txBody>
          <a:bodyPr wrap="square" rtlCol="0">
            <a:spAutoFit/>
          </a:bodyPr>
          <a:lstStyle/>
          <a:p>
            <a:pPr algn="l"/>
            <a:r>
              <a:rPr kumimoji="1" lang="en-US" altLang="ja-JP" sz="2400" dirty="0" smtClean="0"/>
              <a:t>Applications can handle devices through </a:t>
            </a:r>
            <a:r>
              <a:rPr kumimoji="1" lang="en-US" altLang="ja-JP" sz="2400" dirty="0" err="1" smtClean="0"/>
              <a:t>WoT</a:t>
            </a:r>
            <a:r>
              <a:rPr kumimoji="1" lang="en-US" altLang="ja-JP" sz="2400" dirty="0" smtClean="0"/>
              <a:t> </a:t>
            </a:r>
            <a:r>
              <a:rPr kumimoji="1" lang="en-US" altLang="ja-JP" sz="2400" dirty="0" err="1" smtClean="0"/>
              <a:t>inteface</a:t>
            </a:r>
            <a:endParaRPr kumimoji="1" lang="ja-JP" altLang="en-US" sz="2400" dirty="0"/>
          </a:p>
        </p:txBody>
      </p:sp>
      <p:sp>
        <p:nvSpPr>
          <p:cNvPr id="41" name="テキスト ボックス 40"/>
          <p:cNvSpPr txBox="1"/>
          <p:nvPr/>
        </p:nvSpPr>
        <p:spPr>
          <a:xfrm>
            <a:off x="786707" y="4291703"/>
            <a:ext cx="1532792" cy="369332"/>
          </a:xfrm>
          <a:prstGeom prst="rect">
            <a:avLst/>
          </a:prstGeom>
          <a:noFill/>
        </p:spPr>
        <p:txBody>
          <a:bodyPr wrap="none" rtlCol="0">
            <a:spAutoFit/>
          </a:bodyPr>
          <a:lstStyle/>
          <a:p>
            <a:pPr algn="ctr"/>
            <a:r>
              <a:rPr kumimoji="1" lang="en-US" altLang="ja-JP" dirty="0" err="1" smtClean="0"/>
              <a:t>WoT</a:t>
            </a:r>
            <a:r>
              <a:rPr kumimoji="1" lang="en-US" altLang="ja-JP" dirty="0" smtClean="0"/>
              <a:t> </a:t>
            </a:r>
            <a:r>
              <a:rPr lang="en-US" altLang="ja-JP" dirty="0" smtClean="0"/>
              <a:t>interface</a:t>
            </a:r>
            <a:endParaRPr kumimoji="1" lang="ja-JP" altLang="en-US" dirty="0"/>
          </a:p>
        </p:txBody>
      </p:sp>
      <p:cxnSp>
        <p:nvCxnSpPr>
          <p:cNvPr id="42" name="直線コネクタ 41"/>
          <p:cNvCxnSpPr/>
          <p:nvPr/>
        </p:nvCxnSpPr>
        <p:spPr>
          <a:xfrm flipV="1">
            <a:off x="2393490" y="4441497"/>
            <a:ext cx="2043019" cy="28663"/>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sp>
        <p:nvSpPr>
          <p:cNvPr id="9" name="フッター プレースホルダー 8"/>
          <p:cNvSpPr>
            <a:spLocks noGrp="1"/>
          </p:cNvSpPr>
          <p:nvPr>
            <p:ph type="ftr" sz="quarter" idx="11"/>
          </p:nvPr>
        </p:nvSpPr>
        <p:spPr/>
        <p:txBody>
          <a:bodyPr/>
          <a:lstStyle/>
          <a:p>
            <a:r>
              <a:rPr lang="de-DE" altLang="ja-JP" smtClean="0"/>
              <a:t>Copyright 2019 FUJITSU LIMITED</a:t>
            </a:r>
            <a:endParaRPr lang="de-DE" altLang="ja-JP" dirty="0"/>
          </a:p>
        </p:txBody>
      </p:sp>
      <p:sp>
        <p:nvSpPr>
          <p:cNvPr id="10" name="スライド番号プレースホルダー 9"/>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769068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074507" y="4084694"/>
            <a:ext cx="3207925" cy="85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kumimoji="1" lang="en-US" altLang="ja-JP" sz="1600" dirty="0" smtClean="0"/>
              <a:t>Gateway (local)</a:t>
            </a:r>
            <a:endParaRPr kumimoji="1" lang="ja-JP" altLang="en-US" sz="1600" dirty="0"/>
          </a:p>
        </p:txBody>
      </p:sp>
      <p:sp>
        <p:nvSpPr>
          <p:cNvPr id="13" name="上下矢印 12"/>
          <p:cNvSpPr/>
          <p:nvPr/>
        </p:nvSpPr>
        <p:spPr>
          <a:xfrm>
            <a:off x="1450007" y="4934789"/>
            <a:ext cx="282804" cy="38493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 name="正方形/長方形 15"/>
          <p:cNvSpPr/>
          <p:nvPr/>
        </p:nvSpPr>
        <p:spPr>
          <a:xfrm>
            <a:off x="1136567" y="4372338"/>
            <a:ext cx="884548" cy="496824"/>
          </a:xfrm>
          <a:prstGeom prst="rect">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altLang="ja-JP" sz="1400" dirty="0" smtClean="0"/>
              <a:t>BLE</a:t>
            </a:r>
          </a:p>
          <a:p>
            <a:pPr algn="ctr"/>
            <a:r>
              <a:rPr kumimoji="1" lang="en-US" altLang="ja-JP" sz="1400" dirty="0" err="1" smtClean="0"/>
              <a:t>Adapber</a:t>
            </a:r>
            <a:endParaRPr kumimoji="1" lang="ja-JP" altLang="en-US" sz="1400" dirty="0"/>
          </a:p>
        </p:txBody>
      </p:sp>
      <p:sp>
        <p:nvSpPr>
          <p:cNvPr id="18" name="上下矢印 17"/>
          <p:cNvSpPr/>
          <p:nvPr/>
        </p:nvSpPr>
        <p:spPr>
          <a:xfrm>
            <a:off x="2550713" y="4934787"/>
            <a:ext cx="282804" cy="384930"/>
          </a:xfrm>
          <a:prstGeom prst="up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9" name="正方形/長方形 18"/>
          <p:cNvSpPr/>
          <p:nvPr/>
        </p:nvSpPr>
        <p:spPr>
          <a:xfrm>
            <a:off x="2237273" y="4372336"/>
            <a:ext cx="884548" cy="496824"/>
          </a:xfrm>
          <a:prstGeom prst="rect">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pPr algn="ctr"/>
            <a:r>
              <a:rPr kumimoji="1" lang="en-US" altLang="ja-JP" sz="1400" dirty="0" smtClean="0"/>
              <a:t>USB</a:t>
            </a:r>
          </a:p>
          <a:p>
            <a:pPr algn="ctr"/>
            <a:r>
              <a:rPr kumimoji="1" lang="en-US" altLang="ja-JP" sz="1400" dirty="0" smtClean="0"/>
              <a:t>Adapter</a:t>
            </a:r>
            <a:endParaRPr kumimoji="1" lang="ja-JP" altLang="en-US" sz="1400" dirty="0"/>
          </a:p>
        </p:txBody>
      </p:sp>
      <p:sp>
        <p:nvSpPr>
          <p:cNvPr id="21" name="上下矢印 20"/>
          <p:cNvSpPr/>
          <p:nvPr/>
        </p:nvSpPr>
        <p:spPr>
          <a:xfrm>
            <a:off x="3649264" y="4934787"/>
            <a:ext cx="282804" cy="38493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1136567" y="3723262"/>
            <a:ext cx="884548" cy="30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A</a:t>
            </a:r>
            <a:endParaRPr kumimoji="1" lang="ja-JP" altLang="en-US" sz="1400" dirty="0"/>
          </a:p>
        </p:txBody>
      </p:sp>
      <p:sp>
        <p:nvSpPr>
          <p:cNvPr id="26" name="角丸四角形 25"/>
          <p:cNvSpPr/>
          <p:nvPr/>
        </p:nvSpPr>
        <p:spPr>
          <a:xfrm>
            <a:off x="2236195" y="3723262"/>
            <a:ext cx="884548" cy="30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B</a:t>
            </a:r>
            <a:endParaRPr kumimoji="1" lang="ja-JP" altLang="en-US" sz="1400" dirty="0"/>
          </a:p>
        </p:txBody>
      </p:sp>
      <p:sp>
        <p:nvSpPr>
          <p:cNvPr id="28" name="角丸四角形 27"/>
          <p:cNvSpPr/>
          <p:nvPr/>
        </p:nvSpPr>
        <p:spPr>
          <a:xfrm>
            <a:off x="3335823" y="3723262"/>
            <a:ext cx="884548" cy="30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C</a:t>
            </a:r>
            <a:endParaRPr kumimoji="1" lang="ja-JP" altLang="en-US" sz="1400" dirty="0"/>
          </a:p>
        </p:txBody>
      </p:sp>
      <p:sp>
        <p:nvSpPr>
          <p:cNvPr id="25" name="正方形/長方形 24"/>
          <p:cNvSpPr/>
          <p:nvPr/>
        </p:nvSpPr>
        <p:spPr>
          <a:xfrm>
            <a:off x="4799131" y="4084694"/>
            <a:ext cx="3207925" cy="85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kumimoji="1" lang="en-US" altLang="ja-JP" sz="1600" dirty="0" smtClean="0"/>
              <a:t>Gateway (local)</a:t>
            </a:r>
            <a:endParaRPr kumimoji="1" lang="ja-JP" altLang="en-US" sz="1600" dirty="0"/>
          </a:p>
        </p:txBody>
      </p:sp>
      <p:sp>
        <p:nvSpPr>
          <p:cNvPr id="27" name="上下矢印 26"/>
          <p:cNvSpPr/>
          <p:nvPr/>
        </p:nvSpPr>
        <p:spPr>
          <a:xfrm>
            <a:off x="6165212" y="4982001"/>
            <a:ext cx="282804" cy="38493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9" name="正方形/長方形 28"/>
          <p:cNvSpPr/>
          <p:nvPr/>
        </p:nvSpPr>
        <p:spPr>
          <a:xfrm>
            <a:off x="4861191" y="4382017"/>
            <a:ext cx="3083804" cy="496824"/>
          </a:xfrm>
          <a:prstGeom prst="rect">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kumimoji="1" lang="en-US" altLang="ja-JP" sz="1400" dirty="0" smtClean="0"/>
              <a:t>ECHONET Lite</a:t>
            </a:r>
          </a:p>
          <a:p>
            <a:pPr algn="ctr"/>
            <a:r>
              <a:rPr kumimoji="1" lang="en-US" altLang="ja-JP" sz="1400" dirty="0" smtClean="0"/>
              <a:t>Adapter</a:t>
            </a:r>
            <a:endParaRPr kumimoji="1" lang="ja-JP" altLang="en-US" sz="1400" dirty="0"/>
          </a:p>
        </p:txBody>
      </p:sp>
      <p:sp>
        <p:nvSpPr>
          <p:cNvPr id="38" name="角丸四角形 37"/>
          <p:cNvSpPr/>
          <p:nvPr/>
        </p:nvSpPr>
        <p:spPr>
          <a:xfrm>
            <a:off x="4861191" y="3723262"/>
            <a:ext cx="884548" cy="30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D</a:t>
            </a:r>
            <a:endParaRPr kumimoji="1" lang="ja-JP" altLang="en-US" sz="1400" dirty="0"/>
          </a:p>
        </p:txBody>
      </p:sp>
      <p:sp>
        <p:nvSpPr>
          <p:cNvPr id="39" name="角丸四角形 38"/>
          <p:cNvSpPr/>
          <p:nvPr/>
        </p:nvSpPr>
        <p:spPr>
          <a:xfrm>
            <a:off x="5960819" y="3723262"/>
            <a:ext cx="884548" cy="30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E</a:t>
            </a:r>
            <a:endParaRPr kumimoji="1" lang="ja-JP" altLang="en-US" sz="1400" dirty="0"/>
          </a:p>
        </p:txBody>
      </p:sp>
      <p:sp>
        <p:nvSpPr>
          <p:cNvPr id="40" name="角丸四角形 39"/>
          <p:cNvSpPr/>
          <p:nvPr/>
        </p:nvSpPr>
        <p:spPr>
          <a:xfrm>
            <a:off x="7060447" y="3723262"/>
            <a:ext cx="884548" cy="30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t>Virtual F</a:t>
            </a:r>
            <a:endParaRPr kumimoji="1" lang="ja-JP" altLang="en-US" sz="1400" dirty="0"/>
          </a:p>
        </p:txBody>
      </p:sp>
      <p:sp>
        <p:nvSpPr>
          <p:cNvPr id="44" name="正方形/長方形 43"/>
          <p:cNvSpPr/>
          <p:nvPr/>
        </p:nvSpPr>
        <p:spPr>
          <a:xfrm>
            <a:off x="2957287" y="2361301"/>
            <a:ext cx="3207925" cy="44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kumimoji="1" lang="en-US" altLang="ja-JP" dirty="0" smtClean="0"/>
              <a:t>Gateway (cloud)</a:t>
            </a:r>
            <a:endParaRPr kumimoji="1" lang="ja-JP" altLang="en-US" dirty="0"/>
          </a:p>
        </p:txBody>
      </p:sp>
      <p:sp>
        <p:nvSpPr>
          <p:cNvPr id="48" name="角丸四角形 47"/>
          <p:cNvSpPr/>
          <p:nvPr/>
        </p:nvSpPr>
        <p:spPr>
          <a:xfrm>
            <a:off x="2953587" y="2033341"/>
            <a:ext cx="486568" cy="27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smtClean="0"/>
              <a:t>A</a:t>
            </a:r>
            <a:endParaRPr kumimoji="1" lang="ja-JP" altLang="en-US" dirty="0"/>
          </a:p>
        </p:txBody>
      </p:sp>
      <p:sp>
        <p:nvSpPr>
          <p:cNvPr id="53" name="角丸四角形 52"/>
          <p:cNvSpPr/>
          <p:nvPr/>
        </p:nvSpPr>
        <p:spPr>
          <a:xfrm>
            <a:off x="3508252" y="2033342"/>
            <a:ext cx="486568" cy="27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smtClean="0"/>
              <a:t>B</a:t>
            </a:r>
            <a:endParaRPr kumimoji="1" lang="ja-JP" altLang="en-US" dirty="0"/>
          </a:p>
        </p:txBody>
      </p:sp>
      <p:sp>
        <p:nvSpPr>
          <p:cNvPr id="54" name="角丸四角形 53"/>
          <p:cNvSpPr/>
          <p:nvPr/>
        </p:nvSpPr>
        <p:spPr>
          <a:xfrm>
            <a:off x="4054913" y="2033343"/>
            <a:ext cx="486568" cy="27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a:t>C</a:t>
            </a:r>
            <a:endParaRPr kumimoji="1" lang="ja-JP" altLang="en-US" dirty="0"/>
          </a:p>
        </p:txBody>
      </p:sp>
      <p:sp>
        <p:nvSpPr>
          <p:cNvPr id="55" name="角丸四角形 54"/>
          <p:cNvSpPr/>
          <p:nvPr/>
        </p:nvSpPr>
        <p:spPr>
          <a:xfrm>
            <a:off x="4601574" y="2033343"/>
            <a:ext cx="486568" cy="27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smtClean="0"/>
              <a:t>D</a:t>
            </a:r>
            <a:endParaRPr kumimoji="1" lang="ja-JP" altLang="en-US" dirty="0"/>
          </a:p>
        </p:txBody>
      </p:sp>
      <p:sp>
        <p:nvSpPr>
          <p:cNvPr id="56" name="角丸四角形 55"/>
          <p:cNvSpPr/>
          <p:nvPr/>
        </p:nvSpPr>
        <p:spPr>
          <a:xfrm>
            <a:off x="5140109" y="2041351"/>
            <a:ext cx="486568" cy="27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smtClean="0"/>
              <a:t>E</a:t>
            </a:r>
            <a:endParaRPr kumimoji="1" lang="ja-JP" altLang="en-US" dirty="0"/>
          </a:p>
        </p:txBody>
      </p:sp>
      <p:sp>
        <p:nvSpPr>
          <p:cNvPr id="57" name="角丸四角形 56"/>
          <p:cNvSpPr/>
          <p:nvPr/>
        </p:nvSpPr>
        <p:spPr>
          <a:xfrm>
            <a:off x="5678644" y="2040941"/>
            <a:ext cx="486568" cy="27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smtClean="0"/>
              <a:t>F</a:t>
            </a:r>
            <a:endParaRPr kumimoji="1" lang="ja-JP" altLang="en-US" dirty="0"/>
          </a:p>
        </p:txBody>
      </p:sp>
      <p:cxnSp>
        <p:nvCxnSpPr>
          <p:cNvPr id="4" name="直線矢印コネクタ 3"/>
          <p:cNvCxnSpPr>
            <a:stCxn id="2" idx="0"/>
          </p:cNvCxnSpPr>
          <p:nvPr/>
        </p:nvCxnSpPr>
        <p:spPr>
          <a:xfrm flipV="1">
            <a:off x="1578841" y="2803841"/>
            <a:ext cx="1618030" cy="91942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6" idx="0"/>
          </p:cNvCxnSpPr>
          <p:nvPr/>
        </p:nvCxnSpPr>
        <p:spPr>
          <a:xfrm flipV="1">
            <a:off x="2678469" y="2803842"/>
            <a:ext cx="1073067" cy="91942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28" idx="0"/>
          </p:cNvCxnSpPr>
          <p:nvPr/>
        </p:nvCxnSpPr>
        <p:spPr>
          <a:xfrm flipV="1">
            <a:off x="3778097" y="2803843"/>
            <a:ext cx="520100" cy="91941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38" idx="0"/>
          </p:cNvCxnSpPr>
          <p:nvPr/>
        </p:nvCxnSpPr>
        <p:spPr>
          <a:xfrm flipH="1" flipV="1">
            <a:off x="4844858" y="2803843"/>
            <a:ext cx="458607" cy="91941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39" idx="0"/>
          </p:cNvCxnSpPr>
          <p:nvPr/>
        </p:nvCxnSpPr>
        <p:spPr>
          <a:xfrm flipH="1" flipV="1">
            <a:off x="5383393" y="2811851"/>
            <a:ext cx="1019700" cy="91141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40" idx="0"/>
          </p:cNvCxnSpPr>
          <p:nvPr/>
        </p:nvCxnSpPr>
        <p:spPr>
          <a:xfrm flipH="1" flipV="1">
            <a:off x="5921928" y="2811441"/>
            <a:ext cx="1580793" cy="91182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角丸四角形 73"/>
          <p:cNvSpPr/>
          <p:nvPr/>
        </p:nvSpPr>
        <p:spPr>
          <a:xfrm>
            <a:off x="3834471" y="1124744"/>
            <a:ext cx="1414020" cy="334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Application</a:t>
            </a:r>
            <a:endParaRPr kumimoji="1" lang="ja-JP" altLang="en-US" sz="1400" dirty="0"/>
          </a:p>
        </p:txBody>
      </p:sp>
      <p:cxnSp>
        <p:nvCxnSpPr>
          <p:cNvPr id="78" name="直線矢印コネクタ 77"/>
          <p:cNvCxnSpPr>
            <a:stCxn id="53" idx="0"/>
            <a:endCxn id="74" idx="2"/>
          </p:cNvCxnSpPr>
          <p:nvPr/>
        </p:nvCxnSpPr>
        <p:spPr>
          <a:xfrm flipV="1">
            <a:off x="3751536" y="1459474"/>
            <a:ext cx="789945" cy="57386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6" idx="0"/>
            <a:endCxn id="74" idx="2"/>
          </p:cNvCxnSpPr>
          <p:nvPr/>
        </p:nvCxnSpPr>
        <p:spPr>
          <a:xfrm flipH="1" flipV="1">
            <a:off x="4541481" y="1459474"/>
            <a:ext cx="841912" cy="58187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57" idx="0"/>
            <a:endCxn id="74" idx="2"/>
          </p:cNvCxnSpPr>
          <p:nvPr/>
        </p:nvCxnSpPr>
        <p:spPr>
          <a:xfrm flipH="1" flipV="1">
            <a:off x="4541481" y="1459474"/>
            <a:ext cx="1380447" cy="58146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55" idx="0"/>
            <a:endCxn id="74" idx="2"/>
          </p:cNvCxnSpPr>
          <p:nvPr/>
        </p:nvCxnSpPr>
        <p:spPr>
          <a:xfrm flipH="1" flipV="1">
            <a:off x="4541481" y="1459474"/>
            <a:ext cx="303377" cy="57386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54" idx="0"/>
            <a:endCxn id="74" idx="2"/>
          </p:cNvCxnSpPr>
          <p:nvPr/>
        </p:nvCxnSpPr>
        <p:spPr>
          <a:xfrm flipV="1">
            <a:off x="4298197" y="1459474"/>
            <a:ext cx="243284" cy="57386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48" idx="0"/>
            <a:endCxn id="74" idx="2"/>
          </p:cNvCxnSpPr>
          <p:nvPr/>
        </p:nvCxnSpPr>
        <p:spPr>
          <a:xfrm flipV="1">
            <a:off x="3196871" y="1459474"/>
            <a:ext cx="1344610" cy="57386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359526" y="1831368"/>
            <a:ext cx="1901949" cy="646331"/>
          </a:xfrm>
          <a:prstGeom prst="rect">
            <a:avLst/>
          </a:prstGeom>
          <a:noFill/>
        </p:spPr>
        <p:txBody>
          <a:bodyPr wrap="square" rtlCol="0">
            <a:spAutoFit/>
          </a:bodyPr>
          <a:lstStyle/>
          <a:p>
            <a:pPr algn="ctr"/>
            <a:r>
              <a:rPr kumimoji="1" lang="en-US" altLang="ja-JP" dirty="0" smtClean="0"/>
              <a:t>Virtual devices on cloud gateway</a:t>
            </a:r>
            <a:endParaRPr kumimoji="1" lang="ja-JP" altLang="en-US" dirty="0"/>
          </a:p>
        </p:txBody>
      </p:sp>
      <p:cxnSp>
        <p:nvCxnSpPr>
          <p:cNvPr id="72" name="直線コネクタ 71"/>
          <p:cNvCxnSpPr>
            <a:stCxn id="57" idx="3"/>
          </p:cNvCxnSpPr>
          <p:nvPr/>
        </p:nvCxnSpPr>
        <p:spPr>
          <a:xfrm>
            <a:off x="6165212" y="2177854"/>
            <a:ext cx="339792" cy="0"/>
          </a:xfrm>
          <a:prstGeom prst="line">
            <a:avLst/>
          </a:prstGeom>
        </p:spPr>
        <p:style>
          <a:lnRef idx="2">
            <a:schemeClr val="dk1"/>
          </a:lnRef>
          <a:fillRef idx="0">
            <a:schemeClr val="dk1"/>
          </a:fillRef>
          <a:effectRef idx="1">
            <a:schemeClr val="dk1"/>
          </a:effectRef>
          <a:fontRef idx="minor">
            <a:schemeClr val="tx1"/>
          </a:fontRef>
        </p:style>
      </p:cxnSp>
      <p:sp>
        <p:nvSpPr>
          <p:cNvPr id="3" name="タイトル 2"/>
          <p:cNvSpPr>
            <a:spLocks noGrp="1"/>
          </p:cNvSpPr>
          <p:nvPr>
            <p:ph type="title"/>
          </p:nvPr>
        </p:nvSpPr>
        <p:spPr>
          <a:xfrm>
            <a:off x="63280" y="23543"/>
            <a:ext cx="8314182" cy="728266"/>
          </a:xfrm>
        </p:spPr>
        <p:txBody>
          <a:bodyPr/>
          <a:lstStyle/>
          <a:p>
            <a:r>
              <a:rPr kumimoji="1" lang="en-US" altLang="ja-JP" sz="2800" dirty="0" smtClean="0"/>
              <a:t>Connecting many kinds of devices by </a:t>
            </a:r>
            <a:r>
              <a:rPr kumimoji="1" lang="en-US" altLang="ja-JP" sz="2800" dirty="0" err="1" smtClean="0"/>
              <a:t>WoT</a:t>
            </a:r>
            <a:endParaRPr kumimoji="1" lang="ja-JP" altLang="en-US" sz="2800" dirty="0"/>
          </a:p>
        </p:txBody>
      </p:sp>
      <p:pic>
        <p:nvPicPr>
          <p:cNvPr id="49" name="図 4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44352" y="5488865"/>
            <a:ext cx="967408" cy="541289"/>
          </a:xfrm>
          <a:prstGeom prst="rect">
            <a:avLst/>
          </a:prstGeom>
        </p:spPr>
      </p:pic>
      <p:pic>
        <p:nvPicPr>
          <p:cNvPr id="50" name="図 49"/>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3549" b="96861" l="4305" r="98102"/>
                    </a14:imgEffect>
                  </a14:imgLayer>
                </a14:imgProps>
              </a:ext>
              <a:ext uri="{28A0092B-C50C-407E-A947-70E740481C1C}">
                <a14:useLocalDpi xmlns:a14="http://schemas.microsoft.com/office/drawing/2010/main"/>
              </a:ext>
            </a:extLst>
          </a:blip>
          <a:srcRect/>
          <a:stretch/>
        </p:blipFill>
        <p:spPr>
          <a:xfrm rot="5400000">
            <a:off x="3408467" y="5353575"/>
            <a:ext cx="733939" cy="693492"/>
          </a:xfrm>
          <a:prstGeom prst="rect">
            <a:avLst/>
          </a:prstGeom>
        </p:spPr>
      </p:pic>
      <p:pic>
        <p:nvPicPr>
          <p:cNvPr id="52" name="図 51"/>
          <p:cNvPicPr>
            <a:picLocks noChangeAspect="1"/>
          </p:cNvPicPr>
          <p:nvPr/>
        </p:nvPicPr>
        <p:blipFill rotWithShape="1">
          <a:blip r:embed="rId5" cstate="screen">
            <a:extLst>
              <a:ext uri="{BEBA8EAE-BF5A-486C-A8C5-ECC9F3942E4B}">
                <a14:imgProps xmlns:a14="http://schemas.microsoft.com/office/drawing/2010/main">
                  <a14:imgLayer r:embed="rId6">
                    <a14:imgEffect>
                      <a14:backgroundRemoval t="632" b="99116" l="2742" r="100000">
                        <a14:backgroundMark x1="5978" y1="53127" x2="4764" y2="60929"/>
                        <a14:backgroundMark x1="7461" y1="50663" x2="7461" y2="53127"/>
                      </a14:backgroundRemoval>
                    </a14:imgEffect>
                  </a14:imgLayer>
                </a14:imgProps>
              </a:ext>
              <a:ext uri="{28A0092B-C50C-407E-A947-70E740481C1C}">
                <a14:useLocalDpi xmlns:a14="http://schemas.microsoft.com/office/drawing/2010/main"/>
              </a:ext>
            </a:extLst>
          </a:blip>
          <a:srcRect/>
          <a:stretch/>
        </p:blipFill>
        <p:spPr>
          <a:xfrm>
            <a:off x="2372858" y="5426436"/>
            <a:ext cx="638513" cy="584659"/>
          </a:xfrm>
          <a:prstGeom prst="rect">
            <a:avLst/>
          </a:prstGeom>
        </p:spPr>
      </p:pic>
      <p:sp>
        <p:nvSpPr>
          <p:cNvPr id="5" name="テキスト ボックス 4"/>
          <p:cNvSpPr txBox="1"/>
          <p:nvPr/>
        </p:nvSpPr>
        <p:spPr>
          <a:xfrm>
            <a:off x="830096" y="5009424"/>
            <a:ext cx="697960" cy="338554"/>
          </a:xfrm>
          <a:prstGeom prst="rect">
            <a:avLst/>
          </a:prstGeom>
          <a:noFill/>
        </p:spPr>
        <p:txBody>
          <a:bodyPr vert="horz" wrap="square" rtlCol="0">
            <a:spAutoFit/>
          </a:bodyPr>
          <a:lstStyle/>
          <a:p>
            <a:r>
              <a:rPr kumimoji="1" lang="en-US" altLang="ja-JP" sz="1600" dirty="0" smtClean="0">
                <a:latin typeface="メイリオ" panose="020B0604030504040204" pitchFamily="50" charset="-128"/>
                <a:ea typeface="メイリオ" panose="020B0604030504040204" pitchFamily="50" charset="-128"/>
              </a:rPr>
              <a:t>BLE</a:t>
            </a:r>
            <a:endParaRPr kumimoji="1" lang="ja-JP" altLang="en-US" sz="1600" dirty="0" smtClean="0">
              <a:latin typeface="メイリオ" panose="020B0604030504040204" pitchFamily="50" charset="-128"/>
              <a:ea typeface="メイリオ" panose="020B0604030504040204" pitchFamily="50" charset="-128"/>
            </a:endParaRPr>
          </a:p>
        </p:txBody>
      </p:sp>
      <p:sp>
        <p:nvSpPr>
          <p:cNvPr id="58" name="テキスト ボックス 57"/>
          <p:cNvSpPr txBox="1"/>
          <p:nvPr/>
        </p:nvSpPr>
        <p:spPr>
          <a:xfrm>
            <a:off x="1949552" y="4994797"/>
            <a:ext cx="697960" cy="338554"/>
          </a:xfrm>
          <a:prstGeom prst="rect">
            <a:avLst/>
          </a:prstGeom>
          <a:noFill/>
        </p:spPr>
        <p:txBody>
          <a:bodyPr vert="horz" wrap="square" rtlCol="0">
            <a:spAutoFit/>
          </a:bodyPr>
          <a:lstStyle/>
          <a:p>
            <a:r>
              <a:rPr kumimoji="1" lang="en-US" altLang="ja-JP" sz="1600" dirty="0" smtClean="0">
                <a:latin typeface="メイリオ" panose="020B0604030504040204" pitchFamily="50" charset="-128"/>
                <a:ea typeface="メイリオ" panose="020B0604030504040204" pitchFamily="50" charset="-128"/>
              </a:rPr>
              <a:t>USB</a:t>
            </a:r>
            <a:endParaRPr kumimoji="1" lang="ja-JP" altLang="en-US" sz="1600" dirty="0" smtClean="0">
              <a:latin typeface="メイリオ" panose="020B0604030504040204" pitchFamily="50" charset="-128"/>
              <a:ea typeface="メイリオ" panose="020B0604030504040204" pitchFamily="50" charset="-128"/>
            </a:endParaRPr>
          </a:p>
        </p:txBody>
      </p:sp>
      <p:sp>
        <p:nvSpPr>
          <p:cNvPr id="59" name="テキスト ボックス 58"/>
          <p:cNvSpPr txBox="1"/>
          <p:nvPr/>
        </p:nvSpPr>
        <p:spPr>
          <a:xfrm>
            <a:off x="7030760" y="6067291"/>
            <a:ext cx="976296" cy="584775"/>
          </a:xfrm>
          <a:prstGeom prst="rect">
            <a:avLst/>
          </a:prstGeom>
          <a:noFill/>
        </p:spPr>
        <p:txBody>
          <a:bodyPr vert="horz" wrap="square" rtlCol="0">
            <a:spAutoFit/>
          </a:bodyPr>
          <a:lstStyle/>
          <a:p>
            <a:r>
              <a:rPr lang="en-US" altLang="ja-JP" sz="1600" dirty="0" smtClean="0">
                <a:latin typeface="メイリオ" panose="020B0604030504040204" pitchFamily="50" charset="-128"/>
                <a:ea typeface="メイリオ" panose="020B0604030504040204" pitchFamily="50" charset="-128"/>
              </a:rPr>
              <a:t>Smart meter</a:t>
            </a:r>
            <a:endParaRPr kumimoji="1" lang="ja-JP" altLang="en-US" sz="1600" dirty="0" smtClean="0">
              <a:latin typeface="メイリオ" panose="020B0604030504040204" pitchFamily="50" charset="-128"/>
              <a:ea typeface="メイリオ" panose="020B0604030504040204" pitchFamily="50" charset="-128"/>
            </a:endParaRPr>
          </a:p>
        </p:txBody>
      </p:sp>
      <p:pic>
        <p:nvPicPr>
          <p:cNvPr id="60" name="Picture 183"/>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095940" y="5374567"/>
            <a:ext cx="753728" cy="615544"/>
          </a:xfrm>
          <a:prstGeom prst="rect">
            <a:avLst/>
          </a:prstGeom>
          <a:noFill/>
          <a:ln>
            <a:noFill/>
          </a:ln>
          <a:effectLst/>
          <a:extLst>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1">
                <a:solidFill>
                  <a:srgbClr xmlns:mc="http://schemas.openxmlformats.org/markup-compatibility/2006" val="FFFFFF" mc:Ignorable="a14" a14:legacySpreadsheetColorIndex="65"/>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 name="図 6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28840" y="5366931"/>
            <a:ext cx="461372" cy="663223"/>
          </a:xfrm>
          <a:prstGeom prst="rect">
            <a:avLst/>
          </a:prstGeom>
        </p:spPr>
      </p:pic>
      <p:pic>
        <p:nvPicPr>
          <p:cNvPr id="62" name="図 6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912005" y="5437735"/>
            <a:ext cx="764500" cy="573375"/>
          </a:xfrm>
          <a:prstGeom prst="rect">
            <a:avLst/>
          </a:prstGeom>
        </p:spPr>
      </p:pic>
      <p:sp>
        <p:nvSpPr>
          <p:cNvPr id="51" name="上下矢印 50"/>
          <p:cNvSpPr/>
          <p:nvPr/>
        </p:nvSpPr>
        <p:spPr>
          <a:xfrm>
            <a:off x="5183357" y="4967163"/>
            <a:ext cx="282804" cy="38493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3" name="上下矢印 62"/>
          <p:cNvSpPr/>
          <p:nvPr/>
        </p:nvSpPr>
        <p:spPr>
          <a:xfrm>
            <a:off x="7361319" y="4943012"/>
            <a:ext cx="282804" cy="38493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8" name="テキスト ボックス 67"/>
          <p:cNvSpPr txBox="1"/>
          <p:nvPr/>
        </p:nvSpPr>
        <p:spPr>
          <a:xfrm>
            <a:off x="5893785" y="6053636"/>
            <a:ext cx="1151253" cy="584775"/>
          </a:xfrm>
          <a:prstGeom prst="rect">
            <a:avLst/>
          </a:prstGeom>
          <a:noFill/>
        </p:spPr>
        <p:txBody>
          <a:bodyPr vert="horz" wrap="square" rtlCol="0">
            <a:spAutoFit/>
          </a:bodyPr>
          <a:lstStyle/>
          <a:p>
            <a:r>
              <a:rPr lang="en-US" altLang="ja-JP" sz="1600" dirty="0" smtClean="0">
                <a:latin typeface="メイリオ" panose="020B0604030504040204" pitchFamily="50" charset="-128"/>
                <a:ea typeface="メイリオ" panose="020B0604030504040204" pitchFamily="50" charset="-128"/>
              </a:rPr>
              <a:t>Storage battery</a:t>
            </a:r>
            <a:endParaRPr kumimoji="1" lang="ja-JP" altLang="en-US" sz="1600" dirty="0" smtClean="0">
              <a:latin typeface="メイリオ" panose="020B0604030504040204" pitchFamily="50" charset="-128"/>
              <a:ea typeface="メイリオ" panose="020B0604030504040204" pitchFamily="50" charset="-128"/>
            </a:endParaRPr>
          </a:p>
        </p:txBody>
      </p:sp>
      <p:sp>
        <p:nvSpPr>
          <p:cNvPr id="69" name="テキスト ボックス 68"/>
          <p:cNvSpPr txBox="1"/>
          <p:nvPr/>
        </p:nvSpPr>
        <p:spPr>
          <a:xfrm>
            <a:off x="3824746" y="6090773"/>
            <a:ext cx="2275382" cy="584775"/>
          </a:xfrm>
          <a:prstGeom prst="rect">
            <a:avLst/>
          </a:prstGeom>
          <a:noFill/>
        </p:spPr>
        <p:txBody>
          <a:bodyPr vert="horz" wrap="square" rtlCol="0">
            <a:spAutoFit/>
          </a:bodyPr>
          <a:lstStyle/>
          <a:p>
            <a:r>
              <a:rPr lang="en-US" altLang="ja-JP" sz="1600" dirty="0" smtClean="0">
                <a:latin typeface="メイリオ" panose="020B0604030504040204" pitchFamily="50" charset="-128"/>
                <a:ea typeface="メイリオ" panose="020B0604030504040204" pitchFamily="50" charset="-128"/>
              </a:rPr>
              <a:t>LED, Window blind,  Air conditioner</a:t>
            </a:r>
            <a:endParaRPr kumimoji="1" lang="ja-JP" altLang="en-US" sz="1600" dirty="0" smtClean="0">
              <a:latin typeface="メイリオ" panose="020B0604030504040204" pitchFamily="50" charset="-128"/>
              <a:ea typeface="メイリオ" panose="020B0604030504040204" pitchFamily="50" charset="-128"/>
            </a:endParaRPr>
          </a:p>
        </p:txBody>
      </p:sp>
      <p:sp>
        <p:nvSpPr>
          <p:cNvPr id="6" name="フッター プレースホルダー 5"/>
          <p:cNvSpPr>
            <a:spLocks noGrp="1"/>
          </p:cNvSpPr>
          <p:nvPr>
            <p:ph type="ftr" sz="quarter" idx="11"/>
          </p:nvPr>
        </p:nvSpPr>
        <p:spPr/>
        <p:txBody>
          <a:bodyPr/>
          <a:lstStyle/>
          <a:p>
            <a:r>
              <a:rPr lang="de-DE" altLang="ja-JP" smtClean="0"/>
              <a:t>Copyright 2019 FUJITSU LIMITED</a:t>
            </a:r>
            <a:endParaRPr lang="de-DE" altLang="ja-JP" dirty="0"/>
          </a:p>
        </p:txBody>
      </p:sp>
      <p:sp>
        <p:nvSpPr>
          <p:cNvPr id="7" name="スライド番号プレースホルダー 6"/>
          <p:cNvSpPr>
            <a:spLocks noGrp="1"/>
          </p:cNvSpPr>
          <p:nvPr>
            <p:ph type="sldNum" sz="quarter" idx="10"/>
          </p:nvPr>
        </p:nvSpPr>
        <p:spPr/>
        <p:txBody>
          <a:bodyPr/>
          <a:lstStyle/>
          <a:p>
            <a:fld id="{1195C95A-030B-42EE-9D8D-E0455A77345A}" type="slidenum">
              <a:rPr lang="de-DE" altLang="ja-JP" smtClean="0"/>
              <a:pPr/>
              <a:t>3</a:t>
            </a:fld>
            <a:endParaRPr lang="de-DE" altLang="ja-JP"/>
          </a:p>
        </p:txBody>
      </p:sp>
    </p:spTree>
    <p:extLst>
      <p:ext uri="{BB962C8B-B14F-4D97-AF65-F5344CB8AC3E}">
        <p14:creationId xmlns:p14="http://schemas.microsoft.com/office/powerpoint/2010/main" val="480150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a:t>
            </a:r>
            <a:r>
              <a:rPr kumimoji="1" lang="en-US" altLang="ja-JP" dirty="0" smtClean="0"/>
              <a:t>cenario 1: </a:t>
            </a:r>
            <a:r>
              <a:rPr lang="en-US" altLang="ja-JP" dirty="0" smtClean="0"/>
              <a:t>Environment monitoring</a:t>
            </a:r>
            <a:endParaRPr kumimoji="1" lang="ja-JP" altLang="en-US" dirty="0"/>
          </a:p>
        </p:txBody>
      </p:sp>
      <p:sp>
        <p:nvSpPr>
          <p:cNvPr id="3" name="スライド番号プレースホルダー 2"/>
          <p:cNvSpPr>
            <a:spLocks noGrp="1"/>
          </p:cNvSpPr>
          <p:nvPr>
            <p:ph type="sldNum" sz="quarter" idx="10"/>
          </p:nvPr>
        </p:nvSpPr>
        <p:spPr/>
        <p:txBody>
          <a:bodyPr/>
          <a:lstStyle/>
          <a:p>
            <a:fld id="{1195C95A-030B-42EE-9D8D-E0455A77345A}" type="slidenum">
              <a:rPr lang="de-DE" altLang="ja-JP" smtClean="0"/>
              <a:pPr/>
              <a:t>4</a:t>
            </a:fld>
            <a:endParaRPr lang="de-DE" altLang="ja-JP"/>
          </a:p>
        </p:txBody>
      </p:sp>
      <p:sp>
        <p:nvSpPr>
          <p:cNvPr id="4" name="フッター プレースホルダー 3"/>
          <p:cNvSpPr>
            <a:spLocks noGrp="1"/>
          </p:cNvSpPr>
          <p:nvPr>
            <p:ph type="ftr" sz="quarter" idx="11"/>
          </p:nvPr>
        </p:nvSpPr>
        <p:spPr/>
        <p:txBody>
          <a:bodyPr/>
          <a:lstStyle/>
          <a:p>
            <a:r>
              <a:rPr lang="de-DE" altLang="ja-JP" smtClean="0"/>
              <a:t>Copyright 2019 FUJITSU LIMITED</a:t>
            </a:r>
            <a:endParaRPr lang="de-DE" altLang="ja-JP" dirty="0"/>
          </a:p>
        </p:txBody>
      </p:sp>
      <p:sp>
        <p:nvSpPr>
          <p:cNvPr id="31" name="テキスト ボックス 30"/>
          <p:cNvSpPr txBox="1"/>
          <p:nvPr/>
        </p:nvSpPr>
        <p:spPr>
          <a:xfrm>
            <a:off x="2340545" y="1597090"/>
            <a:ext cx="1551579" cy="369332"/>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Application</a:t>
            </a:r>
          </a:p>
        </p:txBody>
      </p:sp>
      <p:pic>
        <p:nvPicPr>
          <p:cNvPr id="32" name="図 3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9730" y="1249266"/>
            <a:ext cx="1767485" cy="932664"/>
          </a:xfrm>
          <a:prstGeom prst="rect">
            <a:avLst/>
          </a:prstGeom>
        </p:spPr>
      </p:pic>
      <p:sp>
        <p:nvSpPr>
          <p:cNvPr id="34" name="環状矢印 33"/>
          <p:cNvSpPr/>
          <p:nvPr/>
        </p:nvSpPr>
        <p:spPr bwMode="gray">
          <a:xfrm>
            <a:off x="5436096" y="1484784"/>
            <a:ext cx="652071" cy="652071"/>
          </a:xfrm>
          <a:prstGeom prst="circularArrow">
            <a:avLst>
              <a:gd name="adj1" fmla="val 12387"/>
              <a:gd name="adj2" fmla="val 777100"/>
              <a:gd name="adj3" fmla="val 9327917"/>
              <a:gd name="adj4" fmla="val 11344629"/>
              <a:gd name="adj5" fmla="val 12500"/>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6028370" y="1720724"/>
            <a:ext cx="1883144" cy="307777"/>
          </a:xfrm>
          <a:prstGeom prst="rect">
            <a:avLst/>
          </a:prstGeom>
          <a:noFill/>
        </p:spPr>
        <p:txBody>
          <a:bodyPr vert="horz" wrap="none" rtlCol="0">
            <a:spAutoFit/>
          </a:bodyPr>
          <a:lstStyle/>
          <a:p>
            <a:r>
              <a:rPr kumimoji="1" lang="en-US" altLang="ja-JP" sz="1400" b="1" dirty="0" smtClean="0">
                <a:latin typeface="メイリオ" panose="020B0604030504040204" pitchFamily="50" charset="-128"/>
                <a:ea typeface="メイリオ" panose="020B0604030504040204" pitchFamily="50" charset="-128"/>
              </a:rPr>
              <a:t>Monitor &amp; Control</a:t>
            </a:r>
            <a:endParaRPr kumimoji="1" lang="ja-JP" altLang="en-US" sz="1400" b="1" dirty="0" smtClean="0">
              <a:latin typeface="メイリオ" panose="020B0604030504040204" pitchFamily="50" charset="-128"/>
              <a:ea typeface="メイリオ" panose="020B0604030504040204" pitchFamily="50" charset="-128"/>
            </a:endParaRPr>
          </a:p>
        </p:txBody>
      </p:sp>
      <p:sp>
        <p:nvSpPr>
          <p:cNvPr id="23" name="角丸四角形 22"/>
          <p:cNvSpPr/>
          <p:nvPr/>
        </p:nvSpPr>
        <p:spPr bwMode="gray">
          <a:xfrm>
            <a:off x="251520" y="3527260"/>
            <a:ext cx="4896652" cy="3108078"/>
          </a:xfrm>
          <a:prstGeom prst="roundRect">
            <a:avLst>
              <a:gd name="adj" fmla="val 7561"/>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24" name="角丸四角形 23"/>
          <p:cNvSpPr/>
          <p:nvPr/>
        </p:nvSpPr>
        <p:spPr bwMode="gray">
          <a:xfrm>
            <a:off x="5436096" y="3524549"/>
            <a:ext cx="3528392" cy="3108078"/>
          </a:xfrm>
          <a:prstGeom prst="roundRect">
            <a:avLst>
              <a:gd name="adj" fmla="val 10166"/>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pic>
        <p:nvPicPr>
          <p:cNvPr id="25" name="図 2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41968" y="3538454"/>
            <a:ext cx="1193928" cy="786607"/>
          </a:xfrm>
          <a:prstGeom prst="rect">
            <a:avLst/>
          </a:prstGeom>
        </p:spPr>
      </p:pic>
      <p:pic>
        <p:nvPicPr>
          <p:cNvPr id="26" name="図 25"/>
          <p:cNvPicPr>
            <a:picLocks noChangeAspect="1"/>
          </p:cNvPicPr>
          <p:nvPr/>
        </p:nvPicPr>
        <p:blipFill rotWithShape="1">
          <a:blip r:embed="rId4" cstate="screen">
            <a:extLst>
              <a:ext uri="{BEBA8EAE-BF5A-486C-A8C5-ECC9F3942E4B}">
                <a14:imgProps xmlns:a14="http://schemas.microsoft.com/office/drawing/2010/main">
                  <a14:imgLayer r:embed="rId5">
                    <a14:imgEffect>
                      <a14:backgroundRemoval t="2978" b="94524" l="4069" r="95829"/>
                    </a14:imgEffect>
                  </a14:imgLayer>
                </a14:imgProps>
              </a:ext>
              <a:ext uri="{28A0092B-C50C-407E-A947-70E740481C1C}">
                <a14:useLocalDpi xmlns:a14="http://schemas.microsoft.com/office/drawing/2010/main"/>
              </a:ext>
            </a:extLst>
          </a:blip>
          <a:srcRect/>
          <a:stretch/>
        </p:blipFill>
        <p:spPr>
          <a:xfrm>
            <a:off x="4299720" y="5477522"/>
            <a:ext cx="540567" cy="572365"/>
          </a:xfrm>
          <a:prstGeom prst="rect">
            <a:avLst/>
          </a:prstGeom>
        </p:spPr>
      </p:pic>
      <p:pic>
        <p:nvPicPr>
          <p:cNvPr id="27" name="図 26"/>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312106" y="5372663"/>
            <a:ext cx="989417" cy="546494"/>
          </a:xfrm>
          <a:prstGeom prst="rect">
            <a:avLst/>
          </a:prstGeom>
        </p:spPr>
      </p:pic>
      <p:pic>
        <p:nvPicPr>
          <p:cNvPr id="30" name="図 29"/>
          <p:cNvPicPr>
            <a:picLocks noChangeAspect="1"/>
          </p:cNvPicPr>
          <p:nvPr/>
        </p:nvPicPr>
        <p:blipFill rotWithShape="1">
          <a:blip r:embed="rId7" cstate="screen">
            <a:extLst>
              <a:ext uri="{BEBA8EAE-BF5A-486C-A8C5-ECC9F3942E4B}">
                <a14:imgProps xmlns:a14="http://schemas.microsoft.com/office/drawing/2010/main">
                  <a14:imgLayer r:embed="rId8">
                    <a14:imgEffect>
                      <a14:backgroundRemoval t="3549" b="96861" l="4305" r="98102"/>
                    </a14:imgEffect>
                  </a14:imgLayer>
                </a14:imgProps>
              </a:ext>
              <a:ext uri="{28A0092B-C50C-407E-A947-70E740481C1C}">
                <a14:useLocalDpi xmlns:a14="http://schemas.microsoft.com/office/drawing/2010/main"/>
              </a:ext>
            </a:extLst>
          </a:blip>
          <a:srcRect/>
          <a:stretch/>
        </p:blipFill>
        <p:spPr>
          <a:xfrm rot="5400000">
            <a:off x="2090961" y="5342806"/>
            <a:ext cx="959933" cy="697803"/>
          </a:xfrm>
          <a:prstGeom prst="rect">
            <a:avLst/>
          </a:prstGeom>
        </p:spPr>
      </p:pic>
      <p:pic>
        <p:nvPicPr>
          <p:cNvPr id="33" name="図 32"/>
          <p:cNvPicPr>
            <a:picLocks noChangeAspect="1"/>
          </p:cNvPicPr>
          <p:nvPr/>
        </p:nvPicPr>
        <p:blipFill rotWithShape="1">
          <a:blip r:embed="rId9" cstate="screen">
            <a:extLst>
              <a:ext uri="{BEBA8EAE-BF5A-486C-A8C5-ECC9F3942E4B}">
                <a14:imgProps xmlns:a14="http://schemas.microsoft.com/office/drawing/2010/main">
                  <a14:imgLayer r:embed="rId10">
                    <a14:imgEffect>
                      <a14:backgroundRemoval t="1953" b="96638" l="2796" r="96340">
                        <a14:foregroundMark x1="45958" y1="24143" x2="26029" y2="5315"/>
                        <a14:foregroundMark x1="11083" y1="8037" x2="5440" y2="10535"/>
                        <a14:foregroundMark x1="5084" y1="14729" x2="7778" y2="48831"/>
                        <a14:foregroundMark x1="6762" y1="54243" x2="79461" y2="83125"/>
                        <a14:foregroundMark x1="10727" y1="61800" x2="86375" y2="61351"/>
                        <a14:foregroundMark x1="88765" y1="54883" x2="70869" y2="57573"/>
                        <a14:foregroundMark x1="90798" y1="50112" x2="87748" y2="62024"/>
                        <a14:foregroundMark x1="30351" y1="73711" x2="61566" y2="82677"/>
                        <a14:foregroundMark x1="7778" y1="68076" x2="5745" y2="53602"/>
                        <a14:foregroundMark x1="23437" y1="86039" x2="26029" y2="90810"/>
                        <a14:foregroundMark x1="26690" y1="94589" x2="23996" y2="85815"/>
                        <a14:foregroundMark x1="76207" y1="91034" x2="74835" y2="84118"/>
                        <a14:foregroundMark x1="22420" y1="89177" x2="26690" y2="90170"/>
                      </a14:backgroundRemoval>
                    </a14:imgEffect>
                  </a14:imgLayer>
                </a14:imgProps>
              </a:ext>
              <a:ext uri="{28A0092B-C50C-407E-A947-70E740481C1C}">
                <a14:useLocalDpi xmlns:a14="http://schemas.microsoft.com/office/drawing/2010/main"/>
              </a:ext>
            </a:extLst>
          </a:blip>
          <a:srcRect/>
          <a:stretch/>
        </p:blipFill>
        <p:spPr>
          <a:xfrm>
            <a:off x="1376269" y="5340104"/>
            <a:ext cx="524063" cy="629478"/>
          </a:xfrm>
          <a:prstGeom prst="rect">
            <a:avLst/>
          </a:prstGeom>
        </p:spPr>
      </p:pic>
      <p:pic>
        <p:nvPicPr>
          <p:cNvPr id="40" name="図 39"/>
          <p:cNvPicPr>
            <a:picLocks noChangeAspect="1"/>
          </p:cNvPicPr>
          <p:nvPr/>
        </p:nvPicPr>
        <p:blipFill rotWithShape="1">
          <a:blip r:embed="rId11" cstate="screen">
            <a:extLst>
              <a:ext uri="{BEBA8EAE-BF5A-486C-A8C5-ECC9F3942E4B}">
                <a14:imgProps xmlns:a14="http://schemas.microsoft.com/office/drawing/2010/main">
                  <a14:imgLayer r:embed="rId12">
                    <a14:imgEffect>
                      <a14:backgroundRemoval t="632" b="99116" l="2742" r="100000">
                        <a14:backgroundMark x1="5978" y1="53127" x2="4764" y2="60929"/>
                        <a14:backgroundMark x1="7461" y1="50663" x2="7461" y2="53127"/>
                      </a14:backgroundRemoval>
                    </a14:imgEffect>
                  </a14:imgLayer>
                </a14:imgProps>
              </a:ext>
              <a:ext uri="{28A0092B-C50C-407E-A947-70E740481C1C}">
                <a14:useLocalDpi xmlns:a14="http://schemas.microsoft.com/office/drawing/2010/main"/>
              </a:ext>
            </a:extLst>
          </a:blip>
          <a:srcRect/>
          <a:stretch/>
        </p:blipFill>
        <p:spPr>
          <a:xfrm>
            <a:off x="466959" y="5373686"/>
            <a:ext cx="525953" cy="513816"/>
          </a:xfrm>
          <a:prstGeom prst="rect">
            <a:avLst/>
          </a:prstGeom>
        </p:spPr>
      </p:pic>
      <p:cxnSp>
        <p:nvCxnSpPr>
          <p:cNvPr id="41" name="直線コネクタ 40"/>
          <p:cNvCxnSpPr>
            <a:stCxn id="25" idx="2"/>
            <a:endCxn id="40" idx="0"/>
          </p:cNvCxnSpPr>
          <p:nvPr/>
        </p:nvCxnSpPr>
        <p:spPr bwMode="auto">
          <a:xfrm flipH="1">
            <a:off x="729936" y="4325061"/>
            <a:ext cx="1708996" cy="1048625"/>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2" name="直線コネクタ 41"/>
          <p:cNvCxnSpPr>
            <a:stCxn id="25" idx="2"/>
            <a:endCxn id="33" idx="0"/>
          </p:cNvCxnSpPr>
          <p:nvPr/>
        </p:nvCxnSpPr>
        <p:spPr bwMode="auto">
          <a:xfrm flipH="1">
            <a:off x="1638301" y="4325061"/>
            <a:ext cx="800631" cy="1015043"/>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3" name="稲妻 42"/>
          <p:cNvSpPr/>
          <p:nvPr/>
        </p:nvSpPr>
        <p:spPr bwMode="gray">
          <a:xfrm rot="12268502">
            <a:off x="2497918" y="4393582"/>
            <a:ext cx="261501" cy="615554"/>
          </a:xfrm>
          <a:prstGeom prst="lightningBol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44" name="稲妻 43"/>
          <p:cNvSpPr/>
          <p:nvPr/>
        </p:nvSpPr>
        <p:spPr bwMode="gray">
          <a:xfrm rot="10425833">
            <a:off x="3427990" y="4500512"/>
            <a:ext cx="375761" cy="543795"/>
          </a:xfrm>
          <a:prstGeom prst="lightningBol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45" name="テキスト ボックス 44"/>
          <p:cNvSpPr txBox="1"/>
          <p:nvPr/>
        </p:nvSpPr>
        <p:spPr>
          <a:xfrm rot="19443414">
            <a:off x="937603" y="4694892"/>
            <a:ext cx="550151"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USB</a:t>
            </a:r>
          </a:p>
        </p:txBody>
      </p:sp>
      <p:sp>
        <p:nvSpPr>
          <p:cNvPr id="46" name="テキスト ボックス 45"/>
          <p:cNvSpPr txBox="1"/>
          <p:nvPr/>
        </p:nvSpPr>
        <p:spPr>
          <a:xfrm rot="18896114">
            <a:off x="1259226" y="4808729"/>
            <a:ext cx="996556" cy="307777"/>
          </a:xfrm>
          <a:prstGeom prst="rect">
            <a:avLst/>
          </a:prstGeom>
          <a:noFill/>
        </p:spPr>
        <p:txBody>
          <a:bodyPr vert="horz" wrap="none" rtlCol="0">
            <a:spAutoFit/>
          </a:bodyPr>
          <a:lstStyle/>
          <a:p>
            <a:r>
              <a:rPr kumimoji="1" lang="en-US" altLang="ja-JP" sz="1400" dirty="0" err="1" smtClean="0">
                <a:latin typeface="メイリオ" panose="020B0604030504040204" pitchFamily="50" charset="-128"/>
                <a:ea typeface="メイリオ" panose="020B0604030504040204" pitchFamily="50" charset="-128"/>
              </a:rPr>
              <a:t>EtherCAT</a:t>
            </a:r>
            <a:endParaRPr kumimoji="1" lang="en-US" altLang="ja-JP" sz="1400" dirty="0" smtClean="0">
              <a:latin typeface="メイリオ" panose="020B0604030504040204" pitchFamily="50" charset="-128"/>
              <a:ea typeface="メイリオ" panose="020B0604030504040204" pitchFamily="50" charset="-128"/>
            </a:endParaRPr>
          </a:p>
        </p:txBody>
      </p:sp>
      <p:sp>
        <p:nvSpPr>
          <p:cNvPr id="47" name="テキスト ボックス 46"/>
          <p:cNvSpPr txBox="1"/>
          <p:nvPr/>
        </p:nvSpPr>
        <p:spPr>
          <a:xfrm>
            <a:off x="2629728" y="4494705"/>
            <a:ext cx="556563" cy="307777"/>
          </a:xfrm>
          <a:prstGeom prst="rect">
            <a:avLst/>
          </a:prstGeom>
          <a:noFill/>
        </p:spPr>
        <p:txBody>
          <a:bodyPr vert="horz" wrap="none" rtlCol="0">
            <a:spAutoFit/>
          </a:bodyPr>
          <a:lstStyle/>
          <a:p>
            <a:r>
              <a:rPr lang="en-US" altLang="ja-JP" sz="1400" dirty="0" err="1" smtClean="0">
                <a:latin typeface="メイリオ" panose="020B0604030504040204" pitchFamily="50" charset="-128"/>
                <a:ea typeface="メイリオ" panose="020B0604030504040204" pitchFamily="50" charset="-128"/>
              </a:rPr>
              <a:t>WiFi</a:t>
            </a:r>
            <a:endParaRPr kumimoji="1" lang="en-US" altLang="ja-JP" sz="1400" dirty="0" smtClean="0">
              <a:latin typeface="メイリオ" panose="020B0604030504040204" pitchFamily="50" charset="-128"/>
              <a:ea typeface="メイリオ" panose="020B0604030504040204" pitchFamily="50" charset="-128"/>
            </a:endParaRPr>
          </a:p>
        </p:txBody>
      </p:sp>
      <p:sp>
        <p:nvSpPr>
          <p:cNvPr id="48" name="テキスト ボックス 47"/>
          <p:cNvSpPr txBox="1"/>
          <p:nvPr/>
        </p:nvSpPr>
        <p:spPr>
          <a:xfrm>
            <a:off x="3748826" y="4593843"/>
            <a:ext cx="514886"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BLE</a:t>
            </a:r>
          </a:p>
        </p:txBody>
      </p:sp>
      <p:sp>
        <p:nvSpPr>
          <p:cNvPr id="49" name="テキスト ボックス 48"/>
          <p:cNvSpPr txBox="1"/>
          <p:nvPr/>
        </p:nvSpPr>
        <p:spPr>
          <a:xfrm>
            <a:off x="373440" y="6003437"/>
            <a:ext cx="775277"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Buzzer</a:t>
            </a:r>
          </a:p>
        </p:txBody>
      </p:sp>
      <p:sp>
        <p:nvSpPr>
          <p:cNvPr id="50" name="テキスト ボックス 49"/>
          <p:cNvSpPr txBox="1"/>
          <p:nvPr/>
        </p:nvSpPr>
        <p:spPr>
          <a:xfrm>
            <a:off x="1192677" y="6019939"/>
            <a:ext cx="822661"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Beacon</a:t>
            </a:r>
            <a:br>
              <a:rPr kumimoji="1" lang="en-US" altLang="ja-JP" sz="1400" dirty="0" smtClean="0">
                <a:latin typeface="メイリオ" panose="020B0604030504040204" pitchFamily="50" charset="-128"/>
                <a:ea typeface="メイリオ" panose="020B0604030504040204" pitchFamily="50" charset="-128"/>
              </a:rPr>
            </a:br>
            <a:r>
              <a:rPr kumimoji="1" lang="en-US" altLang="ja-JP" sz="1400" dirty="0" smtClean="0">
                <a:latin typeface="メイリオ" panose="020B0604030504040204" pitchFamily="50" charset="-128"/>
                <a:ea typeface="メイリオ" panose="020B0604030504040204" pitchFamily="50" charset="-128"/>
              </a:rPr>
              <a:t>Light</a:t>
            </a:r>
          </a:p>
        </p:txBody>
      </p:sp>
      <p:sp>
        <p:nvSpPr>
          <p:cNvPr id="51" name="テキスト ボックス 50"/>
          <p:cNvSpPr txBox="1"/>
          <p:nvPr/>
        </p:nvSpPr>
        <p:spPr>
          <a:xfrm>
            <a:off x="1979712" y="6056672"/>
            <a:ext cx="1295547"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Environment</a:t>
            </a:r>
          </a:p>
          <a:p>
            <a:r>
              <a:rPr lang="en-US" altLang="ja-JP" sz="1400" dirty="0" smtClean="0">
                <a:latin typeface="メイリオ" panose="020B0604030504040204" pitchFamily="50" charset="-128"/>
                <a:ea typeface="メイリオ" panose="020B0604030504040204" pitchFamily="50" charset="-128"/>
              </a:rPr>
              <a:t>Sensor</a:t>
            </a:r>
            <a:endParaRPr kumimoji="1" lang="en-US" altLang="ja-JP" sz="1400" dirty="0" smtClean="0">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3275856" y="6074132"/>
            <a:ext cx="1834477"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Agriculture Sensor,</a:t>
            </a:r>
          </a:p>
          <a:p>
            <a:r>
              <a:rPr lang="en-US" altLang="ja-JP" sz="1400" dirty="0" smtClean="0">
                <a:latin typeface="メイリオ" panose="020B0604030504040204" pitchFamily="50" charset="-128"/>
                <a:ea typeface="メイリオ" panose="020B0604030504040204" pitchFamily="50" charset="-128"/>
              </a:rPr>
              <a:t>Wearable Sensor</a:t>
            </a:r>
            <a:endParaRPr kumimoji="1" lang="en-US" altLang="ja-JP" sz="1400" dirty="0" smtClean="0">
              <a:latin typeface="メイリオ" panose="020B0604030504040204" pitchFamily="50" charset="-128"/>
              <a:ea typeface="メイリオ" panose="020B0604030504040204" pitchFamily="50" charset="-128"/>
            </a:endParaRPr>
          </a:p>
        </p:txBody>
      </p:sp>
      <p:sp>
        <p:nvSpPr>
          <p:cNvPr id="53" name="テキスト ボックス 52"/>
          <p:cNvSpPr txBox="1"/>
          <p:nvPr/>
        </p:nvSpPr>
        <p:spPr>
          <a:xfrm>
            <a:off x="259751" y="3768197"/>
            <a:ext cx="1597169" cy="369332"/>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Local Proxy</a:t>
            </a:r>
          </a:p>
        </p:txBody>
      </p:sp>
      <p:cxnSp>
        <p:nvCxnSpPr>
          <p:cNvPr id="55" name="直線コネクタ 54"/>
          <p:cNvCxnSpPr>
            <a:stCxn id="25" idx="0"/>
            <a:endCxn id="73" idx="3"/>
          </p:cNvCxnSpPr>
          <p:nvPr/>
        </p:nvCxnSpPr>
        <p:spPr bwMode="auto">
          <a:xfrm flipV="1">
            <a:off x="2438932" y="3045013"/>
            <a:ext cx="1693472" cy="493441"/>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正方形/長方形 55"/>
          <p:cNvSpPr/>
          <p:nvPr/>
        </p:nvSpPr>
        <p:spPr>
          <a:xfrm>
            <a:off x="259751" y="2382322"/>
            <a:ext cx="255198" cy="369332"/>
          </a:xfrm>
          <a:prstGeom prst="rect">
            <a:avLst/>
          </a:prstGeom>
        </p:spPr>
        <p:txBody>
          <a:bodyPr wrap="none">
            <a:spAutoFit/>
          </a:bodyPr>
          <a:lstStyle/>
          <a:p>
            <a:r>
              <a:rPr lang="ja-JP" altLang="en-US" dirty="0"/>
              <a:t> </a:t>
            </a:r>
          </a:p>
        </p:txBody>
      </p:sp>
      <p:pic>
        <p:nvPicPr>
          <p:cNvPr id="57" name="図 56"/>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6467381" y="3498978"/>
            <a:ext cx="676324" cy="726422"/>
          </a:xfrm>
          <a:prstGeom prst="rect">
            <a:avLst/>
          </a:prstGeom>
        </p:spPr>
      </p:pic>
      <p:cxnSp>
        <p:nvCxnSpPr>
          <p:cNvPr id="58" name="直線コネクタ 57"/>
          <p:cNvCxnSpPr>
            <a:stCxn id="57" idx="0"/>
            <a:endCxn id="73" idx="5"/>
          </p:cNvCxnSpPr>
          <p:nvPr/>
        </p:nvCxnSpPr>
        <p:spPr bwMode="auto">
          <a:xfrm flipH="1" flipV="1">
            <a:off x="5340815" y="3045013"/>
            <a:ext cx="1464728" cy="453965"/>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テキスト ボックス 58"/>
          <p:cNvSpPr txBox="1"/>
          <p:nvPr/>
        </p:nvSpPr>
        <p:spPr>
          <a:xfrm>
            <a:off x="7086755" y="3684497"/>
            <a:ext cx="1597169" cy="369332"/>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Local Proxy</a:t>
            </a:r>
          </a:p>
        </p:txBody>
      </p:sp>
      <p:cxnSp>
        <p:nvCxnSpPr>
          <p:cNvPr id="60" name="直線コネクタ 59"/>
          <p:cNvCxnSpPr>
            <a:stCxn id="57" idx="2"/>
            <a:endCxn id="67" idx="0"/>
          </p:cNvCxnSpPr>
          <p:nvPr/>
        </p:nvCxnSpPr>
        <p:spPr bwMode="auto">
          <a:xfrm flipH="1">
            <a:off x="6544360" y="4225400"/>
            <a:ext cx="261183" cy="329412"/>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1" name="テキスト ボックス 60"/>
          <p:cNvSpPr txBox="1"/>
          <p:nvPr/>
        </p:nvSpPr>
        <p:spPr>
          <a:xfrm>
            <a:off x="5796882" y="6025448"/>
            <a:ext cx="1494640" cy="523220"/>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Blind, Light, </a:t>
            </a:r>
          </a:p>
          <a:p>
            <a:r>
              <a:rPr kumimoji="1" lang="en-US" altLang="ja-JP" sz="1400" dirty="0" smtClean="0">
                <a:latin typeface="メイリオ" panose="020B0604030504040204" pitchFamily="50" charset="-128"/>
                <a:ea typeface="メイリオ" panose="020B0604030504040204" pitchFamily="50" charset="-128"/>
              </a:rPr>
              <a:t>Air conditioner</a:t>
            </a:r>
            <a:endParaRPr lang="en-US" altLang="ja-JP" sz="1400" dirty="0" smtClean="0">
              <a:latin typeface="メイリオ" panose="020B0604030504040204" pitchFamily="50" charset="-128"/>
              <a:ea typeface="メイリオ" panose="020B0604030504040204" pitchFamily="50" charset="-128"/>
            </a:endParaRPr>
          </a:p>
        </p:txBody>
      </p:sp>
      <p:sp>
        <p:nvSpPr>
          <p:cNvPr id="62" name="テキスト ボックス 61"/>
          <p:cNvSpPr txBox="1"/>
          <p:nvPr/>
        </p:nvSpPr>
        <p:spPr>
          <a:xfrm>
            <a:off x="6840678" y="3236649"/>
            <a:ext cx="2293898" cy="338554"/>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Smart house (Japan)</a:t>
            </a:r>
            <a:endParaRPr kumimoji="1" lang="ja-JP" altLang="en-US" sz="1600" dirty="0" smtClean="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108877" y="3186327"/>
            <a:ext cx="2556918" cy="338554"/>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Workshop site (Munich)</a:t>
            </a:r>
            <a:endParaRPr kumimoji="1" lang="ja-JP" altLang="en-US" sz="1600" dirty="0" smtClean="0">
              <a:latin typeface="メイリオ" panose="020B0604030504040204" pitchFamily="50" charset="-128"/>
              <a:ea typeface="メイリオ" panose="020B0604030504040204" pitchFamily="50" charset="-128"/>
            </a:endParaRPr>
          </a:p>
        </p:txBody>
      </p:sp>
      <p:pic>
        <p:nvPicPr>
          <p:cNvPr id="65" name="Picture 183"/>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8059434" y="4471993"/>
            <a:ext cx="842643" cy="688158"/>
          </a:xfrm>
          <a:prstGeom prst="rect">
            <a:avLst/>
          </a:prstGeom>
          <a:noFill/>
          <a:ln>
            <a:noFill/>
          </a:ln>
          <a:effectLst/>
          <a:extLst>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1">
                <a:solidFill>
                  <a:srgbClr xmlns:mc="http://schemas.openxmlformats.org/markup-compatibility/2006" val="FFFFFF" mc:Ignorable="a14" a14:legacySpreadsheetColorIndex="65"/>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 name="図 65"/>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623550" y="5234195"/>
            <a:ext cx="709726" cy="1020232"/>
          </a:xfrm>
          <a:prstGeom prst="rect">
            <a:avLst/>
          </a:prstGeom>
        </p:spPr>
      </p:pic>
      <p:pic>
        <p:nvPicPr>
          <p:cNvPr id="67" name="図 66"/>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587366" y="4554812"/>
            <a:ext cx="1913987" cy="1435490"/>
          </a:xfrm>
          <a:prstGeom prst="rect">
            <a:avLst/>
          </a:prstGeom>
        </p:spPr>
      </p:pic>
      <p:sp>
        <p:nvSpPr>
          <p:cNvPr id="68" name="テキスト ボックス 67"/>
          <p:cNvSpPr txBox="1"/>
          <p:nvPr/>
        </p:nvSpPr>
        <p:spPr>
          <a:xfrm>
            <a:off x="7251974" y="6264562"/>
            <a:ext cx="1552028"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Storage battery</a:t>
            </a:r>
          </a:p>
        </p:txBody>
      </p:sp>
      <p:cxnSp>
        <p:nvCxnSpPr>
          <p:cNvPr id="69" name="直線コネクタ 68"/>
          <p:cNvCxnSpPr/>
          <p:nvPr/>
        </p:nvCxnSpPr>
        <p:spPr bwMode="auto">
          <a:xfrm>
            <a:off x="6805543" y="4225399"/>
            <a:ext cx="1592053" cy="24413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コネクタ 69"/>
          <p:cNvCxnSpPr>
            <a:stCxn id="57" idx="2"/>
          </p:cNvCxnSpPr>
          <p:nvPr/>
        </p:nvCxnSpPr>
        <p:spPr bwMode="auto">
          <a:xfrm>
            <a:off x="6805543" y="4225400"/>
            <a:ext cx="1079797" cy="1008795"/>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テキスト ボックス 70"/>
          <p:cNvSpPr txBox="1"/>
          <p:nvPr/>
        </p:nvSpPr>
        <p:spPr>
          <a:xfrm>
            <a:off x="7712024" y="4189918"/>
            <a:ext cx="1299715" cy="307777"/>
          </a:xfrm>
          <a:prstGeom prst="rect">
            <a:avLst/>
          </a:prstGeom>
          <a:noFill/>
        </p:spPr>
        <p:txBody>
          <a:bodyPr vert="horz" wrap="none" rtlCol="0">
            <a:spAutoFit/>
          </a:bodyPr>
          <a:lstStyle/>
          <a:p>
            <a:r>
              <a:rPr kumimoji="1" lang="en-US" altLang="ja-JP" sz="1400" dirty="0" smtClean="0">
                <a:latin typeface="メイリオ" panose="020B0604030504040204" pitchFamily="50" charset="-128"/>
                <a:ea typeface="メイリオ" panose="020B0604030504040204" pitchFamily="50" charset="-128"/>
              </a:rPr>
              <a:t>Smart meter</a:t>
            </a:r>
          </a:p>
        </p:txBody>
      </p:sp>
      <p:grpSp>
        <p:nvGrpSpPr>
          <p:cNvPr id="72" name="グループ化 71"/>
          <p:cNvGrpSpPr/>
          <p:nvPr/>
        </p:nvGrpSpPr>
        <p:grpSpPr>
          <a:xfrm>
            <a:off x="3882134" y="2294204"/>
            <a:ext cx="1708951" cy="879627"/>
            <a:chOff x="3770374" y="2048253"/>
            <a:chExt cx="1687021" cy="899280"/>
          </a:xfrm>
        </p:grpSpPr>
        <p:sp>
          <p:nvSpPr>
            <p:cNvPr id="73" name="楕円 4"/>
            <p:cNvSpPr/>
            <p:nvPr/>
          </p:nvSpPr>
          <p:spPr>
            <a:xfrm>
              <a:off x="3770374" y="2048253"/>
              <a:ext cx="1687021" cy="899280"/>
            </a:xfrm>
            <a:prstGeom prst="ellipse">
              <a:avLst/>
            </a:prstGeom>
            <a:gradFill>
              <a:gsLst>
                <a:gs pos="0">
                  <a:schemeClr val="accent6">
                    <a:lumMod val="60000"/>
                    <a:lumOff val="40000"/>
                  </a:schemeClr>
                </a:gs>
                <a:gs pos="80000">
                  <a:schemeClr val="accent6">
                    <a:lumMod val="40000"/>
                    <a:lumOff val="60000"/>
                  </a:schemeClr>
                </a:gs>
                <a:gs pos="100000">
                  <a:schemeClr val="accent6">
                    <a:lumMod val="20000"/>
                    <a:lumOff val="8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sz="1050"/>
            </a:p>
          </p:txBody>
        </p:sp>
        <p:pic>
          <p:nvPicPr>
            <p:cNvPr id="74" name="Picture 80" descr="bl_011"/>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095584" y="2115780"/>
              <a:ext cx="534403" cy="7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81" descr="it_043"/>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4671423" y="2213858"/>
              <a:ext cx="618807" cy="60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6" name="テキスト ボックス 75"/>
          <p:cNvSpPr txBox="1"/>
          <p:nvPr/>
        </p:nvSpPr>
        <p:spPr>
          <a:xfrm>
            <a:off x="169863" y="720441"/>
            <a:ext cx="8085868" cy="523220"/>
          </a:xfrm>
          <a:prstGeom prst="rect">
            <a:avLst/>
          </a:prstGeom>
          <a:noFill/>
        </p:spPr>
        <p:txBody>
          <a:bodyPr vert="horz" wrap="none" rtlCol="0">
            <a:spAutoFit/>
          </a:bodyPr>
          <a:lstStyle/>
          <a:p>
            <a:r>
              <a:rPr lang="en-US" altLang="ja-JP" sz="2800" dirty="0" smtClean="0"/>
              <a:t>Monitors and controls many kinds of devices by </a:t>
            </a:r>
            <a:r>
              <a:rPr lang="en-US" altLang="ja-JP" sz="2800" dirty="0" err="1" smtClean="0"/>
              <a:t>WoT</a:t>
            </a:r>
            <a:endParaRPr kumimoji="1" lang="ja-JP" altLang="en-US" sz="2800" dirty="0" smtClean="0">
              <a:latin typeface="メイリオ" panose="020B0604030504040204" pitchFamily="50" charset="-128"/>
              <a:ea typeface="メイリオ" panose="020B0604030504040204" pitchFamily="50" charset="-128"/>
            </a:endParaRPr>
          </a:p>
        </p:txBody>
      </p:sp>
      <p:cxnSp>
        <p:nvCxnSpPr>
          <p:cNvPr id="12" name="直線コネクタ 11"/>
          <p:cNvCxnSpPr>
            <a:stCxn id="32" idx="2"/>
            <a:endCxn id="73" idx="0"/>
          </p:cNvCxnSpPr>
          <p:nvPr/>
        </p:nvCxnSpPr>
        <p:spPr bwMode="auto">
          <a:xfrm flipH="1">
            <a:off x="4736610" y="2181930"/>
            <a:ext cx="46863" cy="11227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0" name="上下矢印 19"/>
          <p:cNvSpPr/>
          <p:nvPr/>
        </p:nvSpPr>
        <p:spPr bwMode="gray">
          <a:xfrm rot="2151808">
            <a:off x="3262069" y="2278616"/>
            <a:ext cx="281758" cy="1129385"/>
          </a:xfrm>
          <a:prstGeom prst="upDownArrow">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77" name="上下矢印 76"/>
          <p:cNvSpPr/>
          <p:nvPr/>
        </p:nvSpPr>
        <p:spPr bwMode="gray">
          <a:xfrm rot="20194667">
            <a:off x="5820621" y="2302585"/>
            <a:ext cx="323409" cy="899280"/>
          </a:xfrm>
          <a:prstGeom prst="upDownArrow">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54" name="テキスト ボックス 53"/>
          <p:cNvSpPr txBox="1"/>
          <p:nvPr/>
        </p:nvSpPr>
        <p:spPr>
          <a:xfrm>
            <a:off x="3975825" y="3197756"/>
            <a:ext cx="1521570" cy="307777"/>
          </a:xfrm>
          <a:prstGeom prst="rect">
            <a:avLst/>
          </a:prstGeom>
          <a:noFill/>
        </p:spPr>
        <p:txBody>
          <a:bodyPr vert="horz" wrap="none" rtlCol="0">
            <a:spAutoFit/>
          </a:bodyPr>
          <a:lstStyle/>
          <a:p>
            <a:r>
              <a:rPr kumimoji="1" lang="en-US" altLang="ja-JP" sz="1400" b="1" dirty="0" smtClean="0">
                <a:latin typeface="メイリオ" panose="020B0604030504040204" pitchFamily="50" charset="-128"/>
                <a:ea typeface="メイリオ" panose="020B0604030504040204" pitchFamily="50" charset="-128"/>
              </a:rPr>
              <a:t>Remote Proxy</a:t>
            </a:r>
          </a:p>
        </p:txBody>
      </p:sp>
    </p:spTree>
    <p:extLst>
      <p:ext uri="{BB962C8B-B14F-4D97-AF65-F5344CB8AC3E}">
        <p14:creationId xmlns:p14="http://schemas.microsoft.com/office/powerpoint/2010/main" val="116386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Scenario 2: </a:t>
            </a:r>
            <a:r>
              <a:rPr lang="en-US" altLang="ja-JP" dirty="0" smtClean="0"/>
              <a:t>Energy management</a:t>
            </a:r>
            <a:endParaRPr kumimoji="1" lang="ja-JP" altLang="en-US" dirty="0"/>
          </a:p>
        </p:txBody>
      </p:sp>
      <p:sp>
        <p:nvSpPr>
          <p:cNvPr id="3" name="スライド番号プレースホルダー 2"/>
          <p:cNvSpPr>
            <a:spLocks noGrp="1"/>
          </p:cNvSpPr>
          <p:nvPr>
            <p:ph type="sldNum" sz="quarter" idx="10"/>
          </p:nvPr>
        </p:nvSpPr>
        <p:spPr/>
        <p:txBody>
          <a:bodyPr/>
          <a:lstStyle/>
          <a:p>
            <a:fld id="{1195C95A-030B-42EE-9D8D-E0455A77345A}" type="slidenum">
              <a:rPr lang="de-DE" altLang="ja-JP" smtClean="0"/>
              <a:pPr/>
              <a:t>5</a:t>
            </a:fld>
            <a:endParaRPr lang="de-DE" altLang="ja-JP"/>
          </a:p>
        </p:txBody>
      </p:sp>
      <p:sp>
        <p:nvSpPr>
          <p:cNvPr id="4" name="フッター プレースホルダー 3"/>
          <p:cNvSpPr>
            <a:spLocks noGrp="1"/>
          </p:cNvSpPr>
          <p:nvPr>
            <p:ph type="ftr" sz="quarter" idx="11"/>
          </p:nvPr>
        </p:nvSpPr>
        <p:spPr/>
        <p:txBody>
          <a:bodyPr/>
          <a:lstStyle/>
          <a:p>
            <a:r>
              <a:rPr lang="de-DE" altLang="ja-JP" smtClean="0"/>
              <a:t>Copyright 2019 FUJITSU LIMITED</a:t>
            </a:r>
            <a:endParaRPr lang="de-DE" altLang="ja-JP" dirty="0"/>
          </a:p>
        </p:txBody>
      </p:sp>
      <p:sp>
        <p:nvSpPr>
          <p:cNvPr id="7" name="テキスト ボックス 6"/>
          <p:cNvSpPr txBox="1"/>
          <p:nvPr/>
        </p:nvSpPr>
        <p:spPr>
          <a:xfrm>
            <a:off x="107504" y="692696"/>
            <a:ext cx="7579319" cy="584775"/>
          </a:xfrm>
          <a:prstGeom prst="rect">
            <a:avLst/>
          </a:prstGeom>
          <a:noFill/>
        </p:spPr>
        <p:txBody>
          <a:bodyPr vert="horz" wrap="none" rtlCol="0">
            <a:spAutoFit/>
          </a:bodyPr>
          <a:lstStyle/>
          <a:p>
            <a:r>
              <a:rPr lang="en-US" altLang="ja-JP" sz="2800" dirty="0"/>
              <a:t>Enhancing</a:t>
            </a:r>
            <a:r>
              <a:rPr lang="en-US" altLang="ja-JP" sz="3200" dirty="0"/>
              <a:t> power efficiency for smart home</a:t>
            </a:r>
            <a:endParaRPr kumimoji="1" lang="ja-JP" altLang="en-US" sz="3200" dirty="0" smtClean="0">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133958" y="1400113"/>
            <a:ext cx="8686514" cy="5176887"/>
            <a:chOff x="133958" y="1116438"/>
            <a:chExt cx="8686514" cy="5460329"/>
          </a:xfrm>
        </p:grpSpPr>
        <p:sp>
          <p:nvSpPr>
            <p:cNvPr id="54" name="角丸四角形 53"/>
            <p:cNvSpPr/>
            <p:nvPr/>
          </p:nvSpPr>
          <p:spPr bwMode="gray">
            <a:xfrm>
              <a:off x="4211960" y="4825880"/>
              <a:ext cx="2370399" cy="1620454"/>
            </a:xfrm>
            <a:prstGeom prst="roundRect">
              <a:avLst>
                <a:gd name="adj" fmla="val 7722"/>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39" name="角丸四角形 38"/>
            <p:cNvSpPr/>
            <p:nvPr/>
          </p:nvSpPr>
          <p:spPr bwMode="gray">
            <a:xfrm>
              <a:off x="6781195" y="3083476"/>
              <a:ext cx="2039277" cy="1928837"/>
            </a:xfrm>
            <a:prstGeom prst="roundRect">
              <a:avLst>
                <a:gd name="adj" fmla="val 830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5" name="角丸四角形 4"/>
            <p:cNvSpPr/>
            <p:nvPr/>
          </p:nvSpPr>
          <p:spPr bwMode="gray">
            <a:xfrm>
              <a:off x="169863" y="3400685"/>
              <a:ext cx="3690323" cy="3168294"/>
            </a:xfrm>
            <a:prstGeom prst="roundRect">
              <a:avLst>
                <a:gd name="adj" fmla="val 4307"/>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3861628" y="3180460"/>
              <a:ext cx="1711366" cy="616792"/>
            </a:xfrm>
            <a:prstGeom prst="rect">
              <a:avLst/>
            </a:prstGeom>
            <a:noFill/>
          </p:spPr>
          <p:txBody>
            <a:bodyPr vert="horz" wrap="none" rtlCol="0">
              <a:spAutoFit/>
            </a:bodyPr>
            <a:lstStyle/>
            <a:p>
              <a:r>
                <a:rPr kumimoji="1" lang="en-US" altLang="ja-JP" sz="1600" b="1" dirty="0" smtClean="0">
                  <a:latin typeface="メイリオ" panose="020B0604030504040204" pitchFamily="50" charset="-128"/>
                  <a:ea typeface="メイリオ" panose="020B0604030504040204" pitchFamily="50" charset="-128"/>
                </a:rPr>
                <a:t>Remote Proxy</a:t>
              </a:r>
            </a:p>
            <a:p>
              <a:r>
                <a:rPr lang="en-US" altLang="ja-JP" sz="1600" dirty="0" smtClean="0">
                  <a:latin typeface="メイリオ" panose="020B0604030504040204" pitchFamily="50" charset="-128"/>
                  <a:ea typeface="メイリオ" panose="020B0604030504040204" pitchFamily="50" charset="-128"/>
                </a:rPr>
                <a:t>(Japan)</a:t>
              </a:r>
              <a:endParaRPr kumimoji="1" lang="en-US" altLang="ja-JP" sz="1600" dirty="0" smtClean="0">
                <a:latin typeface="メイリオ" panose="020B0604030504040204" pitchFamily="50" charset="-128"/>
                <a:ea typeface="メイリオ" panose="020B0604030504040204" pitchFamily="50" charset="-128"/>
              </a:endParaRPr>
            </a:p>
          </p:txBody>
        </p:sp>
        <p:pic>
          <p:nvPicPr>
            <p:cNvPr id="8" name="図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59632" y="3447635"/>
              <a:ext cx="676324" cy="726422"/>
            </a:xfrm>
            <a:prstGeom prst="rect">
              <a:avLst/>
            </a:prstGeom>
          </p:spPr>
        </p:pic>
        <p:cxnSp>
          <p:nvCxnSpPr>
            <p:cNvPr id="9" name="直線コネクタ 8"/>
            <p:cNvCxnSpPr>
              <a:stCxn id="8" idx="0"/>
              <a:endCxn id="20" idx="3"/>
            </p:cNvCxnSpPr>
            <p:nvPr/>
          </p:nvCxnSpPr>
          <p:spPr bwMode="auto">
            <a:xfrm flipV="1">
              <a:off x="1597794" y="2950470"/>
              <a:ext cx="2398340" cy="49716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 name="テキスト ボックス 9"/>
            <p:cNvSpPr txBox="1"/>
            <p:nvPr/>
          </p:nvSpPr>
          <p:spPr>
            <a:xfrm>
              <a:off x="1856124" y="3634121"/>
              <a:ext cx="1437381" cy="357090"/>
            </a:xfrm>
            <a:prstGeom prst="rect">
              <a:avLst/>
            </a:prstGeom>
            <a:noFill/>
          </p:spPr>
          <p:txBody>
            <a:bodyPr vert="horz" wrap="none" rtlCol="0">
              <a:spAutoFit/>
            </a:bodyPr>
            <a:lstStyle/>
            <a:p>
              <a:r>
                <a:rPr kumimoji="1" lang="en-US" altLang="ja-JP" sz="1600" b="1" dirty="0" smtClean="0">
                  <a:latin typeface="メイリオ" panose="020B0604030504040204" pitchFamily="50" charset="-128"/>
                  <a:ea typeface="メイリオ" panose="020B0604030504040204" pitchFamily="50" charset="-128"/>
                </a:rPr>
                <a:t>Local Proxy</a:t>
              </a:r>
            </a:p>
          </p:txBody>
        </p:sp>
        <p:sp>
          <p:nvSpPr>
            <p:cNvPr id="11" name="テキスト ボックス 10"/>
            <p:cNvSpPr txBox="1"/>
            <p:nvPr/>
          </p:nvSpPr>
          <p:spPr>
            <a:xfrm>
              <a:off x="314107" y="5959975"/>
              <a:ext cx="1646605" cy="616792"/>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Blind, Light, </a:t>
              </a:r>
            </a:p>
            <a:p>
              <a:r>
                <a:rPr kumimoji="1" lang="en-US" altLang="ja-JP" sz="1600" dirty="0" smtClean="0">
                  <a:latin typeface="メイリオ" panose="020B0604030504040204" pitchFamily="50" charset="-128"/>
                  <a:ea typeface="メイリオ" panose="020B0604030504040204" pitchFamily="50" charset="-128"/>
                </a:rPr>
                <a:t>Air conditioner</a:t>
              </a:r>
              <a:endParaRPr lang="en-US" altLang="ja-JP" sz="1600" dirty="0" smtClean="0">
                <a:latin typeface="メイリオ" panose="020B0604030504040204" pitchFamily="50" charset="-128"/>
                <a:ea typeface="メイリオ" panose="020B0604030504040204" pitchFamily="50" charset="-128"/>
              </a:endParaRPr>
            </a:p>
          </p:txBody>
        </p:sp>
        <p:pic>
          <p:nvPicPr>
            <p:cNvPr id="14" name="Picture 18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627784" y="4420650"/>
              <a:ext cx="842643" cy="688158"/>
            </a:xfrm>
            <a:prstGeom prst="rect">
              <a:avLst/>
            </a:prstGeom>
            <a:noFill/>
            <a:ln>
              <a:noFill/>
            </a:ln>
            <a:effectLst/>
            <a:extLst>
              <a:ext uri="{909E8E84-426E-40DD-AFC4-6F175D3DCCD1}">
                <a14:hiddenFill xmlns:a14="http://schemas.microsoft.com/office/drawing/2010/main">
                  <a:solidFill>
                    <a:srgbClr xmlns:mc="http://schemas.openxmlformats.org/markup-compatibility/2006" val="000000" mc:Ignorable="a14" a14:legacySpreadsheetColorIndex="64"/>
                  </a:solidFill>
                </a14:hiddenFill>
              </a:ext>
              <a:ext uri="{91240B29-F687-4F45-9708-019B960494DF}">
                <a14:hiddenLine xmlns:a14="http://schemas.microsoft.com/office/drawing/2010/main" w="1">
                  <a:solidFill>
                    <a:srgbClr xmlns:mc="http://schemas.openxmlformats.org/markup-compatibility/2006" val="FFFFFF" mc:Ignorable="a14" a14:legacySpreadsheetColorIndex="65"/>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図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98959" y="5182852"/>
              <a:ext cx="709726" cy="1020232"/>
            </a:xfrm>
            <a:prstGeom prst="rect">
              <a:avLst/>
            </a:prstGeom>
          </p:spPr>
        </p:pic>
        <p:pic>
          <p:nvPicPr>
            <p:cNvPr id="16" name="図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775" y="4503469"/>
              <a:ext cx="1913987" cy="1435490"/>
            </a:xfrm>
            <a:prstGeom prst="rect">
              <a:avLst/>
            </a:prstGeom>
          </p:spPr>
        </p:pic>
        <p:sp>
          <p:nvSpPr>
            <p:cNvPr id="17" name="テキスト ボックス 16"/>
            <p:cNvSpPr txBox="1"/>
            <p:nvPr/>
          </p:nvSpPr>
          <p:spPr>
            <a:xfrm>
              <a:off x="1927196" y="6213219"/>
              <a:ext cx="1752403"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Storage battery</a:t>
              </a:r>
            </a:p>
          </p:txBody>
        </p:sp>
        <p:cxnSp>
          <p:nvCxnSpPr>
            <p:cNvPr id="18" name="直線コネクタ 17"/>
            <p:cNvCxnSpPr>
              <a:stCxn id="8" idx="2"/>
            </p:cNvCxnSpPr>
            <p:nvPr/>
          </p:nvCxnSpPr>
          <p:spPr bwMode="auto">
            <a:xfrm>
              <a:off x="1597794" y="4174057"/>
              <a:ext cx="1079797" cy="1008795"/>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19" name="グループ化 18"/>
            <p:cNvGrpSpPr/>
            <p:nvPr/>
          </p:nvGrpSpPr>
          <p:grpSpPr>
            <a:xfrm>
              <a:off x="3749075" y="2038611"/>
              <a:ext cx="1687021" cy="1043555"/>
              <a:chOff x="3770374" y="1903978"/>
              <a:chExt cx="1687021" cy="1043555"/>
            </a:xfrm>
          </p:grpSpPr>
          <p:sp>
            <p:nvSpPr>
              <p:cNvPr id="20" name="楕円 4"/>
              <p:cNvSpPr/>
              <p:nvPr/>
            </p:nvSpPr>
            <p:spPr>
              <a:xfrm>
                <a:off x="3770374" y="2048253"/>
                <a:ext cx="1687021" cy="899280"/>
              </a:xfrm>
              <a:prstGeom prst="ellipse">
                <a:avLst/>
              </a:prstGeom>
              <a:gradFill>
                <a:gsLst>
                  <a:gs pos="0">
                    <a:schemeClr val="accent6">
                      <a:lumMod val="60000"/>
                      <a:lumOff val="40000"/>
                    </a:schemeClr>
                  </a:gs>
                  <a:gs pos="80000">
                    <a:schemeClr val="accent6">
                      <a:lumMod val="40000"/>
                      <a:lumOff val="60000"/>
                    </a:schemeClr>
                  </a:gs>
                  <a:gs pos="100000">
                    <a:schemeClr val="accent6">
                      <a:lumMod val="20000"/>
                      <a:lumOff val="8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sz="1100"/>
              </a:p>
            </p:txBody>
          </p:sp>
          <p:pic>
            <p:nvPicPr>
              <p:cNvPr id="21" name="Picture 80" descr="bl_011"/>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095584" y="1903978"/>
                <a:ext cx="677600" cy="100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1" descr="it_043"/>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575917" y="2304242"/>
                <a:ext cx="618807" cy="60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テキスト ボックス 23"/>
            <p:cNvSpPr txBox="1"/>
            <p:nvPr/>
          </p:nvSpPr>
          <p:spPr>
            <a:xfrm>
              <a:off x="2452571" y="4072560"/>
              <a:ext cx="1465145"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Smart meter</a:t>
              </a:r>
            </a:p>
          </p:txBody>
        </p:sp>
        <p:cxnSp>
          <p:nvCxnSpPr>
            <p:cNvPr id="25" name="直線コネクタ 24"/>
            <p:cNvCxnSpPr/>
            <p:nvPr/>
          </p:nvCxnSpPr>
          <p:spPr bwMode="auto">
            <a:xfrm flipH="1">
              <a:off x="1319769" y="4174057"/>
              <a:ext cx="261183" cy="329412"/>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6" name="直線コネクタ 25"/>
            <p:cNvCxnSpPr/>
            <p:nvPr/>
          </p:nvCxnSpPr>
          <p:spPr bwMode="auto">
            <a:xfrm>
              <a:off x="1580952" y="4174056"/>
              <a:ext cx="1592053" cy="244139"/>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線コネクタ 26"/>
            <p:cNvCxnSpPr>
              <a:stCxn id="20" idx="0"/>
            </p:cNvCxnSpPr>
            <p:nvPr/>
          </p:nvCxnSpPr>
          <p:spPr bwMode="auto">
            <a:xfrm flipH="1" flipV="1">
              <a:off x="4559765" y="1950170"/>
              <a:ext cx="32821" cy="232716"/>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0" name="テキスト ボックス 39"/>
            <p:cNvSpPr txBox="1"/>
            <p:nvPr/>
          </p:nvSpPr>
          <p:spPr>
            <a:xfrm>
              <a:off x="6732240" y="3084254"/>
              <a:ext cx="2031645"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Oracle (Simulator)</a:t>
              </a:r>
              <a:endParaRPr kumimoji="1" lang="ja-JP" altLang="en-US" sz="1600" dirty="0" smtClean="0">
                <a:latin typeface="メイリオ" panose="020B0604030504040204" pitchFamily="50" charset="-128"/>
                <a:ea typeface="メイリオ" panose="020B0604030504040204" pitchFamily="50" charset="-128"/>
              </a:endParaRPr>
            </a:p>
          </p:txBody>
        </p:sp>
        <p:cxnSp>
          <p:nvCxnSpPr>
            <p:cNvPr id="42" name="直線コネクタ 41"/>
            <p:cNvCxnSpPr>
              <a:stCxn id="20" idx="5"/>
              <a:endCxn id="39" idx="1"/>
            </p:cNvCxnSpPr>
            <p:nvPr/>
          </p:nvCxnSpPr>
          <p:spPr bwMode="auto">
            <a:xfrm>
              <a:off x="5189037" y="2950470"/>
              <a:ext cx="1592158" cy="1097425"/>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6" name="テキスト ボックス 45"/>
            <p:cNvSpPr txBox="1"/>
            <p:nvPr/>
          </p:nvSpPr>
          <p:spPr>
            <a:xfrm>
              <a:off x="6820131" y="2773918"/>
              <a:ext cx="1305165"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Solar panel</a:t>
              </a:r>
            </a:p>
          </p:txBody>
        </p:sp>
        <p:sp>
          <p:nvSpPr>
            <p:cNvPr id="47" name="上矢印 46"/>
            <p:cNvSpPr/>
            <p:nvPr/>
          </p:nvSpPr>
          <p:spPr bwMode="gray">
            <a:xfrm rot="18531983">
              <a:off x="5860525" y="1661107"/>
              <a:ext cx="292085" cy="1749569"/>
            </a:xfrm>
            <a:prstGeom prst="upArrow">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48" name="テキスト ボックス 47"/>
            <p:cNvSpPr txBox="1"/>
            <p:nvPr/>
          </p:nvSpPr>
          <p:spPr>
            <a:xfrm rot="2240804">
              <a:off x="5378026" y="2183522"/>
              <a:ext cx="1635319" cy="357090"/>
            </a:xfrm>
            <a:prstGeom prst="rect">
              <a:avLst/>
            </a:prstGeom>
            <a:noFill/>
          </p:spPr>
          <p:txBody>
            <a:bodyPr vert="horz" wrap="none" rtlCol="0">
              <a:spAutoFit/>
            </a:bodyPr>
            <a:lstStyle/>
            <a:p>
              <a:r>
                <a:rPr kumimoji="1" lang="en-US" altLang="ja-JP" sz="1600" b="1" dirty="0" smtClean="0">
                  <a:latin typeface="メイリオ" panose="020B0604030504040204" pitchFamily="50" charset="-128"/>
                  <a:ea typeface="メイリオ" panose="020B0604030504040204" pitchFamily="50" charset="-128"/>
                </a:rPr>
                <a:t>Monitor state</a:t>
              </a:r>
              <a:endParaRPr kumimoji="1" lang="ja-JP" altLang="en-US" sz="1600" b="1" dirty="0" smtClean="0">
                <a:latin typeface="メイリオ" panose="020B0604030504040204" pitchFamily="50" charset="-128"/>
                <a:ea typeface="メイリオ" panose="020B0604030504040204" pitchFamily="50" charset="-128"/>
              </a:endParaRPr>
            </a:p>
          </p:txBody>
        </p:sp>
        <p:sp>
          <p:nvSpPr>
            <p:cNvPr id="49" name="下矢印 48"/>
            <p:cNvSpPr/>
            <p:nvPr/>
          </p:nvSpPr>
          <p:spPr bwMode="gray">
            <a:xfrm rot="2228512">
              <a:off x="3178095" y="1841591"/>
              <a:ext cx="300496" cy="1864653"/>
            </a:xfrm>
            <a:prstGeom prst="downArrow">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rot="18429214">
              <a:off x="2196800" y="2269599"/>
              <a:ext cx="2022500" cy="338554"/>
            </a:xfrm>
            <a:prstGeom prst="rect">
              <a:avLst/>
            </a:prstGeom>
            <a:noFill/>
          </p:spPr>
          <p:txBody>
            <a:bodyPr vert="horz" wrap="none" rtlCol="0">
              <a:spAutoFit/>
            </a:bodyPr>
            <a:lstStyle/>
            <a:p>
              <a:pPr algn="l"/>
              <a:r>
                <a:rPr kumimoji="1" lang="en-US" altLang="ja-JP" sz="1600" b="1" dirty="0" smtClean="0">
                  <a:latin typeface="メイリオ" panose="020B0604030504040204" pitchFamily="50" charset="-128"/>
                  <a:ea typeface="メイリオ" panose="020B0604030504040204" pitchFamily="50" charset="-128"/>
                </a:rPr>
                <a:t>Control devices </a:t>
              </a:r>
              <a:endParaRPr lang="ja-JP" altLang="en-US" sz="1600" b="1" dirty="0">
                <a:latin typeface="メイリオ" panose="020B0604030504040204" pitchFamily="50" charset="-128"/>
                <a:ea typeface="メイリオ" panose="020B0604030504040204" pitchFamily="50" charset="-128"/>
              </a:endParaRPr>
            </a:p>
          </p:txBody>
        </p:sp>
        <p:pic>
          <p:nvPicPr>
            <p:cNvPr id="53" name="図 52"/>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356227" y="5207681"/>
              <a:ext cx="2091544" cy="1114759"/>
            </a:xfrm>
            <a:prstGeom prst="rect">
              <a:avLst/>
            </a:prstGeom>
          </p:spPr>
        </p:pic>
        <p:cxnSp>
          <p:nvCxnSpPr>
            <p:cNvPr id="56" name="直線コネクタ 55"/>
            <p:cNvCxnSpPr>
              <a:stCxn id="20" idx="4"/>
              <a:endCxn id="54" idx="0"/>
            </p:cNvCxnSpPr>
            <p:nvPr/>
          </p:nvCxnSpPr>
          <p:spPr bwMode="auto">
            <a:xfrm>
              <a:off x="4592586" y="3082166"/>
              <a:ext cx="804574" cy="1743713"/>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7" name="テキスト ボックス 56"/>
            <p:cNvSpPr txBox="1"/>
            <p:nvPr/>
          </p:nvSpPr>
          <p:spPr>
            <a:xfrm>
              <a:off x="4029260" y="4479113"/>
              <a:ext cx="1890261"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Home appliances</a:t>
              </a:r>
            </a:p>
          </p:txBody>
        </p:sp>
        <p:sp>
          <p:nvSpPr>
            <p:cNvPr id="58" name="テキスト ボックス 57"/>
            <p:cNvSpPr txBox="1"/>
            <p:nvPr/>
          </p:nvSpPr>
          <p:spPr>
            <a:xfrm>
              <a:off x="4336724" y="4836081"/>
              <a:ext cx="1173591"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Panasonic</a:t>
              </a:r>
            </a:p>
          </p:txBody>
        </p:sp>
        <p:sp>
          <p:nvSpPr>
            <p:cNvPr id="60" name="テキスト ボックス 59"/>
            <p:cNvSpPr txBox="1"/>
            <p:nvPr/>
          </p:nvSpPr>
          <p:spPr>
            <a:xfrm>
              <a:off x="5326940" y="1380646"/>
              <a:ext cx="1551580" cy="389553"/>
            </a:xfrm>
            <a:prstGeom prst="rect">
              <a:avLst/>
            </a:prstGeom>
            <a:noFill/>
          </p:spPr>
          <p:txBody>
            <a:bodyPr vert="horz" wrap="none" rtlCol="0">
              <a:spAutoFit/>
            </a:bodyPr>
            <a:lstStyle/>
            <a:p>
              <a:r>
                <a:rPr kumimoji="1" lang="en-US" altLang="ja-JP" b="1" dirty="0" smtClean="0">
                  <a:latin typeface="メイリオ" panose="020B0604030504040204" pitchFamily="50" charset="-128"/>
                  <a:ea typeface="メイリオ" panose="020B0604030504040204" pitchFamily="50" charset="-128"/>
                </a:rPr>
                <a:t>Application</a:t>
              </a:r>
              <a:endParaRPr kumimoji="1" lang="ja-JP" altLang="en-US" b="1" dirty="0" smtClean="0">
                <a:latin typeface="メイリオ" panose="020B0604030504040204" pitchFamily="50" charset="-128"/>
                <a:ea typeface="メイリオ" panose="020B0604030504040204" pitchFamily="50" charset="-128"/>
              </a:endParaRPr>
            </a:p>
          </p:txBody>
        </p:sp>
        <p:sp>
          <p:nvSpPr>
            <p:cNvPr id="61" name="テキスト ボックス 60"/>
            <p:cNvSpPr txBox="1"/>
            <p:nvPr/>
          </p:nvSpPr>
          <p:spPr>
            <a:xfrm>
              <a:off x="133958" y="3030289"/>
              <a:ext cx="2293898" cy="357090"/>
            </a:xfrm>
            <a:prstGeom prst="rect">
              <a:avLst/>
            </a:prstGeom>
            <a:noFill/>
          </p:spPr>
          <p:txBody>
            <a:bodyPr vert="horz" wrap="none" rtlCol="0">
              <a:spAutoFit/>
            </a:bodyPr>
            <a:lstStyle/>
            <a:p>
              <a:r>
                <a:rPr kumimoji="1" lang="en-US" altLang="ja-JP" sz="1600" dirty="0" smtClean="0">
                  <a:latin typeface="メイリオ" panose="020B0604030504040204" pitchFamily="50" charset="-128"/>
                  <a:ea typeface="メイリオ" panose="020B0604030504040204" pitchFamily="50" charset="-128"/>
                </a:rPr>
                <a:t>Smart house (Japan)</a:t>
              </a:r>
              <a:endParaRPr kumimoji="1" lang="ja-JP" altLang="en-US" sz="1600" dirty="0" smtClean="0">
                <a:latin typeface="メイリオ" panose="020B0604030504040204" pitchFamily="50" charset="-128"/>
                <a:ea typeface="メイリオ" panose="020B0604030504040204" pitchFamily="50" charset="-128"/>
              </a:endParaRPr>
            </a:p>
          </p:txBody>
        </p:sp>
        <p:sp>
          <p:nvSpPr>
            <p:cNvPr id="62" name="下矢印 61"/>
            <p:cNvSpPr/>
            <p:nvPr/>
          </p:nvSpPr>
          <p:spPr bwMode="gray">
            <a:xfrm rot="19530356">
              <a:off x="5275639" y="3596820"/>
              <a:ext cx="210251" cy="686039"/>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000" b="0" i="0" u="none" strike="noStrike" cap="none" normalizeH="0" baseline="0" dirty="0" err="1" smtClean="0">
                <a:ln>
                  <a:noFill/>
                </a:ln>
                <a:effectLst/>
                <a:latin typeface="メイリオ" panose="020B0604030504040204" pitchFamily="50" charset="-128"/>
                <a:ea typeface="メイリオ" panose="020B0604030504040204" pitchFamily="50" charset="-128"/>
              </a:endParaRPr>
            </a:p>
          </p:txBody>
        </p:sp>
        <p:pic>
          <p:nvPicPr>
            <p:cNvPr id="43" name="図 42"/>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902066" y="1116438"/>
              <a:ext cx="1435587" cy="1000035"/>
            </a:xfrm>
            <a:prstGeom prst="rect">
              <a:avLst/>
            </a:prstGeom>
          </p:spPr>
        </p:pic>
      </p:grpSp>
      <p:pic>
        <p:nvPicPr>
          <p:cNvPr id="13" name="図 12"/>
          <p:cNvPicPr>
            <a:picLocks noChangeAspect="1"/>
          </p:cNvPicPr>
          <p:nvPr/>
        </p:nvPicPr>
        <p:blipFill rotWithShape="1">
          <a:blip r:embed="rId10"/>
          <a:srcRect l="-506" t="22038" r="506" b="-22038"/>
          <a:stretch/>
        </p:blipFill>
        <p:spPr>
          <a:xfrm>
            <a:off x="7068793" y="3604334"/>
            <a:ext cx="1453249" cy="1790873"/>
          </a:xfrm>
          <a:prstGeom prst="rect">
            <a:avLst/>
          </a:prstGeom>
        </p:spPr>
      </p:pic>
    </p:spTree>
    <p:extLst>
      <p:ext uri="{BB962C8B-B14F-4D97-AF65-F5344CB8AC3E}">
        <p14:creationId xmlns:p14="http://schemas.microsoft.com/office/powerpoint/2010/main" val="322574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294967295"/>
          </p:nvPr>
        </p:nvSpPr>
        <p:spPr>
          <a:xfrm>
            <a:off x="0" y="6653213"/>
            <a:ext cx="539750" cy="201612"/>
          </a:xfrm>
        </p:spPr>
        <p:txBody>
          <a:bodyPr/>
          <a:lstStyle/>
          <a:p>
            <a:fld id="{1195C95A-030B-42EE-9D8D-E0455A77345A}" type="slidenum">
              <a:rPr lang="de-DE" altLang="ja-JP" smtClean="0"/>
              <a:pPr/>
              <a:t>6</a:t>
            </a:fld>
            <a:endParaRPr lang="de-DE" altLang="ja-JP"/>
          </a:p>
        </p:txBody>
      </p:sp>
      <p:sp>
        <p:nvSpPr>
          <p:cNvPr id="4" name="フッター プレースホルダー 3"/>
          <p:cNvSpPr>
            <a:spLocks noGrp="1"/>
          </p:cNvSpPr>
          <p:nvPr>
            <p:ph type="ftr" sz="quarter" idx="4294967295"/>
          </p:nvPr>
        </p:nvSpPr>
        <p:spPr>
          <a:xfrm>
            <a:off x="5121275" y="6653213"/>
            <a:ext cx="4022725" cy="201612"/>
          </a:xfrm>
        </p:spPr>
        <p:txBody>
          <a:bodyPr/>
          <a:lstStyle/>
          <a:p>
            <a:r>
              <a:rPr lang="de-DE" altLang="ja-JP" smtClean="0"/>
              <a:t>Copyright 2019 FUJITSU LIMITED</a:t>
            </a:r>
            <a:endParaRPr lang="de-DE" altLang="ja-JP" dirty="0"/>
          </a:p>
        </p:txBody>
      </p:sp>
    </p:spTree>
    <p:extLst>
      <p:ext uri="{BB962C8B-B14F-4D97-AF65-F5344CB8AC3E}">
        <p14:creationId xmlns:p14="http://schemas.microsoft.com/office/powerpoint/2010/main" val="2831363083"/>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メイリオ"/>
        <a:ea typeface="メイリオ"/>
        <a:cs typeface=""/>
      </a:majorFont>
      <a:minorFont>
        <a:latin typeface="メイリオ"/>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メイリオ" panose="020B0604030504040204" pitchFamily="50" charset="-128"/>
            <a:ea typeface="メイリオ"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vert="horz" wrap="square" rtlCol="0">
        <a:spAutoFit/>
      </a:bodyPr>
      <a:lstStyle>
        <a:defPPr>
          <a:defRPr kumimoji="1" dirty="0" smtClean="0">
            <a:latin typeface="メイリオ" panose="020B0604030504040204" pitchFamily="50" charset="-128"/>
            <a:ea typeface="メイリオ"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メイリオ"/>
        <a:ea typeface="メイリオ"/>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メイリオ"/>
        <a:ea typeface="メイリオ"/>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メイリオ"/>
        <a:ea typeface="メイリオ"/>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メイリオ"/>
        <a:ea typeface="メイリオ"/>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320</Words>
  <Application>Microsoft Office PowerPoint</Application>
  <PresentationFormat>画面に合わせる (4:3)</PresentationFormat>
  <Paragraphs>144</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メイリオ</vt:lpstr>
      <vt:lpstr>Arial</vt:lpstr>
      <vt:lpstr>Wingdings</vt:lpstr>
      <vt:lpstr>F_Tool_2_JA_R</vt:lpstr>
      <vt:lpstr>Fujitsu demo</vt:lpstr>
      <vt:lpstr>Fujitsu’s demo system</vt:lpstr>
      <vt:lpstr>Device virtualization technology</vt:lpstr>
      <vt:lpstr>Connecting many kinds of devices by WoT</vt:lpstr>
      <vt:lpstr>Scenario 1: Environment monitoring</vt:lpstr>
      <vt:lpstr>Scenario 2: Energy management</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2019-06-02T14:57:54Z</dcterms:modified>
  <cp:category>関係者外秘</cp:category>
</cp:coreProperties>
</file>