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59" r:id="rId5"/>
    <p:sldId id="264" r:id="rId6"/>
    <p:sldId id="272" r:id="rId7"/>
    <p:sldId id="273" r:id="rId8"/>
    <p:sldId id="261" r:id="rId9"/>
    <p:sldId id="265" r:id="rId10"/>
    <p:sldId id="274" r:id="rId11"/>
    <p:sldId id="275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88" d="100"/>
          <a:sy n="88" d="100"/>
        </p:scale>
        <p:origin x="-12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19/10/20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19/10/20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19/10/20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19/10/20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19/10/20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=""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19/10/20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id/draft-goessner-dispatch-jsonpath-0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xpath-3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 Description </a:t>
            </a:r>
            <a:r>
              <a:rPr lang="en-US" smtClean="0"/>
              <a:t>Directory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Syntactic </a:t>
            </a:r>
            <a:r>
              <a:rPr lang="en-US" dirty="0" smtClean="0"/>
              <a:t>Discovery 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Cimmino</a:t>
            </a:r>
            <a:endParaRPr lang="en-US" dirty="0"/>
          </a:p>
          <a:p>
            <a:r>
              <a:rPr lang="en-US" dirty="0"/>
              <a:t>Oct </a:t>
            </a:r>
            <a:r>
              <a:rPr lang="en-US" dirty="0" smtClean="0"/>
              <a:t>20, </a:t>
            </a:r>
            <a:r>
              <a:rPr lang="en-US" dirty="0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s-ES" dirty="0"/>
              <a:t>P</a:t>
            </a:r>
            <a:r>
              <a:rPr lang="en-GB" dirty="0" err="1"/>
              <a:t>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"</a:t>
            </a:r>
            <a:r>
              <a:rPr lang="mr-IN" sz="1400" dirty="0">
                <a:latin typeface="Calibri"/>
                <a:cs typeface="Calibri"/>
              </a:rPr>
              <a:t>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rgbClr val="000000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</a:t>
            </a:r>
            <a:r>
              <a:rPr lang="mr-IN" sz="1400" dirty="0" smtClean="0">
                <a:latin typeface="Calibri"/>
                <a:cs typeface="Calibri"/>
              </a:rPr>
              <a:t>,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 flipV="1">
            <a:off x="36925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 flipV="1">
            <a:off x="8499000" y="3115020"/>
            <a:ext cx="180846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lamada con línea 2 (sin borde) 10"/>
          <p:cNvSpPr/>
          <p:nvPr/>
        </p:nvSpPr>
        <p:spPr>
          <a:xfrm>
            <a:off x="6013682" y="1434505"/>
            <a:ext cx="6047493" cy="564396"/>
          </a:xfrm>
          <a:prstGeom prst="callout2">
            <a:avLst>
              <a:gd name="adj1" fmla="val 104166"/>
              <a:gd name="adj2" fmla="val 50317"/>
              <a:gd name="adj3" fmla="val 202083"/>
              <a:gd name="adj4" fmla="val 50609"/>
              <a:gd name="adj5" fmla="val 266666"/>
              <a:gd name="adj6" fmla="val 4291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>
                <a:latin typeface="Cambria"/>
                <a:cs typeface="Cambria"/>
              </a:rPr>
              <a:t>Find</a:t>
            </a:r>
            <a:r>
              <a:rPr lang="es-ES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values of </a:t>
            </a:r>
            <a:r>
              <a:rPr lang="es-ES" dirty="0">
                <a:latin typeface="Cambria"/>
                <a:cs typeface="Cambria"/>
              </a:rPr>
              <a:t>h</a:t>
            </a:r>
            <a:r>
              <a:rPr lang="en-US" dirty="0">
                <a:latin typeface="Cambria"/>
                <a:cs typeface="Cambria"/>
              </a:rPr>
              <a:t>ref </a:t>
            </a:r>
            <a:r>
              <a:rPr lang="en-US" dirty="0" smtClean="0">
                <a:latin typeface="Cambria"/>
                <a:cs typeface="Cambria"/>
              </a:rPr>
              <a:t>in property named status from all TDs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4497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r>
              <a:rPr lang="es-ES" dirty="0"/>
              <a:t>P</a:t>
            </a:r>
            <a:r>
              <a:rPr lang="en-GB" dirty="0" err="1"/>
              <a:t>ath</a:t>
            </a:r>
            <a:r>
              <a:rPr lang="en-GB" dirty="0"/>
              <a:t> syntactic discovery API example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"</a:t>
            </a:r>
            <a:r>
              <a:rPr lang="mr-IN" sz="1400" dirty="0">
                <a:latin typeface="Calibri"/>
                <a:cs typeface="Calibri"/>
              </a:rPr>
              <a:t>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rgbClr val="000000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</a:t>
            </a:r>
            <a:r>
              <a:rPr lang="mr-IN" sz="1400" dirty="0" smtClean="0">
                <a:latin typeface="Calibri"/>
                <a:cs typeface="Calibri"/>
              </a:rPr>
              <a:t>,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 flipV="1">
            <a:off x="36925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 flipV="1">
            <a:off x="8499000" y="3115020"/>
            <a:ext cx="1808467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lamada con línea 2 (sin borde) 10"/>
          <p:cNvSpPr/>
          <p:nvPr/>
        </p:nvSpPr>
        <p:spPr>
          <a:xfrm>
            <a:off x="6013682" y="1434505"/>
            <a:ext cx="6047493" cy="564396"/>
          </a:xfrm>
          <a:prstGeom prst="callout2">
            <a:avLst>
              <a:gd name="adj1" fmla="val 104166"/>
              <a:gd name="adj2" fmla="val 50317"/>
              <a:gd name="adj3" fmla="val 202083"/>
              <a:gd name="adj4" fmla="val 50609"/>
              <a:gd name="adj5" fmla="val 266666"/>
              <a:gd name="adj6" fmla="val 4291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>
                <a:latin typeface="Cambria"/>
                <a:cs typeface="Cambria"/>
              </a:rPr>
              <a:t>Find</a:t>
            </a:r>
            <a:r>
              <a:rPr lang="es-ES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values of </a:t>
            </a:r>
            <a:r>
              <a:rPr lang="es-ES" dirty="0">
                <a:latin typeface="Cambria"/>
                <a:cs typeface="Cambria"/>
              </a:rPr>
              <a:t>h</a:t>
            </a:r>
            <a:r>
              <a:rPr lang="en-US" dirty="0">
                <a:latin typeface="Cambria"/>
                <a:cs typeface="Cambria"/>
              </a:rPr>
              <a:t>ref </a:t>
            </a:r>
            <a:r>
              <a:rPr lang="en-US" dirty="0" smtClean="0">
                <a:latin typeface="Cambria"/>
                <a:cs typeface="Cambria"/>
              </a:rPr>
              <a:t>in property named status from all TDs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855568" y="4021317"/>
            <a:ext cx="1411179" cy="4115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curvado 13"/>
          <p:cNvCxnSpPr>
            <a:stCxn id="13" idx="4"/>
            <a:endCxn id="12" idx="3"/>
          </p:cNvCxnSpPr>
          <p:nvPr/>
        </p:nvCxnSpPr>
        <p:spPr>
          <a:xfrm rot="5400000">
            <a:off x="7845771" y="3882430"/>
            <a:ext cx="164962" cy="1265812"/>
          </a:xfrm>
          <a:prstGeom prst="curvedConnector2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349890" y="5198847"/>
            <a:ext cx="440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Discovery answer is an array of TD fragments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17350" y="1081759"/>
            <a:ext cx="4539780" cy="527459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>
            <a:off x="560218" y="3582154"/>
            <a:ext cx="67351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>
                <a:latin typeface="Calibri"/>
                <a:cs typeface="Calibri"/>
              </a:rPr>
              <a:t>[ </a:t>
            </a:r>
            <a:endParaRPr lang="mr-IN" dirty="0">
              <a:latin typeface="Calibri"/>
              <a:cs typeface="Calibri"/>
            </a:endParaRPr>
          </a:p>
          <a:p>
            <a:r>
              <a:rPr lang="es-ES_tradnl" dirty="0" smtClean="0">
                <a:latin typeface="Calibri"/>
                <a:cs typeface="Calibri"/>
              </a:rPr>
              <a:t>   </a:t>
            </a:r>
            <a:r>
              <a:rPr lang="mr-IN" dirty="0" smtClean="0">
                <a:latin typeface="Calibri"/>
                <a:cs typeface="Calibri"/>
              </a:rPr>
              <a:t>"https</a:t>
            </a:r>
            <a:r>
              <a:rPr lang="mr-IN" dirty="0">
                <a:latin typeface="Calibri"/>
                <a:cs typeface="Calibri"/>
              </a:rPr>
              <a:t>://</a:t>
            </a:r>
            <a:r>
              <a:rPr lang="mr-IN" dirty="0" smtClean="0">
                <a:latin typeface="Calibri"/>
                <a:cs typeface="Calibri"/>
              </a:rPr>
              <a:t>example</a:t>
            </a:r>
            <a:r>
              <a:rPr lang="es-ES_tradnl" dirty="0" smtClean="0">
                <a:latin typeface="Calibri"/>
                <a:cs typeface="Calibri"/>
              </a:rPr>
              <a:t>-1</a:t>
            </a:r>
            <a:r>
              <a:rPr lang="mr-IN" dirty="0" smtClean="0">
                <a:latin typeface="Calibri"/>
                <a:cs typeface="Calibri"/>
              </a:rPr>
              <a:t>.com</a:t>
            </a:r>
            <a:r>
              <a:rPr lang="es-ES_tradnl" dirty="0" smtClean="0">
                <a:latin typeface="Calibri"/>
                <a:cs typeface="Calibri"/>
              </a:rPr>
              <a:t>/sensor1</a:t>
            </a:r>
            <a:r>
              <a:rPr lang="mr-IN" dirty="0" smtClean="0">
                <a:latin typeface="Calibri"/>
                <a:cs typeface="Calibri"/>
              </a:rPr>
              <a:t>/status"</a:t>
            </a:r>
            <a:r>
              <a:rPr lang="es-ES_tradnl" dirty="0" smtClean="0">
                <a:latin typeface="Calibri"/>
                <a:cs typeface="Calibri"/>
              </a:rPr>
              <a:t>,</a:t>
            </a:r>
            <a:r>
              <a:rPr lang="mr-IN" dirty="0" smtClean="0">
                <a:latin typeface="Calibri"/>
                <a:cs typeface="Calibri"/>
              </a:rPr>
              <a:t> 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es-ES_tradnl" dirty="0" smtClean="0">
                <a:cs typeface="Calibri"/>
              </a:rPr>
              <a:t>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https://</a:t>
            </a:r>
            <a:r>
              <a:rPr lang="mr-IN" dirty="0" smtClean="0">
                <a:latin typeface="Calibri"/>
                <a:cs typeface="Calibri"/>
              </a:rPr>
              <a:t>example</a:t>
            </a:r>
            <a:r>
              <a:rPr lang="es-ES_tradnl" dirty="0" smtClean="0">
                <a:latin typeface="Calibri"/>
                <a:cs typeface="Calibri"/>
              </a:rPr>
              <a:t>-2</a:t>
            </a:r>
            <a:r>
              <a:rPr lang="mr-IN" dirty="0" smtClean="0">
                <a:latin typeface="Calibri"/>
                <a:cs typeface="Calibri"/>
              </a:rPr>
              <a:t>.</a:t>
            </a:r>
            <a:r>
              <a:rPr lang="mr-IN" dirty="0">
                <a:latin typeface="Calibri"/>
                <a:cs typeface="Calibri"/>
              </a:rPr>
              <a:t>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es-ES_tradnl" dirty="0" smtClean="0">
                <a:latin typeface="Calibri"/>
                <a:cs typeface="Calibri"/>
              </a:rPr>
              <a:t>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https://</a:t>
            </a:r>
            <a:r>
              <a:rPr lang="mr-IN" dirty="0" smtClean="0">
                <a:latin typeface="Calibri"/>
                <a:cs typeface="Calibri"/>
              </a:rPr>
              <a:t>example</a:t>
            </a:r>
            <a:r>
              <a:rPr lang="es-ES_tradnl" dirty="0" smtClean="0">
                <a:latin typeface="Calibri"/>
                <a:cs typeface="Calibri"/>
              </a:rPr>
              <a:t>-3</a:t>
            </a:r>
            <a:r>
              <a:rPr lang="mr-IN" dirty="0" smtClean="0">
                <a:latin typeface="Calibri"/>
                <a:cs typeface="Calibri"/>
              </a:rPr>
              <a:t>.</a:t>
            </a:r>
            <a:r>
              <a:rPr lang="mr-IN" dirty="0">
                <a:latin typeface="Calibri"/>
                <a:cs typeface="Calibri"/>
              </a:rPr>
              <a:t>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</a:t>
            </a:r>
            <a:r>
              <a:rPr lang="es-ES_tradnl" dirty="0" smtClean="0">
                <a:cs typeface="Calibri"/>
              </a:rPr>
              <a:t>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https://</a:t>
            </a:r>
            <a:r>
              <a:rPr lang="mr-IN" dirty="0" smtClean="0">
                <a:latin typeface="Calibri"/>
                <a:cs typeface="Calibri"/>
              </a:rPr>
              <a:t>example</a:t>
            </a:r>
            <a:r>
              <a:rPr lang="es-ES_tradnl" dirty="0" smtClean="0">
                <a:latin typeface="Calibri"/>
                <a:cs typeface="Calibri"/>
              </a:rPr>
              <a:t>-4</a:t>
            </a:r>
            <a:r>
              <a:rPr lang="mr-IN" dirty="0" smtClean="0">
                <a:latin typeface="Calibri"/>
                <a:cs typeface="Calibri"/>
              </a:rPr>
              <a:t>.</a:t>
            </a:r>
            <a:r>
              <a:rPr lang="mr-IN" dirty="0">
                <a:latin typeface="Calibri"/>
                <a:cs typeface="Calibri"/>
              </a:rPr>
              <a:t>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es-ES_tradnl" dirty="0" smtClean="0">
                <a:latin typeface="Calibri"/>
                <a:cs typeface="Calibri"/>
              </a:rPr>
              <a:t>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https://</a:t>
            </a:r>
            <a:r>
              <a:rPr lang="mr-IN" dirty="0" smtClean="0">
                <a:latin typeface="Calibri"/>
                <a:cs typeface="Calibri"/>
              </a:rPr>
              <a:t>example</a:t>
            </a:r>
            <a:r>
              <a:rPr lang="es-ES_tradnl" dirty="0" smtClean="0">
                <a:latin typeface="Calibri"/>
                <a:cs typeface="Calibri"/>
              </a:rPr>
              <a:t>-5</a:t>
            </a:r>
            <a:r>
              <a:rPr lang="mr-IN" dirty="0" smtClean="0">
                <a:latin typeface="Calibri"/>
                <a:cs typeface="Calibri"/>
              </a:rPr>
              <a:t>.</a:t>
            </a:r>
            <a:r>
              <a:rPr lang="mr-IN" dirty="0">
                <a:latin typeface="Calibri"/>
                <a:cs typeface="Calibri"/>
              </a:rPr>
              <a:t>com</a:t>
            </a:r>
            <a:r>
              <a:rPr lang="es-ES_tradnl" dirty="0">
                <a:cs typeface="Calibri"/>
              </a:rPr>
              <a:t>/sensor1</a:t>
            </a:r>
            <a:r>
              <a:rPr lang="mr-IN" dirty="0">
                <a:latin typeface="Calibri"/>
                <a:cs typeface="Calibri"/>
              </a:rPr>
              <a:t>/status"</a:t>
            </a:r>
            <a:r>
              <a:rPr lang="es-ES_tradnl" dirty="0">
                <a:cs typeface="Calibri"/>
              </a:rPr>
              <a:t>,</a:t>
            </a:r>
            <a:r>
              <a:rPr lang="mr-IN" dirty="0">
                <a:latin typeface="Calibri"/>
                <a:cs typeface="Calibri"/>
              </a:rPr>
              <a:t> 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mr-IN" dirty="0" smtClean="0">
                <a:latin typeface="Calibri"/>
                <a:cs typeface="Calibri"/>
              </a:rPr>
              <a:t>] </a:t>
            </a:r>
            <a:endParaRPr lang="mr-IN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6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Example syntactic discovery queries</a:t>
            </a:r>
            <a:endParaRPr lang="en-GB" sz="4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graphicFrame>
        <p:nvGraphicFramePr>
          <p:cNvPr id="9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99000"/>
              </p:ext>
            </p:extLst>
          </p:nvPr>
        </p:nvGraphicFramePr>
        <p:xfrm>
          <a:off x="457647" y="1443950"/>
          <a:ext cx="1125811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587"/>
                <a:gridCol w="4095940"/>
                <a:gridCol w="377558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JSONPath</a:t>
                      </a:r>
                      <a:r>
                        <a:rPr lang="en-GB" dirty="0" smtClean="0"/>
                        <a:t> query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r>
                        <a:rPr lang="es-ES" dirty="0" smtClean="0"/>
                        <a:t>P</a:t>
                      </a:r>
                      <a:r>
                        <a:rPr lang="en-GB" dirty="0" err="1" smtClean="0"/>
                        <a:t>ath</a:t>
                      </a:r>
                      <a:r>
                        <a:rPr lang="en-GB" dirty="0" smtClean="0"/>
                        <a:t> query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TDs with title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"/>
                          <a:cs typeface="Cambria"/>
                        </a:rPr>
                        <a:t>Terrace Temperature Sensor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$[?(@.title=='Terrace Temperature Sensor')]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*[title='Terrace Temperature Sensor']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TDs with title ending with 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Temperature Sensor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$[?(@.title=~/.*Temperature Sensor/)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*[ends-with(title, 'Temperature Sensor')]</a:t>
                      </a:r>
                      <a:r>
                        <a:rPr lang="es-ES" sz="1600" dirty="0" smtClean="0">
                          <a:latin typeface="Cambria"/>
                          <a:cs typeface="Cambria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TDs with title ending with 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Temperature Sensor </a:t>
                      </a:r>
                      <a:r>
                        <a:rPr lang="en-US" sz="1600" dirty="0" smtClean="0">
                          <a:latin typeface="Cambria"/>
                          <a:cs typeface="Cambria"/>
                        </a:rPr>
                        <a:t>and created in 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March 2020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$[?(@.title=~/.*Temperature Sensor/ &amp;&amp; @.created=~/2020-03-10/)]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*[ends-with(title, 'Temperature Sensor') and starts-with(created, '2020-03-10')]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TDs with form </a:t>
                      </a:r>
                      <a:r>
                        <a:rPr lang="en-US" sz="1600" dirty="0" err="1" smtClean="0">
                          <a:latin typeface="Cambria"/>
                          <a:cs typeface="Cambria"/>
                        </a:rPr>
                        <a:t>href</a:t>
                      </a:r>
                      <a:r>
                        <a:rPr lang="en-US" sz="1600" dirty="0" smtClean="0">
                          <a:latin typeface="Cambria"/>
                          <a:cs typeface="Cambria"/>
                        </a:rPr>
                        <a:t> values starting with 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http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not supported by the library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*[*/*/forms/*[starts-with(href, 'http')]]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TDs with </a:t>
                      </a:r>
                      <a:r>
                        <a:rPr lang="en-US" sz="1600" dirty="0" err="1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version.v:hardware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600" dirty="0" smtClean="0">
                          <a:latin typeface="Cambria"/>
                          <a:cs typeface="Cambria"/>
                        </a:rPr>
                        <a:t>(namespace: v) equal to </a:t>
                      </a:r>
                      <a:r>
                        <a:rPr lang="en-US" sz="1600" dirty="0" smtClean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"1.0"</a:t>
                      </a:r>
                      <a:endParaRPr lang="en-GB" sz="1600" dirty="0">
                        <a:solidFill>
                          <a:srgbClr val="595959"/>
                        </a:solidFill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$[?(@.version.'v:hardware'=='1.0')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Cambria"/>
                          <a:cs typeface="Cambria"/>
                        </a:rPr>
                        <a:t>??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Second to fourth TD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/>
                          <a:cs typeface="Cambria"/>
                        </a:rPr>
                        <a:t>$[2:4]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ambria"/>
                          <a:cs typeface="Cambria"/>
                        </a:rPr>
                        <a:t>*[position()&gt;=2 and position()&lt;4]</a:t>
                      </a:r>
                      <a:endParaRPr lang="en-GB" sz="16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712019" y="5492121"/>
            <a:ext cx="809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examples: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linksmart</a:t>
            </a:r>
            <a:r>
              <a:rPr lang="en-US" dirty="0"/>
              <a:t>/thing-directory/wiki/Query-Language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10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 of </a:t>
            </a:r>
            <a:r>
              <a:rPr lang="en-GB" dirty="0" err="1" smtClean="0"/>
              <a:t>JSONPath</a:t>
            </a:r>
            <a:r>
              <a:rPr lang="en-GB" dirty="0" smtClean="0"/>
              <a:t> and </a:t>
            </a:r>
            <a:r>
              <a:rPr lang="en-GB" dirty="0" err="1" smtClean="0"/>
              <a:t>XPath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and expressive </a:t>
            </a:r>
          </a:p>
          <a:p>
            <a:pPr lvl="1"/>
            <a:r>
              <a:rPr lang="en-US" dirty="0"/>
              <a:t>Passed as URL query parameters </a:t>
            </a:r>
          </a:p>
          <a:p>
            <a:pPr lvl="1"/>
            <a:r>
              <a:rPr lang="en-US" dirty="0"/>
              <a:t>Value/object selection saves both client and server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is a standard  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Cons</a:t>
            </a:r>
          </a:p>
          <a:p>
            <a:pPr lvl="1"/>
            <a:r>
              <a:rPr lang="en-US" dirty="0" smtClean="0"/>
              <a:t>TD fragments </a:t>
            </a:r>
            <a:r>
              <a:rPr lang="en-US" dirty="0"/>
              <a:t>responses </a:t>
            </a:r>
            <a:r>
              <a:rPr lang="en-US" dirty="0" smtClean="0"/>
              <a:t>are </a:t>
            </a:r>
            <a:r>
              <a:rPr lang="en-US" dirty="0"/>
              <a:t>not JSON-LD compliant </a:t>
            </a:r>
          </a:p>
          <a:p>
            <a:pPr lvl="1"/>
            <a:r>
              <a:rPr lang="en-US" dirty="0" smtClean="0"/>
              <a:t>Complex queries can </a:t>
            </a:r>
            <a:r>
              <a:rPr lang="en-US" dirty="0"/>
              <a:t>get </a:t>
            </a:r>
            <a:r>
              <a:rPr lang="en-US" dirty="0" smtClean="0"/>
              <a:t>verbose and messy</a:t>
            </a:r>
          </a:p>
          <a:p>
            <a:pPr lvl="1"/>
            <a:r>
              <a:rPr lang="en-US" dirty="0" err="1" smtClean="0"/>
              <a:t>JSONPath</a:t>
            </a:r>
            <a:r>
              <a:rPr lang="en-US" dirty="0" smtClean="0"/>
              <a:t> not a standard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discovery allows to filter registered TDs using: </a:t>
            </a:r>
          </a:p>
          <a:p>
            <a:pPr lvl="1"/>
            <a:r>
              <a:rPr lang="en-US" dirty="0" smtClean="0"/>
              <a:t>(MUST) </a:t>
            </a:r>
            <a:r>
              <a:rPr lang="en-US" dirty="0" err="1" smtClean="0"/>
              <a:t>JSONPath</a:t>
            </a:r>
            <a:endParaRPr lang="en-US" dirty="0" smtClean="0"/>
          </a:p>
          <a:p>
            <a:pPr lvl="1"/>
            <a:r>
              <a:rPr lang="en-US" dirty="0" smtClean="0"/>
              <a:t>(SHOULD) X</a:t>
            </a:r>
            <a:r>
              <a:rPr lang="es-ES" dirty="0"/>
              <a:t>P</a:t>
            </a:r>
            <a:r>
              <a:rPr lang="en-US" dirty="0" err="1" smtClean="0"/>
              <a:t>ath</a:t>
            </a:r>
            <a:endParaRPr lang="en-US" dirty="0"/>
          </a:p>
          <a:p>
            <a:r>
              <a:rPr lang="en-US" dirty="0" smtClean="0"/>
              <a:t>Discovery answers are always a JSON:</a:t>
            </a:r>
          </a:p>
          <a:p>
            <a:pPr lvl="1"/>
            <a:r>
              <a:rPr lang="en-US" dirty="0" smtClean="0"/>
              <a:t>Array of TDs</a:t>
            </a:r>
          </a:p>
          <a:p>
            <a:pPr lvl="1"/>
            <a:r>
              <a:rPr lang="en-US" dirty="0" smtClean="0"/>
              <a:t>Array of TD fragments</a:t>
            </a:r>
          </a:p>
          <a:p>
            <a:pPr lvl="1"/>
            <a:endParaRPr lang="en-US" dirty="0"/>
          </a:p>
          <a:p>
            <a:r>
              <a:rPr lang="en-US" dirty="0" smtClean="0"/>
              <a:t>Privacy &amp; Security</a:t>
            </a:r>
          </a:p>
          <a:p>
            <a:pPr lvl="1"/>
            <a:r>
              <a:rPr lang="en-US" dirty="0" smtClean="0"/>
              <a:t>Discovery is </a:t>
            </a:r>
            <a:r>
              <a:rPr lang="en-US" dirty="0" err="1" smtClean="0"/>
              <a:t>binded</a:t>
            </a:r>
            <a:r>
              <a:rPr lang="en-US" dirty="0" smtClean="0"/>
              <a:t> to security and privacy policies defined in a TDD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in </a:t>
            </a:r>
            <a:r>
              <a:rPr lang="en-GB" dirty="0" smtClean="0"/>
              <a:t>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pic>
        <p:nvPicPr>
          <p:cNvPr id="13" name="Imagen 12" descr="mermaid-diagram-202010161115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3" y="1690688"/>
            <a:ext cx="6477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Thing Description Directory (TDD) and </a:t>
            </a:r>
            <a:r>
              <a:rPr lang="en-GB" sz="4000" dirty="0" smtClean="0"/>
              <a:t>discovery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TDD </a:t>
            </a:r>
            <a:r>
              <a:rPr lang="en-GB" dirty="0" smtClean="0"/>
              <a:t>syntactic discovery criterion:</a:t>
            </a:r>
          </a:p>
          <a:p>
            <a:pPr lvl="2"/>
            <a:r>
              <a:rPr lang="en-GB" dirty="0" smtClean="0"/>
              <a:t>(Syntactic discovery) MUST support </a:t>
            </a:r>
            <a:r>
              <a:rPr lang="en-GB" dirty="0" err="1" smtClean="0"/>
              <a:t>JSONPath</a:t>
            </a:r>
            <a:r>
              <a:rPr lang="en-GB" dirty="0" smtClean="0"/>
              <a:t> as discovery criterion</a:t>
            </a:r>
          </a:p>
          <a:p>
            <a:pPr lvl="2"/>
            <a:r>
              <a:rPr lang="en-GB" dirty="0" smtClean="0"/>
              <a:t>(Syntactic discovery) SHOULD support </a:t>
            </a:r>
            <a:r>
              <a:rPr lang="en-GB" dirty="0" err="1" smtClean="0"/>
              <a:t>XPath</a:t>
            </a:r>
            <a:r>
              <a:rPr lang="en-GB" dirty="0" smtClean="0"/>
              <a:t> as discovery criterion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TDD semantic discovery criterion:</a:t>
            </a:r>
          </a:p>
          <a:p>
            <a:pPr lvl="2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(Semantic discovery) May support SPARQL as discovery criterion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TDD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d</a:t>
            </a:r>
            <a:r>
              <a:rPr lang="en-GB" dirty="0" smtClean="0"/>
              <a:t>iscovery answer:</a:t>
            </a:r>
            <a:endParaRPr lang="en-GB" dirty="0"/>
          </a:p>
          <a:p>
            <a:pPr lvl="2"/>
            <a:r>
              <a:rPr lang="en-GB" dirty="0"/>
              <a:t>A set (array) of </a:t>
            </a:r>
            <a:r>
              <a:rPr lang="en-GB" dirty="0" smtClean="0"/>
              <a:t>Thing Descriptions (TD) </a:t>
            </a:r>
            <a:r>
              <a:rPr lang="en-GB" dirty="0"/>
              <a:t>meeting the criterion are found</a:t>
            </a:r>
          </a:p>
          <a:p>
            <a:pPr lvl="2"/>
            <a:r>
              <a:rPr lang="en-GB" dirty="0"/>
              <a:t>A set (array) of Thing Descriptions (TD</a:t>
            </a:r>
            <a:r>
              <a:rPr lang="en-GB" dirty="0" smtClean="0"/>
              <a:t>) fragments </a:t>
            </a:r>
            <a:r>
              <a:rPr lang="en-GB" dirty="0"/>
              <a:t>fulfilling the criterion are found</a:t>
            </a:r>
          </a:p>
          <a:p>
            <a:pPr lvl="2"/>
            <a:r>
              <a:rPr lang="en-GB" dirty="0"/>
              <a:t>Discovery results </a:t>
            </a:r>
            <a:r>
              <a:rPr lang="en-GB" dirty="0" smtClean="0"/>
              <a:t>could be paginated (depending on the discovery criterion)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JSONPath</a:t>
            </a:r>
            <a:r>
              <a:rPr lang="en-GB" dirty="0" smtClean="0"/>
              <a:t> syntactic discovery API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discovery criterion is </a:t>
            </a:r>
            <a:r>
              <a:rPr lang="en-US" dirty="0" err="1" smtClean="0"/>
              <a:t>JSONPath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https://tools.ietf.org/id/draft-goessner-dispatch-jsonpath-00.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lvl="2"/>
            <a:r>
              <a:rPr lang="en-US" dirty="0" smtClean="0"/>
              <a:t>Not standard, widely used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Response code:</a:t>
            </a:r>
          </a:p>
          <a:p>
            <a:pPr lvl="2"/>
            <a:r>
              <a:rPr lang="en-US" dirty="0" smtClean="0"/>
              <a:t>200 (Ok</a:t>
            </a:r>
            <a:r>
              <a:rPr lang="en-US" dirty="0"/>
              <a:t>) with application/</a:t>
            </a:r>
            <a:r>
              <a:rPr lang="en-US" dirty="0" err="1"/>
              <a:t>json</a:t>
            </a:r>
            <a:r>
              <a:rPr lang="en-US" dirty="0"/>
              <a:t> Content-Type header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Error codes:</a:t>
            </a:r>
          </a:p>
          <a:p>
            <a:pPr lvl="2"/>
            <a:r>
              <a:rPr lang="en-US" dirty="0"/>
              <a:t>400 (Bad Request): </a:t>
            </a:r>
            <a:r>
              <a:rPr lang="en-US" dirty="0" err="1"/>
              <a:t>JSONPath</a:t>
            </a:r>
            <a:r>
              <a:rPr lang="en-US" dirty="0"/>
              <a:t> expression not provided or contains syntax errors.</a:t>
            </a:r>
          </a:p>
          <a:p>
            <a:pPr lvl="2"/>
            <a:r>
              <a:rPr lang="en-US" dirty="0"/>
              <a:t>401 (Unauthorized): No authentication.</a:t>
            </a:r>
          </a:p>
          <a:p>
            <a:pPr lvl="2"/>
            <a:r>
              <a:rPr lang="en-US" dirty="0"/>
              <a:t>403 (Forbidden): Insufficient rights to the resource.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9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</a:t>
            </a:r>
            <a:r>
              <a:rPr lang="en-GB" dirty="0" smtClean="0"/>
              <a:t>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</a:t>
            </a:r>
            <a:r>
              <a:rPr lang="en-GB" dirty="0" smtClean="0"/>
              <a:t>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 flipV="1">
            <a:off x="39277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 flipV="1">
            <a:off x="7940978" y="3056230"/>
            <a:ext cx="240707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lamada con línea 2 (sin borde) 8"/>
          <p:cNvSpPr/>
          <p:nvPr/>
        </p:nvSpPr>
        <p:spPr>
          <a:xfrm>
            <a:off x="6436741" y="1469779"/>
            <a:ext cx="5342491" cy="564396"/>
          </a:xfrm>
          <a:prstGeom prst="callout2">
            <a:avLst>
              <a:gd name="adj1" fmla="val 100000"/>
              <a:gd name="adj2" fmla="val 40729"/>
              <a:gd name="adj3" fmla="val 181250"/>
              <a:gd name="adj4" fmla="val 40879"/>
              <a:gd name="adj5" fmla="val 249999"/>
              <a:gd name="adj6" fmla="val 3766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mbria"/>
                <a:cs typeface="Cambria"/>
              </a:rPr>
              <a:t>Find TDs </a:t>
            </a:r>
            <a:r>
              <a:rPr lang="en-US" dirty="0">
                <a:latin typeface="Cambria"/>
                <a:cs typeface="Cambria"/>
              </a:rPr>
              <a:t>with title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Temperature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Sensor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75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ermaid-diagram-202010161127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4" y="2022418"/>
            <a:ext cx="7060970" cy="30679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r>
              <a:rPr lang="en-GB" dirty="0"/>
              <a:t> syntactic discovery </a:t>
            </a:r>
            <a:r>
              <a:rPr lang="en-GB" dirty="0" smtClean="0"/>
              <a:t>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>
                <a:latin typeface="Calibri"/>
                <a:cs typeface="Calibri"/>
              </a:rPr>
              <a:t> ...</a:t>
            </a:r>
          </a:p>
          <a:p>
            <a:r>
              <a:rPr lang="mr-IN" sz="1400" dirty="0">
                <a:latin typeface="Calibri"/>
                <a:cs typeface="Calibri"/>
              </a:rPr>
              <a:t>  "searchJSONPath":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"Json 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Json 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"/search/jsonpath?query=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},</a:t>
            </a:r>
          </a:p>
          <a:p>
            <a:r>
              <a:rPr lang="mr-IN" sz="1400" dirty="0">
                <a:latin typeface="Calibri"/>
                <a:cs typeface="Calibri"/>
              </a:rPr>
              <a:t>      ...</a:t>
            </a:r>
            <a:endParaRPr lang="en-GB" sz="1400" dirty="0">
              <a:latin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 flipV="1">
            <a:off x="3927782" y="4009106"/>
            <a:ext cx="5762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/>
          <p:cNvSpPr/>
          <p:nvPr/>
        </p:nvSpPr>
        <p:spPr>
          <a:xfrm flipV="1">
            <a:off x="7940978" y="3056230"/>
            <a:ext cx="240707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/>
          <p:cNvSpPr/>
          <p:nvPr/>
        </p:nvSpPr>
        <p:spPr>
          <a:xfrm>
            <a:off x="7573328" y="3891979"/>
            <a:ext cx="1411179" cy="41153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ctor curvado 14"/>
          <p:cNvCxnSpPr>
            <a:stCxn id="14" idx="4"/>
            <a:endCxn id="13" idx="3"/>
          </p:cNvCxnSpPr>
          <p:nvPr/>
        </p:nvCxnSpPr>
        <p:spPr>
          <a:xfrm rot="5400000">
            <a:off x="7328292" y="3924189"/>
            <a:ext cx="571299" cy="1329954"/>
          </a:xfrm>
          <a:prstGeom prst="curvedConnector2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491010" y="518708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Discovery answer is an array of TDs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17350" y="1081759"/>
            <a:ext cx="4539780" cy="2488637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lamada con línea 2 (sin borde) 19"/>
          <p:cNvSpPr/>
          <p:nvPr/>
        </p:nvSpPr>
        <p:spPr>
          <a:xfrm>
            <a:off x="6436741" y="1469779"/>
            <a:ext cx="5342491" cy="564396"/>
          </a:xfrm>
          <a:prstGeom prst="callout2">
            <a:avLst>
              <a:gd name="adj1" fmla="val 100000"/>
              <a:gd name="adj2" fmla="val 40729"/>
              <a:gd name="adj3" fmla="val 181250"/>
              <a:gd name="adj4" fmla="val 40879"/>
              <a:gd name="adj5" fmla="val 249999"/>
              <a:gd name="adj6" fmla="val 37669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mbria"/>
                <a:cs typeface="Cambria"/>
              </a:rPr>
              <a:t>Find TDs </a:t>
            </a:r>
            <a:r>
              <a:rPr lang="en-US" dirty="0">
                <a:latin typeface="Cambria"/>
                <a:cs typeface="Cambria"/>
              </a:rPr>
              <a:t>with title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Temperature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/>
                <a:cs typeface="Cambria"/>
              </a:rPr>
              <a:t>Sensor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3836" y="3028156"/>
            <a:ext cx="673512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>
                <a:latin typeface="Calibri"/>
                <a:cs typeface="Calibri"/>
              </a:rPr>
              <a:t>[ </a:t>
            </a:r>
            <a:endParaRPr lang="mr-IN" dirty="0">
              <a:latin typeface="Calibri"/>
              <a:cs typeface="Calibri"/>
            </a:endParaRPr>
          </a:p>
          <a:p>
            <a:r>
              <a:rPr lang="es-ES_tradnl" dirty="0" smtClean="0">
                <a:latin typeface="Calibri"/>
                <a:cs typeface="Calibri"/>
              </a:rPr>
              <a:t>      </a:t>
            </a:r>
            <a:r>
              <a:rPr lang="mr-IN" dirty="0" smtClean="0">
                <a:latin typeface="Calibri"/>
                <a:cs typeface="Calibri"/>
              </a:rPr>
              <a:t>{</a:t>
            </a:r>
            <a:r>
              <a:rPr lang="mr-IN" dirty="0">
                <a:latin typeface="Calibri"/>
                <a:cs typeface="Calibri"/>
              </a:rPr>
              <a:t/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 smtClean="0">
                <a:latin typeface="Calibri"/>
                <a:cs typeface="Calibri"/>
              </a:rPr>
              <a:t>      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@context":"https://www.w3.org/2019/wot/td/v1", 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es-ES_tradnl" dirty="0">
                <a:cs typeface="Calibri"/>
              </a:rPr>
              <a:t>  </a:t>
            </a:r>
            <a:r>
              <a:rPr lang="es-ES_tradnl" dirty="0" smtClean="0">
                <a:cs typeface="Calibri"/>
              </a:rPr>
              <a:t>     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id":"urn:example:1234"</a:t>
            </a:r>
            <a:r>
              <a:rPr lang="mr-IN" dirty="0" smtClean="0">
                <a:latin typeface="Calibri"/>
                <a:cs typeface="Calibri"/>
              </a:rPr>
              <a:t>,</a:t>
            </a:r>
            <a:endParaRPr lang="es-ES_tradnl" dirty="0" smtClean="0">
              <a:latin typeface="Calibri"/>
              <a:cs typeface="Calibri"/>
            </a:endParaRPr>
          </a:p>
          <a:p>
            <a:r>
              <a:rPr lang="es-ES_tradnl" dirty="0">
                <a:latin typeface="Calibri"/>
                <a:cs typeface="Calibri"/>
              </a:rPr>
              <a:t> </a:t>
            </a:r>
            <a:r>
              <a:rPr lang="es-ES_tradnl" dirty="0" smtClean="0">
                <a:latin typeface="Calibri"/>
                <a:cs typeface="Calibri"/>
              </a:rPr>
              <a:t>         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es-ES_tradnl" dirty="0" err="1" smtClean="0">
                <a:latin typeface="Calibri"/>
                <a:cs typeface="Calibri"/>
              </a:rPr>
              <a:t>title</a:t>
            </a:r>
            <a:r>
              <a:rPr lang="mr-IN" dirty="0" smtClean="0">
                <a:latin typeface="Calibri"/>
                <a:cs typeface="Calibri"/>
              </a:rPr>
              <a:t>":</a:t>
            </a:r>
            <a:r>
              <a:rPr lang="es-ES_tradnl" dirty="0" smtClean="0">
                <a:latin typeface="Calibri"/>
                <a:cs typeface="Calibri"/>
              </a:rPr>
              <a:t> </a:t>
            </a:r>
            <a:r>
              <a:rPr lang="mr-IN" dirty="0" smtClean="0">
                <a:latin typeface="Calibri"/>
                <a:cs typeface="Calibri"/>
              </a:rPr>
              <a:t>“</a:t>
            </a:r>
            <a:r>
              <a:rPr lang="es-ES_tradnl" dirty="0" err="1" smtClean="0">
                <a:latin typeface="Calibri"/>
                <a:cs typeface="Calibri"/>
              </a:rPr>
              <a:t>Temperature</a:t>
            </a:r>
            <a:r>
              <a:rPr lang="es-ES_tradnl" dirty="0" smtClean="0">
                <a:latin typeface="Calibri"/>
                <a:cs typeface="Calibri"/>
              </a:rPr>
              <a:t> Sensor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/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latin typeface="Calibri"/>
                <a:cs typeface="Calibri"/>
              </a:rPr>
              <a:t> </a:t>
            </a:r>
            <a:r>
              <a:rPr lang="es-ES_tradnl" dirty="0" smtClean="0">
                <a:latin typeface="Calibri"/>
                <a:cs typeface="Calibri"/>
              </a:rPr>
              <a:t>         </a:t>
            </a:r>
            <a:r>
              <a:rPr lang="mr-IN" dirty="0" smtClean="0">
                <a:latin typeface="Calibri"/>
                <a:cs typeface="Calibri"/>
              </a:rPr>
              <a:t>.</a:t>
            </a:r>
            <a:r>
              <a:rPr lang="mr-IN" dirty="0">
                <a:latin typeface="Calibri"/>
                <a:cs typeface="Calibri"/>
              </a:rPr>
              <a:t>.. </a:t>
            </a:r>
          </a:p>
          <a:p>
            <a:r>
              <a:rPr lang="es-ES_tradnl" dirty="0">
                <a:latin typeface="Calibri"/>
                <a:cs typeface="Calibri"/>
              </a:rPr>
              <a:t> </a:t>
            </a:r>
            <a:r>
              <a:rPr lang="es-ES_tradnl" dirty="0" smtClean="0">
                <a:latin typeface="Calibri"/>
                <a:cs typeface="Calibri"/>
              </a:rPr>
              <a:t>     }, </a:t>
            </a:r>
            <a:r>
              <a:rPr lang="mr-IN" dirty="0">
                <a:latin typeface="Calibri"/>
                <a:cs typeface="Calibri"/>
              </a:rPr>
              <a:t>{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cs typeface="Calibri"/>
              </a:rPr>
              <a:t>         </a:t>
            </a:r>
            <a:r>
              <a:rPr lang="mr-IN" dirty="0">
                <a:latin typeface="Calibri"/>
                <a:cs typeface="Calibri"/>
              </a:rPr>
              <a:t>"@context":"https://www.w3.org/2019/wot/td/v1", 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"id":"urn:example</a:t>
            </a:r>
            <a:r>
              <a:rPr lang="mr-IN" dirty="0" smtClean="0">
                <a:latin typeface="Calibri"/>
                <a:cs typeface="Calibri"/>
              </a:rPr>
              <a:t>:</a:t>
            </a:r>
            <a:r>
              <a:rPr lang="es-ES_tradnl" dirty="0" smtClean="0">
                <a:latin typeface="Calibri"/>
                <a:cs typeface="Calibri"/>
              </a:rPr>
              <a:t>9856</a:t>
            </a:r>
            <a:r>
              <a:rPr lang="mr-IN" dirty="0" smtClean="0">
                <a:latin typeface="Calibri"/>
                <a:cs typeface="Calibri"/>
              </a:rPr>
              <a:t>"</a:t>
            </a:r>
            <a:r>
              <a:rPr lang="mr-IN" dirty="0">
                <a:latin typeface="Calibri"/>
                <a:cs typeface="Calibri"/>
              </a:rPr>
              <a:t>,</a:t>
            </a:r>
            <a:endParaRPr lang="es-ES_tradnl" dirty="0">
              <a:cs typeface="Calibri"/>
            </a:endParaRPr>
          </a:p>
          <a:p>
            <a:r>
              <a:rPr lang="es-ES_tradnl" dirty="0">
                <a:cs typeface="Calibri"/>
              </a:rPr>
              <a:t>          </a:t>
            </a:r>
            <a:r>
              <a:rPr lang="mr-IN" dirty="0">
                <a:latin typeface="Calibri"/>
                <a:cs typeface="Calibri"/>
              </a:rPr>
              <a:t>"</a:t>
            </a:r>
            <a:r>
              <a:rPr lang="es-ES_tradnl" dirty="0" err="1">
                <a:cs typeface="Calibri"/>
              </a:rPr>
              <a:t>title</a:t>
            </a:r>
            <a:r>
              <a:rPr lang="mr-IN" dirty="0">
                <a:latin typeface="Calibri"/>
                <a:cs typeface="Calibri"/>
              </a:rPr>
              <a:t>":</a:t>
            </a:r>
            <a:r>
              <a:rPr lang="es-ES_tradnl" dirty="0">
                <a:cs typeface="Calibri"/>
              </a:rPr>
              <a:t> </a:t>
            </a:r>
            <a:r>
              <a:rPr lang="mr-IN" dirty="0" smtClean="0">
                <a:latin typeface="Calibri"/>
                <a:cs typeface="Calibri"/>
              </a:rPr>
              <a:t>“</a:t>
            </a:r>
            <a:r>
              <a:rPr lang="es-ES_tradnl" dirty="0" err="1" smtClean="0">
                <a:cs typeface="Calibri"/>
              </a:rPr>
              <a:t>Temperature</a:t>
            </a:r>
            <a:r>
              <a:rPr lang="es-ES_tradnl" dirty="0" smtClean="0">
                <a:cs typeface="Calibri"/>
              </a:rPr>
              <a:t> </a:t>
            </a:r>
            <a:r>
              <a:rPr lang="es-ES_tradnl" dirty="0">
                <a:cs typeface="Calibri"/>
              </a:rPr>
              <a:t>Sensor</a:t>
            </a:r>
            <a:r>
              <a:rPr lang="mr-IN" dirty="0">
                <a:latin typeface="Calibri"/>
                <a:cs typeface="Calibri"/>
              </a:rPr>
              <a:t>"</a:t>
            </a:r>
            <a:br>
              <a:rPr lang="mr-IN" dirty="0">
                <a:latin typeface="Calibri"/>
                <a:cs typeface="Calibri"/>
              </a:rPr>
            </a:br>
            <a:r>
              <a:rPr lang="es-ES_tradnl" dirty="0">
                <a:cs typeface="Calibri"/>
              </a:rPr>
              <a:t>         </a:t>
            </a:r>
            <a:r>
              <a:rPr lang="mr-IN" dirty="0">
                <a:latin typeface="Calibri"/>
                <a:cs typeface="Calibri"/>
              </a:rPr>
              <a:t>... </a:t>
            </a:r>
          </a:p>
          <a:p>
            <a:r>
              <a:rPr lang="es-ES_tradnl" dirty="0">
                <a:cs typeface="Calibri"/>
              </a:rPr>
              <a:t>      }, </a:t>
            </a:r>
            <a:r>
              <a:rPr lang="mr-IN" dirty="0" smtClean="0">
                <a:latin typeface="Calibri"/>
                <a:cs typeface="Calibri"/>
              </a:rPr>
              <a:t>…</a:t>
            </a:r>
            <a:r>
              <a:rPr lang="es-ES_tradnl" dirty="0" smtClean="0">
                <a:latin typeface="Calibri"/>
                <a:cs typeface="Calibri"/>
              </a:rPr>
              <a:t>.</a:t>
            </a:r>
          </a:p>
          <a:p>
            <a:r>
              <a:rPr lang="mr-IN" dirty="0" smtClean="0">
                <a:latin typeface="Calibri"/>
                <a:cs typeface="Calibri"/>
              </a:rPr>
              <a:t> </a:t>
            </a:r>
            <a:r>
              <a:rPr lang="mr-IN" dirty="0">
                <a:latin typeface="Calibri"/>
                <a:cs typeface="Calibri"/>
              </a:rPr>
              <a:t>], </a:t>
            </a:r>
          </a:p>
        </p:txBody>
      </p:sp>
    </p:spTree>
    <p:extLst>
      <p:ext uri="{BB962C8B-B14F-4D97-AF65-F5344CB8AC3E}">
        <p14:creationId xmlns:p14="http://schemas.microsoft.com/office/powerpoint/2010/main" val="340721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Syntactic discovery with </a:t>
            </a:r>
            <a:r>
              <a:rPr lang="en-GB" dirty="0" err="1" smtClean="0"/>
              <a:t>XPath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discovery criterion is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https://www.w3.org/TR/xpath-31/</a:t>
            </a:r>
            <a:endParaRPr lang="en-US" dirty="0" smtClean="0"/>
          </a:p>
          <a:p>
            <a:pPr lvl="2"/>
            <a:r>
              <a:rPr lang="en-US" dirty="0" smtClean="0"/>
              <a:t>W3C standard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Response code:</a:t>
            </a:r>
          </a:p>
          <a:p>
            <a:pPr lvl="2"/>
            <a:r>
              <a:rPr lang="en-US" dirty="0" smtClean="0"/>
              <a:t>200 (Ok) with application/</a:t>
            </a:r>
            <a:r>
              <a:rPr lang="en-US" dirty="0" err="1" smtClean="0"/>
              <a:t>json</a:t>
            </a:r>
            <a:r>
              <a:rPr lang="en-US" dirty="0" smtClean="0"/>
              <a:t> Content-Type header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Error codes:</a:t>
            </a:r>
          </a:p>
          <a:p>
            <a:pPr lvl="2"/>
            <a:r>
              <a:rPr lang="en-US" dirty="0" smtClean="0"/>
              <a:t>400 (Bad Request): X</a:t>
            </a:r>
            <a:r>
              <a:rPr lang="es-ES" dirty="0"/>
              <a:t>P</a:t>
            </a:r>
            <a:r>
              <a:rPr lang="en-US" dirty="0" err="1" smtClean="0"/>
              <a:t>ath</a:t>
            </a:r>
            <a:r>
              <a:rPr lang="en-US" dirty="0" smtClean="0"/>
              <a:t> expression not provided or contains syntax errors.</a:t>
            </a:r>
          </a:p>
          <a:p>
            <a:pPr lvl="2"/>
            <a:r>
              <a:rPr lang="en-US" dirty="0" smtClean="0"/>
              <a:t>401 (Unauthorized): No authentication.</a:t>
            </a:r>
          </a:p>
          <a:p>
            <a:pPr lvl="2"/>
            <a:r>
              <a:rPr lang="en-US" dirty="0" smtClean="0"/>
              <a:t>403 (Forbidden): Insufficient rights to the resource.</a:t>
            </a:r>
          </a:p>
          <a:p>
            <a:pPr lvl="2"/>
            <a:r>
              <a:rPr lang="en-US" u="sng" dirty="0" smtClean="0"/>
              <a:t>501 (Not Implemented): </a:t>
            </a:r>
            <a:r>
              <a:rPr lang="en-US" u="sng" dirty="0" err="1" smtClean="0"/>
              <a:t>XPath</a:t>
            </a:r>
            <a:r>
              <a:rPr lang="en-US" u="sng" dirty="0" smtClean="0"/>
              <a:t> API not supported.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</a:t>
            </a:r>
            <a:r>
              <a:rPr lang="es-ES" dirty="0"/>
              <a:t>P</a:t>
            </a:r>
            <a:r>
              <a:rPr lang="en-GB" dirty="0" err="1" smtClean="0"/>
              <a:t>ath</a:t>
            </a:r>
            <a:r>
              <a:rPr lang="en-GB" dirty="0" smtClean="0"/>
              <a:t> syntactic discovery API example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W3C Web of Things (WoT) WG/IG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19/10/20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864871" y="1182137"/>
            <a:ext cx="432169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"</a:t>
            </a:r>
            <a:r>
              <a:rPr lang="mr-IN" sz="1400" dirty="0">
                <a:latin typeface="Calibri"/>
                <a:cs typeface="Calibri"/>
              </a:rPr>
              <a:t>searchXPath": {</a:t>
            </a:r>
          </a:p>
          <a:p>
            <a:r>
              <a:rPr lang="mr-IN" sz="1400" dirty="0">
                <a:latin typeface="Calibri"/>
                <a:cs typeface="Calibri"/>
              </a:rPr>
              <a:t>          "description": "XPath syntactic search",</a:t>
            </a:r>
          </a:p>
          <a:p>
            <a:r>
              <a:rPr lang="mr-IN" sz="1400" dirty="0">
                <a:latin typeface="Calibri"/>
                <a:cs typeface="Calibri"/>
              </a:rPr>
              <a:t>          "uriVariables": {</a:t>
            </a:r>
          </a:p>
          <a:p>
            <a:r>
              <a:rPr lang="mr-IN" sz="1400" dirty="0">
                <a:latin typeface="Calibri"/>
                <a:cs typeface="Calibri"/>
              </a:rPr>
              <a:t>            "query":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"title": "A valid XPath expression",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"type": "string",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"format": "iri-reference"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"forms": [</a:t>
            </a:r>
          </a:p>
          <a:p>
            <a:r>
              <a:rPr lang="mr-IN" sz="1400" dirty="0">
                <a:latin typeface="Calibri"/>
                <a:cs typeface="Calibri"/>
              </a:rPr>
              <a:t>            {</a:t>
            </a:r>
          </a:p>
          <a:p>
            <a:r>
              <a:rPr lang="mr-IN" sz="1400" dirty="0">
                <a:latin typeface="Calibri"/>
                <a:cs typeface="Calibri"/>
              </a:rPr>
              <a:t>              "href": "/search/xpath?query=</a:t>
            </a:r>
            <a:r>
              <a:rPr lang="mr-IN" sz="1400" dirty="0">
                <a:solidFill>
                  <a:schemeClr val="tx1"/>
                </a:solidFill>
                <a:latin typeface="Calibri"/>
                <a:cs typeface="Calibri"/>
              </a:rPr>
              <a:t>{query}</a:t>
            </a:r>
            <a:r>
              <a:rPr lang="mr-IN" sz="1400" dirty="0">
                <a:latin typeface="Calibri"/>
                <a:cs typeface="Calibri"/>
              </a:rPr>
              <a:t>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"htv:methodName": "GET",</a:t>
            </a:r>
          </a:p>
          <a:p>
            <a:r>
              <a:rPr lang="mr-IN" sz="1400" dirty="0">
                <a:latin typeface="Calibri"/>
                <a:cs typeface="Calibri"/>
              </a:rPr>
              <a:t>              "response": {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"description": "Success response",</a:t>
            </a:r>
          </a:p>
          <a:p>
            <a:r>
              <a:rPr lang="mr-IN" sz="1400" dirty="0">
                <a:latin typeface="Calibri"/>
                <a:cs typeface="Calibri"/>
              </a:rPr>
              <a:t>                "htv:statusCodeValue": 200</a:t>
            </a:r>
          </a:p>
          <a:p>
            <a:r>
              <a:rPr lang="mr-IN" sz="1400" dirty="0">
                <a:latin typeface="Calibri"/>
                <a:cs typeface="Calibri"/>
              </a:rPr>
              <a:t>              },</a:t>
            </a:r>
          </a:p>
          <a:p>
            <a:r>
              <a:rPr lang="mr-IN" sz="1400" dirty="0">
                <a:latin typeface="Calibri"/>
                <a:cs typeface="Calibri"/>
              </a:rPr>
              <a:t>             "scopes": "search"</a:t>
            </a:r>
          </a:p>
          <a:p>
            <a:r>
              <a:rPr lang="mr-IN" sz="1400" dirty="0">
                <a:latin typeface="Calibri"/>
                <a:cs typeface="Calibri"/>
              </a:rPr>
              <a:t>            }</a:t>
            </a:r>
          </a:p>
          <a:p>
            <a:r>
              <a:rPr lang="mr-IN" sz="1400" dirty="0">
                <a:latin typeface="Calibri"/>
                <a:cs typeface="Calibri"/>
              </a:rPr>
              <a:t>          ]</a:t>
            </a:r>
          </a:p>
          <a:p>
            <a:r>
              <a:rPr lang="mr-IN" sz="1400" dirty="0">
                <a:latin typeface="Calibri"/>
                <a:cs typeface="Calibri"/>
              </a:rPr>
              <a:t>        }</a:t>
            </a:r>
            <a:r>
              <a:rPr lang="mr-IN" sz="1400" dirty="0" smtClean="0">
                <a:latin typeface="Calibri"/>
                <a:cs typeface="Calibri"/>
              </a:rPr>
              <a:t>,</a:t>
            </a:r>
            <a:endParaRPr lang="es-ES_tradnl" sz="1400" dirty="0" smtClean="0">
              <a:latin typeface="Calibri"/>
              <a:cs typeface="Calibri"/>
            </a:endParaRPr>
          </a:p>
          <a:p>
            <a:r>
              <a:rPr lang="mr-IN" sz="1400" dirty="0" smtClean="0">
                <a:latin typeface="Calibri"/>
                <a:cs typeface="Calibri"/>
              </a:rPr>
              <a:t>…</a:t>
            </a:r>
            <a:endParaRPr lang="en-GB" sz="1400" dirty="0">
              <a:latin typeface="Calibri"/>
              <a:cs typeface="Calibri"/>
            </a:endParaRPr>
          </a:p>
        </p:txBody>
      </p:sp>
      <p:pic>
        <p:nvPicPr>
          <p:cNvPr id="10" name="Imagen 9" descr="mermaid-diagram-2020101611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8" y="2026804"/>
            <a:ext cx="6605406" cy="32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5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</TotalTime>
  <Words>1879</Words>
  <Application>Microsoft Macintosh PowerPoint</Application>
  <PresentationFormat>Personalizado</PresentationFormat>
  <Paragraphs>291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Thing Description Directory  Syntactic Discovery Search</vt:lpstr>
      <vt:lpstr>Discovery in a nutshell</vt:lpstr>
      <vt:lpstr>Thing Description Directory (TDD) and discovery</vt:lpstr>
      <vt:lpstr>JSONPath syntactic discovery API</vt:lpstr>
      <vt:lpstr>JSONPath syntactic discovery API example</vt:lpstr>
      <vt:lpstr>JSONPath syntactic discovery API example</vt:lpstr>
      <vt:lpstr>JSONPath syntactic discovery API example</vt:lpstr>
      <vt:lpstr>Syntactic discovery with XPath</vt:lpstr>
      <vt:lpstr>XPath syntactic discovery API example</vt:lpstr>
      <vt:lpstr>XPath syntactic discovery API example</vt:lpstr>
      <vt:lpstr>XPath syntactic discovery API example</vt:lpstr>
      <vt:lpstr>Example syntactic discovery queries</vt:lpstr>
      <vt:lpstr>Pros and Cons of JSONPath and XPath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Andrea Cimmino</cp:lastModifiedBy>
  <cp:revision>73</cp:revision>
  <dcterms:created xsi:type="dcterms:W3CDTF">2020-10-05T11:46:36Z</dcterms:created>
  <dcterms:modified xsi:type="dcterms:W3CDTF">2020-10-19T09:05:33Z</dcterms:modified>
</cp:coreProperties>
</file>