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0" r:id="rId14"/>
    <p:sldId id="654" r:id="rId15"/>
    <p:sldId id="642" r:id="rId16"/>
    <p:sldId id="651" r:id="rId17"/>
    <p:sldId id="652" r:id="rId18"/>
    <p:sldId id="653" r:id="rId19"/>
    <p:sldId id="647" r:id="rId20"/>
    <p:sldId id="648" r:id="rId21"/>
    <p:sldId id="649" r:id="rId22"/>
    <p:sldId id="645" r:id="rId23"/>
    <p:sldId id="636" r:id="rId24"/>
    <p:sldId id="637" r:id="rId25"/>
    <p:sldId id="646" r:id="rId26"/>
    <p:sldId id="643" r:id="rId27"/>
    <p:sldId id="63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32D"/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classifier, strategy B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3820105" y="597514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5950383" y="4475782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336292" y="4589133"/>
            <a:ext cx="854786" cy="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5180653" y="4599291"/>
            <a:ext cx="769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4185865" y="4898131"/>
            <a:ext cx="1" cy="10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9647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5309356" y="42813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185865" y="5367900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if the atrial peak is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0ED1A5E-1EBD-CA70-9475-20C2CEBF59BF}"/>
              </a:ext>
            </a:extLst>
          </p:cNvPr>
          <p:cNvSpPr/>
          <p:nvPr/>
        </p:nvSpPr>
        <p:spPr>
          <a:xfrm>
            <a:off x="3191078" y="4300451"/>
            <a:ext cx="1989575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ventricular peak lower than atrial one?</a:t>
            </a:r>
          </a:p>
        </p:txBody>
      </p: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457200" lvl="1" indent="0">
              <a:buNone/>
            </a:pPr>
            <a:r>
              <a:rPr lang="en-US" sz="1050" i="1" dirty="0"/>
              <a:t>Boundaries are fixed as wide as possible without f1-score reduction.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segment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75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0.0377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5717B7E-2B10-D619-BF9E-CE80FABD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57" y="1812745"/>
            <a:ext cx="4026549" cy="2684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1F19A0-3702-CDAB-571F-137CB9A3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99" y="1901194"/>
            <a:ext cx="3761202" cy="25074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39550" y="4381695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>
            <a:cxnSpLocks/>
          </p:cNvCxnSpPr>
          <p:nvPr/>
        </p:nvCxnSpPr>
        <p:spPr>
          <a:xfrm flipV="1">
            <a:off x="9419687" y="3796164"/>
            <a:ext cx="0" cy="62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7355000" y="2179320"/>
            <a:ext cx="0" cy="1980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739" y="1891633"/>
            <a:ext cx="4658837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given </a:t>
            </a:r>
            <a:r>
              <a:rPr lang="en-US" sz="1400" dirty="0">
                <a:solidFill>
                  <a:srgbClr val="00B0F0"/>
                </a:solidFill>
              </a:rPr>
              <a:t>record</a:t>
            </a:r>
            <a:r>
              <a:rPr lang="en-US" sz="1400" dirty="0"/>
              <a:t> is divided into three segments and the </a:t>
            </a:r>
            <a:r>
              <a:rPr lang="en-US" sz="1400" dirty="0">
                <a:solidFill>
                  <a:srgbClr val="7030A0"/>
                </a:solidFill>
              </a:rPr>
              <a:t>modulus</a:t>
            </a:r>
            <a:r>
              <a:rPr lang="en-US" sz="14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Atrial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[t=0 : 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Ventricular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 : t=</a:t>
            </a:r>
            <a:r>
              <a:rPr lang="en-US" sz="1200" dirty="0" err="1"/>
              <a:t>t_end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His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 : 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Into each segment the maximum is evaluated</a:t>
            </a: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His_bundle</a:t>
            </a:r>
            <a:r>
              <a:rPr lang="en-US" sz="1400" dirty="0"/>
              <a:t> peak is compared with the threshold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 </a:t>
            </a:r>
            <a:r>
              <a:rPr lang="en-US" sz="1200" dirty="0" err="1"/>
              <a:t>his_peak</a:t>
            </a:r>
            <a:r>
              <a:rPr lang="en-US" sz="1200" dirty="0"/>
              <a:t>&lt;</a:t>
            </a:r>
            <a:r>
              <a:rPr lang="en-US" sz="1200" dirty="0" err="1"/>
              <a:t>his_bundle_th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his_peak</a:t>
            </a:r>
            <a:r>
              <a:rPr lang="en-US" sz="1200" dirty="0">
                <a:sym typeface="Wingdings" panose="05000000000000000000" pitchFamily="2" charset="2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NaN</a:t>
            </a:r>
            <a:endParaRPr lang="en-US" sz="120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Finally, the three peaks are compared, and the classification is made: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</a:t>
            </a:r>
            <a:r>
              <a:rPr lang="en-US" sz="1200" dirty="0"/>
              <a:t> not(</a:t>
            </a:r>
            <a:r>
              <a:rPr lang="en-US" sz="1200" dirty="0" err="1">
                <a:solidFill>
                  <a:srgbClr val="7030A0"/>
                </a:solidFill>
              </a:rPr>
              <a:t>isnan</a:t>
            </a:r>
            <a:r>
              <a:rPr lang="en-US" sz="1200" dirty="0"/>
              <a:t>(</a:t>
            </a:r>
            <a:r>
              <a:rPr lang="en-US" sz="1200" dirty="0" err="1"/>
              <a:t>his_peak</a:t>
            </a:r>
            <a:r>
              <a:rPr lang="en-US" sz="1200" dirty="0"/>
              <a:t>))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[</a:t>
            </a:r>
            <a:r>
              <a:rPr lang="en-US" sz="1200" dirty="0" err="1">
                <a:sym typeface="Wingdings" panose="05000000000000000000" pitchFamily="2" charset="2"/>
              </a:rPr>
              <a:t>atrial_peak</a:t>
            </a:r>
            <a:r>
              <a:rPr lang="en-US" sz="1200" dirty="0">
                <a:sym typeface="Wingdings" panose="05000000000000000000" pitchFamily="2" charset="2"/>
              </a:rPr>
              <a:t>&gt;</a:t>
            </a:r>
            <a:r>
              <a:rPr lang="en-US" sz="1200" dirty="0" err="1">
                <a:sym typeface="Wingdings" panose="05000000000000000000" pitchFamily="2" charset="2"/>
              </a:rPr>
              <a:t>vent_peak</a:t>
            </a:r>
            <a:r>
              <a:rPr lang="en-US" sz="1200" dirty="0">
                <a:sym typeface="Wingdings" panose="05000000000000000000" pitchFamily="2" charset="2"/>
              </a:rPr>
              <a:t>  </a:t>
            </a:r>
            <a:r>
              <a:rPr 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200" dirty="0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2041E6-CC2A-D9A1-0C29-C00A9A9C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2" y="1600047"/>
            <a:ext cx="4544724" cy="19257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0846F5A0-A544-51F5-2D28-88BCF38A76E9}"/>
              </a:ext>
            </a:extLst>
          </p:cNvPr>
          <p:cNvGrpSpPr/>
          <p:nvPr/>
        </p:nvGrpSpPr>
        <p:grpSpPr>
          <a:xfrm>
            <a:off x="351887" y="1891632"/>
            <a:ext cx="2935107" cy="4417727"/>
            <a:chOff x="351887" y="1891632"/>
            <a:chExt cx="2935107" cy="441772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CD50E2B-D6D4-627F-0722-58A573A89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87" y="1891632"/>
              <a:ext cx="2935107" cy="4417727"/>
            </a:xfrm>
            <a:prstGeom prst="rect">
              <a:avLst/>
            </a:prstGeom>
          </p:spPr>
        </p:pic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D9807772-7A5A-CD0B-46D3-56CBE779DAB2}"/>
                </a:ext>
              </a:extLst>
            </p:cNvPr>
            <p:cNvSpPr/>
            <p:nvPr/>
          </p:nvSpPr>
          <p:spPr>
            <a:xfrm>
              <a:off x="1950720" y="5359400"/>
              <a:ext cx="1259840" cy="233680"/>
            </a:xfrm>
            <a:prstGeom prst="rect">
              <a:avLst/>
            </a:prstGeom>
            <a:solidFill>
              <a:srgbClr val="192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2" y="1615303"/>
            <a:ext cx="5992380" cy="3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2" y="1615303"/>
            <a:ext cx="6038100" cy="40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8" y="1615303"/>
            <a:ext cx="5864364" cy="39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8" y="1615303"/>
            <a:ext cx="6138684" cy="40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1125" y="1615303"/>
            <a:ext cx="6086487" cy="40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Very low overall amplitude of this signal does imply a little His peak.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15303"/>
            <a:ext cx="5794530" cy="38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7EDDCF2-A6B2-EE67-373A-91D561B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3C9114B9-6CF9-6143-075D-61CCB1D7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6ED3D03F-9A93-947D-C111-98F0CEA9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" y="1980839"/>
            <a:ext cx="5486682" cy="3657788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008D1F78-E111-5B7F-322A-D0C33C371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63815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15737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process</a:t>
            </a:r>
            <a:r>
              <a:rPr lang="en-US" sz="1600" dirty="0"/>
              <a:t>. In fact, the significance of the His Bundle peak can be easily explained, differently from what happened when </a:t>
            </a:r>
            <a:r>
              <a:rPr lang="en-US" sz="1600" i="1" dirty="0"/>
              <a:t>built-in </a:t>
            </a:r>
            <a:r>
              <a:rPr lang="en-US" sz="1600" dirty="0"/>
              <a:t>functions.</a:t>
            </a:r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31520" y="1980839"/>
            <a:ext cx="3030390" cy="779887"/>
            <a:chOff x="731520" y="1980839"/>
            <a:chExt cx="3030390" cy="7798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731520" y="1980839"/>
              <a:ext cx="3030390" cy="722737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786806" y="2494181"/>
              <a:ext cx="1975104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1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100" dirty="0"/>
            </a:p>
            <a:p>
              <a:endParaRPr lang="en-US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1571</Words>
  <Application>Microsoft Office PowerPoint</Application>
  <PresentationFormat>Widescreen</PresentationFormat>
  <Paragraphs>330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His threshold tuning</vt:lpstr>
      <vt:lpstr>Code functioning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102</cp:revision>
  <dcterms:created xsi:type="dcterms:W3CDTF">2024-05-22T12:11:36Z</dcterms:created>
  <dcterms:modified xsi:type="dcterms:W3CDTF">2024-10-29T11:39:06Z</dcterms:modified>
</cp:coreProperties>
</file>