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sldIdLst>
    <p:sldId id="573" r:id="rId2"/>
    <p:sldId id="574" r:id="rId3"/>
    <p:sldId id="649" r:id="rId4"/>
    <p:sldId id="631" r:id="rId5"/>
    <p:sldId id="650" r:id="rId6"/>
    <p:sldId id="634" r:id="rId7"/>
    <p:sldId id="644" r:id="rId8"/>
    <p:sldId id="656" r:id="rId9"/>
    <p:sldId id="632" r:id="rId10"/>
    <p:sldId id="657" r:id="rId11"/>
    <p:sldId id="651" r:id="rId12"/>
    <p:sldId id="635" r:id="rId13"/>
    <p:sldId id="646" r:id="rId14"/>
    <p:sldId id="647" r:id="rId15"/>
    <p:sldId id="652" r:id="rId16"/>
    <p:sldId id="636" r:id="rId17"/>
    <p:sldId id="648" r:id="rId18"/>
    <p:sldId id="655" r:id="rId19"/>
    <p:sldId id="654" r:id="rId20"/>
    <p:sldId id="653" r:id="rId21"/>
    <p:sldId id="600" r:id="rId22"/>
    <p:sldId id="577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1894F-B278-4D96-9594-A030EA633187}" type="datetimeFigureOut">
              <a:rPr lang="it-IT" smtClean="0"/>
              <a:t>09/10/2024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09845-AAA7-4464-9085-F87415E00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17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6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77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25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4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153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860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401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985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5839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086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06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4611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66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69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91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01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5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03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058F4-6BE7-6F24-54DD-D3393C9D2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7469CCE-5CD6-5B99-8EEA-0CC4C33C32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BF38909-5DD0-0ECD-B2D8-ED599DFA7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9C45832-7570-9CDE-14D9-054107FA27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824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31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379C4-296E-50C0-B70B-D0AB30C82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91D6493-43E5-E8B0-403F-B58A9DB369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A91C70F-C0E5-D64C-9272-3E9A8533F3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9F5DEC7-1BC7-00CC-8550-E59050C8AC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35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7F76DB5-5F55-483D-98BE-CFE204FEB514}"/>
              </a:ext>
            </a:extLst>
          </p:cNvPr>
          <p:cNvSpPr/>
          <p:nvPr userDrawn="1"/>
        </p:nvSpPr>
        <p:spPr>
          <a:xfrm>
            <a:off x="0" y="5121734"/>
            <a:ext cx="12192000" cy="1744288"/>
          </a:xfrm>
          <a:prstGeom prst="rect">
            <a:avLst/>
          </a:prstGeom>
          <a:gradFill flip="none" rotWithShape="1">
            <a:gsLst>
              <a:gs pos="100000">
                <a:srgbClr val="64000C"/>
              </a:gs>
              <a:gs pos="2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I_logo">
            <a:extLst>
              <a:ext uri="{FF2B5EF4-FFF2-40B4-BE49-F238E27FC236}">
                <a16:creationId xmlns:a16="http://schemas.microsoft.com/office/drawing/2014/main" id="{8D3E5C15-8688-4EC0-AB2E-60EA797B68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75" y="101197"/>
            <a:ext cx="2472742" cy="163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6A61492-1A17-44EE-A7E0-419D668532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218" y="271429"/>
            <a:ext cx="2940066" cy="132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CA3AC1A8-61AE-4F30-8623-2554B80A34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465" y="3939363"/>
            <a:ext cx="9866313" cy="95161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 dirty="0"/>
              <a:t>Titolo</a:t>
            </a:r>
            <a:endParaRPr lang="en-US" dirty="0"/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C02D5D6F-EEC6-4452-B840-0DFF54E632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8975" y="5454650"/>
            <a:ext cx="4592638" cy="101395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Autore</a:t>
            </a:r>
            <a:endParaRPr lang="en-US" dirty="0"/>
          </a:p>
          <a:p>
            <a:pPr lvl="0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008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D12BF9-8369-40E3-B5A2-44F87213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2259C4-E2CF-4043-8449-702491E52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93CD6E-8444-4087-9A62-D62D9BEC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D78B-0F35-4E3B-A0B9-554BA787D8A4}" type="datetime1">
              <a:rPr lang="en-US" smtClean="0"/>
              <a:t>10/9/2024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799CD0-E399-4FEA-9FC7-231B9704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EA980F-5851-481E-A4C7-E31520DE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4C5CCE-C11D-4704-95AC-B52FACDE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BA732D-6278-426E-A234-926FE7753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04F4E6-341B-4516-9370-1332D69F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87E5-BE79-4BAC-AEB7-0CE0533B5E5C}" type="datetime1">
              <a:rPr lang="en-US" smtClean="0"/>
              <a:t>10/9/2024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724EDD-1F48-4F51-B05B-AF207EA0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825917-FFB5-48C8-B99B-DF0182A5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0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7EFFC-184C-4BC6-BA11-4883DAB1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6A3599-E9CA-4D4C-BC73-603E4A01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EB37C6-4E77-49F7-899E-3DD3227A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E0CB-9E21-49FD-99A0-0CD75BBC45F4}" type="datetime1">
              <a:rPr lang="en-US" smtClean="0"/>
              <a:t>10/9/2024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40A76B-F6A6-483B-938F-CCF7E168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BC246D-6617-4F53-9337-EEE734A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C1C5C4-1798-422E-93B8-17346C37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4BD1B8-CAFC-4A62-8FC8-1FF824FD8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1EA9B4-7E7D-4247-86BA-BEE07203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7149-FE96-419A-8F67-9BD351842985}" type="datetime1">
              <a:rPr lang="en-US" smtClean="0"/>
              <a:t>10/9/2024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D68261-3D47-481F-8CB6-8F58C2D1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59D8DD-C13B-4D8B-B056-840A36CE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4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CEBFBF-8C2A-47BE-8579-EB8A9372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347AF4-9484-4FF7-A605-1A0FCB1A7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B59699-371B-4CD4-AACB-37509B6C8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956FE3-6EAD-44F6-8A0D-FDC79AA4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7CEF-DD94-4A20-85BC-5094F3EA8887}" type="datetime1">
              <a:rPr lang="en-US" smtClean="0"/>
              <a:t>10/9/2024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632AF7-6D15-46D3-A495-E83C64AB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EAFB53-A0C1-4B2F-B940-30342F8D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3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A05C58-0012-4C0C-955C-7A200AFB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CFC820-D208-443A-8075-1EB8A2B0C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7A6FCD1-D6B6-4D69-A241-123960BE7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15B0966-AA1A-429C-A3C6-3A8E65262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9FB0890-B4D8-43C0-9CB5-0AB4C786F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E868F1-880B-482F-B395-38ED8CA5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EB4C-45F8-47BA-B435-B6097D61B684}" type="datetime1">
              <a:rPr lang="en-US" smtClean="0"/>
              <a:t>10/9/2024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F26594E-6D2F-4663-ACAD-8A99452C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B73871D-B594-4F8E-9281-81C512CB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7044E8-0409-4BEF-BA65-36E29BC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301CB9-7559-4213-8BF3-D031C23B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D0E2-B7EC-4D81-9389-8F889EE865AB}" type="datetime1">
              <a:rPr lang="en-US" smtClean="0"/>
              <a:t>10/9/2024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C3D6E8-EF9F-4876-91E3-30211E74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2113620-5EC2-4B81-811A-F3490A38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8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BF8B70-3620-4310-99CE-04529E20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7F5C-7FA0-44DA-BF82-413AB90208B7}" type="datetime1">
              <a:rPr lang="en-US" smtClean="0"/>
              <a:t>10/9/2024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D3BB3A-BEFE-4B6E-8C9A-8650EC0C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8CE43E-332C-4F00-803E-739CE500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DB5EF-1765-472C-94AB-E28CFF23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462328-3018-4562-9F3A-C7402945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10BD41-9666-42DB-BEE1-16228DE5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5B709F-545F-428C-9041-6A8C8FCF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15A8-F8BD-47CC-8D20-53798396961D}" type="datetime1">
              <a:rPr lang="en-US" smtClean="0"/>
              <a:t>10/9/2024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38A51A-C75A-4898-88C4-F9F8B67B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51E6D4-50FC-4A75-8F9E-0FC82604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D035D-DF3B-4153-99FE-99D91AF0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A2B6DF-FFEF-4376-BE85-25F925AA5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DD07F4-26AF-4E13-BEE3-CEC69281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F1613-72B3-4F49-A766-A43C4242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5A1-6669-4CDD-B1B4-04FFE5C41ADE}" type="datetime1">
              <a:rPr lang="en-US" smtClean="0"/>
              <a:t>10/9/2024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B6BCEC-E6E1-4F7F-9F2E-403A6545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6D2CA8-AD96-433D-B919-B4D1DDCA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203DAA-6859-4718-9CD2-4516B3E4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15B42E-5544-4876-9ACD-500317AAE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21662-C242-4258-8799-9F32C0D7CC75}" type="datetime1">
              <a:rPr lang="en-US" smtClean="0"/>
              <a:t>10/9/2024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12AFE8-BA2D-4E2C-83BD-7C1461845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988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7A1F05-1D35-4696-B0DD-6B01E298F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60CB8E7-27F3-4D7F-AC11-6FFCB1475227}"/>
              </a:ext>
            </a:extLst>
          </p:cNvPr>
          <p:cNvSpPr/>
          <p:nvPr userDrawn="1"/>
        </p:nvSpPr>
        <p:spPr>
          <a:xfrm>
            <a:off x="0" y="852"/>
            <a:ext cx="12192000" cy="1370748"/>
          </a:xfrm>
          <a:prstGeom prst="rect">
            <a:avLst/>
          </a:prstGeom>
          <a:gradFill flip="none" rotWithShape="1">
            <a:gsLst>
              <a:gs pos="76000">
                <a:schemeClr val="accent1"/>
              </a:gs>
              <a:gs pos="100000">
                <a:srgbClr val="64000C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1BEFA3B-6264-4D9C-BF88-AB8560C3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48C0665-6FA4-4037-8F7F-525C1938DBF4}"/>
              </a:ext>
            </a:extLst>
          </p:cNvPr>
          <p:cNvCxnSpPr>
            <a:cxnSpLocks/>
          </p:cNvCxnSpPr>
          <p:nvPr userDrawn="1"/>
        </p:nvCxnSpPr>
        <p:spPr>
          <a:xfrm>
            <a:off x="514184" y="6341537"/>
            <a:ext cx="1116363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18000">
                  <a:srgbClr val="C00000"/>
                </a:gs>
                <a:gs pos="53000">
                  <a:srgbClr val="C00000"/>
                </a:gs>
                <a:gs pos="82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E5A65661-0450-4093-B81F-CAB1CAC0253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4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7861"/>
          <a:stretch/>
        </p:blipFill>
        <p:spPr bwMode="auto">
          <a:xfrm>
            <a:off x="225271" y="13334"/>
            <a:ext cx="368469" cy="1167509"/>
          </a:xfrm>
          <a:prstGeom prst="rect">
            <a:avLst/>
          </a:prstGeom>
          <a:noFill/>
        </p:spPr>
      </p:pic>
      <p:pic>
        <p:nvPicPr>
          <p:cNvPr id="1030" name="Picture 6" descr="https://lh3.googleusercontent.com/proxy/mzNJqYreb1z1VtRiBhoWp4Hlh1-FDC1nL4QQurvDYL431OuaU1eqH5V15mGmtl9KHbbqssWeTEYd0W1QHdwMdDljiGr_7zYpAHvMFhodpzs">
            <a:extLst>
              <a:ext uri="{FF2B5EF4-FFF2-40B4-BE49-F238E27FC236}">
                <a16:creationId xmlns:a16="http://schemas.microsoft.com/office/drawing/2014/main" id="{313CFE70-AE4F-4B8F-B4BC-4D6798F22D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127860"/>
            <a:ext cx="1095529" cy="108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69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4CB49B5-C59F-4019-B40C-DC3CA3959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465" y="2347415"/>
            <a:ext cx="11617622" cy="2543562"/>
          </a:xfrm>
        </p:spPr>
        <p:txBody>
          <a:bodyPr>
            <a:normAutofit/>
          </a:bodyPr>
          <a:lstStyle/>
          <a:p>
            <a:r>
              <a:rPr lang="en-US" sz="4400" dirty="0"/>
              <a:t>Preprocessing, spectral analysis and alignment</a:t>
            </a:r>
          </a:p>
          <a:p>
            <a:endParaRPr lang="en-US" sz="44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0985C3-75B2-4717-A635-A9F1AA6927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Andrea Corrado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D5686B0F-B25A-4457-BD38-D0A4D2A5E6F3}"/>
              </a:ext>
            </a:extLst>
          </p:cNvPr>
          <p:cNvSpPr txBox="1">
            <a:spLocks/>
          </p:cNvSpPr>
          <p:nvPr/>
        </p:nvSpPr>
        <p:spPr>
          <a:xfrm>
            <a:off x="622788" y="5456048"/>
            <a:ext cx="4592638" cy="1013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October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2024 </a:t>
            </a:r>
          </a:p>
        </p:txBody>
      </p:sp>
    </p:spTree>
    <p:extLst>
      <p:ext uri="{BB962C8B-B14F-4D97-AF65-F5344CB8AC3E}">
        <p14:creationId xmlns:p14="http://schemas.microsoft.com/office/powerpoint/2010/main" val="135497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09BAC-5643-5839-B9CD-3C02AAC87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9975F5-B36B-7632-23A7-EBBAFF215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on preprocessing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E5F77B-177C-5C09-7788-864687FED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6"/>
            <a:ext cx="10098024" cy="29236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 robust preprocessing pipeline it has been evaluated on ECG signals: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Simulated environment leads to good results, open the door for a real-life scenario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Didactical examples enhancing the usage of DWT + BP strategy, choice even supported by literature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AVNRT data require little adaptations of the pipeline. In this case, high frequency components of some signal present in the database are very muted.</a:t>
            </a:r>
          </a:p>
          <a:p>
            <a:pPr marL="0" indent="0">
              <a:buNone/>
            </a:pPr>
            <a:r>
              <a:rPr lang="en-US" sz="1600" dirty="0"/>
              <a:t>In conclusion, DWT + BP pipeline is a strong and reliable tool that can be used in the following steps. Two aspects should also be considered when choosing whether to apply preprocessing: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Presence of previously made preprocessing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Nature and typology of features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8B26042-64F7-185C-2555-5FB6AC7C4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50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Recap of objectives so far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Signal preprocessing </a:t>
            </a:r>
          </a:p>
          <a:p>
            <a:r>
              <a:rPr lang="en-US" sz="2000" dirty="0"/>
              <a:t>Spectrum estimation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Signals alignment 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Possible features of Rov Signals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Conclusions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925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Spectrum estimation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16" y="1474327"/>
            <a:ext cx="5315712" cy="4722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Spectrum estimation can be done following different strategies:</a:t>
            </a:r>
          </a:p>
          <a:p>
            <a:r>
              <a:rPr lang="en-US" sz="1400" b="1" dirty="0"/>
              <a:t>Parametric</a:t>
            </a:r>
            <a:r>
              <a:rPr lang="en-US" sz="1400" dirty="0"/>
              <a:t> strategies: i.e., AR estimation</a:t>
            </a:r>
          </a:p>
          <a:p>
            <a:pPr lvl="1"/>
            <a:r>
              <a:rPr lang="en-US" sz="1100" dirty="0"/>
              <a:t>Require zero mean, stationary signals</a:t>
            </a:r>
          </a:p>
          <a:p>
            <a:pPr lvl="1"/>
            <a:r>
              <a:rPr lang="en-US" sz="1100" dirty="0"/>
              <a:t>Consistent and not windowed spectrum estimation</a:t>
            </a:r>
          </a:p>
          <a:p>
            <a:pPr lvl="1"/>
            <a:r>
              <a:rPr lang="en-US" sz="1100" dirty="0"/>
              <a:t>Order choice and parameters estimator are crucial</a:t>
            </a:r>
          </a:p>
          <a:p>
            <a:r>
              <a:rPr lang="en-US" sz="1400" b="1" dirty="0"/>
              <a:t>Non-Parametric</a:t>
            </a:r>
            <a:r>
              <a:rPr lang="en-US" sz="1400" dirty="0"/>
              <a:t> Strategies: i.e., Spectrogram or Welch estimation</a:t>
            </a:r>
          </a:p>
          <a:p>
            <a:pPr lvl="1"/>
            <a:r>
              <a:rPr lang="en-US" sz="1100" dirty="0"/>
              <a:t>Tend to be noisy</a:t>
            </a:r>
          </a:p>
          <a:p>
            <a:pPr lvl="1"/>
            <a:r>
              <a:rPr lang="en-US" sz="1100" dirty="0"/>
              <a:t>Could require windowing</a:t>
            </a:r>
          </a:p>
          <a:p>
            <a:pPr lvl="1"/>
            <a:r>
              <a:rPr lang="en-US" sz="1100" dirty="0"/>
              <a:t>Easy and fast application</a:t>
            </a:r>
          </a:p>
          <a:p>
            <a:pPr marL="45720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400" dirty="0"/>
              <a:t>Literature suggest the usage of Non-parametric strategies on ECG signals, but it’s clearly a trade off:</a:t>
            </a:r>
          </a:p>
          <a:p>
            <a:r>
              <a:rPr lang="en-US" sz="1400" dirty="0"/>
              <a:t>On one hand, AR estimation cannot be used because of non-verification of the signal hypothesis: ECG signals are not stationary.</a:t>
            </a:r>
          </a:p>
          <a:p>
            <a:r>
              <a:rPr lang="en-US" sz="1400" dirty="0"/>
              <a:t>On the other hand, Non-parametric strategies are noisy and hard to interpretate. 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FFC060BC-855F-9D6A-2F09-48BC992AF336}"/>
                  </a:ext>
                </a:extLst>
              </p:cNvPr>
              <p:cNvSpPr/>
              <p:nvPr/>
            </p:nvSpPr>
            <p:spPr>
              <a:xfrm>
                <a:off x="6612310" y="2873656"/>
                <a:ext cx="4934711" cy="1158604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2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Spectrogram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it-IT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t-IT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it-IT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it-IT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it-IT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𝑓𝑛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100" dirty="0">
                  <a:solidFill>
                    <a:schemeClr val="tx1"/>
                  </a:solidFill>
                </a:endParaRPr>
              </a:p>
              <a:p>
                <a:endParaRPr lang="en-GB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FFC060BC-855F-9D6A-2F09-48BC992AF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310" y="2873656"/>
                <a:ext cx="4934711" cy="115860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con angoli arrotondati 6">
                <a:extLst>
                  <a:ext uri="{FF2B5EF4-FFF2-40B4-BE49-F238E27FC236}">
                    <a16:creationId xmlns:a16="http://schemas.microsoft.com/office/drawing/2014/main" id="{BF3A10C5-9691-B507-B52B-F70021D6E866}"/>
                  </a:ext>
                </a:extLst>
              </p:cNvPr>
              <p:cNvSpPr/>
              <p:nvPr/>
            </p:nvSpPr>
            <p:spPr>
              <a:xfrm>
                <a:off x="6635173" y="4249799"/>
                <a:ext cx="4934711" cy="1931544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2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Welch Spectrogram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it-IT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t-IT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sSub>
                            <m:sSubPr>
                              <m:ctrlPr>
                                <a:rPr lang="it-IT" sz="11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it-IT" sz="1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1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11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lang="it-IT" sz="11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1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sz="11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it-IT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it-IT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1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1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t-IT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it-IT" sz="11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1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sSup>
                        <m:sSupPr>
                          <m:ctrlPr>
                            <a:rPr lang="it-IT" sz="11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1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it-IT" sz="11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sz="11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it-IT" sz="11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sz="11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r>
                                    <a:rPr lang="it-IT" sz="11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it-IT" sz="11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1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it-IT" sz="11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sz="11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𝑓𝑛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it-IT" sz="11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100" dirty="0">
                  <a:solidFill>
                    <a:schemeClr val="tx1"/>
                  </a:solidFill>
                </a:endParaRPr>
              </a:p>
              <a:p>
                <a:r>
                  <a:rPr lang="en-GB" sz="1100" dirty="0">
                    <a:solidFill>
                      <a:schemeClr val="tx1"/>
                    </a:solidFill>
                  </a:rPr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1100" dirty="0">
                    <a:solidFill>
                      <a:schemeClr val="tx1"/>
                    </a:solidFill>
                  </a:rPr>
                  <a:t> is a window of size 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100" dirty="0">
                    <a:solidFill>
                      <a:schemeClr val="tx1"/>
                    </a:solidFill>
                  </a:rPr>
                  <a:t>P is the average of the window </a:t>
                </a:r>
                <a14:m>
                  <m:oMath xmlns:m="http://schemas.openxmlformats.org/officeDocument/2006/math">
                    <m:r>
                      <a:rPr lang="it-IT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1100" dirty="0">
                    <a:solidFill>
                      <a:schemeClr val="tx1"/>
                    </a:solidFill>
                  </a:rPr>
                  <a:t>, defined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1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it-IT" sz="11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sSup>
                      <m:sSupPr>
                        <m:ctrlP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it-IT" sz="11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it-IT" sz="11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it-IT" sz="11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it-IT" sz="11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1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it-IT" sz="11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1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  <m:sup>
                        <m: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1100" dirty="0">
                  <a:solidFill>
                    <a:schemeClr val="tx1"/>
                  </a:solidFill>
                </a:endParaRPr>
              </a:p>
              <a:p>
                <a:endParaRPr lang="en-GB" sz="1100" dirty="0">
                  <a:solidFill>
                    <a:schemeClr val="tx1"/>
                  </a:solidFill>
                </a:endParaRPr>
              </a:p>
              <a:p>
                <a:r>
                  <a:rPr lang="en-GB" sz="1100" dirty="0">
                    <a:solidFill>
                      <a:schemeClr val="tx1"/>
                    </a:solidFill>
                  </a:rPr>
                  <a:t>Windows divide the signals in S, partially overlapping, segments</a:t>
                </a:r>
              </a:p>
            </p:txBody>
          </p:sp>
        </mc:Choice>
        <mc:Fallback xmlns="">
          <p:sp>
            <p:nvSpPr>
              <p:cNvPr id="7" name="Rettangolo con angoli arrotondati 6">
                <a:extLst>
                  <a:ext uri="{FF2B5EF4-FFF2-40B4-BE49-F238E27FC236}">
                    <a16:creationId xmlns:a16="http://schemas.microsoft.com/office/drawing/2014/main" id="{BF3A10C5-9691-B507-B52B-F70021D6E8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173" y="4249799"/>
                <a:ext cx="4934711" cy="19315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con angoli arrotondati 8">
                <a:extLst>
                  <a:ext uri="{FF2B5EF4-FFF2-40B4-BE49-F238E27FC236}">
                    <a16:creationId xmlns:a16="http://schemas.microsoft.com/office/drawing/2014/main" id="{A7668B60-BB0B-67FD-1A90-2696A144454D}"/>
                  </a:ext>
                </a:extLst>
              </p:cNvPr>
              <p:cNvSpPr/>
              <p:nvPr/>
            </p:nvSpPr>
            <p:spPr>
              <a:xfrm>
                <a:off x="6612311" y="1508452"/>
                <a:ext cx="4934711" cy="1158604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2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AR estimation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it-IT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it-IT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it-IT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t-IT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4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t-IT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m:rPr>
                                      <m:lit/>
                                    </m:rPr>
                                    <a:rPr lang="it-IT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sz="1100" dirty="0">
                  <a:solidFill>
                    <a:schemeClr val="tx1"/>
                  </a:solidFill>
                </a:endParaRPr>
              </a:p>
              <a:p>
                <a:endParaRPr lang="en-GB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tangolo con angoli arrotondati 8">
                <a:extLst>
                  <a:ext uri="{FF2B5EF4-FFF2-40B4-BE49-F238E27FC236}">
                    <a16:creationId xmlns:a16="http://schemas.microsoft.com/office/drawing/2014/main" id="{A7668B60-BB0B-67FD-1A90-2696A14445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311" y="1508452"/>
                <a:ext cx="4934711" cy="115860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12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439656" cy="971551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Spectrum estimation results: External data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84396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87824" y="1483469"/>
            <a:ext cx="3810952" cy="46091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+mj-lt"/>
              </a:rPr>
              <a:t>The proposed spectrum estimation </a:t>
            </a:r>
            <a:r>
              <a:rPr lang="en-US" sz="1400" b="1" dirty="0">
                <a:latin typeface="+mj-lt"/>
              </a:rPr>
              <a:t>pipeline</a:t>
            </a:r>
            <a:r>
              <a:rPr lang="en-US" sz="1400" dirty="0">
                <a:latin typeface="+mj-lt"/>
              </a:rPr>
              <a:t> has been </a:t>
            </a:r>
            <a:r>
              <a:rPr lang="en-US" sz="1400" b="1" dirty="0">
                <a:latin typeface="+mj-lt"/>
              </a:rPr>
              <a:t>tested</a:t>
            </a:r>
            <a:r>
              <a:rPr lang="en-US" sz="1400" dirty="0">
                <a:latin typeface="+mj-lt"/>
              </a:rPr>
              <a:t> on well-know </a:t>
            </a:r>
            <a:r>
              <a:rPr lang="en-US" sz="1400" b="1" dirty="0">
                <a:latin typeface="+mj-lt"/>
              </a:rPr>
              <a:t>external</a:t>
            </a:r>
            <a:r>
              <a:rPr lang="en-US" sz="1400" dirty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data</a:t>
            </a:r>
            <a:r>
              <a:rPr lang="en-US" sz="1400" dirty="0">
                <a:latin typeface="+mj-lt"/>
              </a:rPr>
              <a:t> (</a:t>
            </a:r>
            <a:r>
              <a:rPr lang="en-US" sz="1400" b="1" dirty="0">
                <a:latin typeface="+mj-lt"/>
              </a:rPr>
              <a:t>didactical</a:t>
            </a:r>
            <a:r>
              <a:rPr lang="en-US" sz="1400" dirty="0">
                <a:latin typeface="+mj-lt"/>
              </a:rPr>
              <a:t>) and </a:t>
            </a:r>
            <a:r>
              <a:rPr lang="en-US" sz="1400" b="1" dirty="0">
                <a:latin typeface="+mj-lt"/>
              </a:rPr>
              <a:t>compared</a:t>
            </a:r>
            <a:r>
              <a:rPr lang="en-US" sz="1400" dirty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with</a:t>
            </a:r>
            <a:r>
              <a:rPr lang="en-US" sz="1400" dirty="0">
                <a:latin typeface="+mj-lt"/>
              </a:rPr>
              <a:t> the more used  </a:t>
            </a:r>
            <a:r>
              <a:rPr lang="en-US" sz="1400" b="1" dirty="0">
                <a:latin typeface="+mj-lt"/>
              </a:rPr>
              <a:t>Spectrogram</a:t>
            </a:r>
            <a:r>
              <a:rPr lang="en-US" sz="1400" dirty="0">
                <a:latin typeface="+mj-lt"/>
              </a:rPr>
              <a:t> and </a:t>
            </a:r>
            <a:r>
              <a:rPr lang="en-US" sz="1400" b="1" dirty="0">
                <a:latin typeface="+mj-lt"/>
              </a:rPr>
              <a:t>Welch</a:t>
            </a:r>
            <a:r>
              <a:rPr lang="en-US" sz="1400" dirty="0">
                <a:latin typeface="+mj-lt"/>
              </a:rPr>
              <a:t> spectrogram. 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Each </a:t>
            </a:r>
            <a:r>
              <a:rPr lang="en-US" sz="1400" b="1" dirty="0">
                <a:latin typeface="+mj-lt"/>
              </a:rPr>
              <a:t>subplot</a:t>
            </a:r>
            <a:r>
              <a:rPr lang="en-US" sz="1400" dirty="0">
                <a:latin typeface="+mj-lt"/>
              </a:rPr>
              <a:t> correspond to a </a:t>
            </a:r>
            <a:r>
              <a:rPr lang="en-US" sz="1400" b="1" dirty="0">
                <a:latin typeface="+mj-lt"/>
              </a:rPr>
              <a:t>spectrum</a:t>
            </a:r>
            <a:r>
              <a:rPr lang="en-US" sz="1400" dirty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evaluation</a:t>
            </a:r>
            <a:r>
              <a:rPr lang="en-US" sz="1400" dirty="0">
                <a:latin typeface="+mj-lt"/>
              </a:rPr>
              <a:t> of a </a:t>
            </a:r>
            <a:r>
              <a:rPr lang="en-US" sz="1400" b="1" dirty="0">
                <a:latin typeface="+mj-lt"/>
              </a:rPr>
              <a:t>HF noise corrupted signal</a:t>
            </a:r>
            <a:r>
              <a:rPr lang="en-US" sz="1400" dirty="0">
                <a:latin typeface="+mj-lt"/>
              </a:rPr>
              <a:t> with an </a:t>
            </a:r>
            <a:r>
              <a:rPr lang="en-US" sz="1400" b="1" dirty="0">
                <a:latin typeface="+mj-lt"/>
              </a:rPr>
              <a:t>increased</a:t>
            </a:r>
            <a:r>
              <a:rPr lang="en-US" sz="1400" dirty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number</a:t>
            </a:r>
            <a:r>
              <a:rPr lang="en-US" sz="1400" dirty="0">
                <a:latin typeface="+mj-lt"/>
              </a:rPr>
              <a:t> of </a:t>
            </a:r>
            <a:r>
              <a:rPr lang="en-US" sz="1400" b="1" dirty="0">
                <a:latin typeface="+mj-lt"/>
              </a:rPr>
              <a:t>points</a:t>
            </a:r>
            <a:r>
              <a:rPr lang="en-US" sz="1400" dirty="0">
                <a:latin typeface="+mj-lt"/>
              </a:rPr>
              <a:t> (i.e., beats) </a:t>
            </a:r>
            <a:r>
              <a:rPr lang="en-US" sz="1400" b="1" dirty="0">
                <a:latin typeface="+mj-lt"/>
              </a:rPr>
              <a:t>filtered</a:t>
            </a:r>
            <a:r>
              <a:rPr lang="en-US" sz="1400" dirty="0">
                <a:latin typeface="+mj-lt"/>
              </a:rPr>
              <a:t> with the proposed pipeline.</a:t>
            </a:r>
          </a:p>
          <a:p>
            <a:r>
              <a:rPr lang="en-US" sz="1400" dirty="0">
                <a:latin typeface="+mj-lt"/>
              </a:rPr>
              <a:t>Burg and LS estimators converge, but AR spectrums, Welch spectrums and spectrograms does not lead to comparable results. </a:t>
            </a:r>
          </a:p>
          <a:p>
            <a:r>
              <a:rPr lang="en-US" sz="1400" dirty="0">
                <a:latin typeface="+mj-lt"/>
              </a:rPr>
              <a:t>AR estimation seems to underestimate the signal, thus AR spectrum peaks are not aligned with the Welch ones.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Moreover, by changing the order, AR spectrum peaks moves, leading to the conclusion that AR </a:t>
            </a:r>
            <a:r>
              <a:rPr lang="en-US" sz="1400" b="1" dirty="0">
                <a:latin typeface="+mj-lt"/>
              </a:rPr>
              <a:t>spectral estimation does not provide satisfactory results</a:t>
            </a:r>
            <a:r>
              <a:rPr lang="en-US" sz="1400" dirty="0">
                <a:latin typeface="+mj-lt"/>
              </a:rPr>
              <a:t>. 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Spectrum estimation is still an open problem to be investigated in the future. </a:t>
            </a: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4B12FDD-3F65-15BF-407F-077C60A887E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433196" y="4983790"/>
            <a:ext cx="3720208" cy="134629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B826A9E-C5D4-B6A3-7447-200663D182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7" r="8416" b="4140"/>
          <a:stretch/>
        </p:blipFill>
        <p:spPr>
          <a:xfrm>
            <a:off x="4614918" y="1483469"/>
            <a:ext cx="7449256" cy="4469462"/>
          </a:xfrm>
          <a:prstGeom prst="rect">
            <a:avLst/>
          </a:prstGeom>
        </p:spPr>
      </p:pic>
      <p:grpSp>
        <p:nvGrpSpPr>
          <p:cNvPr id="12" name="Gruppo 11">
            <a:extLst>
              <a:ext uri="{FF2B5EF4-FFF2-40B4-BE49-F238E27FC236}">
                <a16:creationId xmlns:a16="http://schemas.microsoft.com/office/drawing/2014/main" id="{2CA9432A-9FE4-B09F-B378-E0FFC196DEEF}"/>
              </a:ext>
            </a:extLst>
          </p:cNvPr>
          <p:cNvGrpSpPr/>
          <p:nvPr/>
        </p:nvGrpSpPr>
        <p:grpSpPr>
          <a:xfrm>
            <a:off x="5202819" y="2006844"/>
            <a:ext cx="6589165" cy="3781928"/>
            <a:chOff x="4962918" y="2512202"/>
            <a:chExt cx="5788971" cy="3313891"/>
          </a:xfrm>
        </p:grpSpPr>
        <p:pic>
          <p:nvPicPr>
            <p:cNvPr id="8" name="Immagine 7" descr="Immagine che contiene diagramma&#10;&#10;Descrizione generata automaticamente">
              <a:extLst>
                <a:ext uri="{FF2B5EF4-FFF2-40B4-BE49-F238E27FC236}">
                  <a16:creationId xmlns:a16="http://schemas.microsoft.com/office/drawing/2014/main" id="{28624416-1B23-C1A0-A80A-76D1FE190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00" t="3509" r="8834" b="5455"/>
            <a:stretch/>
          </p:blipFill>
          <p:spPr>
            <a:xfrm>
              <a:off x="4962918" y="2512202"/>
              <a:ext cx="5788971" cy="3313891"/>
            </a:xfrm>
            <a:prstGeom prst="rect">
              <a:avLst/>
            </a:prstGeom>
          </p:spPr>
        </p:pic>
        <p:pic>
          <p:nvPicPr>
            <p:cNvPr id="9" name="Immagine 8" descr="Immagine che contiene diagramma&#10;&#10;Descrizione generata automaticamente">
              <a:extLst>
                <a:ext uri="{FF2B5EF4-FFF2-40B4-BE49-F238E27FC236}">
                  <a16:creationId xmlns:a16="http://schemas.microsoft.com/office/drawing/2014/main" id="{BE3E9444-6743-DBC0-EA91-66BFD2B53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618" t="6395" r="8834" b="70720"/>
            <a:stretch/>
          </p:blipFill>
          <p:spPr>
            <a:xfrm>
              <a:off x="9405622" y="3538966"/>
              <a:ext cx="1346267" cy="1499871"/>
            </a:xfrm>
            <a:prstGeom prst="rect">
              <a:avLst/>
            </a:prstGeom>
          </p:spPr>
        </p:pic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06358779-AE34-740A-83A8-5F0C3B72140C}"/>
                </a:ext>
              </a:extLst>
            </p:cNvPr>
            <p:cNvSpPr/>
            <p:nvPr/>
          </p:nvSpPr>
          <p:spPr>
            <a:xfrm>
              <a:off x="9915077" y="2555906"/>
              <a:ext cx="820393" cy="102950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99249606-4E04-E41D-F100-4F91EC080380}"/>
                </a:ext>
              </a:extLst>
            </p:cNvPr>
            <p:cNvSpPr/>
            <p:nvPr/>
          </p:nvSpPr>
          <p:spPr>
            <a:xfrm>
              <a:off x="8625773" y="2780065"/>
              <a:ext cx="1289304" cy="24688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LS estimation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2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Spectrum estimation: comments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16" y="1474327"/>
            <a:ext cx="4538472" cy="4722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Now a dilemma arises:</a:t>
            </a:r>
          </a:p>
          <a:p>
            <a:r>
              <a:rPr lang="en-US" sz="1400" dirty="0"/>
              <a:t>On one hand, is known that </a:t>
            </a:r>
            <a:r>
              <a:rPr lang="en-US" sz="1400" b="1" dirty="0"/>
              <a:t>spectral</a:t>
            </a:r>
            <a:r>
              <a:rPr lang="en-US" sz="1400" dirty="0"/>
              <a:t> </a:t>
            </a:r>
            <a:r>
              <a:rPr lang="en-US" sz="1400" b="1" dirty="0"/>
              <a:t>estimation</a:t>
            </a:r>
            <a:r>
              <a:rPr lang="en-US" sz="1400" dirty="0"/>
              <a:t> could </a:t>
            </a:r>
            <a:r>
              <a:rPr lang="en-US" sz="1400" b="1" dirty="0"/>
              <a:t>leave</a:t>
            </a:r>
            <a:r>
              <a:rPr lang="en-US" sz="1400" dirty="0"/>
              <a:t> </a:t>
            </a:r>
            <a:r>
              <a:rPr lang="en-US" sz="1400" b="1" dirty="0"/>
              <a:t>important</a:t>
            </a:r>
            <a:r>
              <a:rPr lang="en-US" sz="1400" dirty="0"/>
              <a:t> </a:t>
            </a:r>
            <a:r>
              <a:rPr lang="en-US" sz="1400" b="1" dirty="0"/>
              <a:t>insights</a:t>
            </a:r>
            <a:r>
              <a:rPr lang="en-US" sz="1400" dirty="0"/>
              <a:t> on the data characteristics</a:t>
            </a:r>
          </a:p>
          <a:p>
            <a:r>
              <a:rPr lang="en-US" sz="1400" dirty="0"/>
              <a:t>On the other hand, traditional methods have inner limitations that discourage (or even preclude) their usage.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So, are there </a:t>
            </a:r>
            <a:r>
              <a:rPr lang="en-US" sz="1400" b="1" dirty="0"/>
              <a:t>other methods </a:t>
            </a:r>
            <a:r>
              <a:rPr lang="en-US" sz="1400" dirty="0"/>
              <a:t>that can be used?</a:t>
            </a:r>
          </a:p>
          <a:p>
            <a:r>
              <a:rPr lang="en-US" sz="1400" dirty="0"/>
              <a:t>As done in other studies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[3]</a:t>
            </a:r>
            <a:r>
              <a:rPr lang="en-US" sz="1400" dirty="0"/>
              <a:t>, from FFT spectrums could be extracted some distributional features (e.g., Spectrum density in certain sub-bands)</a:t>
            </a:r>
          </a:p>
          <a:p>
            <a:r>
              <a:rPr lang="en-US" sz="1400" dirty="0"/>
              <a:t>There are spectrum estimation techniques build to treat correctly semi-periodic signals as ECG, i.e., eigen-based methods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[4]</a:t>
            </a:r>
          </a:p>
          <a:p>
            <a:r>
              <a:rPr lang="en-US" sz="1400" dirty="0"/>
              <a:t>Many studies use </a:t>
            </a:r>
            <a:r>
              <a:rPr lang="en-US" sz="1400" b="1" dirty="0"/>
              <a:t>DWT</a:t>
            </a:r>
            <a:r>
              <a:rPr lang="en-US" sz="1400" dirty="0"/>
              <a:t> </a:t>
            </a:r>
            <a:r>
              <a:rPr lang="en-US" sz="1400" b="1" dirty="0"/>
              <a:t>features</a:t>
            </a:r>
            <a:r>
              <a:rPr lang="en-US" sz="1400" dirty="0"/>
              <a:t> as descriptors of the frequency behavior of ECG signals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[5,6]</a:t>
            </a:r>
          </a:p>
          <a:p>
            <a:r>
              <a:rPr lang="en-US" sz="1400" dirty="0"/>
              <a:t>Other uses even 2-D representations of DWT, i.e., </a:t>
            </a:r>
            <a:r>
              <a:rPr lang="en-US" sz="1400" b="1" dirty="0"/>
              <a:t>scalograms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[7]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100" dirty="0"/>
          </a:p>
          <a:p>
            <a:endParaRPr lang="en-US" sz="1000" dirty="0"/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01CEC6A-83FE-856C-275A-6711FD7799EC}"/>
              </a:ext>
            </a:extLst>
          </p:cNvPr>
          <p:cNvSpPr txBox="1"/>
          <p:nvPr/>
        </p:nvSpPr>
        <p:spPr>
          <a:xfrm>
            <a:off x="625732" y="6281313"/>
            <a:ext cx="11316646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700" dirty="0"/>
              <a:t>3. G. Baldazzi, M. Orrù, G. Viola, e D. Pani, «Computer-</a:t>
            </a:r>
            <a:r>
              <a:rPr lang="it-IT" sz="700" dirty="0" err="1"/>
              <a:t>aided</a:t>
            </a:r>
            <a:r>
              <a:rPr lang="it-IT" sz="700" dirty="0"/>
              <a:t> detection of </a:t>
            </a:r>
            <a:r>
              <a:rPr lang="it-IT" sz="700" dirty="0" err="1"/>
              <a:t>arrhythmogenic</a:t>
            </a:r>
            <a:r>
              <a:rPr lang="it-IT" sz="700" dirty="0"/>
              <a:t> </a:t>
            </a:r>
            <a:r>
              <a:rPr lang="it-IT" sz="700" dirty="0" err="1"/>
              <a:t>sites</a:t>
            </a:r>
            <a:r>
              <a:rPr lang="it-IT" sz="700" dirty="0"/>
              <a:t> in post-</a:t>
            </a:r>
            <a:r>
              <a:rPr lang="it-IT" sz="700" dirty="0" err="1"/>
              <a:t>ischemic</a:t>
            </a:r>
            <a:r>
              <a:rPr lang="it-IT" sz="700" dirty="0"/>
              <a:t> </a:t>
            </a:r>
            <a:r>
              <a:rPr lang="it-IT" sz="700" dirty="0" err="1"/>
              <a:t>ventricular</a:t>
            </a:r>
            <a:r>
              <a:rPr lang="it-IT" sz="700" dirty="0"/>
              <a:t> </a:t>
            </a:r>
            <a:r>
              <a:rPr lang="it-IT" sz="700" dirty="0" err="1"/>
              <a:t>tachycardia</a:t>
            </a:r>
            <a:r>
              <a:rPr lang="it-IT" sz="700" dirty="0"/>
              <a:t>», Sci Rep, vol. 13, fasc. 1, p. 6906, apr. 2023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700" dirty="0"/>
              <a:t>4. S. V. </a:t>
            </a:r>
            <a:r>
              <a:rPr lang="en-US" sz="700" dirty="0" err="1"/>
              <a:t>Vaseghi</a:t>
            </a:r>
            <a:r>
              <a:rPr lang="en-US" sz="700" dirty="0"/>
              <a:t>, Advanced digital signal processing and noise reduction, 2nd ed. Chichester: Wiley, 2001.</a:t>
            </a:r>
            <a:endParaRPr lang="it-IT" sz="7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700" dirty="0">
                <a:effectLst/>
              </a:rPr>
              <a:t>5. P. </a:t>
            </a:r>
            <a:r>
              <a:rPr lang="it-IT" sz="700" dirty="0" err="1">
                <a:effectLst/>
              </a:rPr>
              <a:t>deChazal</a:t>
            </a:r>
            <a:r>
              <a:rPr lang="it-IT" sz="700" dirty="0">
                <a:effectLst/>
              </a:rPr>
              <a:t>, M. </a:t>
            </a:r>
            <a:r>
              <a:rPr lang="it-IT" sz="700" dirty="0" err="1">
                <a:effectLst/>
              </a:rPr>
              <a:t>O’Dwyer</a:t>
            </a:r>
            <a:r>
              <a:rPr lang="it-IT" sz="700" dirty="0">
                <a:effectLst/>
              </a:rPr>
              <a:t>, e R. B. Reilly, «</a:t>
            </a:r>
            <a:r>
              <a:rPr lang="it-IT" sz="700" dirty="0" err="1">
                <a:effectLst/>
              </a:rPr>
              <a:t>Automatic</a:t>
            </a:r>
            <a:r>
              <a:rPr lang="it-IT" sz="700" dirty="0">
                <a:effectLst/>
              </a:rPr>
              <a:t> </a:t>
            </a:r>
            <a:r>
              <a:rPr lang="it-IT" sz="700" dirty="0" err="1">
                <a:effectLst/>
              </a:rPr>
              <a:t>Classification</a:t>
            </a:r>
            <a:r>
              <a:rPr lang="it-IT" sz="700" dirty="0">
                <a:effectLst/>
              </a:rPr>
              <a:t> of </a:t>
            </a:r>
            <a:r>
              <a:rPr lang="it-IT" sz="700" dirty="0" err="1">
                <a:effectLst/>
              </a:rPr>
              <a:t>Heartbeats</a:t>
            </a:r>
            <a:r>
              <a:rPr lang="it-IT" sz="700" dirty="0">
                <a:effectLst/>
              </a:rPr>
              <a:t> Using ECG </a:t>
            </a:r>
            <a:r>
              <a:rPr lang="it-IT" sz="700" dirty="0" err="1">
                <a:effectLst/>
              </a:rPr>
              <a:t>Morphology</a:t>
            </a:r>
            <a:r>
              <a:rPr lang="it-IT" sz="700" dirty="0">
                <a:effectLst/>
              </a:rPr>
              <a:t> and </a:t>
            </a:r>
            <a:r>
              <a:rPr lang="it-IT" sz="700" dirty="0" err="1">
                <a:effectLst/>
              </a:rPr>
              <a:t>Heartbeat</a:t>
            </a:r>
            <a:r>
              <a:rPr lang="it-IT" sz="700" dirty="0">
                <a:effectLst/>
              </a:rPr>
              <a:t> </a:t>
            </a:r>
            <a:r>
              <a:rPr lang="it-IT" sz="700" dirty="0" err="1">
                <a:effectLst/>
              </a:rPr>
              <a:t>Interval</a:t>
            </a:r>
            <a:r>
              <a:rPr lang="it-IT" sz="700" dirty="0">
                <a:effectLst/>
              </a:rPr>
              <a:t> Features», </a:t>
            </a:r>
            <a:r>
              <a:rPr lang="it-IT" sz="700" i="1" dirty="0">
                <a:effectLst/>
              </a:rPr>
              <a:t>IEEE Trans. </a:t>
            </a:r>
            <a:r>
              <a:rPr lang="it-IT" sz="700" i="1" dirty="0" err="1">
                <a:effectLst/>
              </a:rPr>
              <a:t>Biomed</a:t>
            </a:r>
            <a:r>
              <a:rPr lang="it-IT" sz="700" i="1" dirty="0">
                <a:effectLst/>
              </a:rPr>
              <a:t>. Eng</a:t>
            </a:r>
            <a:r>
              <a:rPr lang="it-IT" sz="700" dirty="0">
                <a:effectLst/>
              </a:rPr>
              <a:t>, lug. 2004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700" dirty="0">
                <a:effectLst/>
              </a:rPr>
              <a:t>6. S. </a:t>
            </a:r>
            <a:r>
              <a:rPr lang="it-IT" sz="700" dirty="0" err="1">
                <a:effectLst/>
              </a:rPr>
              <a:t>Faziludeen</a:t>
            </a:r>
            <a:r>
              <a:rPr lang="it-IT" sz="700" dirty="0">
                <a:effectLst/>
              </a:rPr>
              <a:t> e P. V. </a:t>
            </a:r>
            <a:r>
              <a:rPr lang="it-IT" sz="700" dirty="0" err="1">
                <a:effectLst/>
              </a:rPr>
              <a:t>Sabiq</a:t>
            </a:r>
            <a:r>
              <a:rPr lang="it-IT" sz="700" dirty="0">
                <a:effectLst/>
              </a:rPr>
              <a:t>, «ECG beat </a:t>
            </a:r>
            <a:r>
              <a:rPr lang="it-IT" sz="700" dirty="0" err="1">
                <a:effectLst/>
              </a:rPr>
              <a:t>classification</a:t>
            </a:r>
            <a:r>
              <a:rPr lang="it-IT" sz="700" dirty="0">
                <a:effectLst/>
              </a:rPr>
              <a:t> </a:t>
            </a:r>
            <a:r>
              <a:rPr lang="it-IT" sz="700" dirty="0" err="1">
                <a:effectLst/>
              </a:rPr>
              <a:t>using</a:t>
            </a:r>
            <a:r>
              <a:rPr lang="it-IT" sz="700" dirty="0">
                <a:effectLst/>
              </a:rPr>
              <a:t> </a:t>
            </a:r>
            <a:r>
              <a:rPr lang="it-IT" sz="700" dirty="0" err="1">
                <a:effectLst/>
              </a:rPr>
              <a:t>wavelets</a:t>
            </a:r>
            <a:r>
              <a:rPr lang="it-IT" sz="700" dirty="0">
                <a:effectLst/>
              </a:rPr>
              <a:t> and SVM», in 2013 IEEE CONFERENCE ON INFORMATION AND COMMUNICATION TECHNOLOGIES, apr. 2013, pp. 815–818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700" dirty="0">
                <a:effectLst/>
              </a:rPr>
              <a:t>7. Y. D. </a:t>
            </a:r>
            <a:r>
              <a:rPr lang="it-IT" sz="700" dirty="0" err="1">
                <a:effectLst/>
              </a:rPr>
              <a:t>Daydulo</a:t>
            </a:r>
            <a:r>
              <a:rPr lang="it-IT" sz="700" dirty="0">
                <a:effectLst/>
              </a:rPr>
              <a:t>, B. L. </a:t>
            </a:r>
            <a:r>
              <a:rPr lang="it-IT" sz="700" dirty="0" err="1">
                <a:effectLst/>
              </a:rPr>
              <a:t>Thamineni</a:t>
            </a:r>
            <a:r>
              <a:rPr lang="it-IT" sz="700" dirty="0">
                <a:effectLst/>
              </a:rPr>
              <a:t>, e A. A. </a:t>
            </a:r>
            <a:r>
              <a:rPr lang="it-IT" sz="700" dirty="0" err="1">
                <a:effectLst/>
              </a:rPr>
              <a:t>Dawud</a:t>
            </a:r>
            <a:r>
              <a:rPr lang="it-IT" sz="700" dirty="0">
                <a:effectLst/>
              </a:rPr>
              <a:t>, «</a:t>
            </a:r>
            <a:r>
              <a:rPr lang="it-IT" sz="700" dirty="0" err="1">
                <a:effectLst/>
              </a:rPr>
              <a:t>Cardiac</a:t>
            </a:r>
            <a:r>
              <a:rPr lang="it-IT" sz="700" dirty="0">
                <a:effectLst/>
              </a:rPr>
              <a:t> </a:t>
            </a:r>
            <a:r>
              <a:rPr lang="it-IT" sz="700" dirty="0" err="1">
                <a:effectLst/>
              </a:rPr>
              <a:t>arrhythmia</a:t>
            </a:r>
            <a:r>
              <a:rPr lang="it-IT" sz="700" dirty="0">
                <a:effectLst/>
              </a:rPr>
              <a:t> detection </a:t>
            </a:r>
            <a:r>
              <a:rPr lang="it-IT" sz="700" dirty="0" err="1">
                <a:effectLst/>
              </a:rPr>
              <a:t>using</a:t>
            </a:r>
            <a:r>
              <a:rPr lang="it-IT" sz="700" dirty="0">
                <a:effectLst/>
              </a:rPr>
              <a:t> deep learning </a:t>
            </a:r>
            <a:r>
              <a:rPr lang="it-IT" sz="700" dirty="0" err="1">
                <a:effectLst/>
              </a:rPr>
              <a:t>approach</a:t>
            </a:r>
            <a:r>
              <a:rPr lang="it-IT" sz="700" dirty="0">
                <a:effectLst/>
              </a:rPr>
              <a:t> and time frequency </a:t>
            </a:r>
            <a:r>
              <a:rPr lang="it-IT" sz="700" dirty="0" err="1">
                <a:effectLst/>
              </a:rPr>
              <a:t>representation</a:t>
            </a:r>
            <a:r>
              <a:rPr lang="it-IT" sz="700" dirty="0">
                <a:effectLst/>
              </a:rPr>
              <a:t> of ECG </a:t>
            </a:r>
            <a:r>
              <a:rPr lang="it-IT" sz="700" dirty="0" err="1">
                <a:effectLst/>
              </a:rPr>
              <a:t>signals</a:t>
            </a:r>
            <a:r>
              <a:rPr lang="it-IT" sz="700" dirty="0">
                <a:effectLst/>
              </a:rPr>
              <a:t>», </a:t>
            </a:r>
            <a:r>
              <a:rPr lang="it-IT" sz="700" i="1" dirty="0">
                <a:effectLst/>
              </a:rPr>
              <a:t>BMC </a:t>
            </a:r>
            <a:r>
              <a:rPr lang="it-IT" sz="700" i="1" dirty="0" err="1">
                <a:effectLst/>
              </a:rPr>
              <a:t>Med</a:t>
            </a:r>
            <a:r>
              <a:rPr lang="it-IT" sz="700" i="1" dirty="0">
                <a:effectLst/>
              </a:rPr>
              <a:t> </a:t>
            </a:r>
            <a:r>
              <a:rPr lang="it-IT" sz="700" i="1" dirty="0" err="1">
                <a:effectLst/>
              </a:rPr>
              <a:t>Inform</a:t>
            </a:r>
            <a:r>
              <a:rPr lang="it-IT" sz="700" i="1" dirty="0">
                <a:effectLst/>
              </a:rPr>
              <a:t> </a:t>
            </a:r>
            <a:r>
              <a:rPr lang="it-IT" sz="700" i="1" dirty="0" err="1">
                <a:effectLst/>
              </a:rPr>
              <a:t>Decis</a:t>
            </a:r>
            <a:r>
              <a:rPr lang="it-IT" sz="700" i="1" dirty="0">
                <a:effectLst/>
              </a:rPr>
              <a:t> </a:t>
            </a:r>
            <a:r>
              <a:rPr lang="it-IT" sz="700" i="1" dirty="0" err="1">
                <a:effectLst/>
              </a:rPr>
              <a:t>Mak</a:t>
            </a:r>
            <a:r>
              <a:rPr lang="it-IT" sz="700" dirty="0">
                <a:effectLst/>
              </a:rPr>
              <a:t>, vol. 23, fasc. 1, p. 232, ott. 2023</a:t>
            </a:r>
          </a:p>
        </p:txBody>
      </p:sp>
      <p:pic>
        <p:nvPicPr>
          <p:cNvPr id="8" name="Immagine 7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3E9DE08F-7898-6089-D5DC-B0BDE5DC1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0" t="3995" r="8800" b="10130"/>
          <a:stretch/>
        </p:blipFill>
        <p:spPr>
          <a:xfrm>
            <a:off x="5166554" y="1740850"/>
            <a:ext cx="6888092" cy="370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7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Recap of objectives so far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Signal preprocessing 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</a:t>
            </a:r>
          </a:p>
          <a:p>
            <a:r>
              <a:rPr lang="en-US" sz="2000" dirty="0"/>
              <a:t>Signals alignment 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Possible features of Rov Signals</a:t>
            </a:r>
            <a:endParaRPr lang="en-US" sz="2000" dirty="0"/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Conclusions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54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necessity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15" y="1474327"/>
            <a:ext cx="4815547" cy="4722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Alignment was found to be necessary to build a population dataset. In fact:</a:t>
            </a:r>
          </a:p>
          <a:p>
            <a:r>
              <a:rPr lang="en-US" sz="1400" dirty="0"/>
              <a:t>Localize correctly atrial, ventricular and His conduction is fundamental</a:t>
            </a:r>
          </a:p>
          <a:p>
            <a:r>
              <a:rPr lang="en-US" sz="1400" dirty="0"/>
              <a:t>Between subjects, there are differences into the peak’s alignment</a:t>
            </a:r>
          </a:p>
          <a:p>
            <a:pPr marL="0" indent="0">
              <a:buNone/>
            </a:pPr>
            <a:r>
              <a:rPr lang="en-US" sz="1400" dirty="0"/>
              <a:t>The key idea is aligning the Rov trace respect to a QRS. Presumably, the Ref trace should  play the role of trace against which align.</a:t>
            </a:r>
          </a:p>
          <a:p>
            <a:pPr marL="0" indent="0">
              <a:buNone/>
            </a:pPr>
            <a:r>
              <a:rPr lang="en-US" sz="1400" dirty="0"/>
              <a:t> But:</a:t>
            </a:r>
          </a:p>
          <a:p>
            <a:r>
              <a:rPr lang="en-US" sz="1400" dirty="0"/>
              <a:t>Reference traces does not seem to contain always a QRS</a:t>
            </a:r>
          </a:p>
          <a:p>
            <a:r>
              <a:rPr lang="en-US" sz="1400" dirty="0"/>
              <a:t>Reference traces, as said in previous meetings, should be the same as spare 1 traces, but this is not true (or at least it is just for subjects 2 and 4)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16</a:t>
            </a:fld>
            <a:endParaRPr lang="en-US" dirty="0"/>
          </a:p>
        </p:txBody>
      </p:sp>
      <p:pic>
        <p:nvPicPr>
          <p:cNvPr id="11" name="Immagine 10" descr="Immagine che contiene testo, linea, Parallelo, diagramma&#10;&#10;Descrizione generata automaticamente">
            <a:extLst>
              <a:ext uri="{FF2B5EF4-FFF2-40B4-BE49-F238E27FC236}">
                <a16:creationId xmlns:a16="http://schemas.microsoft.com/office/drawing/2014/main" id="{C269F8A6-DF07-5D8A-EB1A-2652F7E43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8" t="5364" r="8907" b="59284"/>
          <a:stretch/>
        </p:blipFill>
        <p:spPr>
          <a:xfrm>
            <a:off x="6080738" y="1680844"/>
            <a:ext cx="4949952" cy="2208218"/>
          </a:xfrm>
          <a:prstGeom prst="rect">
            <a:avLst/>
          </a:prstGeom>
        </p:spPr>
      </p:pic>
      <p:grpSp>
        <p:nvGrpSpPr>
          <p:cNvPr id="28" name="Gruppo 27">
            <a:extLst>
              <a:ext uri="{FF2B5EF4-FFF2-40B4-BE49-F238E27FC236}">
                <a16:creationId xmlns:a16="http://schemas.microsoft.com/office/drawing/2014/main" id="{D97DD661-B4C6-66B8-3AC0-F2E0A34E28BA}"/>
              </a:ext>
            </a:extLst>
          </p:cNvPr>
          <p:cNvGrpSpPr/>
          <p:nvPr/>
        </p:nvGrpSpPr>
        <p:grpSpPr>
          <a:xfrm>
            <a:off x="6814479" y="1864227"/>
            <a:ext cx="3691195" cy="1793373"/>
            <a:chOff x="6814479" y="1864227"/>
            <a:chExt cx="3691195" cy="1793373"/>
          </a:xfrm>
        </p:grpSpPr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2ECAE755-1873-68CA-3970-7A28551344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83382" y="1864227"/>
              <a:ext cx="0" cy="1793373"/>
            </a:xfrm>
            <a:prstGeom prst="line">
              <a:avLst/>
            </a:prstGeom>
            <a:ln w="19050">
              <a:prstDash val="sysDot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ttangolo con angoli arrotondati 22">
              <a:extLst>
                <a:ext uri="{FF2B5EF4-FFF2-40B4-BE49-F238E27FC236}">
                  <a16:creationId xmlns:a16="http://schemas.microsoft.com/office/drawing/2014/main" id="{FDB0A05D-76CA-5343-F929-DFBE1EB20AE8}"/>
                </a:ext>
              </a:extLst>
            </p:cNvPr>
            <p:cNvSpPr/>
            <p:nvPr/>
          </p:nvSpPr>
          <p:spPr>
            <a:xfrm>
              <a:off x="8305426" y="2546447"/>
              <a:ext cx="761536" cy="1111153"/>
            </a:xfrm>
            <a:prstGeom prst="round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4" name="Connettore 2 23">
              <a:extLst>
                <a:ext uri="{FF2B5EF4-FFF2-40B4-BE49-F238E27FC236}">
                  <a16:creationId xmlns:a16="http://schemas.microsoft.com/office/drawing/2014/main" id="{3F5DF34B-6FD3-8574-15E3-304F9315D48A}"/>
                </a:ext>
              </a:extLst>
            </p:cNvPr>
            <p:cNvCxnSpPr/>
            <p:nvPr/>
          </p:nvCxnSpPr>
          <p:spPr>
            <a:xfrm flipH="1">
              <a:off x="6814479" y="2164348"/>
              <a:ext cx="17961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2 24">
              <a:extLst>
                <a:ext uri="{FF2B5EF4-FFF2-40B4-BE49-F238E27FC236}">
                  <a16:creationId xmlns:a16="http://schemas.microsoft.com/office/drawing/2014/main" id="{2E6B95A8-950C-3CE0-5012-37CCAD2551BE}"/>
                </a:ext>
              </a:extLst>
            </p:cNvPr>
            <p:cNvCxnSpPr>
              <a:cxnSpLocks/>
            </p:cNvCxnSpPr>
            <p:nvPr/>
          </p:nvCxnSpPr>
          <p:spPr>
            <a:xfrm>
              <a:off x="8709553" y="2164348"/>
              <a:ext cx="17961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3D9BD6E9-CA9C-5BC5-6E9E-D8B3C298D5D1}"/>
                </a:ext>
              </a:extLst>
            </p:cNvPr>
            <p:cNvSpPr txBox="1"/>
            <p:nvPr/>
          </p:nvSpPr>
          <p:spPr>
            <a:xfrm>
              <a:off x="7465295" y="1864227"/>
              <a:ext cx="788712" cy="365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i="1" dirty="0">
                  <a:solidFill>
                    <a:srgbClr val="C00000"/>
                  </a:solidFill>
                </a:rPr>
                <a:t>Atrial </a:t>
              </a:r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3B5927FC-0EDC-726A-9582-2CBE1BFFC810}"/>
                </a:ext>
              </a:extLst>
            </p:cNvPr>
            <p:cNvSpPr txBox="1"/>
            <p:nvPr/>
          </p:nvSpPr>
          <p:spPr>
            <a:xfrm>
              <a:off x="8981269" y="1884653"/>
              <a:ext cx="1058068" cy="365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i="1" dirty="0">
                  <a:solidFill>
                    <a:srgbClr val="C00000"/>
                  </a:solidFill>
                </a:rPr>
                <a:t>Ventricular </a:t>
              </a:r>
            </a:p>
          </p:txBody>
        </p:sp>
      </p:grpSp>
      <p:pic>
        <p:nvPicPr>
          <p:cNvPr id="29" name="Immagine 28" descr="Immagine che contiene testo, linea, Parallelo, diagramma&#10;&#10;Descrizione generata automaticamente">
            <a:extLst>
              <a:ext uri="{FF2B5EF4-FFF2-40B4-BE49-F238E27FC236}">
                <a16:creationId xmlns:a16="http://schemas.microsoft.com/office/drawing/2014/main" id="{741C2011-51C1-1073-3DFE-C8BC2B18C5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0" t="5630" r="8950" b="59643"/>
          <a:stretch/>
        </p:blipFill>
        <p:spPr>
          <a:xfrm>
            <a:off x="6121099" y="3835582"/>
            <a:ext cx="4909591" cy="2160083"/>
          </a:xfrm>
          <a:prstGeom prst="rect">
            <a:avLst/>
          </a:prstGeom>
        </p:spPr>
      </p:pic>
      <p:pic>
        <p:nvPicPr>
          <p:cNvPr id="21" name="Immagine 20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15231B3E-F5D1-7907-AB15-06699D8253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6" t="1769" r="8049" b="6770"/>
          <a:stretch/>
        </p:blipFill>
        <p:spPr>
          <a:xfrm>
            <a:off x="5709315" y="1535829"/>
            <a:ext cx="6333876" cy="445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2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Alignment: open questions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16" y="1474327"/>
            <a:ext cx="4593336" cy="4722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It’s now necessary answer to some crucial questions: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Is it possible that reference traces are traces without the QRS?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Are the reference traces preprocessed by align them respect to 0.5 seconds?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Which is the nature of Spare traces? </a:t>
            </a:r>
          </a:p>
          <a:p>
            <a:pPr marL="0" indent="0">
              <a:buNone/>
            </a:pPr>
            <a:r>
              <a:rPr lang="en-US" sz="1400" dirty="0"/>
              <a:t>Once answered to these questions, it could be possible building a population dataset, where all traces have a certain component (e.g., the ventricular conduction) aligned respect to a common point (e.g., 0.5 seconds).</a:t>
            </a:r>
          </a:p>
          <a:p>
            <a:pPr marL="0" indent="0">
              <a:buNone/>
            </a:pPr>
            <a:r>
              <a:rPr lang="en-US" sz="1400" dirty="0"/>
              <a:t>Here, examples of aligned traces are reported. These traces are related to subjects in whom the ref trace presented a clear QRS (sub: 1,2,4,6,11).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Immagine 6" descr="Immagine che contiene linea, diagramma, Parallelo&#10;&#10;Descrizione generata automaticamente">
            <a:extLst>
              <a:ext uri="{FF2B5EF4-FFF2-40B4-BE49-F238E27FC236}">
                <a16:creationId xmlns:a16="http://schemas.microsoft.com/office/drawing/2014/main" id="{02F64358-D7C1-31EB-E336-957A9F88A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7" t="1472" r="9081" b="4902"/>
          <a:stretch/>
        </p:blipFill>
        <p:spPr>
          <a:xfrm>
            <a:off x="6271119" y="1801783"/>
            <a:ext cx="4816307" cy="263949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F722F01-5736-14C3-9242-7FEAEF9AD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8" t="1939" r="8075" b="6303"/>
          <a:stretch/>
        </p:blipFill>
        <p:spPr>
          <a:xfrm>
            <a:off x="5324475" y="1808614"/>
            <a:ext cx="6809410" cy="3865788"/>
          </a:xfrm>
          <a:prstGeom prst="rect">
            <a:avLst/>
          </a:prstGeom>
        </p:spPr>
      </p:pic>
      <p:pic>
        <p:nvPicPr>
          <p:cNvPr id="10" name="Immagine 9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242197BA-A8AE-92E6-6A0D-55D8BF8356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40649" r="8575" b="6665"/>
          <a:stretch/>
        </p:blipFill>
        <p:spPr>
          <a:xfrm>
            <a:off x="5533093" y="1740605"/>
            <a:ext cx="6511262" cy="4032504"/>
          </a:xfrm>
          <a:prstGeom prst="rect">
            <a:avLst/>
          </a:prstGeom>
        </p:spPr>
      </p:pic>
      <p:pic>
        <p:nvPicPr>
          <p:cNvPr id="15" name="Immagine 14" descr="Immagine che contiene testo, diagramma, linea, Parallelo&#10;&#10;Descrizione generata automaticamente">
            <a:extLst>
              <a:ext uri="{FF2B5EF4-FFF2-40B4-BE49-F238E27FC236}">
                <a16:creationId xmlns:a16="http://schemas.microsoft.com/office/drawing/2014/main" id="{FB95BBDA-74A6-1CA2-F953-B312917787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4" t="3325" r="8800" b="4813"/>
          <a:stretch/>
        </p:blipFill>
        <p:spPr>
          <a:xfrm>
            <a:off x="5473548" y="1576110"/>
            <a:ext cx="6511263" cy="4140089"/>
          </a:xfrm>
          <a:prstGeom prst="rect">
            <a:avLst/>
          </a:prstGeom>
        </p:spPr>
      </p:pic>
      <p:pic>
        <p:nvPicPr>
          <p:cNvPr id="17" name="Immagine 16" descr="Immagine che contiene testo, diagramma, linea, Parallelo&#10;&#10;Descrizione generata automaticamente">
            <a:extLst>
              <a:ext uri="{FF2B5EF4-FFF2-40B4-BE49-F238E27FC236}">
                <a16:creationId xmlns:a16="http://schemas.microsoft.com/office/drawing/2014/main" id="{E05B6878-3288-E260-FDF8-301C87803F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2" r="7156" b="3778"/>
          <a:stretch/>
        </p:blipFill>
        <p:spPr>
          <a:xfrm>
            <a:off x="5443563" y="1534313"/>
            <a:ext cx="6511262" cy="4140089"/>
          </a:xfrm>
          <a:prstGeom prst="rect">
            <a:avLst/>
          </a:prstGeom>
        </p:spPr>
      </p:pic>
      <p:pic>
        <p:nvPicPr>
          <p:cNvPr id="11" name="Immagine 10" descr="Immagine che contiene testo, diagramma, Parallelo, linea&#10;&#10;Descrizione generata automaticamente">
            <a:extLst>
              <a:ext uri="{FF2B5EF4-FFF2-40B4-BE49-F238E27FC236}">
                <a16:creationId xmlns:a16="http://schemas.microsoft.com/office/drawing/2014/main" id="{C37C05F7-6920-8DFE-1FC5-100D247A61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6" r="8703" b="4660"/>
          <a:stretch/>
        </p:blipFill>
        <p:spPr>
          <a:xfrm>
            <a:off x="5473548" y="1808614"/>
            <a:ext cx="6358512" cy="396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8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Recap of objectives so far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Signal preprocessing 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Signals alignment </a:t>
            </a:r>
          </a:p>
          <a:p>
            <a:r>
              <a:rPr lang="en-US" sz="2000" dirty="0"/>
              <a:t>Possible features of Rov Signals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Conclusions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877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step: feature extraction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9E06AA3F-076A-2673-F826-E44292F1891F}"/>
              </a:ext>
            </a:extLst>
          </p:cNvPr>
          <p:cNvGrpSpPr/>
          <p:nvPr/>
        </p:nvGrpSpPr>
        <p:grpSpPr>
          <a:xfrm>
            <a:off x="1125357" y="1496568"/>
            <a:ext cx="1456226" cy="3195879"/>
            <a:chOff x="1125357" y="1496568"/>
            <a:chExt cx="1456226" cy="3195879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2336BD84-5355-8F9A-C0C3-9CB37C0F8203}"/>
                </a:ext>
              </a:extLst>
            </p:cNvPr>
            <p:cNvSpPr/>
            <p:nvPr/>
          </p:nvSpPr>
          <p:spPr>
            <a:xfrm>
              <a:off x="1275112" y="1496568"/>
              <a:ext cx="1156717" cy="3962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Rov signals</a:t>
              </a:r>
            </a:p>
          </p:txBody>
        </p:sp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3062AAC1-A5AA-347D-5D77-8AA0F4E4D6CE}"/>
                </a:ext>
              </a:extLst>
            </p:cNvPr>
            <p:cNvSpPr/>
            <p:nvPr/>
          </p:nvSpPr>
          <p:spPr>
            <a:xfrm>
              <a:off x="1125357" y="2106427"/>
              <a:ext cx="1456226" cy="5943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Filter and normalize</a:t>
              </a:r>
            </a:p>
          </p:txBody>
        </p:sp>
        <p:sp>
          <p:nvSpPr>
            <p:cNvPr id="17" name="Rettangolo con angoli arrotondati 16">
              <a:extLst>
                <a:ext uri="{FF2B5EF4-FFF2-40B4-BE49-F238E27FC236}">
                  <a16:creationId xmlns:a16="http://schemas.microsoft.com/office/drawing/2014/main" id="{EA5E9B29-6A75-BF6D-CACC-C88725571748}"/>
                </a:ext>
              </a:extLst>
            </p:cNvPr>
            <p:cNvSpPr/>
            <p:nvPr/>
          </p:nvSpPr>
          <p:spPr>
            <a:xfrm>
              <a:off x="1175671" y="2914405"/>
              <a:ext cx="1372766" cy="79679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Alignment respect to a common point</a:t>
              </a:r>
            </a:p>
          </p:txBody>
        </p:sp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5C634635-0EA5-7980-4E85-AA70F5C4A423}"/>
                </a:ext>
              </a:extLst>
            </p:cNvPr>
            <p:cNvSpPr/>
            <p:nvPr/>
          </p:nvSpPr>
          <p:spPr>
            <a:xfrm>
              <a:off x="1217401" y="3939888"/>
              <a:ext cx="1289306" cy="75255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Feature extraction on Rov records</a:t>
              </a:r>
            </a:p>
          </p:txBody>
        </p:sp>
        <p:cxnSp>
          <p:nvCxnSpPr>
            <p:cNvPr id="21" name="Connettore 2 20">
              <a:extLst>
                <a:ext uri="{FF2B5EF4-FFF2-40B4-BE49-F238E27FC236}">
                  <a16:creationId xmlns:a16="http://schemas.microsoft.com/office/drawing/2014/main" id="{9B2DA998-5A34-C1C3-607B-5FA5AF96A4E2}"/>
                </a:ext>
              </a:extLst>
            </p:cNvPr>
            <p:cNvCxnSpPr>
              <a:cxnSpLocks/>
              <a:stCxn id="11" idx="2"/>
              <a:endCxn id="15" idx="0"/>
            </p:cNvCxnSpPr>
            <p:nvPr/>
          </p:nvCxnSpPr>
          <p:spPr>
            <a:xfrm flipH="1">
              <a:off x="1853470" y="1892808"/>
              <a:ext cx="1" cy="213619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Connettore 2 21">
              <a:extLst>
                <a:ext uri="{FF2B5EF4-FFF2-40B4-BE49-F238E27FC236}">
                  <a16:creationId xmlns:a16="http://schemas.microsoft.com/office/drawing/2014/main" id="{BC17FDCD-0967-B7C3-6488-4B7E8AFC70DF}"/>
                </a:ext>
              </a:extLst>
            </p:cNvPr>
            <p:cNvCxnSpPr>
              <a:cxnSpLocks/>
              <a:stCxn id="15" idx="2"/>
              <a:endCxn id="17" idx="0"/>
            </p:cNvCxnSpPr>
            <p:nvPr/>
          </p:nvCxnSpPr>
          <p:spPr>
            <a:xfrm>
              <a:off x="1853470" y="2700786"/>
              <a:ext cx="8584" cy="213619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Connettore 2 22">
              <a:extLst>
                <a:ext uri="{FF2B5EF4-FFF2-40B4-BE49-F238E27FC236}">
                  <a16:creationId xmlns:a16="http://schemas.microsoft.com/office/drawing/2014/main" id="{3FE6A7EC-1029-54FD-170C-D9436E3DD698}"/>
                </a:ext>
              </a:extLst>
            </p:cNvPr>
            <p:cNvCxnSpPr>
              <a:cxnSpLocks/>
              <a:stCxn id="17" idx="2"/>
              <a:endCxn id="19" idx="0"/>
            </p:cNvCxnSpPr>
            <p:nvPr/>
          </p:nvCxnSpPr>
          <p:spPr>
            <a:xfrm>
              <a:off x="1862054" y="3711199"/>
              <a:ext cx="0" cy="228689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5" name="Rettangolo con angoli arrotondati 54">
            <a:extLst>
              <a:ext uri="{FF2B5EF4-FFF2-40B4-BE49-F238E27FC236}">
                <a16:creationId xmlns:a16="http://schemas.microsoft.com/office/drawing/2014/main" id="{CD75B860-77AE-0105-98C7-666595AB54D1}"/>
              </a:ext>
            </a:extLst>
          </p:cNvPr>
          <p:cNvSpPr/>
          <p:nvPr/>
        </p:nvSpPr>
        <p:spPr>
          <a:xfrm>
            <a:off x="4590288" y="1496568"/>
            <a:ext cx="5650992" cy="4759608"/>
          </a:xfrm>
          <a:prstGeom prst="roundRect">
            <a:avLst>
              <a:gd name="adj" fmla="val 6485"/>
            </a:avLst>
          </a:prstGeom>
          <a:noFill/>
          <a:ln w="190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Rettangolo con angoli arrotondati 56">
            <a:extLst>
              <a:ext uri="{FF2B5EF4-FFF2-40B4-BE49-F238E27FC236}">
                <a16:creationId xmlns:a16="http://schemas.microsoft.com/office/drawing/2014/main" id="{238C7C33-68E1-C03C-5665-14A17947D6AA}"/>
              </a:ext>
            </a:extLst>
          </p:cNvPr>
          <p:cNvSpPr/>
          <p:nvPr/>
        </p:nvSpPr>
        <p:spPr>
          <a:xfrm>
            <a:off x="4703466" y="1593599"/>
            <a:ext cx="5437230" cy="15022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b="1" dirty="0"/>
              <a:t>Morphological features (time domain)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Points of the signal, even sub-sampled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[9]</a:t>
            </a:r>
            <a:endParaRPr lang="en-GB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Fragmentation (number of peaks of the signal)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[10]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PCA/ICA representations of the signal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[9]</a:t>
            </a:r>
            <a:endParaRPr lang="en-GB" dirty="0">
              <a:solidFill>
                <a:schemeClr val="bg2">
                  <a:lumMod val="75000"/>
                </a:schemeClr>
              </a:solidFill>
            </a:endParaRP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8" name="Rettangolo con angoli arrotondati 57">
            <a:extLst>
              <a:ext uri="{FF2B5EF4-FFF2-40B4-BE49-F238E27FC236}">
                <a16:creationId xmlns:a16="http://schemas.microsoft.com/office/drawing/2014/main" id="{07231B57-ABA6-8678-F265-D97ABF958FF8}"/>
              </a:ext>
            </a:extLst>
          </p:cNvPr>
          <p:cNvSpPr/>
          <p:nvPr/>
        </p:nvSpPr>
        <p:spPr>
          <a:xfrm>
            <a:off x="4712634" y="3310601"/>
            <a:ext cx="5428062" cy="20508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Morphological features (Frequency domain)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Mean, variance, energy of DWT coefficients on different levels of decomposition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[9]</a:t>
            </a:r>
            <a:endParaRPr lang="en-GB" dirty="0">
              <a:solidFill>
                <a:schemeClr val="bg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Relative power of PSD on fixed sub-bands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[10]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PCA/ICA representations of frequency domain features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[9]</a:t>
            </a:r>
            <a:endParaRPr lang="en-GB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9" name="Rettangolo con angoli arrotondati 58">
            <a:extLst>
              <a:ext uri="{FF2B5EF4-FFF2-40B4-BE49-F238E27FC236}">
                <a16:creationId xmlns:a16="http://schemas.microsoft.com/office/drawing/2014/main" id="{0C43E1DD-83A0-27BD-0886-0290EB076CE9}"/>
              </a:ext>
            </a:extLst>
          </p:cNvPr>
          <p:cNvSpPr/>
          <p:nvPr/>
        </p:nvSpPr>
        <p:spPr>
          <a:xfrm>
            <a:off x="4712634" y="5576147"/>
            <a:ext cx="5428062" cy="579672"/>
          </a:xfrm>
          <a:prstGeom prst="roundRect">
            <a:avLst>
              <a:gd name="adj" fmla="val 26495"/>
            </a:avLst>
          </a:prstGeom>
          <a:solidFill>
            <a:schemeClr val="accent6">
              <a:lumMod val="20000"/>
              <a:lumOff val="80000"/>
            </a:schemeClr>
          </a:solidFill>
          <a:ln w="190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Label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Map A, Map B, Map C</a:t>
            </a:r>
          </a:p>
        </p:txBody>
      </p:sp>
      <p:sp>
        <p:nvSpPr>
          <p:cNvPr id="60" name="Triangolo isoscele 59">
            <a:extLst>
              <a:ext uri="{FF2B5EF4-FFF2-40B4-BE49-F238E27FC236}">
                <a16:creationId xmlns:a16="http://schemas.microsoft.com/office/drawing/2014/main" id="{347F0008-E703-E810-C9F5-28F22A9CA3BD}"/>
              </a:ext>
            </a:extLst>
          </p:cNvPr>
          <p:cNvSpPr/>
          <p:nvPr/>
        </p:nvSpPr>
        <p:spPr>
          <a:xfrm rot="16200000">
            <a:off x="1320350" y="2779959"/>
            <a:ext cx="4423154" cy="2050435"/>
          </a:xfrm>
          <a:prstGeom prst="triangle">
            <a:avLst>
              <a:gd name="adj" fmla="val 38075"/>
            </a:avLst>
          </a:prstGeom>
          <a:gradFill>
            <a:gsLst>
              <a:gs pos="62000">
                <a:srgbClr val="EFF5FB"/>
              </a:gs>
              <a:gs pos="27000">
                <a:schemeClr val="accent5">
                  <a:lumMod val="20000"/>
                  <a:lumOff val="80000"/>
                </a:schemeClr>
              </a:gs>
              <a:gs pos="90000">
                <a:schemeClr val="bg1"/>
              </a:gs>
            </a:gsLst>
            <a:lin ang="5400000" scaled="1"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248C0A6A-F1D2-3846-4644-4BEF7E7E77DD}"/>
              </a:ext>
            </a:extLst>
          </p:cNvPr>
          <p:cNvSpPr txBox="1"/>
          <p:nvPr/>
        </p:nvSpPr>
        <p:spPr>
          <a:xfrm>
            <a:off x="424958" y="6368689"/>
            <a:ext cx="10730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900" dirty="0">
                <a:effectLst/>
              </a:rPr>
              <a:t>9. E. J. D. S. Luz, W. R. Schwartz, G. </a:t>
            </a:r>
            <a:r>
              <a:rPr lang="it-IT" sz="900" dirty="0" err="1">
                <a:effectLst/>
              </a:rPr>
              <a:t>Cámara</a:t>
            </a:r>
            <a:r>
              <a:rPr lang="it-IT" sz="900" dirty="0">
                <a:effectLst/>
              </a:rPr>
              <a:t>-Chávez, e D. Menotti, «ECG-</a:t>
            </a:r>
            <a:r>
              <a:rPr lang="it-IT" sz="900" dirty="0" err="1">
                <a:effectLst/>
              </a:rPr>
              <a:t>based</a:t>
            </a:r>
            <a:r>
              <a:rPr lang="it-IT" sz="900" dirty="0">
                <a:effectLst/>
              </a:rPr>
              <a:t> </a:t>
            </a:r>
            <a:r>
              <a:rPr lang="it-IT" sz="900" dirty="0" err="1">
                <a:effectLst/>
              </a:rPr>
              <a:t>heartbeat</a:t>
            </a:r>
            <a:r>
              <a:rPr lang="it-IT" sz="900" dirty="0">
                <a:effectLst/>
              </a:rPr>
              <a:t> </a:t>
            </a:r>
            <a:r>
              <a:rPr lang="it-IT" sz="900" dirty="0" err="1">
                <a:effectLst/>
              </a:rPr>
              <a:t>classification</a:t>
            </a:r>
            <a:r>
              <a:rPr lang="it-IT" sz="900" dirty="0">
                <a:effectLst/>
              </a:rPr>
              <a:t> for </a:t>
            </a:r>
            <a:r>
              <a:rPr lang="it-IT" sz="900" dirty="0" err="1">
                <a:effectLst/>
              </a:rPr>
              <a:t>arrhythmia</a:t>
            </a:r>
            <a:r>
              <a:rPr lang="it-IT" sz="900" dirty="0">
                <a:effectLst/>
              </a:rPr>
              <a:t> detection: A survey», </a:t>
            </a:r>
            <a:r>
              <a:rPr lang="it-IT" sz="900" i="1" dirty="0">
                <a:effectLst/>
              </a:rPr>
              <a:t>Computer Methods and Programs in Biomedicine</a:t>
            </a:r>
            <a:r>
              <a:rPr lang="it-IT" sz="900" dirty="0">
                <a:effectLst/>
              </a:rPr>
              <a:t>, vol. 127, pp. 144–164, apr. 2016.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900" dirty="0">
                <a:effectLst/>
              </a:rPr>
              <a:t>10. G. Baldazzi, M. Orrù, G. Viola, e D. Pani, «Computer-</a:t>
            </a:r>
            <a:r>
              <a:rPr lang="it-IT" sz="900" dirty="0" err="1">
                <a:effectLst/>
              </a:rPr>
              <a:t>aided</a:t>
            </a:r>
            <a:r>
              <a:rPr lang="it-IT" sz="900" dirty="0">
                <a:effectLst/>
              </a:rPr>
              <a:t> detection of </a:t>
            </a:r>
            <a:r>
              <a:rPr lang="it-IT" sz="900" dirty="0" err="1">
                <a:effectLst/>
              </a:rPr>
              <a:t>arrhythmogenic</a:t>
            </a:r>
            <a:r>
              <a:rPr lang="it-IT" sz="900" dirty="0">
                <a:effectLst/>
              </a:rPr>
              <a:t> </a:t>
            </a:r>
            <a:r>
              <a:rPr lang="it-IT" sz="900" dirty="0" err="1">
                <a:effectLst/>
              </a:rPr>
              <a:t>sites</a:t>
            </a:r>
            <a:r>
              <a:rPr lang="it-IT" sz="900" dirty="0">
                <a:effectLst/>
              </a:rPr>
              <a:t> in post-</a:t>
            </a:r>
            <a:r>
              <a:rPr lang="it-IT" sz="900" dirty="0" err="1">
                <a:effectLst/>
              </a:rPr>
              <a:t>ischemic</a:t>
            </a:r>
            <a:r>
              <a:rPr lang="it-IT" sz="900" dirty="0">
                <a:effectLst/>
              </a:rPr>
              <a:t> </a:t>
            </a:r>
            <a:r>
              <a:rPr lang="it-IT" sz="900" dirty="0" err="1">
                <a:effectLst/>
              </a:rPr>
              <a:t>ventricular</a:t>
            </a:r>
            <a:r>
              <a:rPr lang="it-IT" sz="900" dirty="0">
                <a:effectLst/>
              </a:rPr>
              <a:t> </a:t>
            </a:r>
            <a:r>
              <a:rPr lang="it-IT" sz="900" dirty="0" err="1">
                <a:effectLst/>
              </a:rPr>
              <a:t>tachycardia</a:t>
            </a:r>
            <a:r>
              <a:rPr lang="it-IT" sz="900" dirty="0">
                <a:effectLst/>
              </a:rPr>
              <a:t>», </a:t>
            </a:r>
            <a:r>
              <a:rPr lang="it-IT" sz="900" i="1" dirty="0">
                <a:effectLst/>
              </a:rPr>
              <a:t>Sci Rep</a:t>
            </a:r>
            <a:r>
              <a:rPr lang="it-IT" sz="900" dirty="0">
                <a:effectLst/>
              </a:rPr>
              <a:t>, vol. 13, fasc. 1, p. 6906, apr. 2023</a:t>
            </a:r>
          </a:p>
        </p:txBody>
      </p:sp>
    </p:spTree>
    <p:extLst>
      <p:ext uri="{BB962C8B-B14F-4D97-AF65-F5344CB8AC3E}">
        <p14:creationId xmlns:p14="http://schemas.microsoft.com/office/powerpoint/2010/main" val="201870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/>
              <a:t>Recap of objectives so far</a:t>
            </a:r>
          </a:p>
          <a:p>
            <a:r>
              <a:rPr lang="en-US" sz="2000" dirty="0"/>
              <a:t>Signal preprocessing </a:t>
            </a:r>
          </a:p>
          <a:p>
            <a:r>
              <a:rPr lang="en-US" sz="2000" dirty="0"/>
              <a:t>Spectrum estimation</a:t>
            </a:r>
          </a:p>
          <a:p>
            <a:r>
              <a:rPr lang="en-US" sz="2000" dirty="0"/>
              <a:t>Signals alignment </a:t>
            </a:r>
          </a:p>
          <a:p>
            <a:r>
              <a:rPr lang="en-US" sz="2000" dirty="0"/>
              <a:t>Possible features of Rov Signals</a:t>
            </a:r>
          </a:p>
          <a:p>
            <a:r>
              <a:rPr lang="en-US" sz="2000" dirty="0"/>
              <a:t>Conclusions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99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Recap of objectives so far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Signal preprocessing 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Signals alignment 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Possible features of Rov Signals</a:t>
            </a:r>
          </a:p>
          <a:p>
            <a:r>
              <a:rPr lang="en-US" sz="2000" dirty="0"/>
              <a:t>Conclusions</a:t>
            </a:r>
            <a:endParaRPr lang="en-US" sz="1600" dirty="0"/>
          </a:p>
          <a:p>
            <a:pPr marL="0" indent="0">
              <a:buNone/>
            </a:pP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717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/>
              <a:t>Conclusions</a:t>
            </a:r>
            <a:endParaRPr lang="en-US" sz="3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21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88F10A3-B51A-5737-E391-BBC862C3D52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334AD31-F8CD-F096-F547-4896E55300D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2216921-F32D-FCB8-56C5-732473CABB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4114" y="1688083"/>
            <a:ext cx="5746898" cy="4419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it-IT" sz="1400" dirty="0"/>
              <a:t>So far, </a:t>
            </a:r>
            <a:r>
              <a:rPr lang="en-US" altLang="it-IT" sz="1400" dirty="0"/>
              <a:t>some progress has been made on understanding the signals :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it-IT" sz="1400" dirty="0"/>
              <a:t>A reliable preprocessing pipeline it has been build and it’s ready in case of future necessity.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it-IT" sz="1400" dirty="0"/>
              <a:t>Spectrum evaluation criticalities have been studied and alternatives were proposed.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it-IT" sz="1400" dirty="0"/>
              <a:t>A data alignment strategy has been proposed but before proceeding some questions should be answered.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it-IT" sz="14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it-IT" sz="1400" dirty="0"/>
              <a:t>Once clarified these aspects, there’s another open question: why are there signals afferent to MAP A with clearly characteristics of MAP B?</a:t>
            </a:r>
            <a:endParaRPr kumimoji="0" lang="en-GB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GB" sz="1400" dirty="0">
                <a:latin typeface="+mj-lt"/>
              </a:rPr>
              <a:t>Noise and bad positioning of the electrode</a:t>
            </a:r>
          </a:p>
          <a:p>
            <a:r>
              <a:rPr lang="en-GB" sz="1400" dirty="0">
                <a:latin typeface="+mj-lt"/>
              </a:rPr>
              <a:t>Necessity of positional information to completely characterize the signal (i.e., </a:t>
            </a:r>
            <a:r>
              <a:rPr lang="en-US" sz="1400" dirty="0">
                <a:latin typeface="+mj-lt"/>
              </a:rPr>
              <a:t>the heart surgeon knows where he’s located with the electrode and uses this information to “classify” the signal)</a:t>
            </a:r>
          </a:p>
          <a:p>
            <a:r>
              <a:rPr lang="en-US" sz="1400" dirty="0">
                <a:latin typeface="+mj-lt"/>
              </a:rPr>
              <a:t>Since the classification is done a posteriori (knowing the ablation result), it is possible that the signal may be afferent to a certain MAP even though its characteristics do not suggest the classification assigned to it</a:t>
            </a:r>
            <a:endParaRPr lang="en-GB" sz="1400" dirty="0">
              <a:latin typeface="+mj-lt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GB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GB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2CEC6751-3918-01F9-5D2F-99B3B60BBA00}"/>
              </a:ext>
            </a:extLst>
          </p:cNvPr>
          <p:cNvGrpSpPr/>
          <p:nvPr/>
        </p:nvGrpSpPr>
        <p:grpSpPr>
          <a:xfrm>
            <a:off x="6284977" y="1637230"/>
            <a:ext cx="5746897" cy="3227378"/>
            <a:chOff x="5434943" y="1577068"/>
            <a:chExt cx="6519120" cy="3691981"/>
          </a:xfrm>
        </p:grpSpPr>
        <p:pic>
          <p:nvPicPr>
            <p:cNvPr id="5" name="Immagine 4" descr="Immagine che contiene testo, linea, diagramma, Carattere&#10;&#10;Descrizione generata automaticamente">
              <a:extLst>
                <a:ext uri="{FF2B5EF4-FFF2-40B4-BE49-F238E27FC236}">
                  <a16:creationId xmlns:a16="http://schemas.microsoft.com/office/drawing/2014/main" id="{882EAC8D-F069-4E03-7661-07A05F2685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49" t="4123" r="8575" b="5438"/>
            <a:stretch/>
          </p:blipFill>
          <p:spPr>
            <a:xfrm>
              <a:off x="5434943" y="1577068"/>
              <a:ext cx="6519120" cy="3691981"/>
            </a:xfrm>
            <a:prstGeom prst="rect">
              <a:avLst/>
            </a:prstGeom>
          </p:spPr>
        </p:pic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D1E837E4-62BA-AC10-404C-0DD22289BBBF}"/>
                </a:ext>
              </a:extLst>
            </p:cNvPr>
            <p:cNvSpPr/>
            <p:nvPr/>
          </p:nvSpPr>
          <p:spPr>
            <a:xfrm>
              <a:off x="8610600" y="1755648"/>
              <a:ext cx="868680" cy="777240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22F4B947-0F09-CA45-9CF7-577F7A2F7A5E}"/>
                </a:ext>
              </a:extLst>
            </p:cNvPr>
            <p:cNvSpPr txBox="1"/>
            <p:nvPr/>
          </p:nvSpPr>
          <p:spPr>
            <a:xfrm>
              <a:off x="9479280" y="1892809"/>
              <a:ext cx="7429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accent1"/>
                  </a:solidFill>
                </a:rPr>
                <a:t>Why?</a:t>
              </a:r>
            </a:p>
            <a:p>
              <a:endParaRPr lang="it-IT" sz="14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580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Traces alignment pipeline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D9704C79-DF15-E314-C934-557E33389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0390" y="1525166"/>
                <a:ext cx="5455194" cy="39246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GB" sz="1800" b="1" dirty="0">
                    <a:latin typeface="+mj-lt"/>
                  </a:rPr>
                  <a:t>In-subject alignment</a:t>
                </a:r>
              </a:p>
              <a:p>
                <a:pPr marL="0" indent="0">
                  <a:buNone/>
                </a:pPr>
                <a:r>
                  <a:rPr lang="en-GB" sz="1400" dirty="0">
                    <a:latin typeface="+mj-lt"/>
                  </a:rPr>
                  <a:t>For each signal:</a:t>
                </a:r>
              </a:p>
              <a:p>
                <a:r>
                  <a:rPr lang="en-GB" sz="1400" dirty="0">
                    <a:latin typeface="+mj-lt"/>
                  </a:rPr>
                  <a:t>On the </a:t>
                </a:r>
                <a:r>
                  <a:rPr lang="en-GB" sz="1400" b="1" dirty="0">
                    <a:solidFill>
                      <a:srgbClr val="C00000"/>
                    </a:solidFill>
                    <a:latin typeface="+mj-lt"/>
                  </a:rPr>
                  <a:t>reference</a:t>
                </a:r>
                <a:r>
                  <a:rPr lang="en-GB" sz="1400" dirty="0">
                    <a:latin typeface="+mj-lt"/>
                  </a:rPr>
                  <a:t> </a:t>
                </a:r>
                <a:r>
                  <a:rPr lang="en-GB" sz="1400" b="1" dirty="0">
                    <a:solidFill>
                      <a:srgbClr val="C00000"/>
                    </a:solidFill>
                    <a:latin typeface="+mj-lt"/>
                  </a:rPr>
                  <a:t>signal</a:t>
                </a:r>
                <a:r>
                  <a:rPr lang="en-GB" sz="1400" dirty="0">
                    <a:latin typeface="+mj-lt"/>
                  </a:rPr>
                  <a:t> find the </a:t>
                </a:r>
                <a:r>
                  <a:rPr lang="en-GB" sz="1400" b="1" dirty="0">
                    <a:solidFill>
                      <a:srgbClr val="C00000"/>
                    </a:solidFill>
                    <a:latin typeface="+mj-lt"/>
                  </a:rPr>
                  <a:t>QRS</a:t>
                </a:r>
                <a:r>
                  <a:rPr lang="en-GB" sz="1400" dirty="0">
                    <a:latin typeface="+mj-lt"/>
                  </a:rPr>
                  <a:t> position</a:t>
                </a:r>
              </a:p>
              <a:p>
                <a:r>
                  <a:rPr lang="en-GB" sz="1400" dirty="0">
                    <a:latin typeface="+mj-lt"/>
                  </a:rPr>
                  <a:t>Then switch to the Rov signal:</a:t>
                </a:r>
              </a:p>
              <a:p>
                <a:pPr lvl="1"/>
                <a:r>
                  <a:rPr lang="en-GB" sz="1400" dirty="0">
                    <a:latin typeface="+mj-lt"/>
                  </a:rPr>
                  <a:t>Define a </a:t>
                </a:r>
                <a:r>
                  <a:rPr lang="en-GB" sz="1400" b="1" dirty="0">
                    <a:solidFill>
                      <a:srgbClr val="C00000"/>
                    </a:solidFill>
                    <a:latin typeface="+mj-lt"/>
                  </a:rPr>
                  <a:t>neighbourhood</a:t>
                </a:r>
                <a:r>
                  <a:rPr lang="en-GB" sz="1400" dirty="0">
                    <a:latin typeface="+mj-lt"/>
                  </a:rPr>
                  <a:t> which contains the QRS position (i.e., QRS is the center)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1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it-IT" sz="1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𝑄𝑅𝑆</m:t>
                          </m:r>
                        </m:sup>
                      </m:sSup>
                      <m:r>
                        <a:rPr lang="it-IT" sz="14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𝑤𝑖𝑛𝑑𝑜𝑤</m:t>
                              </m:r>
                            </m:sub>
                          </m:sSub>
                          <m:r>
                            <a:rPr lang="it-IT" sz="1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𝑄𝑅𝑆</m:t>
                              </m:r>
                            </m:sub>
                          </m:sSub>
                          <m:r>
                            <a:rPr lang="it-IT" sz="1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,…,+</m:t>
                          </m:r>
                          <m:f>
                            <m:fPr>
                              <m:ctrlP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𝑤𝑖𝑛𝑑𝑜𝑤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400" dirty="0">
                  <a:latin typeface="+mj-lt"/>
                </a:endParaRPr>
              </a:p>
              <a:p>
                <a:pPr marL="457200" lvl="1" indent="0">
                  <a:buNone/>
                </a:pPr>
                <a:r>
                  <a:rPr lang="en-GB" sz="1100" i="1" dirty="0"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1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1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11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𝑤𝑖𝑛𝑑𝑜𝑤</m:t>
                        </m:r>
                      </m:sub>
                    </m:sSub>
                  </m:oMath>
                </a14:m>
                <a:r>
                  <a:rPr lang="en-GB" sz="1100" i="1" dirty="0">
                    <a:latin typeface="+mj-lt"/>
                  </a:rPr>
                  <a:t> is the window of time into which searching for the maximum </a:t>
                </a:r>
              </a:p>
              <a:p>
                <a:pPr lvl="1"/>
                <a:r>
                  <a:rPr lang="en-GB" sz="1400" dirty="0">
                    <a:latin typeface="+mj-lt"/>
                  </a:rPr>
                  <a:t>Find the </a:t>
                </a:r>
                <a:r>
                  <a:rPr lang="en-GB" sz="1400" b="1" dirty="0">
                    <a:solidFill>
                      <a:srgbClr val="C00000"/>
                    </a:solidFill>
                    <a:latin typeface="+mj-lt"/>
                  </a:rPr>
                  <a:t>maximum</a:t>
                </a:r>
                <a:r>
                  <a:rPr lang="en-GB" sz="1400" dirty="0">
                    <a:latin typeface="+mj-lt"/>
                  </a:rPr>
                  <a:t> of the neighbourhood: </a:t>
                </a:r>
                <a:r>
                  <a:rPr lang="en-GB" sz="1400" b="1" dirty="0">
                    <a:solidFill>
                      <a:srgbClr val="C00000"/>
                    </a:solidFill>
                    <a:latin typeface="+mj-lt"/>
                  </a:rPr>
                  <a:t>Fiducial Point </a:t>
                </a:r>
              </a:p>
              <a:p>
                <a:pPr lvl="1"/>
                <a:r>
                  <a:rPr lang="en-GB" sz="1400" dirty="0">
                    <a:latin typeface="+mj-lt"/>
                  </a:rPr>
                  <a:t>Compute the </a:t>
                </a:r>
                <a:r>
                  <a:rPr lang="en-GB" sz="1400" b="1" dirty="0">
                    <a:solidFill>
                      <a:srgbClr val="0070C0"/>
                    </a:solidFill>
                    <a:latin typeface="+mj-lt"/>
                  </a:rPr>
                  <a:t>distance</a:t>
                </a:r>
                <a:r>
                  <a:rPr lang="en-GB" sz="1400" dirty="0">
                    <a:latin typeface="+mj-lt"/>
                  </a:rPr>
                  <a:t>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sz="14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4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𝑄𝑅</m:t>
                      </m:r>
                      <m:sSub>
                        <m:sSubPr>
                          <m:ctrlPr>
                            <a:rPr lang="it-IT" sz="1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</m:t>
                          </m:r>
                        </m:sub>
                      </m:sSub>
                      <m:r>
                        <a:rPr lang="it-IT" sz="14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14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𝑀𝑎𝑥</m:t>
                      </m:r>
                      <m:sSub>
                        <m:sSubPr>
                          <m:ctrlPr>
                            <a:rPr lang="it-IT" sz="1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4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𝑁𝑒𝑖𝑔h𝑏𝑜𝑢𝑟h𝑜𝑜𝑑</m:t>
                              </m:r>
                            </m:e>
                          </m:d>
                        </m:e>
                        <m:sub>
                          <m:r>
                            <a:rPr lang="it-IT" sz="1400" b="0" i="1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𝑝𝑜𝑠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+mj-lt"/>
                </a:endParaRPr>
              </a:p>
              <a:p>
                <a:pPr lvl="1"/>
                <a:r>
                  <a:rPr lang="en-GB" sz="1400" dirty="0">
                    <a:latin typeface="+mj-lt"/>
                  </a:rPr>
                  <a:t>If the </a:t>
                </a:r>
                <a:r>
                  <a:rPr lang="en-GB" sz="1400" b="1" dirty="0">
                    <a:solidFill>
                      <a:srgbClr val="0070C0"/>
                    </a:solidFill>
                    <a:latin typeface="+mj-lt"/>
                  </a:rPr>
                  <a:t>distance</a:t>
                </a:r>
                <a:r>
                  <a:rPr lang="en-GB" sz="1400" dirty="0">
                    <a:latin typeface="+mj-lt"/>
                  </a:rPr>
                  <a:t> is negative:</a:t>
                </a:r>
              </a:p>
              <a:p>
                <a:pPr lvl="2"/>
                <a:r>
                  <a:rPr lang="en-GB" sz="1100" dirty="0">
                    <a:latin typeface="+mj-lt"/>
                  </a:rPr>
                  <a:t>The QRS is before the maximum </a:t>
                </a:r>
                <a:r>
                  <a:rPr lang="en-GB" sz="1100" dirty="0">
                    <a:latin typeface="+mj-lt"/>
                    <a:sym typeface="Wingdings" panose="05000000000000000000" pitchFamily="2" charset="2"/>
                  </a:rPr>
                  <a:t> Nan-padding at the end of the signal</a:t>
                </a:r>
              </a:p>
              <a:p>
                <a:pPr lvl="2"/>
                <a:endParaRPr lang="en-GB" sz="900" dirty="0">
                  <a:latin typeface="+mj-lt"/>
                  <a:sym typeface="Wingdings" panose="05000000000000000000" pitchFamily="2" charset="2"/>
                </a:endParaRPr>
              </a:p>
              <a:p>
                <a:pPr lvl="1"/>
                <a:r>
                  <a:rPr lang="en-GB" sz="1400" dirty="0">
                    <a:latin typeface="+mj-lt"/>
                    <a:sym typeface="Wingdings" panose="05000000000000000000" pitchFamily="2" charset="2"/>
                  </a:rPr>
                  <a:t>If the </a:t>
                </a:r>
                <a:r>
                  <a:rPr lang="en-GB" sz="1400" b="1" dirty="0">
                    <a:solidFill>
                      <a:srgbClr val="0070C0"/>
                    </a:solidFill>
                    <a:latin typeface="+mj-lt"/>
                    <a:sym typeface="Wingdings" panose="05000000000000000000" pitchFamily="2" charset="2"/>
                  </a:rPr>
                  <a:t>distance</a:t>
                </a:r>
                <a:r>
                  <a:rPr lang="en-GB" sz="1400" dirty="0">
                    <a:latin typeface="+mj-lt"/>
                    <a:sym typeface="Wingdings" panose="05000000000000000000" pitchFamily="2" charset="2"/>
                  </a:rPr>
                  <a:t> is positive</a:t>
                </a:r>
              </a:p>
              <a:p>
                <a:pPr lvl="2"/>
                <a:r>
                  <a:rPr lang="en-GB" sz="1100" dirty="0">
                    <a:latin typeface="+mj-lt"/>
                    <a:sym typeface="Wingdings" panose="05000000000000000000" pitchFamily="2" charset="2"/>
                  </a:rPr>
                  <a:t>The QRS is after the maximum  Nan-padding on top of the signal </a:t>
                </a:r>
                <a:endParaRPr lang="en-GB" sz="1100" dirty="0">
                  <a:latin typeface="+mj-lt"/>
                </a:endParaRPr>
              </a:p>
              <a:p>
                <a:pPr lvl="1"/>
                <a:endParaRPr lang="en-GB" sz="1100" dirty="0">
                  <a:latin typeface="+mj-lt"/>
                </a:endParaRPr>
              </a:p>
              <a:p>
                <a:pPr marL="0" indent="0">
                  <a:buNone/>
                </a:pPr>
                <a:endParaRPr lang="en-GB" sz="14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D9704C79-DF15-E314-C934-557E33389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90" y="1525166"/>
                <a:ext cx="5455194" cy="3924658"/>
              </a:xfrm>
              <a:prstGeom prst="rect">
                <a:avLst/>
              </a:prstGeom>
              <a:blipFill>
                <a:blip r:embed="rId3"/>
                <a:stretch>
                  <a:fillRect l="-335" t="-1398" b="-88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B6A4A2D4-B8E4-BD84-D2FA-5C85DFE89FB0}"/>
              </a:ext>
            </a:extLst>
          </p:cNvPr>
          <p:cNvSpPr/>
          <p:nvPr/>
        </p:nvSpPr>
        <p:spPr>
          <a:xfrm>
            <a:off x="360390" y="5833872"/>
            <a:ext cx="4376201" cy="2926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accent1"/>
                </a:solidFill>
                <a:latin typeface="+mj-lt"/>
              </a:rPr>
              <a:t>Hyperparameter: </a:t>
            </a:r>
            <a:r>
              <a:rPr lang="en-GB" sz="1600" dirty="0">
                <a:latin typeface="+mj-lt"/>
              </a:rPr>
              <a:t>Time window: 0.1 s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8CEB6B5F-CDD9-8025-E289-299BD2410BDB}"/>
              </a:ext>
            </a:extLst>
          </p:cNvPr>
          <p:cNvSpPr/>
          <p:nvPr/>
        </p:nvSpPr>
        <p:spPr>
          <a:xfrm>
            <a:off x="201168" y="1463040"/>
            <a:ext cx="5614416" cy="4764024"/>
          </a:xfrm>
          <a:prstGeom prst="roundRect">
            <a:avLst>
              <a:gd name="adj" fmla="val 7454"/>
            </a:avLst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FB57958F-3DC6-9F71-A38C-903D64B109A1}"/>
              </a:ext>
            </a:extLst>
          </p:cNvPr>
          <p:cNvSpPr/>
          <p:nvPr/>
        </p:nvSpPr>
        <p:spPr>
          <a:xfrm>
            <a:off x="6778754" y="2987331"/>
            <a:ext cx="4404358" cy="1715441"/>
          </a:xfrm>
          <a:prstGeom prst="roundRect">
            <a:avLst>
              <a:gd name="adj" fmla="val 7454"/>
            </a:avLst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7A95B7D4-DBAB-15CF-8531-FE96CF1E13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59529" y="3034866"/>
                <a:ext cx="4042808" cy="16203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GB" sz="1800" b="1" dirty="0">
                    <a:latin typeface="+mj-lt"/>
                  </a:rPr>
                  <a:t>Whole dataset alignment</a:t>
                </a:r>
              </a:p>
              <a:p>
                <a:r>
                  <a:rPr lang="en-GB" sz="1400" dirty="0">
                    <a:latin typeface="+mj-lt"/>
                  </a:rPr>
                  <a:t>Define a time instant respect which align: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sub>
                    </m:sSub>
                  </m:oMath>
                </a14:m>
                <a:r>
                  <a:rPr lang="it-IT" sz="1400" b="0" dirty="0">
                    <a:latin typeface="+mj-lt"/>
                  </a:rPr>
                  <a:t>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sub>
                    </m:sSub>
                  </m:oMath>
                </a14:m>
                <a:r>
                  <a:rPr lang="it-IT" sz="1400" b="0" dirty="0">
                    <a:latin typeface="+mj-lt"/>
                  </a:rPr>
                  <a:t>)</a:t>
                </a:r>
                <a:endParaRPr lang="en-GB" sz="14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GB" sz="1400" dirty="0">
                    <a:latin typeface="+mj-lt"/>
                  </a:rPr>
                  <a:t>For each signal:</a:t>
                </a:r>
              </a:p>
              <a:p>
                <a:r>
                  <a:rPr lang="en-GB" sz="1400" dirty="0">
                    <a:latin typeface="+mj-lt"/>
                  </a:rPr>
                  <a:t>Align the Fiducial Point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</m:sub>
                    </m:sSub>
                  </m:oMath>
                </a14:m>
                <a:endParaRPr lang="en-GB" sz="14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7A95B7D4-DBAB-15CF-8531-FE96CF1E1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529" y="3034866"/>
                <a:ext cx="4042808" cy="1620370"/>
              </a:xfrm>
              <a:prstGeom prst="rect">
                <a:avLst/>
              </a:prstGeom>
              <a:blipFill>
                <a:blip r:embed="rId4"/>
                <a:stretch>
                  <a:fillRect l="-452" t="-375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03A315CE-2F06-9554-EFF9-2D60511A65D5}"/>
              </a:ext>
            </a:extLst>
          </p:cNvPr>
          <p:cNvSpPr/>
          <p:nvPr/>
        </p:nvSpPr>
        <p:spPr>
          <a:xfrm>
            <a:off x="5980176" y="3730752"/>
            <a:ext cx="685800" cy="30175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991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/>
              <a:t>Recap of objectives so far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Signal preprocessing 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Signals alignment 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Possible features of Rov Signals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Conclusions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44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the objectives so far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4" y="1518210"/>
            <a:ext cx="4044696" cy="4722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So far, data has been explored to find out their inner characteristics. </a:t>
            </a:r>
          </a:p>
          <a:p>
            <a:r>
              <a:rPr lang="en-US" sz="1800" dirty="0"/>
              <a:t>Proprieties in time domain </a:t>
            </a:r>
          </a:p>
          <a:p>
            <a:r>
              <a:rPr lang="en-US" sz="1800" dirty="0"/>
              <a:t>Proprieties in frequency domain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To do it, three questions should be answered: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Does data require preprocessing? Which could be a good pipeline?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How can we evaluate the frequency characteristics of these signals?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Does data require to be aligned? If yes, how proceed with alignment?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2E6060C0-028A-EB61-8DE3-5CD0521E419E}"/>
              </a:ext>
            </a:extLst>
          </p:cNvPr>
          <p:cNvGrpSpPr/>
          <p:nvPr/>
        </p:nvGrpSpPr>
        <p:grpSpPr>
          <a:xfrm>
            <a:off x="5212080" y="1673352"/>
            <a:ext cx="6217920" cy="971551"/>
            <a:chOff x="5212080" y="1673352"/>
            <a:chExt cx="6217920" cy="971551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4FCFDF4F-7ADE-27AF-DDF6-D95C5A02524B}"/>
                </a:ext>
              </a:extLst>
            </p:cNvPr>
            <p:cNvSpPr/>
            <p:nvPr/>
          </p:nvSpPr>
          <p:spPr>
            <a:xfrm>
              <a:off x="6757416" y="1673352"/>
              <a:ext cx="4672584" cy="971551"/>
            </a:xfrm>
            <a:prstGeom prst="round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Target : building a population dataset</a:t>
              </a:r>
            </a:p>
          </p:txBody>
        </p:sp>
        <p:sp>
          <p:nvSpPr>
            <p:cNvPr id="7" name="Freccia a destra 6">
              <a:extLst>
                <a:ext uri="{FF2B5EF4-FFF2-40B4-BE49-F238E27FC236}">
                  <a16:creationId xmlns:a16="http://schemas.microsoft.com/office/drawing/2014/main" id="{0DEBEC62-8F3C-0825-91E5-818D4548C781}"/>
                </a:ext>
              </a:extLst>
            </p:cNvPr>
            <p:cNvSpPr/>
            <p:nvPr/>
          </p:nvSpPr>
          <p:spPr>
            <a:xfrm>
              <a:off x="5212080" y="2026221"/>
              <a:ext cx="786384" cy="26581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106748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Recap of objectives so far</a:t>
            </a:r>
          </a:p>
          <a:p>
            <a:r>
              <a:rPr lang="en-US" sz="2000" dirty="0"/>
              <a:t>Signal preprocessing 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Signals alignment 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Possible features of Rov Signals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Conclusions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183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preprocessing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472" y="1428607"/>
            <a:ext cx="4191000" cy="4722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ECG signals noisy and require to be preprocessed and filtered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[1]</a:t>
            </a:r>
          </a:p>
          <a:p>
            <a:r>
              <a:rPr lang="en-GB" sz="1600" dirty="0"/>
              <a:t>Noise sources: Physiological, Environmental, Artifacts, Electronic…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US" sz="1800" dirty="0"/>
              <a:t>After literature research, the proposed filtering method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[1,2] </a:t>
            </a:r>
            <a:r>
              <a:rPr lang="en-US" sz="1800" dirty="0"/>
              <a:t>consists of:</a:t>
            </a:r>
          </a:p>
          <a:p>
            <a:r>
              <a:rPr lang="en-US" sz="1800" dirty="0"/>
              <a:t>Donoho thresholding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3]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800" dirty="0"/>
              <a:t>on discrete wavelet transform coefficients (DWT) </a:t>
            </a:r>
          </a:p>
          <a:p>
            <a:pPr lvl="1"/>
            <a:r>
              <a:rPr lang="en-US" sz="1400" dirty="0"/>
              <a:t>Shrink the coefficients related to, presumably, high frequency noise and low frequency noise</a:t>
            </a:r>
          </a:p>
          <a:p>
            <a:r>
              <a:rPr lang="en-US" sz="1800" dirty="0"/>
              <a:t>Followed by zero-phase band pass filtering</a:t>
            </a:r>
          </a:p>
          <a:p>
            <a:pPr lvl="1"/>
            <a:r>
              <a:rPr lang="en-US" sz="1400" dirty="0"/>
              <a:t>Improves the result eliminating residual noise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A76E764-6E87-33C8-0B38-CC9BB364A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878" y="1601222"/>
            <a:ext cx="5958202" cy="302627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D6818F95-7F8E-82D1-2D63-3E76B17C8659}"/>
              </a:ext>
            </a:extLst>
          </p:cNvPr>
          <p:cNvSpPr txBox="1"/>
          <p:nvPr/>
        </p:nvSpPr>
        <p:spPr>
          <a:xfrm>
            <a:off x="358016" y="6356320"/>
            <a:ext cx="111175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it-IT" sz="800" dirty="0"/>
              <a:t>1</a:t>
            </a:r>
            <a:r>
              <a:rPr kumimoji="0" lang="en-GB" altLang="it-IT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Saraiva, João &amp; Plácido da Silva, Hugo &amp; Fred, Ana. (2022). Denoising and Artifact Removal of the Electrocardiogram, Electrodermal Activity and Accelerometery for Continuous Ambulatory Monitoring of Epileptic Seizures with Wearable Devices.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it-IT" sz="800" dirty="0"/>
              <a:t>2</a:t>
            </a:r>
            <a:r>
              <a:rPr kumimoji="0" lang="en-US" altLang="it-IT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Singh, Brij N., and Arvind K. Tiwari. "Optimal selection of wavelet basis function applied to ECG signal denoising." Digital signal processing 16.3 (2006): 275-287.</a:t>
            </a:r>
            <a:endParaRPr lang="en-US" altLang="it-IT" sz="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it-IT" sz="800" dirty="0"/>
              <a:t>3</a:t>
            </a:r>
            <a:r>
              <a:rPr kumimoji="0" lang="en-US" altLang="it-IT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Donoho, David L. "De-noising by soft-thresholding." IEEE transactions on information theory 41.3 (1995): 613-627.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GB" altLang="it-I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E7E89FD3-F8E9-2391-59EC-2DB2F4DCBAE7}"/>
              </a:ext>
            </a:extLst>
          </p:cNvPr>
          <p:cNvGrpSpPr/>
          <p:nvPr/>
        </p:nvGrpSpPr>
        <p:grpSpPr>
          <a:xfrm>
            <a:off x="5916805" y="1780099"/>
            <a:ext cx="5714275" cy="3790353"/>
            <a:chOff x="6026531" y="1776397"/>
            <a:chExt cx="5714275" cy="3790353"/>
          </a:xfrm>
        </p:grpSpPr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FE10C244-D73D-26FF-B760-F32F1774A554}"/>
                </a:ext>
              </a:extLst>
            </p:cNvPr>
            <p:cNvGrpSpPr/>
            <p:nvPr/>
          </p:nvGrpSpPr>
          <p:grpSpPr>
            <a:xfrm>
              <a:off x="6026531" y="1776397"/>
              <a:ext cx="5714275" cy="3790353"/>
              <a:chOff x="6168389" y="2109587"/>
              <a:chExt cx="5714275" cy="3790353"/>
            </a:xfrm>
          </p:grpSpPr>
          <p:grpSp>
            <p:nvGrpSpPr>
              <p:cNvPr id="16" name="Gruppo 15">
                <a:extLst>
                  <a:ext uri="{FF2B5EF4-FFF2-40B4-BE49-F238E27FC236}">
                    <a16:creationId xmlns:a16="http://schemas.microsoft.com/office/drawing/2014/main" id="{80D7389D-45C9-4551-07AB-87A53CC81D7F}"/>
                  </a:ext>
                </a:extLst>
              </p:cNvPr>
              <p:cNvGrpSpPr/>
              <p:nvPr/>
            </p:nvGrpSpPr>
            <p:grpSpPr>
              <a:xfrm>
                <a:off x="6168389" y="2109587"/>
                <a:ext cx="5714275" cy="3790353"/>
                <a:chOff x="6089903" y="2148021"/>
                <a:chExt cx="5714275" cy="3790353"/>
              </a:xfrm>
            </p:grpSpPr>
            <p:sp>
              <p:nvSpPr>
                <p:cNvPr id="18" name="Rettangolo con angoli arrotondati 17">
                  <a:extLst>
                    <a:ext uri="{FF2B5EF4-FFF2-40B4-BE49-F238E27FC236}">
                      <a16:creationId xmlns:a16="http://schemas.microsoft.com/office/drawing/2014/main" id="{A024E3DF-4D07-B4CB-FBD7-D335EEA5EFEB}"/>
                    </a:ext>
                  </a:extLst>
                </p:cNvPr>
                <p:cNvSpPr/>
                <p:nvPr/>
              </p:nvSpPr>
              <p:spPr>
                <a:xfrm>
                  <a:off x="6089903" y="2148021"/>
                  <a:ext cx="2005586" cy="304937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Original signal</a:t>
                  </a:r>
                </a:p>
              </p:txBody>
            </p:sp>
            <p:sp>
              <p:nvSpPr>
                <p:cNvPr id="19" name="Rettangolo con angoli arrotondati 18">
                  <a:extLst>
                    <a:ext uri="{FF2B5EF4-FFF2-40B4-BE49-F238E27FC236}">
                      <a16:creationId xmlns:a16="http://schemas.microsoft.com/office/drawing/2014/main" id="{39092A16-4931-7C6E-DAAB-0BAE7D78DFAF}"/>
                    </a:ext>
                  </a:extLst>
                </p:cNvPr>
                <p:cNvSpPr/>
                <p:nvPr/>
              </p:nvSpPr>
              <p:spPr>
                <a:xfrm>
                  <a:off x="6095999" y="2661612"/>
                  <a:ext cx="2005586" cy="30493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DWT decomposition</a:t>
                  </a:r>
                </a:p>
              </p:txBody>
            </p:sp>
            <p:sp>
              <p:nvSpPr>
                <p:cNvPr id="20" name="Rettangolo con angoli arrotondati 19">
                  <a:extLst>
                    <a:ext uri="{FF2B5EF4-FFF2-40B4-BE49-F238E27FC236}">
                      <a16:creationId xmlns:a16="http://schemas.microsoft.com/office/drawing/2014/main" id="{B6E0BB74-530F-1206-F906-64BDC6D9271C}"/>
                    </a:ext>
                  </a:extLst>
                </p:cNvPr>
                <p:cNvSpPr/>
                <p:nvPr/>
              </p:nvSpPr>
              <p:spPr>
                <a:xfrm>
                  <a:off x="6089903" y="3199873"/>
                  <a:ext cx="2011682" cy="57163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Donoho soft thresholding</a:t>
                  </a:r>
                </a:p>
              </p:txBody>
            </p:sp>
            <p:sp>
              <p:nvSpPr>
                <p:cNvPr id="22" name="Rettangolo con angoli arrotondati 21">
                  <a:extLst>
                    <a:ext uri="{FF2B5EF4-FFF2-40B4-BE49-F238E27FC236}">
                      <a16:creationId xmlns:a16="http://schemas.microsoft.com/office/drawing/2014/main" id="{B9FE539E-7BCE-9F81-065D-0C72ACB03BEB}"/>
                    </a:ext>
                  </a:extLst>
                </p:cNvPr>
                <p:cNvSpPr/>
                <p:nvPr/>
              </p:nvSpPr>
              <p:spPr>
                <a:xfrm>
                  <a:off x="6089903" y="4004835"/>
                  <a:ext cx="2005586" cy="319670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DWT reconstruction</a:t>
                  </a:r>
                </a:p>
              </p:txBody>
            </p:sp>
            <p:sp>
              <p:nvSpPr>
                <p:cNvPr id="23" name="Rettangolo con angoli arrotondati 22">
                  <a:extLst>
                    <a:ext uri="{FF2B5EF4-FFF2-40B4-BE49-F238E27FC236}">
                      <a16:creationId xmlns:a16="http://schemas.microsoft.com/office/drawing/2014/main" id="{0A7D566F-9CDF-E2C7-09EE-58D437C43AF2}"/>
                    </a:ext>
                  </a:extLst>
                </p:cNvPr>
                <p:cNvSpPr/>
                <p:nvPr/>
              </p:nvSpPr>
              <p:spPr>
                <a:xfrm>
                  <a:off x="6089903" y="4557671"/>
                  <a:ext cx="2005586" cy="571638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Butterworth HP filter </a:t>
                  </a:r>
                  <a:r>
                    <a:rPr lang="en-GB" sz="1100" dirty="0"/>
                    <a:t>(order 6, cutoff at 0.5 Hz)</a:t>
                  </a:r>
                  <a:endParaRPr lang="en-GB" sz="1600" dirty="0"/>
                </a:p>
              </p:txBody>
            </p:sp>
            <p:sp>
              <p:nvSpPr>
                <p:cNvPr id="24" name="Rettangolo con angoli arrotondati 23">
                  <a:extLst>
                    <a:ext uri="{FF2B5EF4-FFF2-40B4-BE49-F238E27FC236}">
                      <a16:creationId xmlns:a16="http://schemas.microsoft.com/office/drawing/2014/main" id="{4712A97D-BCB7-5BF1-140B-DD29FA363387}"/>
                    </a:ext>
                  </a:extLst>
                </p:cNvPr>
                <p:cNvSpPr/>
                <p:nvPr/>
              </p:nvSpPr>
              <p:spPr>
                <a:xfrm>
                  <a:off x="6089903" y="5366736"/>
                  <a:ext cx="2005586" cy="571638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Butterworth LP filter </a:t>
                  </a:r>
                  <a:r>
                    <a:rPr lang="en-GB" sz="1100" dirty="0"/>
                    <a:t>(order 6, cutoff at 60 Hz)</a:t>
                  </a:r>
                  <a:endParaRPr lang="en-GB" sz="16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Rettangolo con angoli arrotondati 25">
                      <a:extLst>
                        <a:ext uri="{FF2B5EF4-FFF2-40B4-BE49-F238E27FC236}">
                          <a16:creationId xmlns:a16="http://schemas.microsoft.com/office/drawing/2014/main" id="{08591860-BBC0-6EB2-4C7D-598E90A281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11136" y="3196463"/>
                      <a:ext cx="3493042" cy="571638"/>
                    </a:xfrm>
                    <a:prstGeom prst="round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050" dirty="0"/>
                        <a:t>Uses noise variance estimation </a:t>
                      </a:r>
                      <a14:m>
                        <m:oMath xmlns:m="http://schemas.openxmlformats.org/officeDocument/2006/math">
                          <m:r>
                            <a:rPr lang="it-IT" sz="105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a14:m>
                      <a:r>
                        <a:rPr lang="en-GB" sz="1050" dirty="0"/>
                        <a:t> to fix a threshold under which DWT coefficients are set to zero: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it-IT" sz="1050" b="0" i="0" smtClean="0">
                              <a:latin typeface="Cambria Math" panose="02040503050406030204" pitchFamily="18" charset="0"/>
                            </a:rPr>
                            <m:t>th</m:t>
                          </m:r>
                          <m:r>
                            <a:rPr lang="it-IT" sz="1050" b="0" i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it-IT" sz="105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it-IT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it-IT" sz="105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it-IT" sz="105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it-IT" sz="105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it-IT" sz="105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oMath>
                      </a14:m>
                      <a:r>
                        <a:rPr lang="en-GB" sz="1050" dirty="0"/>
                        <a:t> where M is the sample size </a:t>
                      </a:r>
                      <a:r>
                        <a:rPr lang="en-GB" sz="105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[3] </a:t>
                      </a:r>
                    </a:p>
                  </p:txBody>
                </p:sp>
              </mc:Choice>
              <mc:Fallback xmlns="">
                <p:sp>
                  <p:nvSpPr>
                    <p:cNvPr id="26" name="Rettangolo con angoli arrotondati 25">
                      <a:extLst>
                        <a:ext uri="{FF2B5EF4-FFF2-40B4-BE49-F238E27FC236}">
                          <a16:creationId xmlns:a16="http://schemas.microsoft.com/office/drawing/2014/main" id="{08591860-BBC0-6EB2-4C7D-598E90A2813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11136" y="3196463"/>
                      <a:ext cx="3493042" cy="571638"/>
                    </a:xfrm>
                    <a:prstGeom prst="roundRect">
                      <a:avLst/>
                    </a:prstGeom>
                    <a:blipFill>
                      <a:blip r:embed="rId4"/>
                      <a:stretch>
                        <a:fillRect b="-8333"/>
                      </a:stretch>
                    </a:blipFill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1" name="Connettore 2 30">
                  <a:extLst>
                    <a:ext uri="{FF2B5EF4-FFF2-40B4-BE49-F238E27FC236}">
                      <a16:creationId xmlns:a16="http://schemas.microsoft.com/office/drawing/2014/main" id="{78FB9A5D-BB78-9631-83F9-B0C788842037}"/>
                    </a:ext>
                  </a:extLst>
                </p:cNvPr>
                <p:cNvCxnSpPr>
                  <a:cxnSpLocks/>
                  <a:endCxn id="19" idx="0"/>
                </p:cNvCxnSpPr>
                <p:nvPr/>
              </p:nvCxnSpPr>
              <p:spPr>
                <a:xfrm>
                  <a:off x="7098792" y="2434901"/>
                  <a:ext cx="0" cy="226711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ttore 2 31">
                  <a:extLst>
                    <a:ext uri="{FF2B5EF4-FFF2-40B4-BE49-F238E27FC236}">
                      <a16:creationId xmlns:a16="http://schemas.microsoft.com/office/drawing/2014/main" id="{191A8380-06CB-3153-ECE6-997303D7A624}"/>
                    </a:ext>
                  </a:extLst>
                </p:cNvPr>
                <p:cNvCxnSpPr>
                  <a:cxnSpLocks/>
                  <a:stCxn id="19" idx="2"/>
                  <a:endCxn id="20" idx="0"/>
                </p:cNvCxnSpPr>
                <p:nvPr/>
              </p:nvCxnSpPr>
              <p:spPr>
                <a:xfrm flipH="1">
                  <a:off x="7095744" y="2966549"/>
                  <a:ext cx="3048" cy="233324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nettore 2 32">
                  <a:extLst>
                    <a:ext uri="{FF2B5EF4-FFF2-40B4-BE49-F238E27FC236}">
                      <a16:creationId xmlns:a16="http://schemas.microsoft.com/office/drawing/2014/main" id="{C28BC564-3BB0-7FED-D216-3B545878E09F}"/>
                    </a:ext>
                  </a:extLst>
                </p:cNvPr>
                <p:cNvCxnSpPr>
                  <a:cxnSpLocks/>
                  <a:stCxn id="20" idx="2"/>
                  <a:endCxn id="22" idx="0"/>
                </p:cNvCxnSpPr>
                <p:nvPr/>
              </p:nvCxnSpPr>
              <p:spPr>
                <a:xfrm flipH="1">
                  <a:off x="7092696" y="3771511"/>
                  <a:ext cx="3048" cy="233324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ttore 2 33">
                  <a:extLst>
                    <a:ext uri="{FF2B5EF4-FFF2-40B4-BE49-F238E27FC236}">
                      <a16:creationId xmlns:a16="http://schemas.microsoft.com/office/drawing/2014/main" id="{96846332-4B92-4A0D-F0BC-E7E45CC1790D}"/>
                    </a:ext>
                  </a:extLst>
                </p:cNvPr>
                <p:cNvCxnSpPr>
                  <a:cxnSpLocks/>
                  <a:stCxn id="22" idx="2"/>
                  <a:endCxn id="23" idx="0"/>
                </p:cNvCxnSpPr>
                <p:nvPr/>
              </p:nvCxnSpPr>
              <p:spPr>
                <a:xfrm>
                  <a:off x="7092696" y="4324505"/>
                  <a:ext cx="0" cy="233166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nettore 2 34">
                  <a:extLst>
                    <a:ext uri="{FF2B5EF4-FFF2-40B4-BE49-F238E27FC236}">
                      <a16:creationId xmlns:a16="http://schemas.microsoft.com/office/drawing/2014/main" id="{97943B81-0655-9DB5-3306-56AF9A16E7EC}"/>
                    </a:ext>
                  </a:extLst>
                </p:cNvPr>
                <p:cNvCxnSpPr>
                  <a:cxnSpLocks/>
                  <a:stCxn id="23" idx="2"/>
                  <a:endCxn id="24" idx="0"/>
                </p:cNvCxnSpPr>
                <p:nvPr/>
              </p:nvCxnSpPr>
              <p:spPr>
                <a:xfrm>
                  <a:off x="7092696" y="5129309"/>
                  <a:ext cx="0" cy="237427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Rettangolo con angoli arrotondati 16">
                <a:extLst>
                  <a:ext uri="{FF2B5EF4-FFF2-40B4-BE49-F238E27FC236}">
                    <a16:creationId xmlns:a16="http://schemas.microsoft.com/office/drawing/2014/main" id="{48B8ECF0-D48D-884E-2128-C4F89511D922}"/>
                  </a:ext>
                </a:extLst>
              </p:cNvPr>
              <p:cNvSpPr/>
              <p:nvPr/>
            </p:nvSpPr>
            <p:spPr>
              <a:xfrm>
                <a:off x="8389622" y="2623178"/>
                <a:ext cx="2980944" cy="304936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/>
                  <a:t>Symlets 4 wavelet is used due to its good performances on ECG signals </a:t>
                </a:r>
                <a:r>
                  <a:rPr lang="en-GB" sz="1050" dirty="0">
                    <a:solidFill>
                      <a:schemeClr val="bg2">
                        <a:lumMod val="75000"/>
                      </a:schemeClr>
                    </a:solidFill>
                  </a:rPr>
                  <a:t>[2, 3] </a:t>
                </a:r>
              </a:p>
            </p:txBody>
          </p:sp>
        </p:grpSp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64F278B7-2AF1-9965-41BA-8BE5B23218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14" t="1537" r="6364" b="3484"/>
            <a:stretch/>
          </p:blipFill>
          <p:spPr bwMode="auto">
            <a:xfrm>
              <a:off x="8522304" y="3601679"/>
              <a:ext cx="2796344" cy="1927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061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Preprocessing results: Synthetic data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84396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Segnaposto contenuto 2">
                <a:extLst>
                  <a:ext uri="{FF2B5EF4-FFF2-40B4-BE49-F238E27FC236}">
                    <a16:creationId xmlns:a16="http://schemas.microsoft.com/office/drawing/2014/main" id="{784951A3-1C61-E0C9-C357-D0318204DB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8016" y="1498572"/>
                <a:ext cx="4540792" cy="46091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200" dirty="0">
                    <a:latin typeface="+mj-lt"/>
                  </a:rPr>
                  <a:t>The proposed filtering pipeline (</a:t>
                </a:r>
                <a:r>
                  <a:rPr lang="en-US" sz="1200" dirty="0">
                    <a:solidFill>
                      <a:srgbClr val="0070C0"/>
                    </a:solidFill>
                    <a:latin typeface="+mj-lt"/>
                  </a:rPr>
                  <a:t>blue</a:t>
                </a:r>
                <a:r>
                  <a:rPr lang="en-US" sz="1200" dirty="0">
                    <a:latin typeface="+mj-lt"/>
                  </a:rPr>
                  <a:t> </a:t>
                </a:r>
                <a:r>
                  <a:rPr lang="en-US" sz="1200" dirty="0">
                    <a:solidFill>
                      <a:srgbClr val="0070C0"/>
                    </a:solidFill>
                    <a:latin typeface="+mj-lt"/>
                  </a:rPr>
                  <a:t>line</a:t>
                </a:r>
                <a:r>
                  <a:rPr lang="en-US" sz="1200" dirty="0">
                    <a:latin typeface="+mj-lt"/>
                  </a:rPr>
                  <a:t>) has been </a:t>
                </a:r>
                <a:r>
                  <a:rPr lang="en-US" sz="1200" b="1" dirty="0">
                    <a:latin typeface="+mj-lt"/>
                  </a:rPr>
                  <a:t>tested on synthetic made ECG with additional noise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𝐸𝐶</m:t>
                      </m:r>
                      <m:sSub>
                        <m:sSubPr>
                          <m:ctrlPr>
                            <a:rPr lang="it-IT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𝑠𝑖𝑚𝑢𝑙𝑎𝑡𝑒𝑑</m:t>
                          </m:r>
                        </m:sub>
                      </m:sSub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𝐸𝐶</m:t>
                      </m:r>
                      <m:sSub>
                        <m:sSubPr>
                          <m:ctrlPr>
                            <a:rPr lang="it-IT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𝑠𝑦𝑛</m:t>
                          </m:r>
                        </m:sub>
                      </m:sSub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1200" dirty="0">
                    <a:latin typeface="+mj-lt"/>
                  </a:rPr>
                  <a:t>then compared with the same strategy without the DWT thresholding (</a:t>
                </a:r>
                <a:r>
                  <a:rPr lang="en-US" sz="1200" dirty="0">
                    <a:solidFill>
                      <a:srgbClr val="FFC000"/>
                    </a:solidFill>
                    <a:latin typeface="+mj-lt"/>
                  </a:rPr>
                  <a:t>yellow line</a:t>
                </a:r>
                <a:r>
                  <a:rPr lang="en-US" sz="1200" dirty="0">
                    <a:latin typeface="+mj-lt"/>
                  </a:rPr>
                  <a:t>) . Comparison has been done qualitatively (plots) and quantitatively, using SNR: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𝑆𝑁𝑅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e>
                      </m:d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=10</m:t>
                      </m:r>
                      <m:func>
                        <m:func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it-IT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2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it-IT" sz="12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it-IT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t-IT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2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it-IT" sz="1200" i="1">
                                          <a:latin typeface="Cambria Math" panose="02040503050406030204" pitchFamily="18" charset="0"/>
                                        </a:rPr>
                                        <m:t>𝑠𝑖𝑔𝑛𝑎𝑙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2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it-IT" sz="1200" b="0" i="1" smtClean="0">
                                          <a:latin typeface="Cambria Math" panose="02040503050406030204" pitchFamily="18" charset="0"/>
                                        </a:rPr>
                                        <m:t>𝑛𝑜𝑖𝑠𝑒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it-IT" sz="1200" i="1">
                              <a:latin typeface="Cambria Math" panose="02040503050406030204" pitchFamily="18" charset="0"/>
                            </a:rPr>
                            <m:t>=10</m:t>
                          </m:r>
                          <m:func>
                            <m:funcPr>
                              <m:ctrlPr>
                                <a:rPr lang="it-IT" sz="1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it-IT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2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it-IT" sz="1200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it-IT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nary>
                                        <m:naryPr>
                                          <m:chr m:val="∑"/>
                                          <m:subHide m:val="on"/>
                                          <m:ctrlP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>
                                          <m: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sSup>
                                            <m:sSupPr>
                                              <m:ctrlPr>
                                                <a:rPr lang="it-IT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it-IT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it-IT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num>
                                    <m:den>
                                      <m:nary>
                                        <m:naryPr>
                                          <m:chr m:val="∑"/>
                                          <m:subHide m:val="on"/>
                                          <m:ctrlP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>
                                          <m: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sSup>
                                            <m:sSupPr>
                                              <m:ctrlPr>
                                                <a:rPr lang="it-IT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it-IT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p>
                                              <m:r>
                                                <a:rPr lang="it-IT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it-IT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1200" dirty="0">
                  <a:latin typeface="+mj-lt"/>
                </a:endParaRPr>
              </a:p>
              <a:p>
                <a:r>
                  <a:rPr lang="en-US" sz="1200" dirty="0">
                    <a:latin typeface="+mj-lt"/>
                  </a:rPr>
                  <a:t>ECG 1: Gaussian white noise</a:t>
                </a:r>
              </a:p>
              <a:p>
                <a:pPr lvl="1"/>
                <a:r>
                  <a:rPr lang="en-US" sz="1100" dirty="0">
                    <a:latin typeface="+mj-lt"/>
                  </a:rPr>
                  <a:t>Single beat</a:t>
                </a:r>
              </a:p>
              <a:p>
                <a:pPr lvl="1"/>
                <a:r>
                  <a:rPr lang="en-US" sz="1100" dirty="0">
                    <a:latin typeface="+mj-lt"/>
                  </a:rPr>
                  <a:t>Whole signal</a:t>
                </a:r>
              </a:p>
              <a:p>
                <a:r>
                  <a:rPr lang="en-US" sz="1200" dirty="0">
                    <a:latin typeface="+mj-lt"/>
                  </a:rPr>
                  <a:t>ECG 2: baseline drift simulated and gaussian white noise</a:t>
                </a:r>
              </a:p>
              <a:p>
                <a:pPr lvl="1"/>
                <a:r>
                  <a:rPr lang="en-US" sz="1100" dirty="0">
                    <a:latin typeface="+mj-lt"/>
                  </a:rPr>
                  <a:t>Single beat</a:t>
                </a:r>
              </a:p>
              <a:p>
                <a:pPr lvl="1"/>
                <a:r>
                  <a:rPr lang="en-US" sz="1100" dirty="0">
                    <a:latin typeface="+mj-lt"/>
                  </a:rPr>
                  <a:t>Whole signal</a:t>
                </a:r>
              </a:p>
              <a:p>
                <a:pPr marL="0" indent="0">
                  <a:buNone/>
                </a:pPr>
                <a:r>
                  <a:rPr lang="en-US" sz="1200" dirty="0">
                    <a:latin typeface="+mj-lt"/>
                  </a:rPr>
                  <a:t>Specially in the more realistic scenario of baseline drift with the addition of white noise, </a:t>
                </a:r>
                <a:r>
                  <a:rPr lang="en-US" sz="1200" b="1" dirty="0">
                    <a:latin typeface="+mj-lt"/>
                  </a:rPr>
                  <a:t>both methods result to be comparable</a:t>
                </a:r>
                <a:r>
                  <a:rPr lang="en-US" sz="1200" dirty="0">
                    <a:latin typeface="+mj-lt"/>
                  </a:rPr>
                  <a:t>, with higher SNR for the digital bandpass. </a:t>
                </a:r>
              </a:p>
              <a:p>
                <a:pPr marL="0" indent="0">
                  <a:buNone/>
                </a:pPr>
                <a:r>
                  <a:rPr lang="en-US" sz="1200" dirty="0">
                    <a:latin typeface="+mj-lt"/>
                  </a:rPr>
                  <a:t>A possible explanation can be found observing that DWT filter tends to lower peaks. It should be noted that both filters introduces artifacts into “flats” parts of the signal.</a:t>
                </a:r>
              </a:p>
              <a:p>
                <a:pPr marL="0" indent="0">
                  <a:buNone/>
                </a:pPr>
                <a:r>
                  <a:rPr lang="en-US" sz="1200" dirty="0">
                    <a:latin typeface="+mj-lt"/>
                  </a:rPr>
                  <a:t>However, the qualitative goodness of the proposed pipeline can be directly observed. </a:t>
                </a:r>
              </a:p>
            </p:txBody>
          </p:sp>
        </mc:Choice>
        <mc:Fallback>
          <p:sp>
            <p:nvSpPr>
              <p:cNvPr id="22" name="Segnaposto contenuto 2">
                <a:extLst>
                  <a:ext uri="{FF2B5EF4-FFF2-40B4-BE49-F238E27FC236}">
                    <a16:creationId xmlns:a16="http://schemas.microsoft.com/office/drawing/2014/main" id="{784951A3-1C61-E0C9-C357-D0318204D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16" y="1498572"/>
                <a:ext cx="4540792" cy="4609181"/>
              </a:xfrm>
              <a:prstGeom prst="rect">
                <a:avLst/>
              </a:prstGeom>
              <a:blipFill>
                <a:blip r:embed="rId3"/>
                <a:stretch>
                  <a:fillRect l="-134" t="-132" r="-268" b="-50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 descr="Immagine che contiene testo, linea, Carattere, schermata&#10;&#10;Descrizione generata automaticamente">
            <a:extLst>
              <a:ext uri="{FF2B5EF4-FFF2-40B4-BE49-F238E27FC236}">
                <a16:creationId xmlns:a16="http://schemas.microsoft.com/office/drawing/2014/main" id="{4329C629-18B2-4B8C-ED6F-8543C908A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5" t="5019" r="8812" b="5894"/>
          <a:stretch/>
        </p:blipFill>
        <p:spPr>
          <a:xfrm>
            <a:off x="5052742" y="1727227"/>
            <a:ext cx="6898466" cy="3929710"/>
          </a:xfrm>
          <a:prstGeom prst="rect">
            <a:avLst/>
          </a:prstGeom>
        </p:spPr>
      </p:pic>
      <p:pic>
        <p:nvPicPr>
          <p:cNvPr id="11" name="Immagine 10" descr="Immagine che contiene testo, diagramma, linea, mappa&#10;&#10;Descrizione generata automaticamente">
            <a:extLst>
              <a:ext uri="{FF2B5EF4-FFF2-40B4-BE49-F238E27FC236}">
                <a16:creationId xmlns:a16="http://schemas.microsoft.com/office/drawing/2014/main" id="{19CF51AF-7C46-CAF4-69D3-C5AEB28330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2536" r="2937" b="4108"/>
          <a:stretch/>
        </p:blipFill>
        <p:spPr>
          <a:xfrm>
            <a:off x="4855464" y="1727227"/>
            <a:ext cx="7146832" cy="3986403"/>
          </a:xfrm>
          <a:prstGeom prst="rect">
            <a:avLst/>
          </a:prstGeom>
        </p:spPr>
      </p:pic>
      <p:pic>
        <p:nvPicPr>
          <p:cNvPr id="13" name="Immagine 12" descr="Immagine che contiene linea, testo, schermata, Diagramma&#10;&#10;Descrizione generata automaticamente">
            <a:extLst>
              <a:ext uri="{FF2B5EF4-FFF2-40B4-BE49-F238E27FC236}">
                <a16:creationId xmlns:a16="http://schemas.microsoft.com/office/drawing/2014/main" id="{43B3A110-2793-794B-82FC-CF842B8415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0" t="2973" r="3181" b="4108"/>
          <a:stretch/>
        </p:blipFill>
        <p:spPr>
          <a:xfrm>
            <a:off x="4928616" y="1727227"/>
            <a:ext cx="7022592" cy="3986403"/>
          </a:xfrm>
          <a:prstGeom prst="rect">
            <a:avLst/>
          </a:prstGeom>
        </p:spPr>
      </p:pic>
      <p:pic>
        <p:nvPicPr>
          <p:cNvPr id="17" name="Immagine 16" descr="Immagine che contiene testo, diagramma, linea, schermata&#10;&#10;Descrizione generata automaticamente">
            <a:extLst>
              <a:ext uri="{FF2B5EF4-FFF2-40B4-BE49-F238E27FC236}">
                <a16:creationId xmlns:a16="http://schemas.microsoft.com/office/drawing/2014/main" id="{51574700-975D-BD1E-B300-1EB7BE6581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5" t="3119" r="2937" b="4108"/>
          <a:stretch/>
        </p:blipFill>
        <p:spPr>
          <a:xfrm>
            <a:off x="4804376" y="1670534"/>
            <a:ext cx="7146832" cy="4043096"/>
          </a:xfrm>
          <a:prstGeom prst="rect">
            <a:avLst/>
          </a:prstGeom>
        </p:spPr>
      </p:pic>
      <p:pic>
        <p:nvPicPr>
          <p:cNvPr id="19" name="Immagine 18" descr="Immagine che contiene linea, testo, Carattere, Diagramma&#10;&#10;Descrizione generata automaticamente">
            <a:extLst>
              <a:ext uri="{FF2B5EF4-FFF2-40B4-BE49-F238E27FC236}">
                <a16:creationId xmlns:a16="http://schemas.microsoft.com/office/drawing/2014/main" id="{7849C89F-6080-96C9-64E1-1AF23F9BE5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5" t="4141" r="8812" b="6187"/>
          <a:stretch/>
        </p:blipFill>
        <p:spPr>
          <a:xfrm>
            <a:off x="4804376" y="1483469"/>
            <a:ext cx="7197920" cy="4380445"/>
          </a:xfrm>
          <a:prstGeom prst="rect">
            <a:avLst/>
          </a:prstGeom>
        </p:spPr>
      </p:pic>
      <p:pic>
        <p:nvPicPr>
          <p:cNvPr id="21" name="Immagine 20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32C5D27D-A36B-1808-F466-0424D413AD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0" t="3559" r="3182" b="4107"/>
          <a:stretch/>
        </p:blipFill>
        <p:spPr>
          <a:xfrm>
            <a:off x="4778832" y="1520250"/>
            <a:ext cx="7197920" cy="4343664"/>
          </a:xfrm>
          <a:prstGeom prst="rect">
            <a:avLst/>
          </a:prstGeom>
        </p:spPr>
      </p:pic>
      <p:pic>
        <p:nvPicPr>
          <p:cNvPr id="24" name="Immagine 23" descr="Immagine che contiene linea, diagramma, Diagramma, schermata&#10;&#10;Descrizione generata automaticamente">
            <a:extLst>
              <a:ext uri="{FF2B5EF4-FFF2-40B4-BE49-F238E27FC236}">
                <a16:creationId xmlns:a16="http://schemas.microsoft.com/office/drawing/2014/main" id="{3616859B-7BA6-14EB-B705-B5B536F146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0" t="3850" r="2937" b="5164"/>
          <a:stretch/>
        </p:blipFill>
        <p:spPr>
          <a:xfrm>
            <a:off x="4804376" y="1483469"/>
            <a:ext cx="7197920" cy="4343664"/>
          </a:xfrm>
          <a:prstGeom prst="rect">
            <a:avLst/>
          </a:prstGeom>
        </p:spPr>
      </p:pic>
      <p:pic>
        <p:nvPicPr>
          <p:cNvPr id="26" name="Immagine 25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7662D4C7-E999-59E4-99F4-0373E27D5D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5" t="3412" r="3153" b="5457"/>
          <a:stretch/>
        </p:blipFill>
        <p:spPr>
          <a:xfrm>
            <a:off x="4804376" y="1502278"/>
            <a:ext cx="7197920" cy="437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12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17375-7D8C-02E9-6EF9-B19801C1A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E1AC4C-DD24-8753-86BC-A6BAB8CC5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Preprocessing results: External data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BFF3660-6F96-9642-F744-0DC48CF2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A6F48862-4C61-5D3B-C6BC-25D24F727C71}"/>
              </a:ext>
            </a:extLst>
          </p:cNvPr>
          <p:cNvSpPr txBox="1">
            <a:spLocks/>
          </p:cNvSpPr>
          <p:nvPr/>
        </p:nvSpPr>
        <p:spPr>
          <a:xfrm>
            <a:off x="384396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E9EE1303-D892-0E97-CDD7-381565EE448A}"/>
              </a:ext>
            </a:extLst>
          </p:cNvPr>
          <p:cNvSpPr txBox="1">
            <a:spLocks/>
          </p:cNvSpPr>
          <p:nvPr/>
        </p:nvSpPr>
        <p:spPr>
          <a:xfrm>
            <a:off x="95882" y="1432423"/>
            <a:ext cx="4930007" cy="46091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>
                <a:latin typeface="+mj-lt"/>
              </a:rPr>
              <a:t>The proposed filtering pipeline (</a:t>
            </a:r>
            <a:r>
              <a:rPr lang="en-US" sz="1200" dirty="0">
                <a:solidFill>
                  <a:srgbClr val="0070C0"/>
                </a:solidFill>
                <a:latin typeface="+mj-lt"/>
              </a:rPr>
              <a:t>blue</a:t>
            </a:r>
            <a:r>
              <a:rPr lang="en-US" sz="1200" dirty="0">
                <a:latin typeface="+mj-lt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+mj-lt"/>
              </a:rPr>
              <a:t>line</a:t>
            </a:r>
            <a:r>
              <a:rPr lang="en-US" sz="1200" dirty="0">
                <a:latin typeface="+mj-lt"/>
              </a:rPr>
              <a:t>) has been tested on </a:t>
            </a:r>
            <a:r>
              <a:rPr lang="en-US" sz="1200" b="1" dirty="0">
                <a:latin typeface="+mj-lt"/>
              </a:rPr>
              <a:t>well-know external data (didactical) </a:t>
            </a:r>
            <a:r>
              <a:rPr lang="en-US" sz="1200" dirty="0">
                <a:latin typeface="+mj-lt"/>
              </a:rPr>
              <a:t>and compared with the same strategy without the DWT thresholding (</a:t>
            </a:r>
            <a:r>
              <a:rPr lang="en-US" sz="1200" dirty="0">
                <a:solidFill>
                  <a:srgbClr val="FFC000"/>
                </a:solidFill>
                <a:latin typeface="+mj-lt"/>
              </a:rPr>
              <a:t>yellow line</a:t>
            </a:r>
            <a:r>
              <a:rPr lang="en-US" sz="1200" dirty="0">
                <a:latin typeface="+mj-lt"/>
              </a:rPr>
              <a:t>). Again, results are both qualitative and quantitative (SNR). </a:t>
            </a:r>
          </a:p>
          <a:p>
            <a:pPr marL="0" indent="0">
              <a:buNone/>
            </a:pPr>
            <a:r>
              <a:rPr lang="en-US" sz="1200" dirty="0">
                <a:latin typeface="+mj-lt"/>
              </a:rPr>
              <a:t>In this case, noise has been obtained indirectly summing the output of the signal through:</a:t>
            </a:r>
          </a:p>
          <a:p>
            <a:r>
              <a:rPr lang="en-US" sz="1200" dirty="0">
                <a:latin typeface="+mj-lt"/>
              </a:rPr>
              <a:t>High pass filter: to obtain high frequency noise</a:t>
            </a:r>
          </a:p>
          <a:p>
            <a:r>
              <a:rPr lang="en-US" sz="1200" dirty="0">
                <a:latin typeface="+mj-lt"/>
              </a:rPr>
              <a:t>Low pass filter: to obtain low frequency noise</a:t>
            </a:r>
          </a:p>
          <a:p>
            <a:pPr marL="0" indent="0">
              <a:buNone/>
            </a:pPr>
            <a:r>
              <a:rPr lang="en-US" sz="1200" dirty="0">
                <a:latin typeface="+mj-lt"/>
              </a:rPr>
              <a:t>Again, there are 2 scenarios:</a:t>
            </a:r>
          </a:p>
          <a:p>
            <a:r>
              <a:rPr lang="en-US" sz="1200" dirty="0">
                <a:latin typeface="+mj-lt"/>
              </a:rPr>
              <a:t>ECG 1: HF noise</a:t>
            </a:r>
          </a:p>
          <a:p>
            <a:pPr lvl="1"/>
            <a:r>
              <a:rPr lang="en-US" sz="900" dirty="0">
                <a:latin typeface="+mj-lt"/>
              </a:rPr>
              <a:t>Filter performance on single beat</a:t>
            </a:r>
          </a:p>
          <a:p>
            <a:pPr lvl="1"/>
            <a:r>
              <a:rPr lang="en-US" sz="900" dirty="0"/>
              <a:t>Filter performance on whole signal</a:t>
            </a:r>
            <a:endParaRPr lang="en-US" sz="800" dirty="0">
              <a:latin typeface="+mj-lt"/>
            </a:endParaRPr>
          </a:p>
          <a:p>
            <a:r>
              <a:rPr lang="en-US" sz="1200" dirty="0">
                <a:latin typeface="+mj-lt"/>
              </a:rPr>
              <a:t>ECG 2: LF noise</a:t>
            </a:r>
          </a:p>
          <a:p>
            <a:pPr lvl="1"/>
            <a:r>
              <a:rPr lang="en-US" sz="900" dirty="0"/>
              <a:t>Filter performance on single beat</a:t>
            </a:r>
          </a:p>
          <a:p>
            <a:pPr lvl="1"/>
            <a:r>
              <a:rPr lang="en-US" sz="900" dirty="0"/>
              <a:t>Filter performance on whole signal</a:t>
            </a:r>
            <a:endParaRPr lang="en-US" sz="1200" dirty="0">
              <a:latin typeface="+mj-lt"/>
            </a:endParaRPr>
          </a:p>
          <a:p>
            <a:pPr marL="0" indent="0">
              <a:buNone/>
            </a:pPr>
            <a:r>
              <a:rPr lang="en-US" sz="1200" dirty="0">
                <a:latin typeface="+mj-lt"/>
              </a:rPr>
              <a:t>In conclusion, </a:t>
            </a:r>
            <a:r>
              <a:rPr lang="en-US" sz="1200" b="1" dirty="0">
                <a:latin typeface="+mj-lt"/>
              </a:rPr>
              <a:t>DWT</a:t>
            </a:r>
            <a:r>
              <a:rPr lang="en-US" sz="1200" dirty="0">
                <a:latin typeface="+mj-lt"/>
              </a:rPr>
              <a:t> </a:t>
            </a:r>
            <a:r>
              <a:rPr lang="en-US" sz="1200" b="1" dirty="0">
                <a:latin typeface="+mj-lt"/>
              </a:rPr>
              <a:t>thresholding</a:t>
            </a:r>
            <a:r>
              <a:rPr lang="en-US" sz="1200" dirty="0">
                <a:latin typeface="+mj-lt"/>
              </a:rPr>
              <a:t> combined </a:t>
            </a:r>
            <a:r>
              <a:rPr lang="en-US" sz="1200" b="1" dirty="0">
                <a:latin typeface="+mj-lt"/>
              </a:rPr>
              <a:t>with</a:t>
            </a:r>
            <a:r>
              <a:rPr lang="en-US" sz="1200" dirty="0">
                <a:latin typeface="+mj-lt"/>
              </a:rPr>
              <a:t> </a:t>
            </a:r>
            <a:r>
              <a:rPr lang="en-US" sz="1200" b="1" dirty="0">
                <a:latin typeface="+mj-lt"/>
              </a:rPr>
              <a:t>BP</a:t>
            </a:r>
            <a:r>
              <a:rPr lang="en-US" sz="1200" dirty="0">
                <a:latin typeface="+mj-lt"/>
              </a:rPr>
              <a:t> </a:t>
            </a:r>
            <a:r>
              <a:rPr lang="en-US" sz="1200" b="1" dirty="0">
                <a:latin typeface="+mj-lt"/>
              </a:rPr>
              <a:t>zero-phase</a:t>
            </a:r>
            <a:r>
              <a:rPr lang="en-US" sz="1200" dirty="0">
                <a:latin typeface="+mj-lt"/>
              </a:rPr>
              <a:t> filtering leads to </a:t>
            </a:r>
            <a:r>
              <a:rPr lang="en-US" sz="1200" b="1" dirty="0">
                <a:latin typeface="+mj-lt"/>
              </a:rPr>
              <a:t>good</a:t>
            </a:r>
            <a:r>
              <a:rPr lang="en-US" sz="1200" dirty="0">
                <a:latin typeface="+mj-lt"/>
              </a:rPr>
              <a:t> </a:t>
            </a:r>
            <a:r>
              <a:rPr lang="en-US" sz="1200" b="1" dirty="0">
                <a:latin typeface="+mj-lt"/>
              </a:rPr>
              <a:t>results</a:t>
            </a:r>
            <a:r>
              <a:rPr lang="en-US" sz="1200" dirty="0">
                <a:latin typeface="+mj-lt"/>
              </a:rPr>
              <a:t>, comparable with digital filter performance.</a:t>
            </a:r>
          </a:p>
          <a:p>
            <a:pPr marL="0" indent="0">
              <a:buNone/>
            </a:pPr>
            <a:r>
              <a:rPr lang="en-US" sz="1200" dirty="0">
                <a:latin typeface="+mj-lt"/>
              </a:rPr>
              <a:t>Moreover, this strategy has other known advantages:</a:t>
            </a:r>
          </a:p>
          <a:p>
            <a:r>
              <a:rPr lang="en-GB" sz="1200" dirty="0">
                <a:latin typeface="+mj-lt"/>
              </a:rPr>
              <a:t>Higher performance even on other sources of noise</a:t>
            </a:r>
            <a:r>
              <a:rPr lang="en-GB" sz="1100" dirty="0">
                <a:latin typeface="+mj-lt"/>
              </a:rPr>
              <a:t> </a:t>
            </a:r>
            <a:r>
              <a:rPr lang="en-GB" sz="11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[1] </a:t>
            </a:r>
          </a:p>
          <a:p>
            <a:r>
              <a:rPr lang="en-GB" sz="1200" dirty="0">
                <a:latin typeface="+mj-lt"/>
              </a:rPr>
              <a:t>Good performances on short signals </a:t>
            </a:r>
            <a:r>
              <a:rPr lang="en-GB" sz="11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[1,2]</a:t>
            </a:r>
          </a:p>
          <a:p>
            <a:pPr marL="0" indent="0">
              <a:buNone/>
            </a:pPr>
            <a:endParaRPr lang="en-US" sz="1200" dirty="0">
              <a:latin typeface="+mj-lt"/>
            </a:endParaRPr>
          </a:p>
          <a:p>
            <a:pPr marL="0" indent="0">
              <a:buNone/>
            </a:pPr>
            <a:endParaRPr lang="en-US" sz="1200" dirty="0">
              <a:latin typeface="+mj-lt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DF532D2-F95C-68CC-905B-1AFB7C627C1E}"/>
              </a:ext>
            </a:extLst>
          </p:cNvPr>
          <p:cNvSpPr txBox="1"/>
          <p:nvPr/>
        </p:nvSpPr>
        <p:spPr>
          <a:xfrm>
            <a:off x="358016" y="6356320"/>
            <a:ext cx="111175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it-IT" sz="800" dirty="0"/>
              <a:t>1</a:t>
            </a:r>
            <a:r>
              <a:rPr kumimoji="0" lang="en-GB" altLang="it-IT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Saraiva, João &amp; Plácido da Silva, Hugo &amp; Fred, Ana. (2022). Denoising and Artifact Removal of the Electrocardiogram, Electrodermal Activity and Accelerometery for Continuous Ambulatory Monitoring of Epileptic Seizures with Wearable Devices.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it-IT" sz="800" dirty="0"/>
              <a:t>2</a:t>
            </a:r>
            <a:r>
              <a:rPr kumimoji="0" lang="en-US" altLang="it-IT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Singh, Brij N., and Arvind K. Tiwari. "Optimal selection of wavelet basis function applied to ECG signal denoising." Digital signal processing 16.3 (2006): 275-287.</a:t>
            </a:r>
            <a:endParaRPr lang="en-US" altLang="it-IT" sz="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GB" altLang="it-I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7" name="Immagine 6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25E43A6F-2223-815E-4F97-85434B5F7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0" t="4873" r="8199" b="4108"/>
          <a:stretch/>
        </p:blipFill>
        <p:spPr>
          <a:xfrm>
            <a:off x="5125083" y="1636776"/>
            <a:ext cx="6971034" cy="3964028"/>
          </a:xfrm>
          <a:prstGeom prst="rect">
            <a:avLst/>
          </a:prstGeom>
        </p:spPr>
      </p:pic>
      <p:pic>
        <p:nvPicPr>
          <p:cNvPr id="9" name="Immagine 8" descr="Immagine che contiene testo, Carattere, linea, Diagramma&#10;&#10;Descrizione generata automaticamente">
            <a:extLst>
              <a:ext uri="{FF2B5EF4-FFF2-40B4-BE49-F238E27FC236}">
                <a16:creationId xmlns:a16="http://schemas.microsoft.com/office/drawing/2014/main" id="{04550351-2F60-4EE3-EB63-0B2572AEF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0" t="4580" r="8812" b="5602"/>
          <a:stretch/>
        </p:blipFill>
        <p:spPr>
          <a:xfrm>
            <a:off x="5025893" y="1636777"/>
            <a:ext cx="7070223" cy="3964028"/>
          </a:xfrm>
          <a:prstGeom prst="rect">
            <a:avLst/>
          </a:prstGeom>
        </p:spPr>
      </p:pic>
      <p:pic>
        <p:nvPicPr>
          <p:cNvPr id="11" name="Immagine 10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4E29769C-349A-A07F-F78C-2410B10964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5" t="3119" r="2937" b="5165"/>
          <a:stretch/>
        </p:blipFill>
        <p:spPr>
          <a:xfrm>
            <a:off x="5025892" y="1636775"/>
            <a:ext cx="7070224" cy="3964028"/>
          </a:xfrm>
          <a:prstGeom prst="rect">
            <a:avLst/>
          </a:prstGeom>
        </p:spPr>
      </p:pic>
      <p:pic>
        <p:nvPicPr>
          <p:cNvPr id="17" name="Immagine 16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357E70AD-DEA7-DD28-BD16-E986DB74C6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0" t="3412" r="3182" b="4109"/>
          <a:stretch/>
        </p:blipFill>
        <p:spPr>
          <a:xfrm>
            <a:off x="5025891" y="1636772"/>
            <a:ext cx="7070225" cy="3964027"/>
          </a:xfrm>
          <a:prstGeom prst="rect">
            <a:avLst/>
          </a:prstGeom>
        </p:spPr>
      </p:pic>
      <p:pic>
        <p:nvPicPr>
          <p:cNvPr id="19" name="Immagine 18" descr="Immagine che contiene testo, diagramma, linea, Carattere&#10;&#10;Descrizione generata automaticamente">
            <a:extLst>
              <a:ext uri="{FF2B5EF4-FFF2-40B4-BE49-F238E27FC236}">
                <a16:creationId xmlns:a16="http://schemas.microsoft.com/office/drawing/2014/main" id="{9C129E12-18E4-7E3F-CF8E-1041860F40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3" t="4919" r="8813" b="5366"/>
          <a:stretch/>
        </p:blipFill>
        <p:spPr>
          <a:xfrm>
            <a:off x="5050688" y="1636938"/>
            <a:ext cx="7070227" cy="3963861"/>
          </a:xfrm>
          <a:prstGeom prst="rect">
            <a:avLst/>
          </a:prstGeom>
        </p:spPr>
      </p:pic>
      <p:pic>
        <p:nvPicPr>
          <p:cNvPr id="21" name="Immagine 20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D6D82601-8683-F405-290C-8F8D785F1C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6" t="2684" r="3153" b="5218"/>
          <a:stretch/>
        </p:blipFill>
        <p:spPr>
          <a:xfrm>
            <a:off x="5025889" y="1636772"/>
            <a:ext cx="7082627" cy="4120216"/>
          </a:xfrm>
          <a:prstGeom prst="rect">
            <a:avLst/>
          </a:prstGeom>
        </p:spPr>
      </p:pic>
      <p:pic>
        <p:nvPicPr>
          <p:cNvPr id="24" name="Immagine 23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F98641C2-952D-99E1-6777-E49A29521E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5" t="1641" r="3154" b="5516"/>
          <a:stretch/>
        </p:blipFill>
        <p:spPr>
          <a:xfrm>
            <a:off x="5047693" y="1690910"/>
            <a:ext cx="7070228" cy="406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3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results: AVNRT data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16" y="1474327"/>
            <a:ext cx="4044696" cy="4722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Once build the method into a controlled environment, it can be tested on AVNRT data:</a:t>
            </a:r>
          </a:p>
          <a:p>
            <a:r>
              <a:rPr lang="en-US" sz="1400" dirty="0"/>
              <a:t>MAP C, sub-1, record example</a:t>
            </a:r>
          </a:p>
          <a:p>
            <a:r>
              <a:rPr lang="en-US" sz="1400" dirty="0"/>
              <a:t>MAP C, sub-7, record example</a:t>
            </a:r>
          </a:p>
          <a:p>
            <a:r>
              <a:rPr lang="en-US" sz="1400" dirty="0"/>
              <a:t>MAP C, sub-8, record example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600" dirty="0"/>
              <a:t>As can be seen:</a:t>
            </a:r>
          </a:p>
          <a:p>
            <a:r>
              <a:rPr lang="en-US" sz="1600" dirty="0"/>
              <a:t>Zero-phase ensures the preservation of peaks location</a:t>
            </a:r>
          </a:p>
          <a:p>
            <a:r>
              <a:rPr lang="en-US" sz="1600" dirty="0"/>
              <a:t>Important peaks (A-H-V) preserved</a:t>
            </a:r>
          </a:p>
          <a:p>
            <a:r>
              <a:rPr lang="en-US" sz="1600" dirty="0"/>
              <a:t>Clear peaks lowering </a:t>
            </a:r>
          </a:p>
          <a:p>
            <a:r>
              <a:rPr lang="en-US" sz="1600" dirty="0"/>
              <a:t>Presence of boundary effects</a:t>
            </a:r>
          </a:p>
          <a:p>
            <a:pPr lvl="1"/>
            <a:r>
              <a:rPr lang="en-US" sz="1200" dirty="0"/>
              <a:t>Mitigated if the lower cutoff frequency is higher, like 3 Hz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200" dirty="0"/>
          </a:p>
          <a:p>
            <a:endParaRPr lang="en-US" sz="1050" dirty="0"/>
          </a:p>
          <a:p>
            <a:pPr marL="0" indent="0">
              <a:buNone/>
            </a:pPr>
            <a:endParaRPr lang="en-US" sz="105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9</a:t>
            </a:fld>
            <a:endParaRPr lang="en-US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A889BE21-26E5-8329-B459-2B13B65C1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7" r="7127"/>
          <a:stretch/>
        </p:blipFill>
        <p:spPr>
          <a:xfrm>
            <a:off x="4672584" y="1474326"/>
            <a:ext cx="7324994" cy="4386977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7513D6F6-88FA-D460-C81C-C166AFEC06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7" r="7127"/>
          <a:stretch/>
        </p:blipFill>
        <p:spPr>
          <a:xfrm>
            <a:off x="4672584" y="1474326"/>
            <a:ext cx="7324994" cy="438697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2C4A1FFE-F040-FCD2-9E4B-7AE2DDB3D8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6" r="7566"/>
          <a:stretch/>
        </p:blipFill>
        <p:spPr>
          <a:xfrm>
            <a:off x="4672584" y="1474327"/>
            <a:ext cx="7249934" cy="4386976"/>
          </a:xfrm>
          <a:prstGeom prst="rect">
            <a:avLst/>
          </a:prstGeom>
        </p:spPr>
      </p:pic>
      <p:pic>
        <p:nvPicPr>
          <p:cNvPr id="6" name="Immagine 5" descr="Immagine che contiene testo, diagramma, linea, Parallelo&#10;&#10;Descrizione generata automaticamente">
            <a:extLst>
              <a:ext uri="{FF2B5EF4-FFF2-40B4-BE49-F238E27FC236}">
                <a16:creationId xmlns:a16="http://schemas.microsoft.com/office/drawing/2014/main" id="{FBD105E7-1DA8-9DCA-7160-A02FD0AFC3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3" t="747" r="8852" b="3877"/>
          <a:stretch/>
        </p:blipFill>
        <p:spPr>
          <a:xfrm>
            <a:off x="4814596" y="1474326"/>
            <a:ext cx="7107922" cy="426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7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ema di Office">
  <a:themeElements>
    <a:clrScheme name="UniP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B001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2957</TotalTime>
  <Words>2586</Words>
  <Application>Microsoft Office PowerPoint</Application>
  <PresentationFormat>Widescreen</PresentationFormat>
  <Paragraphs>295</Paragraphs>
  <Slides>22</Slides>
  <Notes>21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7" baseType="lpstr">
      <vt:lpstr>Aptos</vt:lpstr>
      <vt:lpstr>Arial</vt:lpstr>
      <vt:lpstr>Calibri</vt:lpstr>
      <vt:lpstr>Cambria Math</vt:lpstr>
      <vt:lpstr>1_Tema di Office</vt:lpstr>
      <vt:lpstr>Presentazione standard di PowerPoint</vt:lpstr>
      <vt:lpstr>Outline </vt:lpstr>
      <vt:lpstr>Outline </vt:lpstr>
      <vt:lpstr>Recap of the objectives so far</vt:lpstr>
      <vt:lpstr>Outline </vt:lpstr>
      <vt:lpstr>Signal preprocessing</vt:lpstr>
      <vt:lpstr>Preprocessing results: Synthetic data</vt:lpstr>
      <vt:lpstr>Preprocessing results: External data</vt:lpstr>
      <vt:lpstr>Preprocessing results: AVNRT data</vt:lpstr>
      <vt:lpstr>Conclusions on preprocessing </vt:lpstr>
      <vt:lpstr>Outline </vt:lpstr>
      <vt:lpstr>Spectrum estimation </vt:lpstr>
      <vt:lpstr>Spectrum estimation results: External data</vt:lpstr>
      <vt:lpstr>Spectrum estimation: comments</vt:lpstr>
      <vt:lpstr>Outline </vt:lpstr>
      <vt:lpstr>Alignment necessity</vt:lpstr>
      <vt:lpstr>Alignment: open questions</vt:lpstr>
      <vt:lpstr>Outline </vt:lpstr>
      <vt:lpstr>Next step: feature extraction</vt:lpstr>
      <vt:lpstr>Outline </vt:lpstr>
      <vt:lpstr>Conclusions</vt:lpstr>
      <vt:lpstr>Traces alignment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Corrado Andrea</dc:creator>
  <cp:lastModifiedBy>Andrea Corrado</cp:lastModifiedBy>
  <cp:revision>65</cp:revision>
  <dcterms:created xsi:type="dcterms:W3CDTF">2024-05-22T12:11:36Z</dcterms:created>
  <dcterms:modified xsi:type="dcterms:W3CDTF">2024-10-09T14:43:16Z</dcterms:modified>
</cp:coreProperties>
</file>