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0" r:id="rId14"/>
    <p:sldId id="654" r:id="rId15"/>
    <p:sldId id="642" r:id="rId16"/>
    <p:sldId id="651" r:id="rId17"/>
    <p:sldId id="652" r:id="rId18"/>
    <p:sldId id="653" r:id="rId19"/>
    <p:sldId id="647" r:id="rId20"/>
    <p:sldId id="648" r:id="rId21"/>
    <p:sldId id="649" r:id="rId22"/>
    <p:sldId id="636" r:id="rId23"/>
    <p:sldId id="645" r:id="rId24"/>
    <p:sldId id="637" r:id="rId25"/>
    <p:sldId id="646" r:id="rId26"/>
    <p:sldId id="643" r:id="rId27"/>
    <p:sldId id="63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17" autoAdjust="0"/>
  </p:normalViewPr>
  <p:slideViewPr>
    <p:cSldViewPr snapToGrid="0">
      <p:cViewPr>
        <p:scale>
          <a:sx n="75" d="100"/>
          <a:sy n="75" d="100"/>
        </p:scale>
        <p:origin x="97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28/10/2024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10/28/2024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classifier, strategy B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t&lt;0.39s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0.39&lt;t&lt;0.42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</a:t>
            </a:r>
            <a:r>
              <a:rPr lang="en-US" sz="1400" b="1" dirty="0"/>
              <a:t>significant</a:t>
            </a:r>
            <a:r>
              <a:rPr lang="en-US" sz="1400" dirty="0"/>
              <a:t> 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b="1" dirty="0"/>
              <a:t>higher</a:t>
            </a:r>
            <a:r>
              <a:rPr lang="en-US" sz="1400" dirty="0"/>
              <a:t> </a:t>
            </a:r>
            <a:r>
              <a:rPr lang="en-US" sz="1400" b="1" dirty="0"/>
              <a:t>than</a:t>
            </a:r>
            <a:r>
              <a:rPr lang="en-US" sz="1400" dirty="0"/>
              <a:t>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  <a:r>
              <a:rPr lang="en-US" sz="1400" b="1" dirty="0"/>
              <a:t>otherwise</a:t>
            </a:r>
            <a:r>
              <a:rPr lang="en-US" sz="1400" dirty="0"/>
              <a:t> assign </a:t>
            </a:r>
            <a:r>
              <a:rPr lang="en-US" sz="1400" b="1" dirty="0" err="1"/>
              <a:t>NaN</a:t>
            </a:r>
            <a:r>
              <a:rPr lang="en-US" sz="1400" dirty="0"/>
              <a:t> to its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4435957" y="5979973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7246508" y="4461596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336292" y="4589133"/>
            <a:ext cx="8028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464330" y="4585105"/>
            <a:ext cx="782178" cy="4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801717" y="4962259"/>
            <a:ext cx="0" cy="1017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21348" y="421600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6541407" y="424427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811978" y="5333719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</a:t>
            </a:r>
            <a:r>
              <a:rPr lang="en-GB" sz="1200" b="1" dirty="0"/>
              <a:t>even</a:t>
            </a:r>
            <a:r>
              <a:rPr lang="en-GB" sz="1200" dirty="0"/>
              <a:t> </a:t>
            </a:r>
            <a:r>
              <a:rPr lang="en-GB" sz="1200" b="1" dirty="0"/>
              <a:t>if</a:t>
            </a:r>
            <a:r>
              <a:rPr lang="en-GB" sz="1200" dirty="0"/>
              <a:t> the </a:t>
            </a:r>
            <a:r>
              <a:rPr lang="en-GB" sz="1200" b="1" dirty="0"/>
              <a:t>rules</a:t>
            </a:r>
            <a:r>
              <a:rPr lang="en-GB" sz="1200" dirty="0"/>
              <a:t> are </a:t>
            </a:r>
            <a:r>
              <a:rPr lang="en-GB" sz="1200" b="1" dirty="0"/>
              <a:t>not</a:t>
            </a:r>
            <a:r>
              <a:rPr lang="en-GB" sz="1200" dirty="0"/>
              <a:t> fully </a:t>
            </a:r>
            <a:r>
              <a:rPr lang="en-GB" sz="1200" b="1" dirty="0"/>
              <a:t>satisfied</a:t>
            </a:r>
            <a:r>
              <a:rPr lang="en-GB" sz="1200" dirty="0"/>
              <a:t> (e.g. noisy record), because the first condition is “does the signal don’t have a ventricular peak”.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 </a:t>
            </a:r>
            <a:r>
              <a:rPr lang="en-GB" sz="1200" b="1" dirty="0"/>
              <a:t>peak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DB981D36-CFF4-0C9A-96C7-EBD2B708F679}"/>
              </a:ext>
            </a:extLst>
          </p:cNvPr>
          <p:cNvGrpSpPr/>
          <p:nvPr/>
        </p:nvGrpSpPr>
        <p:grpSpPr>
          <a:xfrm>
            <a:off x="3139104" y="4216006"/>
            <a:ext cx="3325226" cy="746253"/>
            <a:chOff x="3625596" y="3904489"/>
            <a:chExt cx="1591056" cy="746253"/>
          </a:xfrm>
        </p:grpSpPr>
        <p:sp>
          <p:nvSpPr>
            <p:cNvPr id="5" name="Rettangolo con angoli arrotondati 4">
              <a:extLst>
                <a:ext uri="{FF2B5EF4-FFF2-40B4-BE49-F238E27FC236}">
                  <a16:creationId xmlns:a16="http://schemas.microsoft.com/office/drawing/2014/main" id="{825F59FB-A1A7-A26F-B08F-0467319CB1D3}"/>
                </a:ext>
              </a:extLst>
            </p:cNvPr>
            <p:cNvSpPr/>
            <p:nvPr/>
          </p:nvSpPr>
          <p:spPr>
            <a:xfrm>
              <a:off x="3625596" y="3904489"/>
              <a:ext cx="1591056" cy="746253"/>
            </a:xfrm>
            <a:prstGeom prst="roundRect">
              <a:avLst>
                <a:gd name="adj" fmla="val 6370"/>
              </a:avLst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57E7D106-18C7-8840-1832-D203EB595DC6}"/>
                </a:ext>
              </a:extLst>
            </p:cNvPr>
            <p:cNvSpPr/>
            <p:nvPr/>
          </p:nvSpPr>
          <p:spPr>
            <a:xfrm>
              <a:off x="4509138" y="3979672"/>
              <a:ext cx="670344" cy="605565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Does the signal don’t a ventricular  peak? </a:t>
              </a: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D0ED1A5E-1EBD-CA70-9475-20C2CEBF59BF}"/>
                </a:ext>
              </a:extLst>
            </p:cNvPr>
            <p:cNvSpPr/>
            <p:nvPr/>
          </p:nvSpPr>
          <p:spPr>
            <a:xfrm>
              <a:off x="3662476" y="3987557"/>
              <a:ext cx="670344" cy="597680"/>
            </a:xfrm>
            <a:prstGeom prst="round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Is the ventricular peak lower than atrial one?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F0F3E7D-7C19-2F1C-C77E-B532BE5DCDF0}"/>
                </a:ext>
              </a:extLst>
            </p:cNvPr>
            <p:cNvSpPr txBox="1"/>
            <p:nvPr/>
          </p:nvSpPr>
          <p:spPr>
            <a:xfrm>
              <a:off x="4315215" y="4128565"/>
              <a:ext cx="2170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b="1" dirty="0">
                  <a:solidFill>
                    <a:srgbClr val="0070C0"/>
                  </a:solidFill>
                </a:rPr>
                <a:t>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His threshold tuning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B6BEBA83-86B6-CF1A-10FA-3091D0ECD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73" y="1456129"/>
            <a:ext cx="4632659" cy="3088439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0629B5-D94A-09E9-A897-A747B045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09" y="1644744"/>
            <a:ext cx="3761204" cy="43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His peak threshold is fixed as a percentile of the distribution of maxima points around the His Peak of the training signals. </a:t>
            </a:r>
          </a:p>
          <a:p>
            <a:pPr marL="0" indent="0">
              <a:buNone/>
            </a:pPr>
            <a:r>
              <a:rPr lang="en-US" sz="1200" dirty="0"/>
              <a:t>To do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From each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of the His segment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0.35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0.45</a:t>
            </a:r>
            <a:r>
              <a:rPr lang="en-US" sz="105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maximum of the </a:t>
            </a:r>
            <a:r>
              <a:rPr lang="en-US" sz="1200" dirty="0" err="1"/>
              <a:t>segmen</a:t>
            </a:r>
            <a:r>
              <a:rPr lang="en-US" sz="1200" dirty="0"/>
              <a:t> is evaluated and saved into a vector of </a:t>
            </a:r>
            <a:r>
              <a:rPr lang="en-US" sz="1200" dirty="0" err="1"/>
              <a:t>maximum_points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For each class, the F1-score value is evaluated as a function of the threshold, leading to the plot on the right.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Higher class F1-score combination is reached with a threshold equal to the 45</a:t>
            </a:r>
            <a:r>
              <a:rPr lang="en-US" sz="1050" baseline="30000" dirty="0"/>
              <a:t>th</a:t>
            </a:r>
            <a:r>
              <a:rPr lang="en-US" sz="1050" dirty="0"/>
              <a:t> percentile</a:t>
            </a:r>
            <a:endParaRPr lang="en-US" sz="1050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value of the threshold is saved for being used in the classification phase</a:t>
            </a:r>
          </a:p>
          <a:p>
            <a:pPr marL="0" indent="0">
              <a:buNone/>
            </a:pPr>
            <a:r>
              <a:rPr lang="en-US" sz="1200" dirty="0"/>
              <a:t>In conclusion, the threshold was </a:t>
            </a:r>
            <a:r>
              <a:rPr lang="en-US" sz="1200" b="1" dirty="0"/>
              <a:t>0.042</a:t>
            </a:r>
            <a:r>
              <a:rPr lang="en-US" sz="1200" dirty="0"/>
              <a:t> </a:t>
            </a:r>
            <a:r>
              <a:rPr lang="en-US" sz="1200" b="1" dirty="0"/>
              <a:t>mV</a:t>
            </a:r>
          </a:p>
        </p:txBody>
      </p:sp>
      <p:pic>
        <p:nvPicPr>
          <p:cNvPr id="13" name="Immagine 12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11B9B863-63B1-3D27-C7CC-F3C7F28B6F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008" y="1518957"/>
            <a:ext cx="3745991" cy="302561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438B88-375D-86D8-B96A-0886F2737F39}"/>
              </a:ext>
            </a:extLst>
          </p:cNvPr>
          <p:cNvSpPr txBox="1"/>
          <p:nvPr/>
        </p:nvSpPr>
        <p:spPr>
          <a:xfrm>
            <a:off x="8892892" y="4429152"/>
            <a:ext cx="2056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Threshold position into the distribution 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C33D372-582E-B67F-D113-DC896F48B505}"/>
              </a:ext>
            </a:extLst>
          </p:cNvPr>
          <p:cNvCxnSpPr/>
          <p:nvPr/>
        </p:nvCxnSpPr>
        <p:spPr>
          <a:xfrm flipV="1">
            <a:off x="9473029" y="4076700"/>
            <a:ext cx="0" cy="396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D6D4DA-5625-DBBA-E692-93F5B3BAA74F}"/>
              </a:ext>
            </a:extLst>
          </p:cNvPr>
          <p:cNvCxnSpPr>
            <a:cxnSpLocks/>
          </p:cNvCxnSpPr>
          <p:nvPr/>
        </p:nvCxnSpPr>
        <p:spPr>
          <a:xfrm flipV="1">
            <a:off x="6468032" y="1932579"/>
            <a:ext cx="0" cy="226350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739" y="1891633"/>
            <a:ext cx="4824381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/>
              <a:t>The given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is divided into three segments and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Atrial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[t=0 : t=</a:t>
            </a:r>
            <a:r>
              <a:rPr lang="en-US" sz="1050" dirty="0">
                <a:solidFill>
                  <a:srgbClr val="0070C0"/>
                </a:solidFill>
              </a:rPr>
              <a:t>0.39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Ventricular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 : t=</a:t>
            </a:r>
            <a:r>
              <a:rPr lang="en-US" sz="1050" dirty="0" err="1"/>
              <a:t>t_end</a:t>
            </a:r>
            <a:r>
              <a:rPr lang="en-US" sz="105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0.39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Into each segment the maximum is evaluated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 err="1"/>
              <a:t>His_bundle</a:t>
            </a:r>
            <a:r>
              <a:rPr lang="en-US" sz="1200" dirty="0"/>
              <a:t> peak is compared with the threshold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</a:rPr>
              <a:t>If </a:t>
            </a:r>
            <a:r>
              <a:rPr lang="en-US" sz="1050" dirty="0" err="1"/>
              <a:t>his_peak</a:t>
            </a:r>
            <a:r>
              <a:rPr lang="en-US" sz="1050" dirty="0"/>
              <a:t>&lt;</a:t>
            </a:r>
            <a:r>
              <a:rPr lang="en-US" sz="1050" dirty="0" err="1"/>
              <a:t>his_bundle_th</a:t>
            </a:r>
            <a:r>
              <a:rPr lang="en-US" sz="1050" dirty="0"/>
              <a:t>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 err="1">
                <a:sym typeface="Wingdings" panose="05000000000000000000" pitchFamily="2" charset="2"/>
              </a:rPr>
              <a:t>his_peak</a:t>
            </a:r>
            <a:r>
              <a:rPr lang="en-US" sz="1050" dirty="0">
                <a:sym typeface="Wingdings" panose="05000000000000000000" pitchFamily="2" charset="2"/>
              </a:rPr>
              <a:t> = </a:t>
            </a: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NaN</a:t>
            </a:r>
            <a:endParaRPr lang="en-US" sz="105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three peaks are compared: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</a:rPr>
              <a:t>If</a:t>
            </a:r>
            <a:r>
              <a:rPr lang="en-US" sz="1050" dirty="0"/>
              <a:t> not(</a:t>
            </a:r>
            <a:r>
              <a:rPr lang="en-US" sz="1050" dirty="0" err="1">
                <a:solidFill>
                  <a:srgbClr val="7030A0"/>
                </a:solidFill>
              </a:rPr>
              <a:t>isnan</a:t>
            </a:r>
            <a:r>
              <a:rPr lang="en-US" sz="1050" dirty="0"/>
              <a:t>(</a:t>
            </a:r>
            <a:r>
              <a:rPr lang="en-US" sz="1050" dirty="0" err="1"/>
              <a:t>his_peak</a:t>
            </a:r>
            <a:r>
              <a:rPr lang="en-US" sz="1050" dirty="0"/>
              <a:t>))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050" dirty="0">
                <a:sym typeface="Wingdings" panose="05000000000000000000" pitchFamily="2" charset="2"/>
              </a:rPr>
              <a:t>[</a:t>
            </a:r>
            <a:r>
              <a:rPr lang="en-US" sz="1050" dirty="0" err="1">
                <a:sym typeface="Wingdings" panose="05000000000000000000" pitchFamily="2" charset="2"/>
              </a:rPr>
              <a:t>atrial_peak</a:t>
            </a:r>
            <a:r>
              <a:rPr lang="en-US" sz="1050" dirty="0">
                <a:sym typeface="Wingdings" panose="05000000000000000000" pitchFamily="2" charset="2"/>
              </a:rPr>
              <a:t>&gt;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OR</a:t>
            </a:r>
            <a:r>
              <a:rPr lang="en-US" sz="1050" dirty="0">
                <a:sym typeface="Wingdings" panose="05000000000000000000" pitchFamily="2" charset="2"/>
              </a:rPr>
              <a:t> </a:t>
            </a:r>
            <a:r>
              <a:rPr lang="en-US" sz="1050" dirty="0" err="1">
                <a:solidFill>
                  <a:srgbClr val="7030A0"/>
                </a:solidFill>
                <a:sym typeface="Wingdings" panose="05000000000000000000" pitchFamily="2" charset="2"/>
              </a:rPr>
              <a:t>isnan</a:t>
            </a:r>
            <a:r>
              <a:rPr lang="en-US" sz="1050" dirty="0">
                <a:sym typeface="Wingdings" panose="05000000000000000000" pitchFamily="2" charset="2"/>
              </a:rPr>
              <a:t>(</a:t>
            </a:r>
            <a:r>
              <a:rPr lang="en-US" sz="1050" dirty="0" err="1">
                <a:sym typeface="Wingdings" panose="05000000000000000000" pitchFamily="2" charset="2"/>
              </a:rPr>
              <a:t>vent_peak</a:t>
            </a:r>
            <a:r>
              <a:rPr lang="en-US" sz="1050" dirty="0">
                <a:sym typeface="Wingdings" panose="05000000000000000000" pitchFamily="2" charset="2"/>
              </a:rPr>
              <a:t>)]  </a:t>
            </a:r>
            <a:r>
              <a:rPr lang="en-US" sz="105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050" dirty="0">
                <a:sym typeface="Wingdings" panose="05000000000000000000" pitchFamily="2" charset="2"/>
              </a:rPr>
              <a:t> </a:t>
            </a:r>
            <a:r>
              <a:rPr lang="en-US" sz="105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050" dirty="0">
              <a:solidFill>
                <a:srgbClr val="00B05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2041E6-CC2A-D9A1-0C29-C00A9A9C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2" y="1600047"/>
            <a:ext cx="4544724" cy="1925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D12178-94F9-E4A9-497C-A113D167A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52" y="1891632"/>
            <a:ext cx="2926236" cy="44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232" y="1615303"/>
            <a:ext cx="5992380" cy="39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512" y="1615303"/>
            <a:ext cx="6038100" cy="402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3248" y="1615303"/>
            <a:ext cx="5864364" cy="390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8" y="1615303"/>
            <a:ext cx="6138684" cy="40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5" y="1615303"/>
            <a:ext cx="6086487" cy="405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Very low overall amplitude of this signal does imply a little His peak.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152" y="1615303"/>
            <a:ext cx="5794530" cy="386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13" name="Immagine 12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E1A8682D-77EE-9105-BA90-E7A84563E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8" y="1980839"/>
            <a:ext cx="5486682" cy="3657788"/>
          </a:xfrm>
          <a:prstGeom prst="rect">
            <a:avLst/>
          </a:prstGeom>
        </p:spPr>
      </p:pic>
      <p:pic>
        <p:nvPicPr>
          <p:cNvPr id="15" name="Immagine 1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4F32408C-5B4D-2D30-E987-44ED295A7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5" name="Immagine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28E41620-E4F7-FB51-E229-E27650BB0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78" y="1980839"/>
            <a:ext cx="5486682" cy="3657788"/>
          </a:xfrm>
          <a:prstGeom prst="rect">
            <a:avLst/>
          </a:prstGeom>
        </p:spPr>
      </p:pic>
      <p:pic>
        <p:nvPicPr>
          <p:cNvPr id="7" name="Immagine 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9302672-092F-2896-29D9-BFECDDFA9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4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4083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913415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0274083" cy="2910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but at least </a:t>
            </a:r>
            <a:r>
              <a:rPr lang="en-US" sz="1600" b="1" dirty="0"/>
              <a:t>half</a:t>
            </a:r>
            <a:r>
              <a:rPr lang="en-US" sz="1600" dirty="0"/>
              <a:t> signals are </a:t>
            </a:r>
            <a:r>
              <a:rPr lang="en-US" sz="1600" b="1" dirty="0"/>
              <a:t>correctly</a:t>
            </a:r>
            <a:r>
              <a:rPr lang="en-US" sz="1600" dirty="0"/>
              <a:t> </a:t>
            </a:r>
            <a:r>
              <a:rPr lang="en-US" sz="1600" b="1" dirty="0"/>
              <a:t>classified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even if clearly not sufficient. 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dirty="0"/>
              <a:t>Which model could act as baseline for building and comparing any other one?</a:t>
            </a:r>
          </a:p>
          <a:p>
            <a:r>
              <a:rPr lang="en-US" sz="18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a logical set of rules to classify roving signals 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31520" y="1980839"/>
            <a:ext cx="3030390" cy="779887"/>
            <a:chOff x="731520" y="1980839"/>
            <a:chExt cx="3030390" cy="779887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731520" y="1980839"/>
              <a:ext cx="3030390" cy="722737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786806" y="2494181"/>
              <a:ext cx="1975104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1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100" dirty="0"/>
            </a:p>
            <a:p>
              <a:endParaRPr lang="en-US" sz="11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1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</TotalTime>
  <Words>1551</Words>
  <Application>Microsoft Office PowerPoint</Application>
  <PresentationFormat>Widescreen</PresentationFormat>
  <Paragraphs>332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His threshold tuning</vt:lpstr>
      <vt:lpstr>Code functioning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98</cp:revision>
  <dcterms:created xsi:type="dcterms:W3CDTF">2024-05-22T12:11:36Z</dcterms:created>
  <dcterms:modified xsi:type="dcterms:W3CDTF">2024-10-28T16:00:12Z</dcterms:modified>
</cp:coreProperties>
</file>