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860" r:id="rId2"/>
    <p:sldId id="861" r:id="rId3"/>
    <p:sldId id="862" r:id="rId4"/>
    <p:sldId id="863" r:id="rId5"/>
    <p:sldId id="868" r:id="rId6"/>
    <p:sldId id="865" r:id="rId7"/>
    <p:sldId id="819" r:id="rId8"/>
    <p:sldId id="842" r:id="rId9"/>
    <p:sldId id="871" r:id="rId10"/>
    <p:sldId id="864" r:id="rId11"/>
    <p:sldId id="800" r:id="rId12"/>
    <p:sldId id="847" r:id="rId13"/>
    <p:sldId id="874" r:id="rId14"/>
    <p:sldId id="872" r:id="rId15"/>
    <p:sldId id="875" r:id="rId16"/>
    <p:sldId id="828" r:id="rId17"/>
    <p:sldId id="877" r:id="rId18"/>
    <p:sldId id="858" r:id="rId19"/>
    <p:sldId id="845" r:id="rId20"/>
    <p:sldId id="833" r:id="rId21"/>
    <p:sldId id="807" r:id="rId22"/>
    <p:sldId id="876" r:id="rId23"/>
    <p:sldId id="849" r:id="rId24"/>
    <p:sldId id="848" r:id="rId25"/>
    <p:sldId id="850" r:id="rId26"/>
    <p:sldId id="851" r:id="rId27"/>
    <p:sldId id="852" r:id="rId28"/>
    <p:sldId id="854" r:id="rId29"/>
    <p:sldId id="855" r:id="rId30"/>
    <p:sldId id="856" r:id="rId31"/>
    <p:sldId id="85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BCD7EB"/>
    <a:srgbClr val="FDB46B"/>
    <a:srgbClr val="DBE9F6"/>
    <a:srgbClr val="EFF6FC"/>
    <a:srgbClr val="F5F9FE"/>
    <a:srgbClr val="E3EEF8"/>
    <a:srgbClr val="F7FBFF"/>
    <a:srgbClr val="F4F9FE"/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82888" autoAdjust="0"/>
  </p:normalViewPr>
  <p:slideViewPr>
    <p:cSldViewPr snapToGrid="0">
      <p:cViewPr>
        <p:scale>
          <a:sx n="75" d="100"/>
          <a:sy n="75" d="100"/>
        </p:scale>
        <p:origin x="413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09845-AAA7-4464-9085-F87415E0057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62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8A14-592C-E432-532E-927F0299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3C695E5-7966-B6B4-A3B5-F77B77753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A9EB53-0765-CA0B-A650-291591327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68F6B2-4BBB-ECBB-0B2F-360700B90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4CD4C-E77E-1FB7-B929-D3CC7AE3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C0E230-4491-1AA4-A140-C19D6C7D4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CC37C1-B6D7-E670-93DD-76A7EE32C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D93B3E-1F3C-D52A-CE19-D2034F64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26D24-1463-AA7F-036E-4B1D1FFF3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A71F05-00C4-E821-AC92-14B98BE0A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CD6F82-415C-C255-E804-98B0252C4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BC3AB7-C2C2-7DD9-4A48-5F8F68C8A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5C336-781D-220B-2DB1-F1D0D89B2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037034-97E5-938E-CB6D-E782CCAF4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5FB54-D69C-E266-7A42-C55F8CEE7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ciò</a:t>
            </a:r>
            <a:r>
              <a:rPr lang="en-US" dirty="0"/>
              <a:t> ho </a:t>
            </a:r>
            <a:r>
              <a:rPr lang="en-US" dirty="0" err="1"/>
              <a:t>concluso</a:t>
            </a:r>
            <a:r>
              <a:rPr lang="en-US" dirty="0"/>
              <a:t> la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 e vi </a:t>
            </a:r>
            <a:r>
              <a:rPr lang="en-US" dirty="0" err="1"/>
              <a:t>ringrazio</a:t>
            </a:r>
            <a:r>
              <a:rPr lang="en-US" dirty="0"/>
              <a:t> </a:t>
            </a:r>
            <a:r>
              <a:rPr lang="en-US" dirty="0" err="1"/>
              <a:t>pertanto</a:t>
            </a:r>
            <a:r>
              <a:rPr lang="en-US" dirty="0"/>
              <a:t> per </a:t>
            </a:r>
            <a:r>
              <a:rPr lang="en-US" dirty="0" err="1"/>
              <a:t>l’attenzione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0714C9-6E98-5823-7580-AFDA996F1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012F-3285-29A6-8D75-D66E3600C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4BF99DA-221A-DF20-7529-A1EB931D5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BDCEF0-A96C-66A2-EA39-60D5F7D65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Mediante la </a:t>
            </a:r>
            <a:r>
              <a:rPr lang="en-US" dirty="0" err="1"/>
              <a:t>metodologia</a:t>
            </a:r>
            <a:r>
              <a:rPr lang="en-US" dirty="0"/>
              <a:t> Knowledge based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cercato</a:t>
            </a:r>
            <a:r>
              <a:rPr lang="en-US" dirty="0"/>
              <a:t> di </a:t>
            </a:r>
            <a:r>
              <a:rPr lang="en-US" dirty="0" err="1"/>
              <a:t>replicare</a:t>
            </a:r>
            <a:r>
              <a:rPr lang="en-US" dirty="0"/>
              <a:t> in forma di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decisionali</a:t>
            </a:r>
            <a:r>
              <a:rPr lang="en-US" dirty="0"/>
              <a:t> quelle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attese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appartenti</a:t>
            </a:r>
            <a:r>
              <a:rPr lang="en-US" dirty="0"/>
              <a:t> alle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dell’atrio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5AF04-2600-168C-62E7-BAB35B794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C61D7-81F2-DAEB-DE4D-1460F6EB2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A9C592-9582-2892-FDA3-6D832B25D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19E433-4FEB-E50B-FD2B-5892E7CF4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ciò</a:t>
            </a:r>
            <a:r>
              <a:rPr lang="en-US" dirty="0"/>
              <a:t> ho </a:t>
            </a:r>
            <a:r>
              <a:rPr lang="en-US" dirty="0" err="1"/>
              <a:t>concluso</a:t>
            </a:r>
            <a:r>
              <a:rPr lang="en-US" dirty="0"/>
              <a:t> la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 e vi </a:t>
            </a:r>
            <a:r>
              <a:rPr lang="en-US" dirty="0" err="1"/>
              <a:t>ringrazio</a:t>
            </a:r>
            <a:r>
              <a:rPr lang="en-US" dirty="0"/>
              <a:t> </a:t>
            </a:r>
            <a:r>
              <a:rPr lang="en-US" dirty="0" err="1"/>
              <a:t>pertanto</a:t>
            </a:r>
            <a:r>
              <a:rPr lang="en-US" dirty="0"/>
              <a:t> per </a:t>
            </a:r>
            <a:r>
              <a:rPr lang="en-US" dirty="0" err="1"/>
              <a:t>l’attenzione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01FC37-7071-C887-0E5F-BB1FACA14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6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8793E-2BBE-D8C1-C6C0-9074FE92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6A7CBC5-6FFC-20DE-0594-35B6E715E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3C81A9-9956-11E2-8A54-EE2CCA475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metodologie</a:t>
            </a:r>
            <a:r>
              <a:rPr lang="en-US" dirty="0"/>
              <a:t> di machine learning </a:t>
            </a:r>
            <a:r>
              <a:rPr lang="en-US" dirty="0" err="1"/>
              <a:t>richiedono</a:t>
            </a:r>
            <a:r>
              <a:rPr lang="en-US" dirty="0"/>
              <a:t> due step </a:t>
            </a:r>
            <a:r>
              <a:rPr lang="en-US" dirty="0" err="1"/>
              <a:t>principali</a:t>
            </a:r>
            <a:r>
              <a:rPr lang="en-US" dirty="0"/>
              <a:t>: il primo è </a:t>
            </a:r>
            <a:r>
              <a:rPr lang="en-US" dirty="0" err="1"/>
              <a:t>l’estrazione</a:t>
            </a:r>
            <a:r>
              <a:rPr lang="en-US" dirty="0"/>
              <a:t> di features, il secondo è la </a:t>
            </a:r>
            <a:r>
              <a:rPr lang="en-US" dirty="0" err="1"/>
              <a:t>classificazione</a:t>
            </a:r>
            <a:r>
              <a:rPr lang="en-US" dirty="0"/>
              <a:t> vera e propria</a:t>
            </a:r>
          </a:p>
          <a:p>
            <a:endParaRPr lang="en-US" dirty="0"/>
          </a:p>
          <a:p>
            <a:r>
              <a:rPr lang="en-US" dirty="0"/>
              <a:t>Le features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descrittori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volta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segnale</a:t>
            </a:r>
            <a:r>
              <a:rPr lang="en-US" dirty="0"/>
              <a:t>, </a:t>
            </a:r>
            <a:r>
              <a:rPr lang="en-US" dirty="0" err="1"/>
              <a:t>auspicambilmente</a:t>
            </a:r>
            <a:r>
              <a:rPr lang="en-US" dirty="0"/>
              <a:t> </a:t>
            </a:r>
            <a:r>
              <a:rPr lang="en-US" dirty="0" err="1"/>
              <a:t>caratterizzano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rispetto alle </a:t>
            </a:r>
            <a:r>
              <a:rPr lang="en-US" dirty="0" err="1"/>
              <a:t>altre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 err="1"/>
              <a:t>riguardo</a:t>
            </a:r>
            <a:r>
              <a:rPr lang="en-US" dirty="0"/>
              <a:t>, se fosse </a:t>
            </a:r>
            <a:r>
              <a:rPr lang="en-US" dirty="0" err="1"/>
              <a:t>necessario</a:t>
            </a:r>
            <a:r>
              <a:rPr lang="en-US" dirty="0"/>
              <a:t>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didattico</a:t>
            </a:r>
            <a:r>
              <a:rPr lang="en-US" dirty="0"/>
              <a:t> e molto </a:t>
            </a:r>
            <a:r>
              <a:rPr lang="en-US" dirty="0" err="1"/>
              <a:t>banale</a:t>
            </a:r>
            <a:r>
              <a:rPr lang="en-US" dirty="0"/>
              <a:t> per </a:t>
            </a:r>
            <a:r>
              <a:rPr lang="en-US" dirty="0" err="1"/>
              <a:t>capire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1827B3-2A8F-D216-4417-435C2B866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3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AD28-6E3E-F589-A579-5349EF46A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BF09D5-C871-B446-95F0-DEF0D003F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E4027BC-9F24-F56F-FB07-38DF08DF4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Supponiamo</a:t>
            </a:r>
            <a:r>
              <a:rPr lang="en-US" dirty="0"/>
              <a:t> di </a:t>
            </a:r>
            <a:r>
              <a:rPr lang="en-US" dirty="0" err="1"/>
              <a:t>voler</a:t>
            </a:r>
            <a:r>
              <a:rPr lang="en-US" dirty="0"/>
              <a:t> </a:t>
            </a:r>
            <a:r>
              <a:rPr lang="en-US" dirty="0" err="1"/>
              <a:t>distinguere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di ECG: </a:t>
            </a:r>
            <a:r>
              <a:rPr lang="en-US" dirty="0" err="1"/>
              <a:t>normale</a:t>
            </a:r>
            <a:r>
              <a:rPr lang="en-US" dirty="0"/>
              <a:t>, </a:t>
            </a:r>
            <a:r>
              <a:rPr lang="en-US" dirty="0" err="1"/>
              <a:t>blocco</a:t>
            </a:r>
            <a:r>
              <a:rPr lang="en-US" dirty="0"/>
              <a:t> AV di primo e di </a:t>
            </a:r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grado</a:t>
            </a:r>
            <a:endParaRPr lang="en-US" dirty="0"/>
          </a:p>
          <a:p>
            <a:endParaRPr lang="en-US" dirty="0"/>
          </a:p>
          <a:p>
            <a:r>
              <a:rPr lang="en-US" dirty="0"/>
              <a:t>Ora, TAP, 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farebbe</a:t>
            </a:r>
            <a:r>
              <a:rPr lang="en-US" dirty="0"/>
              <a:t> </a:t>
            </a:r>
            <a:r>
              <a:rPr lang="en-US" dirty="0" err="1"/>
              <a:t>molta</a:t>
            </a:r>
            <a:r>
              <a:rPr lang="en-US" dirty="0"/>
              <a:t> </a:t>
            </a:r>
            <a:r>
              <a:rPr lang="en-US" dirty="0" err="1"/>
              <a:t>fatica</a:t>
            </a:r>
            <a:r>
              <a:rPr lang="en-US" dirty="0"/>
              <a:t> a </a:t>
            </a:r>
            <a:r>
              <a:rPr lang="en-US" dirty="0" err="1"/>
              <a:t>compiere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Lavoro, </a:t>
            </a:r>
            <a:r>
              <a:rPr lang="en-US" dirty="0" err="1"/>
              <a:t>infatti</a:t>
            </a:r>
            <a:r>
              <a:rPr lang="en-US" dirty="0"/>
              <a:t> quelle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distinguerli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valutate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I </a:t>
            </a:r>
            <a:r>
              <a:rPr lang="en-US" dirty="0" err="1"/>
              <a:t>nostri</a:t>
            </a:r>
            <a:r>
              <a:rPr lang="en-US" dirty="0"/>
              <a:t> sensi e </a:t>
            </a:r>
            <a:r>
              <a:rPr lang="en-US" dirty="0" err="1"/>
              <a:t>mediante</a:t>
            </a:r>
            <a:r>
              <a:rPr lang="en-US" dirty="0"/>
              <a:t> la nostra </a:t>
            </a:r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acquisita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rende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dotare</a:t>
            </a:r>
            <a:r>
              <a:rPr lang="en-US" dirty="0"/>
              <a:t> </a:t>
            </a:r>
            <a:r>
              <a:rPr lang="en-US" dirty="0" err="1"/>
              <a:t>l’algoritmo</a:t>
            </a:r>
            <a:r>
              <a:rPr lang="en-US" dirty="0"/>
              <a:t> di </a:t>
            </a:r>
            <a:r>
              <a:rPr lang="en-US" dirty="0" err="1"/>
              <a:t>misure</a:t>
            </a:r>
            <a:r>
              <a:rPr lang="en-US" dirty="0"/>
              <a:t> quantitative, </a:t>
            </a:r>
            <a:r>
              <a:rPr lang="en-US" dirty="0" err="1"/>
              <a:t>descrittori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,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.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features.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 di </a:t>
            </a:r>
            <a:r>
              <a:rPr lang="en-US" dirty="0" err="1"/>
              <a:t>esse</a:t>
            </a:r>
            <a:r>
              <a:rPr lang="en-US" dirty="0"/>
              <a:t>,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potrebbero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Lunghezza</a:t>
            </a:r>
            <a:r>
              <a:rPr lang="en-US" dirty="0"/>
              <a:t> </a:t>
            </a:r>
            <a:r>
              <a:rPr lang="en-US" dirty="0" err="1"/>
              <a:t>dell’intervallo</a:t>
            </a:r>
            <a:r>
              <a:rPr lang="en-US" dirty="0"/>
              <a:t> PR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Presenza</a:t>
            </a:r>
            <a:r>
              <a:rPr lang="en-US" dirty="0"/>
              <a:t> del </a:t>
            </a:r>
            <a:r>
              <a:rPr lang="en-US" dirty="0" err="1"/>
              <a:t>complesso</a:t>
            </a:r>
            <a:r>
              <a:rPr lang="en-US" dirty="0"/>
              <a:t> PQRS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Ampiezza</a:t>
            </a:r>
            <a:r>
              <a:rPr lang="en-US" dirty="0"/>
              <a:t> del </a:t>
            </a:r>
            <a:r>
              <a:rPr lang="en-US" dirty="0" err="1"/>
              <a:t>segnale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BPM</a:t>
            </a:r>
          </a:p>
          <a:p>
            <a:pPr marL="0" indent="0">
              <a:buFontTx/>
              <a:buNone/>
            </a:pPr>
            <a:r>
              <a:rPr lang="en-US" dirty="0" err="1"/>
              <a:t>Alcune</a:t>
            </a:r>
            <a:r>
              <a:rPr lang="en-US" dirty="0"/>
              <a:t> di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potrebbero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molto </a:t>
            </a:r>
            <a:r>
              <a:rPr lang="en-US" dirty="0" err="1"/>
              <a:t>utili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, come il la </a:t>
            </a:r>
            <a:r>
              <a:rPr lang="en-US" dirty="0" err="1"/>
              <a:t>lunghezza</a:t>
            </a:r>
            <a:r>
              <a:rPr lang="en-US" dirty="0"/>
              <a:t> del PR.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totlamente</a:t>
            </a:r>
            <a:r>
              <a:rPr lang="en-US" dirty="0"/>
              <a:t> inutile e </a:t>
            </a:r>
            <a:r>
              <a:rPr lang="en-US" dirty="0" err="1"/>
              <a:t>addirittura</a:t>
            </a:r>
            <a:r>
              <a:rPr lang="en-US" dirty="0"/>
              <a:t> </a:t>
            </a:r>
            <a:r>
              <a:rPr lang="en-US" dirty="0" err="1"/>
              <a:t>fuorvianti</a:t>
            </a:r>
            <a:r>
              <a:rPr lang="en-US" dirty="0"/>
              <a:t>. E’ </a:t>
            </a:r>
            <a:r>
              <a:rPr lang="en-US" dirty="0" err="1"/>
              <a:t>compito</a:t>
            </a:r>
            <a:r>
              <a:rPr lang="en-US" dirty="0"/>
              <a:t> </a:t>
            </a:r>
            <a:r>
              <a:rPr lang="en-US" dirty="0" err="1"/>
              <a:t>dell’ingegnere</a:t>
            </a:r>
            <a:r>
              <a:rPr lang="en-US" dirty="0"/>
              <a:t>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descrittori</a:t>
            </a:r>
            <a:r>
              <a:rPr lang="en-US" dirty="0"/>
              <a:t> in modo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robusti</a:t>
            </a:r>
            <a:r>
              <a:rPr lang="en-US" dirty="0"/>
              <a:t>, </a:t>
            </a:r>
            <a:r>
              <a:rPr lang="en-US" dirty="0" err="1"/>
              <a:t>discriminanti</a:t>
            </a:r>
            <a:r>
              <a:rPr lang="en-US" dirty="0"/>
              <a:t> e significative. Il grosso del Lavoro </a:t>
            </a:r>
            <a:r>
              <a:rPr lang="en-US" dirty="0" err="1"/>
              <a:t>dietro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studio è </a:t>
            </a:r>
            <a:r>
              <a:rPr lang="en-US" dirty="0" err="1"/>
              <a:t>stato</a:t>
            </a:r>
            <a:r>
              <a:rPr lang="en-US" dirty="0"/>
              <a:t> proprio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direzione</a:t>
            </a:r>
            <a:r>
              <a:rPr lang="en-US" dirty="0"/>
              <a:t>. </a:t>
            </a:r>
          </a:p>
          <a:p>
            <a:pPr marL="0" indent="0">
              <a:buFontTx/>
              <a:buNone/>
            </a:pP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 </a:t>
            </a:r>
            <a:r>
              <a:rPr lang="en-US" dirty="0" err="1"/>
              <a:t>valutano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feature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discriminative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 e le </a:t>
            </a:r>
            <a:r>
              <a:rPr lang="en-US" dirty="0" err="1"/>
              <a:t>utilizzano</a:t>
            </a:r>
            <a:r>
              <a:rPr lang="en-US" dirty="0"/>
              <a:t> per </a:t>
            </a:r>
            <a:r>
              <a:rPr lang="en-US" dirty="0" err="1"/>
              <a:t>portare</a:t>
            </a:r>
            <a:r>
              <a:rPr lang="en-US" dirty="0"/>
              <a:t> a </a:t>
            </a:r>
            <a:r>
              <a:rPr lang="en-US" dirty="0" err="1"/>
              <a:t>termine</a:t>
            </a:r>
            <a:r>
              <a:rPr lang="en-US" dirty="0"/>
              <a:t> il </a:t>
            </a:r>
            <a:r>
              <a:rPr lang="en-US" dirty="0" err="1"/>
              <a:t>comito</a:t>
            </a:r>
            <a:r>
              <a:rPr lang="en-US" dirty="0"/>
              <a:t> di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assegnato</a:t>
            </a:r>
            <a:r>
              <a:rPr lang="en-US" dirty="0"/>
              <a:t> </a:t>
            </a:r>
            <a:r>
              <a:rPr lang="en-US" dirty="0" err="1"/>
              <a:t>definendo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. Le </a:t>
            </a:r>
            <a:r>
              <a:rPr lang="en-US" dirty="0" err="1"/>
              <a:t>regole</a:t>
            </a:r>
            <a:r>
              <a:rPr lang="en-US" dirty="0"/>
              <a:t>, a loro volta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affinano</a:t>
            </a:r>
            <a:r>
              <a:rPr lang="en-US" dirty="0"/>
              <a:t> mano a mano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l’algoritmo</a:t>
            </a:r>
            <a:r>
              <a:rPr lang="en-US" dirty="0"/>
              <a:t> “</a:t>
            </a:r>
            <a:r>
              <a:rPr lang="en-US" dirty="0" err="1"/>
              <a:t>conosce</a:t>
            </a:r>
            <a:r>
              <a:rPr lang="en-US" dirty="0"/>
              <a:t>” </a:t>
            </a:r>
            <a:r>
              <a:rPr lang="en-US" dirty="0" err="1"/>
              <a:t>nuove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5E7C0-7000-969A-272C-061E20B9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69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53EAD-F715-3593-BF5A-57039BE8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EF1C4A-2DC7-D05C-CC27-7B1B47563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EB1ACA6-BECB-3F9F-8872-30F27BF32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 features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descrittori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 </a:t>
            </a:r>
            <a:r>
              <a:rPr lang="en-US" dirty="0" err="1"/>
              <a:t>deiniti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segnale</a:t>
            </a:r>
            <a:r>
              <a:rPr lang="en-US" dirty="0"/>
              <a:t>. </a:t>
            </a:r>
            <a:r>
              <a:rPr lang="en-US" dirty="0" err="1"/>
              <a:t>Quantificano</a:t>
            </a:r>
            <a:r>
              <a:rPr lang="en-US" dirty="0"/>
              <a:t> o </a:t>
            </a:r>
            <a:r>
              <a:rPr lang="en-US" dirty="0" err="1"/>
              <a:t>categorizzano</a:t>
            </a:r>
            <a:r>
              <a:rPr lang="en-US" dirty="0"/>
              <a:t> </a:t>
            </a:r>
            <a:r>
              <a:rPr lang="en-US" dirty="0" err="1"/>
              <a:t>quelli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di interesse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venire </a:t>
            </a:r>
            <a:r>
              <a:rPr lang="en-US" dirty="0" err="1"/>
              <a:t>definiti</a:t>
            </a:r>
            <a:r>
              <a:rPr lang="en-US" dirty="0"/>
              <a:t>, </a:t>
            </a:r>
            <a:r>
              <a:rPr lang="en-US" dirty="0" err="1"/>
              <a:t>nel</a:t>
            </a:r>
            <a:r>
              <a:rPr lang="en-US" dirty="0"/>
              <a:t> nostro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segnale</a:t>
            </a:r>
            <a:r>
              <a:rPr lang="en-US" dirty="0"/>
              <a:t>. Per </a:t>
            </a:r>
            <a:r>
              <a:rPr lang="en-US" dirty="0" err="1"/>
              <a:t>valutarle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</a:t>
            </a:r>
            <a:r>
              <a:rPr lang="en-US" dirty="0" err="1"/>
              <a:t>tecniche</a:t>
            </a:r>
            <a:r>
              <a:rPr lang="en-US" dirty="0"/>
              <a:t> consolidate di signal processing, </a:t>
            </a:r>
            <a:r>
              <a:rPr lang="en-US" dirty="0" err="1"/>
              <a:t>raggiungendo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finale di 56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,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gruppo</a:t>
            </a:r>
            <a:r>
              <a:rPr lang="en-US" dirty="0"/>
              <a:t> di feature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rifà</a:t>
            </a:r>
            <a:r>
              <a:rPr lang="en-US" dirty="0"/>
              <a:t> a determinate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ricercate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segnale</a:t>
            </a:r>
            <a:r>
              <a:rPr lang="en-US" dirty="0"/>
              <a:t>, come le </a:t>
            </a:r>
            <a:r>
              <a:rPr lang="en-US" dirty="0" err="1"/>
              <a:t>porzioni</a:t>
            </a:r>
            <a:r>
              <a:rPr lang="en-US" dirty="0"/>
              <a:t> </a:t>
            </a:r>
            <a:r>
              <a:rPr lang="en-US" dirty="0" err="1"/>
              <a:t>attive</a:t>
            </a:r>
            <a:r>
              <a:rPr lang="en-US" dirty="0"/>
              <a:t> </a:t>
            </a:r>
            <a:r>
              <a:rPr lang="en-US" dirty="0" err="1"/>
              <a:t>riconosciute</a:t>
            </a:r>
            <a:r>
              <a:rPr lang="en-US" dirty="0"/>
              <a:t> in </a:t>
            </a:r>
            <a:r>
              <a:rPr lang="en-US" dirty="0" err="1"/>
              <a:t>esso</a:t>
            </a:r>
            <a:r>
              <a:rPr lang="en-US" dirty="0"/>
              <a:t>, le </a:t>
            </a:r>
            <a:r>
              <a:rPr lang="en-US" dirty="0" err="1"/>
              <a:t>inormazioni</a:t>
            </a:r>
            <a:r>
              <a:rPr lang="en-US" dirty="0"/>
              <a:t> </a:t>
            </a:r>
            <a:r>
              <a:rPr lang="en-US" dirty="0" err="1"/>
              <a:t>morfologiche</a:t>
            </a:r>
            <a:r>
              <a:rPr lang="en-US" dirty="0"/>
              <a:t>, le </a:t>
            </a:r>
            <a:r>
              <a:rPr lang="en-US" dirty="0" err="1"/>
              <a:t>informatizioni</a:t>
            </a:r>
            <a:r>
              <a:rPr lang="en-US" dirty="0"/>
              <a:t> relative al </a:t>
            </a:r>
            <a:r>
              <a:rPr lang="en-US" dirty="0" err="1"/>
              <a:t>comportamento</a:t>
            </a:r>
            <a:r>
              <a:rPr lang="en-US" dirty="0"/>
              <a:t> tempo-</a:t>
            </a:r>
            <a:r>
              <a:rPr lang="en-US" dirty="0" err="1"/>
              <a:t>frequenza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86090-7816-FDEF-269F-4450E58F2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8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0A8D-7F21-E524-C396-B6615B36C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BFE87-D5E0-23AA-D7E5-26C36D1EE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A4B831-F10A-E39C-4C36-51B9E35FD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segnale</a:t>
            </a:r>
            <a:r>
              <a:rPr lang="en-US" dirty="0"/>
              <a:t> </a:t>
            </a:r>
            <a:r>
              <a:rPr lang="en-US" dirty="0" err="1"/>
              <a:t>pericoloso</a:t>
            </a:r>
            <a:r>
              <a:rPr lang="en-US" dirty="0"/>
              <a:t>, </a:t>
            </a:r>
            <a:r>
              <a:rPr lang="en-US" dirty="0" err="1"/>
              <a:t>suddiviso</a:t>
            </a:r>
            <a:r>
              <a:rPr lang="en-US" dirty="0"/>
              <a:t> </a:t>
            </a:r>
            <a:r>
              <a:rPr lang="en-US" dirty="0" err="1"/>
              <a:t>nelle</a:t>
            </a:r>
            <a:r>
              <a:rPr lang="en-US" dirty="0"/>
              <a:t> sue </a:t>
            </a:r>
            <a:r>
              <a:rPr lang="en-US" dirty="0" err="1"/>
              <a:t>porzioni</a:t>
            </a:r>
            <a:r>
              <a:rPr lang="en-US" dirty="0"/>
              <a:t> </a:t>
            </a:r>
            <a:r>
              <a:rPr lang="en-US" dirty="0" err="1"/>
              <a:t>attive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metologia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definito</a:t>
            </a:r>
            <a:r>
              <a:rPr lang="en-US" dirty="0"/>
              <a:t>, </a:t>
            </a:r>
            <a:r>
              <a:rPr lang="en-US" dirty="0" err="1"/>
              <a:t>mostriamo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 di features come: …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BAB1E1-367D-3D47-7ED2-0EA98DABC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5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0CBDD-6C55-5ACC-F4B1-F3008914D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C5FDA1-4CF2-7B44-99FE-55FF44567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A199B3B-C04C-FBC1-DC3B-3D4BF57AC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CF7E22-417E-A99F-EC3F-C4210E3D6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72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672C4-4585-23B6-11B7-8CC8E4719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933EB0-0A19-49EE-A94B-8558FEAA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7F84DB-34EB-37DA-FBA6-F2AB6228D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,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Lavoro </a:t>
            </a:r>
            <a:r>
              <a:rPr lang="en-US" dirty="0" err="1"/>
              <a:t>precedente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dottoressa</a:t>
            </a:r>
            <a:r>
              <a:rPr lang="en-US" dirty="0"/>
              <a:t> </a:t>
            </a:r>
            <a:r>
              <a:rPr lang="en-US" dirty="0" err="1"/>
              <a:t>Baldazzi</a:t>
            </a:r>
            <a:r>
              <a:rPr lang="en-US" dirty="0"/>
              <a:t> e </a:t>
            </a:r>
            <a:r>
              <a:rPr lang="en-US" dirty="0" err="1"/>
              <a:t>fornitoci</a:t>
            </a:r>
            <a:r>
              <a:rPr lang="en-US" dirty="0"/>
              <a:t> dal team di Abbott, </a:t>
            </a:r>
            <a:r>
              <a:rPr lang="en-US" dirty="0" err="1"/>
              <a:t>sono</a:t>
            </a:r>
            <a:r>
              <a:rPr lang="en-US" dirty="0"/>
              <a:t> la peak-to-peak amplitude e la Fragmentation.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A5DC4E-AAA4-FC07-7CEB-1374843E6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36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C1ECC-35C4-9E9A-7438-8127195F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02920C-1C39-0047-B1AC-1C77A4B37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77CE131-34DA-6A2D-0EF1-84C771FA1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Dalla feature importance per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svm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detto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il </a:t>
            </a:r>
            <a:r>
              <a:rPr lang="en-US" dirty="0" err="1"/>
              <a:t>migliore</a:t>
            </a:r>
            <a:r>
              <a:rPr lang="en-US" dirty="0"/>
              <a:t>, </a:t>
            </a:r>
            <a:r>
              <a:rPr lang="en-US" dirty="0" err="1"/>
              <a:t>notiamo</a:t>
            </a:r>
            <a:r>
              <a:rPr lang="en-US" dirty="0"/>
              <a:t> come le features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</a:t>
            </a:r>
            <a:r>
              <a:rPr lang="en-US" dirty="0" err="1"/>
              <a:t>siano</a:t>
            </a:r>
            <a:r>
              <a:rPr lang="en-US" dirty="0"/>
              <a:t> relative </a:t>
            </a:r>
            <a:r>
              <a:rPr lang="en-US" dirty="0" err="1"/>
              <a:t>all’analisi</a:t>
            </a:r>
            <a:r>
              <a:rPr lang="en-US" dirty="0"/>
              <a:t> </a:t>
            </a:r>
            <a:r>
              <a:rPr lang="en-US" dirty="0" err="1"/>
              <a:t>dell’inviluppo</a:t>
            </a:r>
            <a:r>
              <a:rPr lang="en-US" dirty="0"/>
              <a:t> o </a:t>
            </a:r>
            <a:r>
              <a:rPr lang="en-US" dirty="0" err="1"/>
              <a:t>derivanti</a:t>
            </a:r>
            <a:r>
              <a:rPr lang="en-US" dirty="0"/>
              <a:t> </a:t>
            </a:r>
            <a:r>
              <a:rPr lang="en-US" dirty="0" err="1"/>
              <a:t>dall’uso</a:t>
            </a:r>
            <a:r>
              <a:rPr lang="en-US" dirty="0"/>
              <a:t> del template matching.</a:t>
            </a:r>
          </a:p>
          <a:p>
            <a:endParaRPr lang="en-US" dirty="0"/>
          </a:p>
          <a:p>
            <a:r>
              <a:rPr lang="en-US" dirty="0" err="1"/>
              <a:t>Questo</a:t>
            </a:r>
            <a:r>
              <a:rPr lang="en-US" dirty="0"/>
              <a:t> trend è </a:t>
            </a:r>
            <a:r>
              <a:rPr lang="en-US" dirty="0" err="1"/>
              <a:t>confermato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il </a:t>
            </a:r>
            <a:r>
              <a:rPr lang="en-US" dirty="0" err="1"/>
              <a:t>ruolo</a:t>
            </a:r>
            <a:r>
              <a:rPr lang="en-US" dirty="0"/>
              <a:t> </a:t>
            </a:r>
            <a:r>
              <a:rPr lang="en-US" dirty="0" err="1"/>
              <a:t>svolto</a:t>
            </a:r>
            <a:r>
              <a:rPr lang="en-US" dirty="0"/>
              <a:t> </a:t>
            </a:r>
            <a:r>
              <a:rPr lang="en-US" dirty="0" err="1"/>
              <a:t>dalle</a:t>
            </a:r>
            <a:r>
              <a:rPr lang="en-US" dirty="0"/>
              <a:t> features </a:t>
            </a:r>
            <a:r>
              <a:rPr lang="en-US" dirty="0" err="1"/>
              <a:t>basate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STFT non è del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chiaro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TAP E’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osservare</a:t>
            </a:r>
            <a:r>
              <a:rPr lang="en-US" dirty="0"/>
              <a:t> dove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posizionano</a:t>
            </a:r>
            <a:r>
              <a:rPr lang="en-US" dirty="0"/>
              <a:t> le features </a:t>
            </a:r>
            <a:r>
              <a:rPr lang="en-US" dirty="0" err="1"/>
              <a:t>usate</a:t>
            </a:r>
            <a:r>
              <a:rPr lang="en-US" dirty="0"/>
              <a:t> per la </a:t>
            </a:r>
            <a:r>
              <a:rPr lang="en-US" dirty="0" err="1"/>
              <a:t>definizione</a:t>
            </a:r>
            <a:r>
              <a:rPr lang="en-US" dirty="0"/>
              <a:t> del knowledge-based classifier.  </a:t>
            </a:r>
          </a:p>
          <a:p>
            <a:r>
              <a:rPr lang="en-US" dirty="0"/>
              <a:t>Il minor peak ha </a:t>
            </a:r>
            <a:r>
              <a:rPr lang="en-US" dirty="0" err="1"/>
              <a:t>un’importanza</a:t>
            </a:r>
            <a:r>
              <a:rPr lang="en-US" dirty="0"/>
              <a:t> molto </a:t>
            </a:r>
            <a:r>
              <a:rPr lang="en-US" dirty="0" err="1"/>
              <a:t>bassa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la </a:t>
            </a:r>
            <a:r>
              <a:rPr lang="en-US" dirty="0" err="1"/>
              <a:t>posizione</a:t>
            </a:r>
            <a:r>
              <a:rPr lang="en-US" dirty="0"/>
              <a:t> del </a:t>
            </a:r>
            <a:r>
              <a:rPr lang="en-US" dirty="0" err="1"/>
              <a:t>picco</a:t>
            </a:r>
            <a:r>
              <a:rPr lang="en-US" dirty="0"/>
              <a:t> </a:t>
            </a:r>
            <a:r>
              <a:rPr lang="en-US" dirty="0" err="1"/>
              <a:t>dominante</a:t>
            </a:r>
            <a:r>
              <a:rPr lang="en-US" dirty="0"/>
              <a:t> è </a:t>
            </a:r>
            <a:r>
              <a:rPr lang="en-US" dirty="0" err="1"/>
              <a:t>effettivamente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, </a:t>
            </a:r>
            <a:r>
              <a:rPr lang="en-US" dirty="0" err="1"/>
              <a:t>almeno</a:t>
            </a:r>
            <a:r>
              <a:rPr lang="en-US" dirty="0"/>
              <a:t> per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rigurda</a:t>
            </a:r>
            <a:r>
              <a:rPr lang="en-US" dirty="0"/>
              <a:t> la SVM.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71B60A-D1BC-0406-3CE5-43309C065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76796-91D6-8E0A-C1E7-FC5810C45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63E000-4223-D5AF-5372-8368008EF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6C77BE9-CD77-6E8C-D86F-5B4BF6538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ciò</a:t>
            </a:r>
            <a:r>
              <a:rPr lang="en-US" dirty="0"/>
              <a:t> ho </a:t>
            </a:r>
            <a:r>
              <a:rPr lang="en-US" dirty="0" err="1"/>
              <a:t>concluso</a:t>
            </a:r>
            <a:r>
              <a:rPr lang="en-US" dirty="0"/>
              <a:t> la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 e vi </a:t>
            </a:r>
            <a:r>
              <a:rPr lang="en-US" dirty="0" err="1"/>
              <a:t>ringrazio</a:t>
            </a:r>
            <a:r>
              <a:rPr lang="en-US" dirty="0"/>
              <a:t> </a:t>
            </a:r>
            <a:r>
              <a:rPr lang="en-US" dirty="0" err="1"/>
              <a:t>pertanto</a:t>
            </a:r>
            <a:r>
              <a:rPr lang="en-US" dirty="0"/>
              <a:t> per </a:t>
            </a:r>
            <a:r>
              <a:rPr lang="en-US" dirty="0" err="1"/>
              <a:t>l’attenzione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243096-4819-01AB-41AD-C8E61542F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0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23E97-9DD9-3143-A5D9-A0AA49AD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49D4D3-8450-5C4B-DFA0-F903D37CA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EABF786-382A-57A0-8C74-A7BCE5F15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albero</a:t>
            </a:r>
            <a:r>
              <a:rPr lang="en-US" dirty="0"/>
              <a:t> </a:t>
            </a:r>
            <a:r>
              <a:rPr lang="en-US" dirty="0" err="1"/>
              <a:t>decisionale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costruisce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</a:t>
            </a:r>
            <a:r>
              <a:rPr lang="en-US" dirty="0" err="1"/>
              <a:t>dall’idea</a:t>
            </a:r>
            <a:r>
              <a:rPr lang="en-US" dirty="0"/>
              <a:t>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possano</a:t>
            </a:r>
            <a:r>
              <a:rPr lang="en-US" dirty="0"/>
              <a:t> divider le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del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feature, come </a:t>
            </a:r>
            <a:r>
              <a:rPr lang="en-US" dirty="0" err="1"/>
              <a:t>nell’esempio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/>
              <a:t>Breve </a:t>
            </a:r>
            <a:r>
              <a:rPr lang="en-US" i="1" dirty="0" err="1"/>
              <a:t>spiegazione</a:t>
            </a:r>
            <a:r>
              <a:rPr lang="en-US" i="1" dirty="0"/>
              <a:t> </a:t>
            </a:r>
            <a:r>
              <a:rPr lang="en-US" i="1" dirty="0" err="1"/>
              <a:t>esempio</a:t>
            </a:r>
            <a:endParaRPr lang="en-US" i="1" dirty="0"/>
          </a:p>
          <a:p>
            <a:endParaRPr lang="en-US" i="1" dirty="0"/>
          </a:p>
          <a:p>
            <a:r>
              <a:rPr lang="en-US" i="0" dirty="0" err="1"/>
              <a:t>Nonstante</a:t>
            </a:r>
            <a:r>
              <a:rPr lang="en-US" i="0" dirty="0"/>
              <a:t> </a:t>
            </a:r>
            <a:r>
              <a:rPr lang="en-US" i="0" dirty="0" err="1"/>
              <a:t>si</a:t>
            </a:r>
            <a:r>
              <a:rPr lang="en-US" i="0" dirty="0"/>
              <a:t> molto intuitive, </a:t>
            </a:r>
            <a:r>
              <a:rPr lang="en-US" i="0" dirty="0" err="1"/>
              <a:t>questo</a:t>
            </a:r>
            <a:r>
              <a:rPr lang="en-US" i="0" dirty="0"/>
              <a:t> </a:t>
            </a:r>
            <a:r>
              <a:rPr lang="en-US" i="0" dirty="0" err="1"/>
              <a:t>esempio</a:t>
            </a:r>
            <a:r>
              <a:rPr lang="en-US" i="0" dirty="0"/>
              <a:t> non </a:t>
            </a:r>
            <a:r>
              <a:rPr lang="en-US" i="0" dirty="0" err="1"/>
              <a:t>considera</a:t>
            </a:r>
            <a:r>
              <a:rPr lang="en-US" i="0" dirty="0"/>
              <a:t> </a:t>
            </a:r>
            <a:r>
              <a:rPr lang="en-US" i="0" dirty="0" err="1"/>
              <a:t>alcune</a:t>
            </a:r>
            <a:r>
              <a:rPr lang="en-US" i="0" dirty="0"/>
              <a:t> </a:t>
            </a:r>
            <a:r>
              <a:rPr lang="en-US" i="0" dirty="0" err="1"/>
              <a:t>cose</a:t>
            </a:r>
            <a:r>
              <a:rPr lang="en-US" i="0" dirty="0"/>
              <a:t>: </a:t>
            </a:r>
            <a:r>
              <a:rPr lang="en-US" i="0" dirty="0" err="1"/>
              <a:t>cosa</a:t>
            </a:r>
            <a:r>
              <a:rPr lang="en-US" i="0" dirty="0"/>
              <a:t> </a:t>
            </a:r>
            <a:r>
              <a:rPr lang="en-US" i="0" dirty="0" err="1"/>
              <a:t>succederebbe</a:t>
            </a:r>
            <a:r>
              <a:rPr lang="en-US" i="0" dirty="0"/>
              <a:t> se ci fosse </a:t>
            </a:r>
            <a:r>
              <a:rPr lang="en-US" i="0" dirty="0" err="1"/>
              <a:t>una</a:t>
            </a:r>
            <a:r>
              <a:rPr lang="en-US" i="0" dirty="0"/>
              <a:t> terza </a:t>
            </a:r>
            <a:r>
              <a:rPr lang="en-US" i="0" dirty="0" err="1"/>
              <a:t>classe</a:t>
            </a:r>
            <a:r>
              <a:rPr lang="en-US" i="0" dirty="0"/>
              <a:t>? E se </a:t>
            </a:r>
            <a:r>
              <a:rPr lang="en-US" i="0" dirty="0" err="1"/>
              <a:t>invece</a:t>
            </a:r>
            <a:r>
              <a:rPr lang="en-US" i="0" dirty="0"/>
              <a:t> ci </a:t>
            </a:r>
            <a:r>
              <a:rPr lang="en-US" i="0" dirty="0" err="1"/>
              <a:t>fossero</a:t>
            </a:r>
            <a:r>
              <a:rPr lang="en-US" i="0" dirty="0"/>
              <a:t> alter features da </a:t>
            </a:r>
            <a:r>
              <a:rPr lang="en-US" i="0" dirty="0" err="1"/>
              <a:t>considerare</a:t>
            </a:r>
            <a:r>
              <a:rPr lang="en-US" i="0" dirty="0"/>
              <a:t> per la </a:t>
            </a:r>
            <a:r>
              <a:rPr lang="en-US" i="0" dirty="0" err="1"/>
              <a:t>classificazione</a:t>
            </a:r>
            <a:r>
              <a:rPr lang="en-US" i="0" dirty="0"/>
              <a:t>?</a:t>
            </a:r>
          </a:p>
          <a:p>
            <a:endParaRPr lang="en-US" i="0" dirty="0"/>
          </a:p>
          <a:p>
            <a:r>
              <a:rPr lang="en-US" i="0" dirty="0"/>
              <a:t>TAP </a:t>
            </a:r>
            <a:r>
              <a:rPr lang="en-US" i="0" dirty="0" err="1"/>
              <a:t>ecco</a:t>
            </a:r>
            <a:r>
              <a:rPr lang="en-US" i="0" dirty="0"/>
              <a:t> </a:t>
            </a:r>
            <a:r>
              <a:rPr lang="en-US" i="0" dirty="0" err="1"/>
              <a:t>allora</a:t>
            </a:r>
            <a:r>
              <a:rPr lang="en-US" i="0" dirty="0"/>
              <a:t> </a:t>
            </a:r>
            <a:r>
              <a:rPr lang="en-US" i="0" dirty="0" err="1"/>
              <a:t>che</a:t>
            </a:r>
            <a:r>
              <a:rPr lang="en-US" i="0" dirty="0"/>
              <a:t> </a:t>
            </a:r>
            <a:r>
              <a:rPr lang="en-US" i="0" dirty="0" err="1"/>
              <a:t>occorre</a:t>
            </a:r>
            <a:r>
              <a:rPr lang="en-US" i="0" dirty="0"/>
              <a:t> </a:t>
            </a:r>
            <a:r>
              <a:rPr lang="en-US" i="0" dirty="0" err="1"/>
              <a:t>trovare</a:t>
            </a:r>
            <a:r>
              <a:rPr lang="en-US" i="0" dirty="0"/>
              <a:t> un </a:t>
            </a:r>
            <a:r>
              <a:rPr lang="en-US" i="0" dirty="0" err="1"/>
              <a:t>medoto</a:t>
            </a:r>
            <a:r>
              <a:rPr lang="en-US" i="0" dirty="0"/>
              <a:t> </a:t>
            </a:r>
            <a:r>
              <a:rPr lang="en-US" i="0" dirty="0" err="1"/>
              <a:t>sistematico</a:t>
            </a:r>
            <a:r>
              <a:rPr lang="en-US" i="0" dirty="0"/>
              <a:t> per </a:t>
            </a:r>
            <a:r>
              <a:rPr lang="en-US" i="0" dirty="0" err="1"/>
              <a:t>combinare</a:t>
            </a:r>
            <a:r>
              <a:rPr lang="en-US" i="0" dirty="0"/>
              <a:t> le </a:t>
            </a:r>
            <a:r>
              <a:rPr lang="en-US" i="0" dirty="0" err="1"/>
              <a:t>variabili</a:t>
            </a:r>
            <a:r>
              <a:rPr lang="en-US" i="0" dirty="0"/>
              <a:t> </a:t>
            </a:r>
            <a:r>
              <a:rPr lang="en-US" i="0" dirty="0" err="1"/>
              <a:t>fino</a:t>
            </a:r>
            <a:r>
              <a:rPr lang="en-US" i="0" dirty="0"/>
              <a:t> al </a:t>
            </a:r>
            <a:r>
              <a:rPr lang="en-US" i="0" dirty="0" err="1"/>
              <a:t>raggiungimento</a:t>
            </a:r>
            <a:r>
              <a:rPr lang="en-US" i="0" dirty="0"/>
              <a:t> </a:t>
            </a:r>
            <a:r>
              <a:rPr lang="en-US" i="0" dirty="0" err="1"/>
              <a:t>della</a:t>
            </a:r>
            <a:r>
              <a:rPr lang="en-US" i="0" dirty="0"/>
              <a:t> </a:t>
            </a:r>
            <a:r>
              <a:rPr lang="en-US" i="0" dirty="0" err="1"/>
              <a:t>predizione</a:t>
            </a:r>
            <a:r>
              <a:rPr lang="en-US" i="0" dirty="0"/>
              <a:t>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7421A9-A72E-8595-E02C-5F53A32DB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D09DE-BF16-B312-36D2-9A816764C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8B15CE-2AD3-CEB4-EF75-C620B0D07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8B1752F-1604-A4F3-AD17-DAA50957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albero</a:t>
            </a:r>
            <a:r>
              <a:rPr lang="en-US" dirty="0"/>
              <a:t> </a:t>
            </a:r>
            <a:r>
              <a:rPr lang="en-US" dirty="0" err="1"/>
              <a:t>decisionale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sceglie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feature </a:t>
            </a:r>
            <a:r>
              <a:rPr lang="en-US" dirty="0" err="1"/>
              <a:t>sulla</a:t>
            </a:r>
            <a:r>
              <a:rPr lang="en-US" dirty="0"/>
              <a:t> base di un </a:t>
            </a:r>
            <a:r>
              <a:rPr lang="en-US" dirty="0" err="1"/>
              <a:t>criterio</a:t>
            </a:r>
            <a:r>
              <a:rPr lang="en-US" dirty="0"/>
              <a:t> di </a:t>
            </a:r>
            <a:r>
              <a:rPr lang="en-US" dirty="0" err="1"/>
              <a:t>impurità</a:t>
            </a:r>
            <a:r>
              <a:rPr lang="en-US" dirty="0"/>
              <a:t>: </a:t>
            </a:r>
            <a:r>
              <a:rPr lang="en-US" dirty="0" err="1"/>
              <a:t>l’idea</a:t>
            </a:r>
            <a:r>
              <a:rPr lang="en-US" dirty="0"/>
              <a:t> è </a:t>
            </a:r>
            <a:r>
              <a:rPr lang="en-US" dirty="0" err="1"/>
              <a:t>che</a:t>
            </a:r>
            <a:r>
              <a:rPr lang="en-US" dirty="0"/>
              <a:t> I nodi </a:t>
            </a:r>
            <a:r>
              <a:rPr lang="en-US" dirty="0" err="1"/>
              <a:t>successivi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split </a:t>
            </a:r>
            <a:r>
              <a:rPr lang="en-US" dirty="0" err="1"/>
              <a:t>siano</a:t>
            </a:r>
            <a:r>
              <a:rPr lang="en-US" dirty="0"/>
              <a:t> in </a:t>
            </a:r>
            <a:r>
              <a:rPr lang="en-US" dirty="0" err="1"/>
              <a:t>qualche</a:t>
            </a:r>
            <a:r>
              <a:rPr lang="en-US" dirty="0"/>
              <a:t> modo </a:t>
            </a:r>
            <a:r>
              <a:rPr lang="en-US" dirty="0" err="1"/>
              <a:t>più</a:t>
            </a:r>
            <a:r>
              <a:rPr lang="en-US" dirty="0"/>
              <a:t> “Puri” rispetto al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originario</a:t>
            </a:r>
            <a:r>
              <a:rPr lang="en-US" dirty="0"/>
              <a:t>. Un modo per </a:t>
            </a:r>
            <a:r>
              <a:rPr lang="en-US" dirty="0" err="1"/>
              <a:t>quantificare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miglioramento</a:t>
            </a:r>
            <a:r>
              <a:rPr lang="en-US" dirty="0"/>
              <a:t> è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dell’information</a:t>
            </a:r>
            <a:r>
              <a:rPr lang="en-US" dirty="0"/>
              <a:t> gain, il quale è </a:t>
            </a:r>
            <a:r>
              <a:rPr lang="en-US" dirty="0" err="1"/>
              <a:t>definito</a:t>
            </a:r>
            <a:r>
              <a:rPr lang="en-US" dirty="0"/>
              <a:t> come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lentropia</a:t>
            </a:r>
            <a:r>
              <a:rPr lang="en-US" dirty="0"/>
              <a:t> H(S) al </a:t>
            </a:r>
            <a:r>
              <a:rPr lang="en-US" dirty="0" err="1"/>
              <a:t>nodo</a:t>
            </a:r>
            <a:r>
              <a:rPr lang="en-US" dirty="0"/>
              <a:t> S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l’impurità</a:t>
            </a:r>
            <a:r>
              <a:rPr lang="en-US" dirty="0"/>
              <a:t> ai nodi H(</a:t>
            </a:r>
            <a:r>
              <a:rPr lang="en-US" dirty="0" err="1"/>
              <a:t>S_v</a:t>
            </a:r>
            <a:r>
              <a:rPr lang="en-US" dirty="0"/>
              <a:t>), </a:t>
            </a:r>
            <a:r>
              <a:rPr lang="en-US" dirty="0" err="1"/>
              <a:t>ovvero</a:t>
            </a:r>
            <a:r>
              <a:rPr lang="en-US" dirty="0"/>
              <a:t> I nodi </a:t>
            </a:r>
            <a:r>
              <a:rPr lang="en-US" dirty="0" err="1"/>
              <a:t>ottenuti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 lo split </a:t>
            </a:r>
            <a:r>
              <a:rPr lang="en-US" dirty="0" err="1"/>
              <a:t>su</a:t>
            </a:r>
            <a:r>
              <a:rPr lang="en-US" dirty="0"/>
              <a:t> S </a:t>
            </a:r>
            <a:r>
              <a:rPr lang="en-US" dirty="0" err="1"/>
              <a:t>sulla</a:t>
            </a:r>
            <a:r>
              <a:rPr lang="en-US" dirty="0"/>
              <a:t> base del </a:t>
            </a:r>
            <a:r>
              <a:rPr lang="en-US" dirty="0" err="1"/>
              <a:t>valore</a:t>
            </a:r>
            <a:r>
              <a:rPr lang="en-US" dirty="0"/>
              <a:t> v </a:t>
            </a:r>
            <a:r>
              <a:rPr lang="en-US" dirty="0" err="1"/>
              <a:t>della</a:t>
            </a:r>
            <a:r>
              <a:rPr lang="en-US" dirty="0"/>
              <a:t> feature A.</a:t>
            </a:r>
          </a:p>
          <a:p>
            <a:endParaRPr lang="en-US" dirty="0"/>
          </a:p>
          <a:p>
            <a:r>
              <a:rPr lang="en-US" dirty="0"/>
              <a:t>TAP </a:t>
            </a:r>
            <a:r>
              <a:rPr lang="en-US" dirty="0" err="1"/>
              <a:t>iterativamente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susseguono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di </a:t>
            </a:r>
            <a:r>
              <a:rPr lang="en-US" dirty="0" err="1"/>
              <a:t>determinazione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miglior</a:t>
            </a:r>
            <a:r>
              <a:rPr lang="en-US" dirty="0"/>
              <a:t> feature e </a:t>
            </a:r>
            <a:r>
              <a:rPr lang="en-US" dirty="0" err="1"/>
              <a:t>operazioni</a:t>
            </a:r>
            <a:r>
              <a:rPr lang="en-US" dirty="0"/>
              <a:t> di </a:t>
            </a:r>
            <a:r>
              <a:rPr lang="en-US" dirty="0" err="1"/>
              <a:t>splittaggio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creatosi</a:t>
            </a:r>
            <a:r>
              <a:rPr lang="en-US" dirty="0"/>
              <a:t>, </a:t>
            </a:r>
            <a:r>
              <a:rPr lang="en-US" dirty="0" err="1"/>
              <a:t>fino</a:t>
            </a:r>
            <a:r>
              <a:rPr lang="en-US" dirty="0"/>
              <a:t> al </a:t>
            </a:r>
            <a:r>
              <a:rPr lang="en-US" dirty="0" err="1"/>
              <a:t>raggiungimento</a:t>
            </a:r>
            <a:r>
              <a:rPr lang="en-US" dirty="0"/>
              <a:t> di un </a:t>
            </a:r>
            <a:r>
              <a:rPr lang="en-US" dirty="0" err="1"/>
              <a:t>criterio</a:t>
            </a:r>
            <a:r>
              <a:rPr lang="en-US" dirty="0"/>
              <a:t> di stop </a:t>
            </a:r>
            <a:r>
              <a:rPr lang="en-US" dirty="0" err="1"/>
              <a:t>oppure</a:t>
            </a:r>
            <a:r>
              <a:rPr lang="en-US" dirty="0"/>
              <a:t> al </a:t>
            </a:r>
            <a:r>
              <a:rPr lang="en-US" dirty="0" err="1"/>
              <a:t>raggiungimento</a:t>
            </a:r>
            <a:r>
              <a:rPr lang="en-US" dirty="0"/>
              <a:t> di split </a:t>
            </a:r>
            <a:r>
              <a:rPr lang="en-US" dirty="0" err="1"/>
              <a:t>composti</a:t>
            </a:r>
            <a:r>
              <a:rPr lang="en-US" dirty="0"/>
              <a:t> da single </a:t>
            </a:r>
            <a:r>
              <a:rPr lang="en-US" dirty="0" err="1"/>
              <a:t>istanze</a:t>
            </a:r>
            <a:r>
              <a:rPr lang="en-US" dirty="0"/>
              <a:t> del dataset. In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rende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“</a:t>
            </a:r>
            <a:r>
              <a:rPr lang="en-US" dirty="0" err="1"/>
              <a:t>tagliare</a:t>
            </a:r>
            <a:r>
              <a:rPr lang="en-US" dirty="0"/>
              <a:t>” </a:t>
            </a:r>
            <a:r>
              <a:rPr lang="en-US" dirty="0" err="1"/>
              <a:t>l’albero</a:t>
            </a:r>
            <a:r>
              <a:rPr lang="en-US" dirty="0"/>
              <a:t>, </a:t>
            </a:r>
            <a:r>
              <a:rPr lang="en-US" dirty="0" err="1"/>
              <a:t>ovvero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 solo un </a:t>
            </a:r>
            <a:r>
              <a:rPr lang="en-US" dirty="0" err="1"/>
              <a:t>determinato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split, sempre </a:t>
            </a:r>
            <a:r>
              <a:rPr lang="en-US" dirty="0" err="1"/>
              <a:t>massimizzano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metrica</a:t>
            </a:r>
            <a:r>
              <a:rPr lang="en-US" dirty="0"/>
              <a:t> di </a:t>
            </a:r>
            <a:r>
              <a:rPr lang="en-US" dirty="0" err="1"/>
              <a:t>classificazione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9E6D87-621C-AFD7-A15E-C60457928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13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3DDED-92A6-E8DD-2F44-576E555E6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2DFCB7F-E5AB-60C3-A53D-BF279D4B2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99B74E-E06C-D301-F706-D8596AF86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Presentazione</a:t>
            </a:r>
            <a:r>
              <a:rPr lang="en-US" dirty="0"/>
              <a:t> </a:t>
            </a:r>
            <a:r>
              <a:rPr lang="en-US" dirty="0" err="1"/>
              <a:t>vantaggi</a:t>
            </a:r>
            <a:r>
              <a:rPr lang="en-US" dirty="0"/>
              <a:t> e </a:t>
            </a:r>
            <a:r>
              <a:rPr lang="en-US" dirty="0" err="1"/>
              <a:t>svantaggi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3C2C7B-7815-EB09-3CC7-932FEBD34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C8F6C-EB56-901E-F81C-64ABD3F6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0336FA-209D-B075-04D1-5EC1B7DBB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CC597F3-2160-1DB6-1601-8FCA54F7E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comprendere</a:t>
            </a:r>
            <a:r>
              <a:rPr lang="en-US" dirty="0"/>
              <a:t> la MLR, </a:t>
            </a:r>
            <a:r>
              <a:rPr lang="en-US" dirty="0" err="1"/>
              <a:t>partiamo</a:t>
            </a:r>
            <a:r>
              <a:rPr lang="en-US" dirty="0"/>
              <a:t> da un </a:t>
            </a:r>
            <a:r>
              <a:rPr lang="en-US" dirty="0" err="1"/>
              <a:t>caso</a:t>
            </a:r>
            <a:r>
              <a:rPr lang="en-US" dirty="0"/>
              <a:t> semplice di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. Ci </a:t>
            </a:r>
            <a:r>
              <a:rPr lang="en-US" dirty="0" err="1"/>
              <a:t>chiediamo</a:t>
            </a:r>
            <a:r>
              <a:rPr lang="en-US" dirty="0"/>
              <a:t>, </a:t>
            </a:r>
            <a:r>
              <a:rPr lang="en-US" dirty="0" err="1"/>
              <a:t>dato</a:t>
            </a:r>
            <a:r>
              <a:rPr lang="en-US" dirty="0"/>
              <a:t> un </a:t>
            </a:r>
            <a:r>
              <a:rPr lang="en-US" dirty="0" err="1"/>
              <a:t>vettore</a:t>
            </a:r>
            <a:r>
              <a:rPr lang="en-US" dirty="0"/>
              <a:t> di </a:t>
            </a:r>
            <a:r>
              <a:rPr lang="en-US" dirty="0" err="1"/>
              <a:t>valori</a:t>
            </a:r>
            <a:r>
              <a:rPr lang="en-US" dirty="0"/>
              <a:t> di features (feature vector) </a:t>
            </a:r>
            <a:r>
              <a:rPr lang="en-US" b="1" dirty="0"/>
              <a:t>x </a:t>
            </a:r>
            <a:r>
              <a:rPr lang="en-US" b="0" dirty="0"/>
              <a:t>quale </a:t>
            </a:r>
            <a:r>
              <a:rPr lang="en-US" b="0" dirty="0" err="1"/>
              <a:t>sia</a:t>
            </a:r>
            <a:r>
              <a:rPr lang="en-US" b="0" dirty="0"/>
              <a:t> la </a:t>
            </a:r>
            <a:r>
              <a:rPr lang="en-US" b="0" dirty="0" err="1"/>
              <a:t>probabilità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la </a:t>
            </a:r>
            <a:r>
              <a:rPr lang="en-US" b="0" dirty="0" err="1"/>
              <a:t>predizione</a:t>
            </a:r>
            <a:r>
              <a:rPr lang="en-US" b="0" dirty="0"/>
              <a:t> </a:t>
            </a:r>
            <a:r>
              <a:rPr lang="en-US" b="0" dirty="0" err="1"/>
              <a:t>della</a:t>
            </a:r>
            <a:r>
              <a:rPr lang="en-US" b="0" dirty="0"/>
              <a:t> </a:t>
            </a:r>
            <a:r>
              <a:rPr lang="en-US" b="0" dirty="0" err="1"/>
              <a:t>classe</a:t>
            </a:r>
            <a:r>
              <a:rPr lang="en-US" b="0" dirty="0"/>
              <a:t> </a:t>
            </a:r>
            <a:r>
              <a:rPr lang="en-US" b="0" dirty="0" err="1"/>
              <a:t>sia</a:t>
            </a:r>
            <a:r>
              <a:rPr lang="en-US" b="0" dirty="0"/>
              <a:t> 1 (</a:t>
            </a:r>
            <a:r>
              <a:rPr lang="en-US" b="0" dirty="0" err="1"/>
              <a:t>positiva</a:t>
            </a:r>
            <a:r>
              <a:rPr lang="en-US" b="0" dirty="0"/>
              <a:t>). Per </a:t>
            </a:r>
            <a:r>
              <a:rPr lang="en-US" b="0" dirty="0" err="1"/>
              <a:t>rispondere</a:t>
            </a:r>
            <a:r>
              <a:rPr lang="en-US" b="0" dirty="0"/>
              <a:t>, </a:t>
            </a:r>
            <a:r>
              <a:rPr lang="en-US" b="0" dirty="0" err="1"/>
              <a:t>usiamo</a:t>
            </a:r>
            <a:r>
              <a:rPr lang="en-US" b="0" dirty="0"/>
              <a:t> la </a:t>
            </a:r>
            <a:r>
              <a:rPr lang="en-US" b="0" dirty="0" err="1"/>
              <a:t>funzione</a:t>
            </a:r>
            <a:r>
              <a:rPr lang="en-US" b="0" dirty="0"/>
              <a:t> </a:t>
            </a:r>
            <a:r>
              <a:rPr lang="en-US" b="0" dirty="0" err="1"/>
              <a:t>logistica</a:t>
            </a:r>
            <a:r>
              <a:rPr lang="en-US" b="0" dirty="0"/>
              <a:t> </a:t>
            </a:r>
            <a:r>
              <a:rPr lang="en-US" b="0" dirty="0" err="1"/>
              <a:t>riportata</a:t>
            </a:r>
            <a:r>
              <a:rPr lang="en-US" b="0" dirty="0"/>
              <a:t>. </a:t>
            </a:r>
          </a:p>
          <a:p>
            <a:endParaRPr lang="en-US" b="0" dirty="0"/>
          </a:p>
          <a:p>
            <a:r>
              <a:rPr lang="en-US" b="0" dirty="0"/>
              <a:t>Come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vede</a:t>
            </a:r>
            <a:r>
              <a:rPr lang="en-US" b="0" dirty="0"/>
              <a:t>, </a:t>
            </a:r>
            <a:r>
              <a:rPr lang="en-US" b="0" dirty="0" err="1"/>
              <a:t>questo</a:t>
            </a:r>
            <a:r>
              <a:rPr lang="en-US" b="0" dirty="0"/>
              <a:t> </a:t>
            </a:r>
            <a:r>
              <a:rPr lang="en-US" b="0" dirty="0" err="1"/>
              <a:t>significa</a:t>
            </a:r>
            <a:r>
              <a:rPr lang="en-US" b="0" dirty="0"/>
              <a:t> </a:t>
            </a:r>
            <a:r>
              <a:rPr lang="en-US" b="0" dirty="0" err="1"/>
              <a:t>mappare</a:t>
            </a:r>
            <a:r>
              <a:rPr lang="en-US" b="0" dirty="0"/>
              <a:t> </a:t>
            </a:r>
            <a:r>
              <a:rPr lang="en-US" b="1" dirty="0"/>
              <a:t>x </a:t>
            </a:r>
            <a:r>
              <a:rPr lang="en-US" b="0" dirty="0" err="1"/>
              <a:t>linearmente</a:t>
            </a:r>
            <a:r>
              <a:rPr lang="en-US" b="0" dirty="0"/>
              <a:t> in z=</a:t>
            </a:r>
            <a:r>
              <a:rPr lang="en-US" b="0" dirty="0" err="1"/>
              <a:t>wx+b</a:t>
            </a:r>
            <a:r>
              <a:rPr lang="en-US" b="0" dirty="0"/>
              <a:t> dove </a:t>
            </a:r>
            <a:r>
              <a:rPr lang="en-US" b="1" dirty="0"/>
              <a:t>w </a:t>
            </a:r>
            <a:r>
              <a:rPr lang="en-US" b="0" dirty="0"/>
              <a:t>è il </a:t>
            </a:r>
            <a:r>
              <a:rPr lang="en-US" b="0" dirty="0" err="1"/>
              <a:t>vettore</a:t>
            </a:r>
            <a:r>
              <a:rPr lang="en-US" b="0" dirty="0"/>
              <a:t> </a:t>
            </a:r>
            <a:r>
              <a:rPr lang="en-US" b="0" dirty="0" err="1"/>
              <a:t>dei</a:t>
            </a:r>
            <a:r>
              <a:rPr lang="en-US" b="0" dirty="0"/>
              <a:t> </a:t>
            </a:r>
            <a:r>
              <a:rPr lang="en-US" b="0" dirty="0" err="1"/>
              <a:t>pesi</a:t>
            </a:r>
            <a:r>
              <a:rPr lang="en-US" b="0" dirty="0"/>
              <a:t> e </a:t>
            </a:r>
            <a:r>
              <a:rPr lang="en-US" b="1" dirty="0"/>
              <a:t>b </a:t>
            </a:r>
            <a:r>
              <a:rPr lang="en-US" b="0" dirty="0"/>
              <a:t>è un </a:t>
            </a:r>
            <a:r>
              <a:rPr lang="en-US" b="0" dirty="0" err="1"/>
              <a:t>termine</a:t>
            </a:r>
            <a:r>
              <a:rPr lang="en-US" b="0" dirty="0"/>
              <a:t> di bias. </a:t>
            </a:r>
            <a:r>
              <a:rPr lang="en-US" b="1" dirty="0"/>
              <a:t>Z</a:t>
            </a:r>
            <a:r>
              <a:rPr lang="en-US" b="0" dirty="0"/>
              <a:t> </a:t>
            </a:r>
            <a:r>
              <a:rPr lang="en-US" b="0" dirty="0" err="1"/>
              <a:t>viene</a:t>
            </a:r>
            <a:r>
              <a:rPr lang="en-US" b="0" dirty="0"/>
              <a:t> </a:t>
            </a:r>
            <a:r>
              <a:rPr lang="en-US" b="0" dirty="0" err="1"/>
              <a:t>chiamato</a:t>
            </a:r>
            <a:r>
              <a:rPr lang="en-US" b="0" dirty="0"/>
              <a:t> logit e in </a:t>
            </a:r>
            <a:r>
              <a:rPr lang="en-US" b="0" dirty="0" err="1"/>
              <a:t>funzione</a:t>
            </a:r>
            <a:r>
              <a:rPr lang="en-US" b="0" dirty="0"/>
              <a:t> del </a:t>
            </a:r>
            <a:r>
              <a:rPr lang="en-US" b="0" dirty="0" err="1"/>
              <a:t>suo</a:t>
            </a:r>
            <a:r>
              <a:rPr lang="en-US" b="0" dirty="0"/>
              <a:t> </a:t>
            </a:r>
            <a:r>
              <a:rPr lang="en-US" b="0" dirty="0" err="1"/>
              <a:t>valore</a:t>
            </a:r>
            <a:r>
              <a:rPr lang="en-US" b="0" dirty="0"/>
              <a:t> la </a:t>
            </a:r>
            <a:r>
              <a:rPr lang="en-US" b="0" dirty="0" err="1"/>
              <a:t>probabilità</a:t>
            </a:r>
            <a:r>
              <a:rPr lang="en-US" b="0" dirty="0"/>
              <a:t> </a:t>
            </a:r>
            <a:r>
              <a:rPr lang="en-US" b="0" dirty="0" err="1"/>
              <a:t>della</a:t>
            </a:r>
            <a:r>
              <a:rPr lang="en-US" b="0" dirty="0"/>
              <a:t> </a:t>
            </a:r>
            <a:r>
              <a:rPr lang="en-US" b="0" dirty="0" err="1"/>
              <a:t>classe</a:t>
            </a:r>
            <a:r>
              <a:rPr lang="en-US" b="0" dirty="0"/>
              <a:t> 1 </a:t>
            </a:r>
            <a:r>
              <a:rPr lang="en-US" b="0" dirty="0" err="1"/>
              <a:t>aumenta</a:t>
            </a:r>
            <a:r>
              <a:rPr lang="en-US" b="0" dirty="0"/>
              <a:t>. La </a:t>
            </a:r>
            <a:r>
              <a:rPr lang="en-US" b="0" dirty="0" err="1"/>
              <a:t>classe</a:t>
            </a:r>
            <a:r>
              <a:rPr lang="en-US" b="0" dirty="0"/>
              <a:t> </a:t>
            </a:r>
            <a:r>
              <a:rPr lang="en-US" b="0" dirty="0" err="1"/>
              <a:t>viene</a:t>
            </a:r>
            <a:r>
              <a:rPr lang="en-US" b="0" dirty="0"/>
              <a:t> </a:t>
            </a:r>
            <a:r>
              <a:rPr lang="en-US" b="0" dirty="0" err="1"/>
              <a:t>assegnata</a:t>
            </a:r>
            <a:r>
              <a:rPr lang="en-US" b="0" dirty="0"/>
              <a:t> </a:t>
            </a:r>
            <a:r>
              <a:rPr lang="en-US" b="0" dirty="0" err="1"/>
              <a:t>mediante</a:t>
            </a:r>
            <a:r>
              <a:rPr lang="en-US" b="0" dirty="0"/>
              <a:t> il </a:t>
            </a:r>
            <a:r>
              <a:rPr lang="en-US" b="0" dirty="0" err="1"/>
              <a:t>confronto</a:t>
            </a:r>
            <a:r>
              <a:rPr lang="en-US" b="0" dirty="0"/>
              <a:t> con la </a:t>
            </a:r>
            <a:r>
              <a:rPr lang="en-US" b="0" dirty="0" err="1"/>
              <a:t>soglia</a:t>
            </a:r>
            <a:r>
              <a:rPr lang="en-US" b="0" dirty="0"/>
              <a:t> 0.5, </a:t>
            </a:r>
            <a:r>
              <a:rPr lang="en-US" b="0" dirty="0" err="1"/>
              <a:t>corrispondente</a:t>
            </a:r>
            <a:r>
              <a:rPr lang="en-US" b="0" dirty="0"/>
              <a:t> al logit </a:t>
            </a:r>
            <a:r>
              <a:rPr lang="en-US" b="0" dirty="0" err="1"/>
              <a:t>nullo</a:t>
            </a:r>
            <a:r>
              <a:rPr lang="en-US" b="0" dirty="0"/>
              <a:t>. </a:t>
            </a:r>
            <a:r>
              <a:rPr lang="en-US" b="0" dirty="0" err="1"/>
              <a:t>Oltre</a:t>
            </a:r>
            <a:r>
              <a:rPr lang="en-US" b="0" dirty="0"/>
              <a:t> tale </a:t>
            </a:r>
            <a:r>
              <a:rPr lang="en-US" b="0" dirty="0" err="1"/>
              <a:t>soglia</a:t>
            </a:r>
            <a:r>
              <a:rPr lang="en-US" b="0" dirty="0"/>
              <a:t>, la </a:t>
            </a:r>
            <a:r>
              <a:rPr lang="en-US" b="0" dirty="0" err="1"/>
              <a:t>classe</a:t>
            </a:r>
            <a:r>
              <a:rPr lang="en-US" b="0" dirty="0"/>
              <a:t> è 1, sotto la </a:t>
            </a:r>
            <a:r>
              <a:rPr lang="en-US" b="0" dirty="0" err="1"/>
              <a:t>classe</a:t>
            </a:r>
            <a:r>
              <a:rPr lang="en-US" b="0" dirty="0"/>
              <a:t> è 0.</a:t>
            </a:r>
          </a:p>
          <a:p>
            <a:endParaRPr lang="en-US" b="0" dirty="0"/>
          </a:p>
          <a:p>
            <a:r>
              <a:rPr lang="en-US" b="0" dirty="0"/>
              <a:t>TAP </a:t>
            </a:r>
            <a:r>
              <a:rPr lang="en-US" b="0" dirty="0" err="1"/>
              <a:t>cosa</a:t>
            </a:r>
            <a:r>
              <a:rPr lang="en-US" b="0" dirty="0"/>
              <a:t> succeed </a:t>
            </a:r>
            <a:r>
              <a:rPr lang="en-US" b="0" dirty="0" err="1"/>
              <a:t>però</a:t>
            </a:r>
            <a:r>
              <a:rPr lang="en-US" b="0" dirty="0"/>
              <a:t> se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considerano</a:t>
            </a:r>
            <a:r>
              <a:rPr lang="en-US" b="0" dirty="0"/>
              <a:t> </a:t>
            </a:r>
            <a:r>
              <a:rPr lang="en-US" b="0" dirty="0" err="1"/>
              <a:t>più</a:t>
            </a:r>
            <a:r>
              <a:rPr lang="en-US" b="0" dirty="0"/>
              <a:t> </a:t>
            </a:r>
            <a:r>
              <a:rPr lang="en-US" b="0" dirty="0" err="1"/>
              <a:t>classi</a:t>
            </a:r>
            <a:r>
              <a:rPr lang="en-US" b="0" dirty="0"/>
              <a:t>? TAP è </a:t>
            </a:r>
            <a:r>
              <a:rPr lang="en-US" b="0" dirty="0" err="1"/>
              <a:t>necessario</a:t>
            </a:r>
            <a:r>
              <a:rPr lang="en-US" b="0" dirty="0"/>
              <a:t> </a:t>
            </a:r>
            <a:r>
              <a:rPr lang="en-US" b="0" dirty="0" err="1"/>
              <a:t>generalizzare</a:t>
            </a:r>
            <a:r>
              <a:rPr lang="en-US" b="0" dirty="0"/>
              <a:t> la </a:t>
            </a:r>
            <a:r>
              <a:rPr lang="en-US" b="0" dirty="0" err="1"/>
              <a:t>funzione</a:t>
            </a:r>
            <a:r>
              <a:rPr lang="en-US" b="0" dirty="0"/>
              <a:t> </a:t>
            </a:r>
            <a:r>
              <a:rPr lang="en-US" b="0" dirty="0" err="1"/>
              <a:t>logistica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E9360-CE5B-2932-806F-A0B0913E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8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DE13-8050-532A-4A20-717FDF922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77A939E-09B0-2960-0BCA-A5BAAD3E4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F5CFB79-BB5C-54E3-394D-5AAA062D6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Ecco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in </a:t>
            </a:r>
            <a:r>
              <a:rPr lang="en-US" dirty="0" err="1"/>
              <a:t>aiuto</a:t>
            </a:r>
            <a:r>
              <a:rPr lang="en-US" dirty="0"/>
              <a:t> la </a:t>
            </a:r>
            <a:r>
              <a:rPr lang="en-US" dirty="0" err="1"/>
              <a:t>definizione</a:t>
            </a:r>
            <a:r>
              <a:rPr lang="en-US" dirty="0"/>
              <a:t> di </a:t>
            </a:r>
            <a:r>
              <a:rPr lang="en-US" dirty="0" err="1"/>
              <a:t>funzioe</a:t>
            </a:r>
            <a:r>
              <a:rPr lang="en-US" dirty="0"/>
              <a:t> SoftMax, la quale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valutare</a:t>
            </a:r>
            <a:r>
              <a:rPr lang="en-US" dirty="0"/>
              <a:t> quale </a:t>
            </a:r>
            <a:r>
              <a:rPr lang="en-US" dirty="0" err="1"/>
              <a:t>sia</a:t>
            </a:r>
            <a:r>
              <a:rPr lang="en-US" dirty="0"/>
              <a:t> la </a:t>
            </a:r>
            <a:r>
              <a:rPr lang="en-US" dirty="0" err="1"/>
              <a:t>probabilità</a:t>
            </a:r>
            <a:r>
              <a:rPr lang="en-US" dirty="0"/>
              <a:t> di </a:t>
            </a:r>
            <a:r>
              <a:rPr lang="en-US" dirty="0" err="1"/>
              <a:t>appartenere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c </a:t>
            </a:r>
            <a:r>
              <a:rPr lang="en-US" b="0" dirty="0"/>
              <a:t> </a:t>
            </a:r>
            <a:r>
              <a:rPr lang="en-US" b="0" dirty="0" err="1"/>
              <a:t>dato</a:t>
            </a:r>
            <a:r>
              <a:rPr lang="en-US" b="0" dirty="0"/>
              <a:t> il feature vector </a:t>
            </a:r>
            <a:r>
              <a:rPr lang="en-US" b="1" dirty="0"/>
              <a:t>x </a:t>
            </a:r>
            <a:r>
              <a:rPr lang="en-US" b="0" dirty="0"/>
              <a:t>. In </a:t>
            </a:r>
            <a:r>
              <a:rPr lang="en-US" b="0" dirty="0" err="1"/>
              <a:t>questo</a:t>
            </a:r>
            <a:r>
              <a:rPr lang="en-US" b="0" dirty="0"/>
              <a:t> modo il logit assume il </a:t>
            </a:r>
            <a:r>
              <a:rPr lang="en-US" b="0" dirty="0" err="1"/>
              <a:t>significato</a:t>
            </a:r>
            <a:r>
              <a:rPr lang="en-US" b="0" dirty="0"/>
              <a:t> di logit per </a:t>
            </a:r>
            <a:r>
              <a:rPr lang="en-US" b="0" dirty="0" err="1"/>
              <a:t>classe</a:t>
            </a:r>
            <a:r>
              <a:rPr lang="en-US" b="0" dirty="0"/>
              <a:t>, e il </a:t>
            </a:r>
            <a:r>
              <a:rPr lang="en-US" b="0" dirty="0" err="1"/>
              <a:t>suo</a:t>
            </a:r>
            <a:r>
              <a:rPr lang="en-US" b="0" dirty="0"/>
              <a:t> </a:t>
            </a:r>
            <a:r>
              <a:rPr lang="en-US" b="0" dirty="0" err="1"/>
              <a:t>valore</a:t>
            </a:r>
            <a:r>
              <a:rPr lang="en-US" b="0" dirty="0"/>
              <a:t> influenza la </a:t>
            </a:r>
            <a:r>
              <a:rPr lang="en-US" b="0" dirty="0" err="1"/>
              <a:t>probabilità</a:t>
            </a:r>
            <a:r>
              <a:rPr lang="en-US" b="0" dirty="0"/>
              <a:t> di </a:t>
            </a:r>
            <a:r>
              <a:rPr lang="en-US" b="0" dirty="0" err="1"/>
              <a:t>appartenere</a:t>
            </a:r>
            <a:r>
              <a:rPr lang="en-US" b="0" dirty="0"/>
              <a:t> </a:t>
            </a:r>
            <a:r>
              <a:rPr lang="en-US" b="0" dirty="0" err="1"/>
              <a:t>alla</a:t>
            </a:r>
            <a:r>
              <a:rPr lang="en-US" b="0" dirty="0"/>
              <a:t> data </a:t>
            </a:r>
            <a:r>
              <a:rPr lang="en-US" b="0" dirty="0" err="1"/>
              <a:t>classe</a:t>
            </a:r>
            <a:r>
              <a:rPr lang="en-US" b="0" dirty="0"/>
              <a:t>. Le </a:t>
            </a:r>
            <a:r>
              <a:rPr lang="en-US" b="0" dirty="0" err="1"/>
              <a:t>classi</a:t>
            </a:r>
            <a:r>
              <a:rPr lang="en-US" b="0" dirty="0"/>
              <a:t> </a:t>
            </a:r>
            <a:r>
              <a:rPr lang="en-US" b="0" dirty="0" err="1"/>
              <a:t>sono</a:t>
            </a:r>
            <a:r>
              <a:rPr lang="en-US" b="0" dirty="0"/>
              <a:t> </a:t>
            </a:r>
            <a:r>
              <a:rPr lang="en-US" b="0" dirty="0" err="1"/>
              <a:t>quindi</a:t>
            </a:r>
            <a:r>
              <a:rPr lang="en-US" b="0" dirty="0"/>
              <a:t> </a:t>
            </a:r>
            <a:r>
              <a:rPr lang="en-US" b="0" dirty="0" err="1"/>
              <a:t>normalizzare</a:t>
            </a:r>
            <a:r>
              <a:rPr lang="en-US" b="0" dirty="0"/>
              <a:t> in modo da dare somma 1 e la </a:t>
            </a:r>
            <a:r>
              <a:rPr lang="en-US" b="0" dirty="0" err="1"/>
              <a:t>classe</a:t>
            </a:r>
            <a:r>
              <a:rPr lang="en-US" b="0" dirty="0"/>
              <a:t> con la </a:t>
            </a:r>
            <a:r>
              <a:rPr lang="en-US" b="0" dirty="0" err="1"/>
              <a:t>probabilità</a:t>
            </a:r>
            <a:r>
              <a:rPr lang="en-US" b="0" dirty="0"/>
              <a:t> </a:t>
            </a:r>
            <a:r>
              <a:rPr lang="en-US" b="0" dirty="0" err="1"/>
              <a:t>più</a:t>
            </a:r>
            <a:r>
              <a:rPr lang="en-US" b="0" dirty="0"/>
              <a:t> </a:t>
            </a:r>
            <a:r>
              <a:rPr lang="en-US" b="0" dirty="0" err="1"/>
              <a:t>alta</a:t>
            </a:r>
            <a:r>
              <a:rPr lang="en-US" b="0" dirty="0"/>
              <a:t> </a:t>
            </a:r>
            <a:r>
              <a:rPr lang="en-US" b="0" dirty="0" err="1"/>
              <a:t>sarà</a:t>
            </a:r>
            <a:r>
              <a:rPr lang="en-US" b="0" dirty="0"/>
              <a:t> </a:t>
            </a:r>
            <a:r>
              <a:rPr lang="en-US" b="0" dirty="0" err="1"/>
              <a:t>quella</a:t>
            </a:r>
            <a:r>
              <a:rPr lang="en-US" b="0" dirty="0"/>
              <a:t> </a:t>
            </a:r>
            <a:r>
              <a:rPr lang="en-US" b="0" dirty="0" err="1"/>
              <a:t>predetta</a:t>
            </a:r>
            <a:r>
              <a:rPr lang="en-US" b="0" dirty="0"/>
              <a:t>.</a:t>
            </a:r>
          </a:p>
          <a:p>
            <a:pPr algn="just"/>
            <a:endParaRPr lang="en-US" b="0" dirty="0"/>
          </a:p>
          <a:p>
            <a:pPr algn="just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24718-765F-41F9-3CA1-87921C161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4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5561F-E163-380E-9232-550206A5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E0C88B-243F-64DF-A4DA-2ED0CF60D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05C6BB-5773-A58A-137F-966AA29A7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Lettura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vantaggi</a:t>
            </a:r>
            <a:r>
              <a:rPr lang="en-US" dirty="0"/>
              <a:t> e </a:t>
            </a:r>
            <a:r>
              <a:rPr lang="en-US" dirty="0" err="1"/>
              <a:t>svantaggi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DD21B8-CFA8-B8C8-CBB6-8842EB572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4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BED73-8D17-91A6-6407-A021C27FA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4FC020-6A14-C8CD-FB71-EADDFB49F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02B07F-B3A0-12F3-D158-1F1FD505C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capire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SVM </a:t>
            </a:r>
            <a:r>
              <a:rPr lang="en-US" dirty="0" err="1"/>
              <a:t>cominciamo</a:t>
            </a:r>
            <a:r>
              <a:rPr lang="en-US" dirty="0"/>
              <a:t> da un </a:t>
            </a:r>
            <a:r>
              <a:rPr lang="en-US" dirty="0" err="1"/>
              <a:t>caso</a:t>
            </a:r>
            <a:r>
              <a:rPr lang="en-US" dirty="0"/>
              <a:t> semplice </a:t>
            </a:r>
            <a:r>
              <a:rPr lang="en-US" dirty="0" err="1"/>
              <a:t>binario</a:t>
            </a:r>
            <a:r>
              <a:rPr lang="en-US" dirty="0"/>
              <a:t>. Lo </a:t>
            </a:r>
            <a:r>
              <a:rPr lang="en-US" dirty="0" err="1"/>
              <a:t>scopo</a:t>
            </a:r>
            <a:r>
              <a:rPr lang="en-US" dirty="0"/>
              <a:t> è </a:t>
            </a:r>
            <a:r>
              <a:rPr lang="en-US" dirty="0" err="1"/>
              <a:t>determinare</a:t>
            </a:r>
            <a:r>
              <a:rPr lang="en-US" dirty="0"/>
              <a:t> il </a:t>
            </a:r>
            <a:r>
              <a:rPr lang="en-US" dirty="0" err="1"/>
              <a:t>miglior</a:t>
            </a:r>
            <a:r>
              <a:rPr lang="en-US" dirty="0"/>
              <a:t> (</a:t>
            </a:r>
            <a:r>
              <a:rPr lang="en-US" dirty="0" err="1"/>
              <a:t>iper</a:t>
            </a:r>
            <a:r>
              <a:rPr lang="en-US" dirty="0"/>
              <a:t>) piano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separa</a:t>
            </a:r>
            <a:r>
              <a:rPr lang="en-US" dirty="0"/>
              <a:t> le due </a:t>
            </a:r>
            <a:r>
              <a:rPr lang="en-US" dirty="0" err="1"/>
              <a:t>classi</a:t>
            </a:r>
            <a:r>
              <a:rPr lang="en-US" dirty="0"/>
              <a:t>. Tale piano è il Migliore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in cui </a:t>
            </a:r>
            <a:r>
              <a:rPr lang="en-US" dirty="0" err="1"/>
              <a:t>si</a:t>
            </a:r>
            <a:r>
              <a:rPr lang="en-US" dirty="0"/>
              <a:t> pone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massima</a:t>
            </a:r>
            <a:r>
              <a:rPr lang="en-US" dirty="0"/>
              <a:t> </a:t>
            </a:r>
            <a:r>
              <a:rPr lang="en-US" dirty="0" err="1"/>
              <a:t>distanza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margini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,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feature vectors </a:t>
            </a:r>
            <a:r>
              <a:rPr lang="en-US" dirty="0" err="1"/>
              <a:t>stanti</a:t>
            </a:r>
            <a:r>
              <a:rPr lang="en-US" dirty="0"/>
              <a:t> sui </a:t>
            </a:r>
            <a:r>
              <a:rPr lang="en-US" dirty="0" err="1"/>
              <a:t>bordi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. </a:t>
            </a:r>
            <a:r>
              <a:rPr lang="en-US" dirty="0" err="1"/>
              <a:t>L’immagine</a:t>
            </a:r>
            <a:r>
              <a:rPr lang="en-US" dirty="0"/>
              <a:t> </a:t>
            </a:r>
            <a:r>
              <a:rPr lang="en-US" dirty="0" err="1"/>
              <a:t>aiuta</a:t>
            </a:r>
            <a:r>
              <a:rPr lang="en-US" dirty="0"/>
              <a:t> a </a:t>
            </a:r>
            <a:r>
              <a:rPr lang="en-US" dirty="0" err="1"/>
              <a:t>comprendere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in </a:t>
            </a:r>
            <a:r>
              <a:rPr lang="en-US" dirty="0" err="1"/>
              <a:t>gioco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Ora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precisare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assumendo</a:t>
            </a:r>
            <a:r>
              <a:rPr lang="en-US" dirty="0"/>
              <a:t> </a:t>
            </a:r>
            <a:r>
              <a:rPr lang="en-US" dirty="0" err="1"/>
              <a:t>implicitamente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linearmente</a:t>
            </a:r>
            <a:r>
              <a:rPr lang="en-US" dirty="0"/>
              <a:t> </a:t>
            </a:r>
            <a:r>
              <a:rPr lang="en-US" dirty="0" err="1"/>
              <a:t>separabili</a:t>
            </a:r>
            <a:r>
              <a:rPr lang="en-US" dirty="0"/>
              <a:t>, o </a:t>
            </a:r>
            <a:r>
              <a:rPr lang="en-US" dirty="0" err="1"/>
              <a:t>almeno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di </a:t>
            </a:r>
            <a:r>
              <a:rPr lang="en-US" dirty="0" err="1"/>
              <a:t>seprazione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iperpiano</a:t>
            </a:r>
            <a:r>
              <a:rPr lang="en-US" dirty="0"/>
              <a:t>. </a:t>
            </a:r>
            <a:r>
              <a:rPr lang="en-US" dirty="0" err="1"/>
              <a:t>Inoltre</a:t>
            </a:r>
            <a:r>
              <a:rPr lang="en-US" dirty="0"/>
              <a:t>,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definzioni</a:t>
            </a:r>
            <a:r>
              <a:rPr lang="en-US" dirty="0"/>
              <a:t> </a:t>
            </a:r>
            <a:r>
              <a:rPr lang="en-US" dirty="0" err="1"/>
              <a:t>dae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valide</a:t>
            </a:r>
            <a:r>
              <a:rPr lang="en-US" dirty="0"/>
              <a:t> solo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. Cosa </a:t>
            </a:r>
            <a:r>
              <a:rPr lang="en-US" dirty="0" err="1"/>
              <a:t>succede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ipotesi</a:t>
            </a:r>
            <a:r>
              <a:rPr lang="en-US" dirty="0"/>
              <a:t> </a:t>
            </a:r>
            <a:r>
              <a:rPr lang="en-US" dirty="0" err="1"/>
              <a:t>cadono</a:t>
            </a:r>
            <a:r>
              <a:rPr lang="en-US" dirty="0"/>
              <a:t>? La forza </a:t>
            </a:r>
            <a:r>
              <a:rPr lang="en-US" dirty="0" err="1"/>
              <a:t>delle</a:t>
            </a:r>
            <a:r>
              <a:rPr lang="en-US" dirty="0"/>
              <a:t> SVM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superare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prolemi</a:t>
            </a:r>
            <a:r>
              <a:rPr lang="en-US" dirty="0"/>
              <a:t> con il kernel trick e con le </a:t>
            </a:r>
            <a:r>
              <a:rPr lang="en-US" dirty="0" err="1"/>
              <a:t>strategie</a:t>
            </a:r>
            <a:r>
              <a:rPr lang="en-US" dirty="0"/>
              <a:t> di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multiclasse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E36105-A554-C0D4-B023-52EF9FEED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16223-1074-37C9-5ACC-82A5ECE31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88FE30-CF6D-9C10-1041-17B77C9CD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5843B22-B85B-B751-772F-831863F33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421210-E77A-50E1-7328-8AC88CE89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81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BE7BE-E419-2844-4E13-CFAF147B0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AF32C-77D0-E13A-6E5C-80FE804BB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9F2CB8-3537-7D5E-19AA-D58CA082E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 kernel trick è </a:t>
            </a:r>
            <a:r>
              <a:rPr lang="en-US" dirty="0" err="1"/>
              <a:t>mostrato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sinistra.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, </a:t>
            </a:r>
            <a:r>
              <a:rPr lang="en-US" dirty="0" err="1"/>
              <a:t>l’effetto</a:t>
            </a:r>
            <a:r>
              <a:rPr lang="en-US" dirty="0"/>
              <a:t> di </a:t>
            </a:r>
            <a:r>
              <a:rPr lang="en-US" dirty="0" err="1"/>
              <a:t>utilizzare</a:t>
            </a:r>
            <a:r>
              <a:rPr lang="en-US" dirty="0"/>
              <a:t> un kernel, </a:t>
            </a:r>
            <a:r>
              <a:rPr lang="en-US" dirty="0" err="1"/>
              <a:t>ovvero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mappaggio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feature vectors, è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mapparli</a:t>
            </a:r>
            <a:r>
              <a:rPr lang="en-US" dirty="0"/>
              <a:t> in uno </a:t>
            </a:r>
            <a:r>
              <a:rPr lang="en-US" dirty="0" err="1"/>
              <a:t>spazio</a:t>
            </a:r>
            <a:r>
              <a:rPr lang="en-US" dirty="0"/>
              <a:t> a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dimensionalità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quale le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risultano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linearmente</a:t>
            </a:r>
            <a:r>
              <a:rPr lang="en-US" dirty="0"/>
              <a:t> </a:t>
            </a:r>
            <a:r>
              <a:rPr lang="en-US" dirty="0" err="1"/>
              <a:t>seprabili</a:t>
            </a:r>
            <a:r>
              <a:rPr lang="en-US" dirty="0"/>
              <a:t>, e </a:t>
            </a:r>
            <a:r>
              <a:rPr lang="en-US" dirty="0" err="1"/>
              <a:t>dunque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quale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la Teoria </a:t>
            </a:r>
            <a:r>
              <a:rPr lang="en-US" dirty="0" err="1"/>
              <a:t>introdotta</a:t>
            </a:r>
            <a:r>
              <a:rPr lang="en-US" dirty="0"/>
              <a:t>.</a:t>
            </a:r>
          </a:p>
          <a:p>
            <a:r>
              <a:rPr lang="en-US" dirty="0"/>
              <a:t>Ci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tipologie</a:t>
            </a:r>
            <a:r>
              <a:rPr lang="en-US" dirty="0"/>
              <a:t> di Kernel, </a:t>
            </a:r>
            <a:r>
              <a:rPr lang="en-US" dirty="0" err="1"/>
              <a:t>tra</a:t>
            </a:r>
            <a:r>
              <a:rPr lang="en-US" dirty="0"/>
              <a:t> I </a:t>
            </a:r>
            <a:r>
              <a:rPr lang="en-US" dirty="0" err="1"/>
              <a:t>quali</a:t>
            </a:r>
            <a:r>
              <a:rPr lang="en-US" dirty="0"/>
              <a:t> il </a:t>
            </a:r>
            <a:r>
              <a:rPr lang="en-US" dirty="0" err="1"/>
              <a:t>lineare</a:t>
            </a:r>
            <a:r>
              <a:rPr lang="en-US" dirty="0"/>
              <a:t>, il </a:t>
            </a:r>
            <a:r>
              <a:rPr lang="en-US" dirty="0" err="1"/>
              <a:t>polinomiale</a:t>
            </a:r>
            <a:r>
              <a:rPr lang="en-US" dirty="0"/>
              <a:t> e il </a:t>
            </a:r>
            <a:r>
              <a:rPr lang="en-US" dirty="0" err="1"/>
              <a:t>gaussiano</a:t>
            </a:r>
            <a:r>
              <a:rPr lang="en-US" dirty="0"/>
              <a:t>, </a:t>
            </a:r>
            <a:r>
              <a:rPr lang="en-US" dirty="0" err="1"/>
              <a:t>usato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Progetto. </a:t>
            </a:r>
          </a:p>
          <a:p>
            <a:endParaRPr lang="en-US" dirty="0"/>
          </a:p>
          <a:p>
            <a:r>
              <a:rPr lang="en-US" dirty="0"/>
              <a:t>A Destra </a:t>
            </a:r>
            <a:r>
              <a:rPr lang="en-US" dirty="0" err="1"/>
              <a:t>invece</a:t>
            </a:r>
            <a:r>
              <a:rPr lang="en-US" dirty="0"/>
              <a:t> il le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multiclasse</a:t>
            </a:r>
            <a:r>
              <a:rPr lang="en-US" dirty="0"/>
              <a:t>. E’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osservare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il “</a:t>
            </a:r>
            <a:r>
              <a:rPr lang="en-US" dirty="0" err="1"/>
              <a:t>modello</a:t>
            </a:r>
            <a:r>
              <a:rPr lang="en-US" dirty="0"/>
              <a:t>”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usiamo</a:t>
            </a:r>
            <a:r>
              <a:rPr lang="en-US" dirty="0"/>
              <a:t> per </a:t>
            </a:r>
            <a:r>
              <a:rPr lang="en-US" dirty="0" err="1"/>
              <a:t>predire</a:t>
            </a:r>
            <a:r>
              <a:rPr lang="en-US" dirty="0"/>
              <a:t> è la </a:t>
            </a:r>
            <a:r>
              <a:rPr lang="en-US" dirty="0" err="1"/>
              <a:t>combinazione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predizione</a:t>
            </a:r>
            <a:r>
              <a:rPr lang="en-US" dirty="0"/>
              <a:t> di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,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la </a:t>
            </a:r>
            <a:r>
              <a:rPr lang="en-US" dirty="0" err="1"/>
              <a:t>strategia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 prima è la 1vsAll: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addestrano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classificatori</a:t>
            </a:r>
            <a:r>
              <a:rPr lang="en-US" dirty="0"/>
              <a:t> in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uguale</a:t>
            </a:r>
            <a:r>
              <a:rPr lang="en-US" dirty="0"/>
              <a:t> al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 dove a </a:t>
            </a:r>
            <a:r>
              <a:rPr lang="en-US" dirty="0" err="1"/>
              <a:t>turno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funge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positiva</a:t>
            </a:r>
            <a:r>
              <a:rPr lang="en-US" dirty="0"/>
              <a:t> e </a:t>
            </a:r>
            <a:r>
              <a:rPr lang="en-US" dirty="0" err="1"/>
              <a:t>l’insieme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alter da negative.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predetta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, per la data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presenta</a:t>
            </a:r>
            <a:r>
              <a:rPr lang="en-US" dirty="0"/>
              <a:t> la </a:t>
            </a:r>
            <a:r>
              <a:rPr lang="en-US" dirty="0" err="1"/>
              <a:t>massima</a:t>
            </a:r>
            <a:r>
              <a:rPr lang="en-US" dirty="0"/>
              <a:t> </a:t>
            </a:r>
            <a:r>
              <a:rPr lang="en-US" dirty="0" err="1"/>
              <a:t>distanza</a:t>
            </a:r>
            <a:r>
              <a:rPr lang="en-US" dirty="0"/>
              <a:t> dal </a:t>
            </a:r>
            <a:r>
              <a:rPr lang="en-US" dirty="0" err="1"/>
              <a:t>margine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seconda</a:t>
            </a:r>
            <a:r>
              <a:rPr lang="en-US" dirty="0"/>
              <a:t> è 1sv1: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addestrano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classificatori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</a:t>
            </a:r>
            <a:r>
              <a:rPr lang="en-US" dirty="0" err="1"/>
              <a:t>classi</a:t>
            </a:r>
            <a:r>
              <a:rPr lang="en-US" dirty="0"/>
              <a:t> 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votazione</a:t>
            </a:r>
            <a:r>
              <a:rPr lang="en-US" dirty="0"/>
              <a:t>, ad </a:t>
            </a:r>
            <a:r>
              <a:rPr lang="en-US" dirty="0" err="1"/>
              <a:t>esempio</a:t>
            </a:r>
            <a:r>
              <a:rPr lang="en-US" dirty="0"/>
              <a:t>, a </a:t>
            </a:r>
            <a:r>
              <a:rPr lang="en-US" dirty="0" err="1"/>
              <a:t>maggioranza</a:t>
            </a:r>
            <a:r>
              <a:rPr lang="en-US" dirty="0"/>
              <a:t>.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votata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predetta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E1083C-08AE-F476-4AE5-552612DBC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6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785E-53EC-67C0-52CB-D4B1C0624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0C37BB-A4E9-D714-91E5-F43E12AC0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EB5908E-9CA1-793C-7E87-AF93102CC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Breve </a:t>
            </a:r>
            <a:r>
              <a:rPr lang="en-US" dirty="0" err="1"/>
              <a:t>lettura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vantaggi</a:t>
            </a:r>
            <a:r>
              <a:rPr lang="en-US" dirty="0"/>
              <a:t> 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svantaggi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B3BF3D-C1E9-6646-77A4-61F21FB47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16223-1074-37C9-5ACC-82A5ECE31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88FE30-CF6D-9C10-1041-17B77C9CD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5843B22-B85B-B751-772F-831863F33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421210-E77A-50E1-7328-8AC88CE89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A8E05-7A7A-9F4A-C461-A6AE25543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019A185-51AF-CCD0-63B9-AA2ABD752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6F7F052-43D6-D9A2-9478-70605F754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affrontare</a:t>
            </a:r>
            <a:r>
              <a:rPr lang="en-US" dirty="0"/>
              <a:t> il task </a:t>
            </a:r>
            <a:r>
              <a:rPr lang="en-US" dirty="0" err="1"/>
              <a:t>affidatoci</a:t>
            </a:r>
            <a:r>
              <a:rPr lang="en-US" dirty="0"/>
              <a:t>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confrontato</a:t>
            </a:r>
            <a:r>
              <a:rPr lang="en-US" dirty="0"/>
              <a:t> due </a:t>
            </a:r>
            <a:r>
              <a:rPr lang="en-US" dirty="0" err="1"/>
              <a:t>metologie</a:t>
            </a:r>
            <a:r>
              <a:rPr lang="en-US" dirty="0"/>
              <a:t> </a:t>
            </a:r>
            <a:r>
              <a:rPr lang="en-US" dirty="0" err="1"/>
              <a:t>distinte</a:t>
            </a:r>
            <a:r>
              <a:rPr lang="en-US" dirty="0"/>
              <a:t>:</a:t>
            </a:r>
          </a:p>
          <a:p>
            <a:r>
              <a:rPr lang="en-US" dirty="0"/>
              <a:t>-   Una knowledge based, </a:t>
            </a:r>
          </a:p>
          <a:p>
            <a:pPr marL="171450" indent="-171450">
              <a:buFontTx/>
              <a:buChar char="-"/>
            </a:pPr>
            <a:r>
              <a:rPr lang="en-US" dirty="0"/>
              <a:t>E </a:t>
            </a:r>
            <a:r>
              <a:rPr lang="en-US" dirty="0" err="1"/>
              <a:t>tre</a:t>
            </a:r>
            <a:r>
              <a:rPr lang="en-US" dirty="0"/>
              <a:t> Metodi di machine learning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Cominciando</a:t>
            </a:r>
            <a:r>
              <a:rPr lang="en-US" dirty="0"/>
              <a:t> dal </a:t>
            </a:r>
            <a:r>
              <a:rPr lang="en-US" dirty="0" err="1"/>
              <a:t>metodo</a:t>
            </a:r>
            <a:r>
              <a:rPr lang="en-US" dirty="0"/>
              <a:t> knowledge based TAP,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funge</a:t>
            </a:r>
            <a:r>
              <a:rPr lang="en-US" dirty="0"/>
              <a:t> da baseline per I Metodi </a:t>
            </a:r>
            <a:r>
              <a:rPr lang="en-US" dirty="0" err="1"/>
              <a:t>successivi</a:t>
            </a:r>
            <a:r>
              <a:rPr lang="en-US" dirty="0"/>
              <a:t> e lo </a:t>
            </a:r>
            <a:r>
              <a:rPr lang="en-US" dirty="0" err="1"/>
              <a:t>possiamo</a:t>
            </a:r>
            <a:r>
              <a:rPr lang="en-US" dirty="0"/>
              <a:t> Vedere come un primo </a:t>
            </a:r>
            <a:r>
              <a:rPr lang="en-US" dirty="0" err="1"/>
              <a:t>tentativo</a:t>
            </a:r>
            <a:r>
              <a:rPr lang="en-US" dirty="0"/>
              <a:t> di </a:t>
            </a:r>
            <a:r>
              <a:rPr lang="en-US" dirty="0" err="1"/>
              <a:t>automatizzare</a:t>
            </a:r>
            <a:r>
              <a:rPr lang="en-US" dirty="0"/>
              <a:t> la </a:t>
            </a:r>
            <a:r>
              <a:rPr lang="en-US" dirty="0" err="1"/>
              <a:t>decisione</a:t>
            </a:r>
            <a:r>
              <a:rPr lang="en-US" dirty="0"/>
              <a:t> 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semplificata</a:t>
            </a:r>
            <a:r>
              <a:rPr lang="en-US" dirty="0"/>
              <a:t> del </a:t>
            </a:r>
            <a:r>
              <a:rPr lang="en-US" dirty="0" err="1"/>
              <a:t>ragionamento</a:t>
            </a:r>
            <a:r>
              <a:rPr lang="en-US" dirty="0"/>
              <a:t> </a:t>
            </a:r>
            <a:r>
              <a:rPr lang="en-US" dirty="0" err="1"/>
              <a:t>umano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225B0F-5441-2D6E-BED5-C2CFD9223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85F4D-0EEE-AB1F-6B4D-A24E73A5D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B6190D-8E70-6310-79A0-9A4395F4F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0DC511-A54C-31AB-C88A-6BEA03649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KB lo </a:t>
            </a:r>
            <a:r>
              <a:rPr lang="en-US" dirty="0" err="1"/>
              <a:t>possiamo</a:t>
            </a:r>
            <a:r>
              <a:rPr lang="en-US" dirty="0"/>
              <a:t> Vedere come un </a:t>
            </a:r>
            <a:r>
              <a:rPr lang="en-US" dirty="0" err="1"/>
              <a:t>albero</a:t>
            </a:r>
            <a:r>
              <a:rPr lang="en-US" dirty="0"/>
              <a:t> </a:t>
            </a:r>
            <a:r>
              <a:rPr lang="en-US" dirty="0" err="1"/>
              <a:t>decisionale</a:t>
            </a:r>
            <a:r>
              <a:rPr lang="en-US" dirty="0"/>
              <a:t> a due </a:t>
            </a:r>
            <a:r>
              <a:rPr lang="en-US" dirty="0" err="1"/>
              <a:t>regole</a:t>
            </a:r>
            <a:r>
              <a:rPr lang="en-US" dirty="0"/>
              <a:t>. La prima ricercar il fascio di His, </a:t>
            </a:r>
            <a:r>
              <a:rPr lang="en-US" dirty="0" err="1"/>
              <a:t>andando</a:t>
            </a:r>
            <a:r>
              <a:rPr lang="en-US" dirty="0"/>
              <a:t> a </a:t>
            </a:r>
            <a:r>
              <a:rPr lang="en-US" dirty="0" err="1"/>
              <a:t>valutare</a:t>
            </a:r>
            <a:r>
              <a:rPr lang="en-US" dirty="0"/>
              <a:t> la </a:t>
            </a:r>
            <a:r>
              <a:rPr lang="en-US" dirty="0" err="1"/>
              <a:t>presenza</a:t>
            </a:r>
            <a:r>
              <a:rPr lang="en-US" dirty="0"/>
              <a:t> di un </a:t>
            </a:r>
            <a:r>
              <a:rPr lang="en-US" dirty="0" err="1"/>
              <a:t>picco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l’attivazione</a:t>
            </a:r>
            <a:r>
              <a:rPr lang="en-US" dirty="0"/>
              <a:t> </a:t>
            </a:r>
            <a:r>
              <a:rPr lang="en-US" dirty="0" err="1"/>
              <a:t>atriale</a:t>
            </a:r>
            <a:r>
              <a:rPr lang="en-US" dirty="0"/>
              <a:t> e </a:t>
            </a:r>
            <a:r>
              <a:rPr lang="en-US" dirty="0" err="1"/>
              <a:t>l’attivazione</a:t>
            </a:r>
            <a:r>
              <a:rPr lang="en-US" dirty="0"/>
              <a:t> </a:t>
            </a:r>
            <a:r>
              <a:rPr lang="en-US" dirty="0" err="1"/>
              <a:t>ventricolare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La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valuta il </a:t>
            </a:r>
            <a:r>
              <a:rPr lang="en-US" dirty="0" err="1"/>
              <a:t>posizionamento</a:t>
            </a:r>
            <a:r>
              <a:rPr lang="en-US" dirty="0"/>
              <a:t> </a:t>
            </a:r>
            <a:r>
              <a:rPr lang="en-US" dirty="0" err="1"/>
              <a:t>dell’attivazione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segnale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78D27D-09BF-CB45-4FA2-F0E934E6A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8F72A-3F0C-105A-096E-A4DBF0B9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A0D03D-4C0C-1AE9-662C-08D9535D6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EAD7757-4D9F-E4FE-D62F-A42A8DCFC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performance di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valutate</a:t>
            </a:r>
            <a:r>
              <a:rPr lang="en-US" dirty="0"/>
              <a:t> con CM e </a:t>
            </a:r>
            <a:r>
              <a:rPr lang="en-US" dirty="0" err="1"/>
              <a:t>metriche</a:t>
            </a:r>
            <a:r>
              <a:rPr lang="en-US" dirty="0"/>
              <a:t> standard.</a:t>
            </a:r>
          </a:p>
          <a:p>
            <a:endParaRPr lang="en-US" dirty="0"/>
          </a:p>
          <a:p>
            <a:r>
              <a:rPr lang="en-US" dirty="0"/>
              <a:t>La CM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costruita</a:t>
            </a:r>
            <a:r>
              <a:rPr lang="en-US" dirty="0"/>
              <a:t> </a:t>
            </a:r>
            <a:r>
              <a:rPr lang="en-US" dirty="0" err="1"/>
              <a:t>conteggiando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vera a quale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assegnati</a:t>
            </a:r>
            <a:r>
              <a:rPr lang="en-US" dirty="0"/>
              <a:t> I </a:t>
            </a:r>
            <a:r>
              <a:rPr lang="en-US" dirty="0" err="1"/>
              <a:t>segnali</a:t>
            </a:r>
            <a:r>
              <a:rPr lang="en-US" dirty="0"/>
              <a:t> in ingress </a:t>
            </a:r>
            <a:r>
              <a:rPr lang="en-US" dirty="0" err="1"/>
              <a:t>all’algoritmo</a:t>
            </a:r>
            <a:r>
              <a:rPr lang="en-US" dirty="0"/>
              <a:t>. Ad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sulla</a:t>
            </a:r>
            <a:r>
              <a:rPr lang="en-US" dirty="0"/>
              <a:t> prima </a:t>
            </a:r>
            <a:r>
              <a:rPr lang="en-US" dirty="0" err="1"/>
              <a:t>riga</a:t>
            </a:r>
            <a:r>
              <a:rPr lang="en-US" dirty="0"/>
              <a:t> CONTIAMO … </a:t>
            </a:r>
          </a:p>
          <a:p>
            <a:endParaRPr lang="en-US" dirty="0"/>
          </a:p>
          <a:p>
            <a:r>
              <a:rPr lang="en-US" dirty="0" err="1"/>
              <a:t>Riteniamo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errori</a:t>
            </a:r>
            <a:r>
              <a:rPr lang="en-US" dirty="0"/>
              <a:t> di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:</a:t>
            </a:r>
          </a:p>
          <a:p>
            <a:r>
              <a:rPr lang="en-US" dirty="0"/>
              <a:t>TAP</a:t>
            </a:r>
          </a:p>
          <a:p>
            <a:r>
              <a:rPr lang="en-US" dirty="0"/>
              <a:t>In giallo,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errori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come </a:t>
            </a:r>
            <a:r>
              <a:rPr lang="en-US" dirty="0" err="1"/>
              <a:t>appartenenti</a:t>
            </a:r>
            <a:r>
              <a:rPr lang="en-US" dirty="0"/>
              <a:t> a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efficaci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appartengono</a:t>
            </a:r>
            <a:r>
              <a:rPr lang="en-US" dirty="0"/>
              <a:t> a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indifferenti</a:t>
            </a:r>
            <a:r>
              <a:rPr lang="en-US" dirty="0"/>
              <a:t>, o </a:t>
            </a:r>
            <a:r>
              <a:rPr lang="en-US" dirty="0" err="1"/>
              <a:t>l’errore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come </a:t>
            </a:r>
            <a:r>
              <a:rPr lang="en-US" dirty="0" err="1"/>
              <a:t>provenienti</a:t>
            </a:r>
            <a:r>
              <a:rPr lang="en-US" dirty="0"/>
              <a:t> da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indiferenti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provengono</a:t>
            </a:r>
            <a:r>
              <a:rPr lang="en-US" dirty="0"/>
              <a:t> da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efficaci</a:t>
            </a:r>
            <a:r>
              <a:rPr lang="en-US" dirty="0"/>
              <a:t>. </a:t>
            </a:r>
          </a:p>
          <a:p>
            <a:r>
              <a:rPr lang="en-US" dirty="0"/>
              <a:t>TAP</a:t>
            </a:r>
          </a:p>
          <a:p>
            <a:r>
              <a:rPr lang="en-US" dirty="0"/>
              <a:t>In </a:t>
            </a:r>
            <a:r>
              <a:rPr lang="en-US" dirty="0" err="1"/>
              <a:t>arancione</a:t>
            </a:r>
            <a:r>
              <a:rPr lang="en-US" dirty="0"/>
              <a:t>,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gravoso</a:t>
            </a:r>
            <a:r>
              <a:rPr lang="en-US" dirty="0"/>
              <a:t>, </a:t>
            </a:r>
            <a:r>
              <a:rPr lang="en-US" dirty="0" err="1"/>
              <a:t>l’errore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come </a:t>
            </a:r>
            <a:r>
              <a:rPr lang="en-US" dirty="0" err="1"/>
              <a:t>pericolosi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in </a:t>
            </a:r>
            <a:r>
              <a:rPr lang="en-US" dirty="0" err="1"/>
              <a:t>realtà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efficaci</a:t>
            </a:r>
            <a:endParaRPr lang="en-US" dirty="0"/>
          </a:p>
          <a:p>
            <a:r>
              <a:rPr lang="en-US" dirty="0"/>
              <a:t>TAP</a:t>
            </a:r>
          </a:p>
          <a:p>
            <a:r>
              <a:rPr lang="en-US" dirty="0" err="1"/>
              <a:t>Infine</a:t>
            </a:r>
            <a:r>
              <a:rPr lang="en-US" dirty="0"/>
              <a:t>, in rosso, lo scenario </a:t>
            </a:r>
            <a:r>
              <a:rPr lang="en-US" dirty="0" err="1"/>
              <a:t>peggiore</a:t>
            </a:r>
            <a:r>
              <a:rPr lang="en-US" dirty="0"/>
              <a:t>: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come </a:t>
            </a:r>
            <a:r>
              <a:rPr lang="en-US" dirty="0" err="1"/>
              <a:t>efficaci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in </a:t>
            </a:r>
            <a:r>
              <a:rPr lang="en-US" dirty="0" err="1"/>
              <a:t>realtà</a:t>
            </a:r>
            <a:r>
              <a:rPr lang="en-US" dirty="0"/>
              <a:t> </a:t>
            </a:r>
            <a:r>
              <a:rPr lang="en-US" dirty="0" err="1"/>
              <a:t>provengono</a:t>
            </a:r>
            <a:r>
              <a:rPr lang="en-US" dirty="0"/>
              <a:t> da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pericolose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utilizzate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quelle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nell’ambito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classificazione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spiegarle</a:t>
            </a:r>
            <a:r>
              <a:rPr lang="en-US" dirty="0"/>
              <a:t>, </a:t>
            </a:r>
            <a:r>
              <a:rPr lang="en-US" dirty="0" err="1"/>
              <a:t>immaginiamo</a:t>
            </a:r>
            <a:r>
              <a:rPr lang="en-US" dirty="0"/>
              <a:t> di dover </a:t>
            </a:r>
            <a:r>
              <a:rPr lang="en-US" dirty="0" err="1"/>
              <a:t>classificarei</a:t>
            </a:r>
            <a:r>
              <a:rPr lang="en-US" dirty="0"/>
              <a:t> </a:t>
            </a:r>
            <a:r>
              <a:rPr lang="en-US" dirty="0" err="1"/>
              <a:t>signali</a:t>
            </a:r>
            <a:r>
              <a:rPr lang="en-US" dirty="0"/>
              <a:t> </a:t>
            </a:r>
            <a:r>
              <a:rPr lang="en-US" dirty="0" err="1"/>
              <a:t>efficaci</a:t>
            </a:r>
            <a:r>
              <a:rPr lang="en-US" dirty="0"/>
              <a:t> </a:t>
            </a:r>
            <a:r>
              <a:rPr lang="en-US" dirty="0" err="1"/>
              <a:t>all’abalazione</a:t>
            </a:r>
            <a:r>
              <a:rPr lang="en-US" dirty="0"/>
              <a:t>. I </a:t>
            </a:r>
            <a:r>
              <a:rPr lang="en-US" dirty="0" err="1"/>
              <a:t>cerchietti</a:t>
            </a:r>
            <a:r>
              <a:rPr lang="en-US" dirty="0"/>
              <a:t> Verdi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efficaci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I </a:t>
            </a:r>
            <a:r>
              <a:rPr lang="en-US" dirty="0" err="1"/>
              <a:t>triagoli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I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efficaci</a:t>
            </a:r>
            <a:r>
              <a:rPr lang="en-US" dirty="0"/>
              <a:t>. La </a:t>
            </a:r>
            <a:r>
              <a:rPr lang="en-US" dirty="0" err="1"/>
              <a:t>decisione</a:t>
            </a:r>
            <a:r>
              <a:rPr lang="en-US" dirty="0"/>
              <a:t> </a:t>
            </a:r>
            <a:r>
              <a:rPr lang="en-US" dirty="0" err="1"/>
              <a:t>dell’algoritmo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rappresentata</a:t>
            </a:r>
            <a:r>
              <a:rPr lang="en-US" dirty="0"/>
              <a:t> </a:t>
            </a:r>
            <a:r>
              <a:rPr lang="en-US" dirty="0" err="1"/>
              <a:t>riempiendo</a:t>
            </a:r>
            <a:r>
              <a:rPr lang="en-US" dirty="0"/>
              <a:t> di </a:t>
            </a:r>
            <a:r>
              <a:rPr lang="en-US" dirty="0" err="1"/>
              <a:t>blu</a:t>
            </a:r>
            <a:r>
              <a:rPr lang="en-US" dirty="0"/>
              <a:t> I </a:t>
            </a:r>
            <a:r>
              <a:rPr lang="en-US" dirty="0" err="1"/>
              <a:t>simboli</a:t>
            </a:r>
            <a:r>
              <a:rPr lang="en-US" dirty="0"/>
              <a:t>, a </a:t>
            </a:r>
            <a:r>
              <a:rPr lang="en-US" dirty="0" err="1"/>
              <a:t>rappresentare</a:t>
            </a:r>
            <a:r>
              <a:rPr lang="en-US" dirty="0"/>
              <a:t> </a:t>
            </a:r>
            <a:r>
              <a:rPr lang="en-US" dirty="0" err="1"/>
              <a:t>quei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l’algortimo</a:t>
            </a:r>
            <a:r>
              <a:rPr lang="en-US" dirty="0"/>
              <a:t> decide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effecaci</a:t>
            </a:r>
            <a:r>
              <a:rPr lang="en-US" dirty="0"/>
              <a:t>. TAP </a:t>
            </a:r>
          </a:p>
          <a:p>
            <a:pPr marL="171450" indent="-171450">
              <a:buFontTx/>
              <a:buChar char="-"/>
            </a:pPr>
            <a:r>
              <a:rPr lang="en-US" dirty="0"/>
              <a:t>Il recall </a:t>
            </a:r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l’abilità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obiettivo</a:t>
            </a:r>
            <a:r>
              <a:rPr lang="en-US" dirty="0"/>
              <a:t> (positive)</a:t>
            </a:r>
          </a:p>
          <a:p>
            <a:pPr marL="171450" indent="-171450">
              <a:buFontTx/>
              <a:buChar char="-"/>
            </a:pPr>
            <a:r>
              <a:rPr lang="en-US" dirty="0"/>
              <a:t>La precision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l’abilità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determinare</a:t>
            </a:r>
            <a:r>
              <a:rPr lang="en-US" dirty="0"/>
              <a:t> I positive senza </a:t>
            </a:r>
            <a:r>
              <a:rPr lang="en-US" dirty="0" err="1"/>
              <a:t>confonderli</a:t>
            </a:r>
            <a:r>
              <a:rPr lang="en-US" dirty="0"/>
              <a:t> con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negativa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B054A7-EA0C-61FE-12E6-285E90092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E7B0D-9F8E-ECCB-4E82-BEA531A3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AFBA452-218A-07DC-6B35-1CA398974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4C0AA7-3CEA-37B6-B97F-5B8CD2894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7047D8-5DF7-C2C5-2CC1-8DE8077DA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A2CD-65B1-6B3D-68A5-C6F368514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A1999F8-1826-5CBC-A9D8-E743E0CDC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0CE027-0BEF-9AFA-8D4D-FDFDC26C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Veniamo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alle </a:t>
            </a:r>
            <a:r>
              <a:rPr lang="en-US" dirty="0" err="1"/>
              <a:t>metodologie</a:t>
            </a:r>
            <a:r>
              <a:rPr lang="en-US" dirty="0"/>
              <a:t> di machine learning. </a:t>
            </a:r>
            <a:r>
              <a:rPr lang="en-US" dirty="0" err="1"/>
              <a:t>Immaginiamole</a:t>
            </a:r>
            <a:r>
              <a:rPr lang="en-US" dirty="0"/>
              <a:t> come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black box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ricevendo</a:t>
            </a:r>
            <a:r>
              <a:rPr lang="en-US" dirty="0"/>
              <a:t> in ingress un </a:t>
            </a:r>
            <a:r>
              <a:rPr lang="en-US" dirty="0" err="1"/>
              <a:t>segnale</a:t>
            </a:r>
            <a:r>
              <a:rPr lang="en-US" dirty="0"/>
              <a:t>,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decisione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</a:t>
            </a:r>
            <a:r>
              <a:rPr lang="en-US" dirty="0" err="1"/>
              <a:t>dell’esperienza</a:t>
            </a:r>
            <a:r>
              <a:rPr lang="en-US" dirty="0"/>
              <a:t> </a:t>
            </a:r>
            <a:r>
              <a:rPr lang="en-US" dirty="0" err="1"/>
              <a:t>acquisita</a:t>
            </a:r>
            <a:r>
              <a:rPr lang="en-US" dirty="0"/>
              <a:t> sui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precedentemente</a:t>
            </a:r>
            <a:r>
              <a:rPr lang="en-US" dirty="0"/>
              <a:t> </a:t>
            </a:r>
            <a:r>
              <a:rPr lang="en-US" dirty="0" err="1"/>
              <a:t>osservati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Tra le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metodologie</a:t>
            </a:r>
            <a:r>
              <a:rPr lang="en-US" dirty="0"/>
              <a:t>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innanzitutto</a:t>
            </a:r>
            <a:r>
              <a:rPr lang="en-US" dirty="0"/>
              <a:t> </a:t>
            </a:r>
            <a:r>
              <a:rPr lang="en-US" dirty="0" err="1"/>
              <a:t>valutato</a:t>
            </a:r>
            <a:r>
              <a:rPr lang="en-US" dirty="0"/>
              <a:t> TAP un </a:t>
            </a:r>
            <a:r>
              <a:rPr lang="en-US" dirty="0" err="1"/>
              <a:t>albero</a:t>
            </a:r>
            <a:r>
              <a:rPr lang="en-US" dirty="0"/>
              <a:t> </a:t>
            </a:r>
            <a:r>
              <a:rPr lang="en-US" dirty="0" err="1"/>
              <a:t>decisionale</a:t>
            </a:r>
            <a:r>
              <a:rPr lang="en-US" dirty="0"/>
              <a:t>, il quale </a:t>
            </a:r>
            <a:r>
              <a:rPr lang="en-US" dirty="0" err="1"/>
              <a:t>concettualemente</a:t>
            </a:r>
            <a:r>
              <a:rPr lang="en-US" dirty="0"/>
              <a:t> è molto simile al </a:t>
            </a:r>
            <a:r>
              <a:rPr lang="en-US" dirty="0" err="1"/>
              <a:t>modello</a:t>
            </a:r>
            <a:r>
              <a:rPr lang="en-US" dirty="0"/>
              <a:t> baseline, con la </a:t>
            </a:r>
            <a:r>
              <a:rPr lang="en-US" dirty="0" err="1"/>
              <a:t>sostanziale</a:t>
            </a:r>
            <a:r>
              <a:rPr lang="en-US" dirty="0"/>
              <a:t>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e la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addestramento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. </a:t>
            </a:r>
          </a:p>
          <a:p>
            <a:r>
              <a:rPr lang="en-US" dirty="0" err="1"/>
              <a:t>Seguono</a:t>
            </a:r>
            <a:r>
              <a:rPr lang="en-US" dirty="0"/>
              <a:t> poi TAP un MLR,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generalizzazione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regression </a:t>
            </a:r>
            <a:r>
              <a:rPr lang="en-US" dirty="0" err="1"/>
              <a:t>logistica</a:t>
            </a:r>
            <a:r>
              <a:rPr lang="en-US" dirty="0"/>
              <a:t>, ed </a:t>
            </a:r>
            <a:r>
              <a:rPr lang="en-US" dirty="0" err="1"/>
              <a:t>infine</a:t>
            </a:r>
            <a:r>
              <a:rPr lang="en-US" dirty="0"/>
              <a:t> TAP </a:t>
            </a:r>
            <a:r>
              <a:rPr lang="en-US" dirty="0" err="1"/>
              <a:t>una</a:t>
            </a:r>
            <a:r>
              <a:rPr lang="en-US" dirty="0"/>
              <a:t> SVM.</a:t>
            </a:r>
          </a:p>
          <a:p>
            <a:endParaRPr lang="en-US" dirty="0"/>
          </a:p>
          <a:p>
            <a:r>
              <a:rPr lang="en-US" dirty="0"/>
              <a:t>Di tutti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slides ne </a:t>
            </a:r>
            <a:r>
              <a:rPr lang="en-US" dirty="0" err="1"/>
              <a:t>spiegano</a:t>
            </a:r>
            <a:r>
              <a:rPr lang="en-US" dirty="0"/>
              <a:t> il </a:t>
            </a:r>
            <a:r>
              <a:rPr lang="en-US" dirty="0" err="1"/>
              <a:t>funzionamento</a:t>
            </a:r>
            <a:r>
              <a:rPr lang="en-US" dirty="0"/>
              <a:t>,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</a:t>
            </a:r>
            <a:r>
              <a:rPr lang="en-US" dirty="0"/>
              <a:t> </a:t>
            </a:r>
            <a:r>
              <a:rPr lang="en-US" dirty="0" err="1"/>
              <a:t>approfondire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aspetto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327DEC-85C5-A191-2325-DE4B6EA25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0.png"/><Relationship Id="rId5" Type="http://schemas.openxmlformats.org/officeDocument/2006/relationships/image" Target="../media/image17.png"/><Relationship Id="rId10" Type="http://schemas.openxmlformats.org/officeDocument/2006/relationships/image" Target="../media/image41.png"/><Relationship Id="rId4" Type="http://schemas.microsoft.com/office/2007/relationships/hdphoto" Target="../media/hdphoto4.wdp"/><Relationship Id="rId9" Type="http://schemas.openxmlformats.org/officeDocument/2006/relationships/image" Target="../media/image3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46.png"/><Relationship Id="rId10" Type="http://schemas.openxmlformats.org/officeDocument/2006/relationships/image" Target="../media/image280.png"/><Relationship Id="rId4" Type="http://schemas.openxmlformats.org/officeDocument/2006/relationships/image" Target="../media/image240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10" Type="http://schemas.openxmlformats.org/officeDocument/2006/relationships/image" Target="../media/image27.svg"/><Relationship Id="rId4" Type="http://schemas.openxmlformats.org/officeDocument/2006/relationships/image" Target="../media/image15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3626" y="2556493"/>
            <a:ext cx="8339575" cy="191390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3600" dirty="0"/>
              <a:t>Classification of EGMs in AVNRT ablations</a:t>
            </a:r>
          </a:p>
          <a:p>
            <a:pPr algn="ctr"/>
            <a:endParaRPr lang="en-GB" sz="3600" noProof="0" dirty="0"/>
          </a:p>
          <a:p>
            <a:pPr algn="ctr"/>
            <a:r>
              <a:rPr lang="en-GB" sz="3600" noProof="0" dirty="0"/>
              <a:t>University of Padua and </a:t>
            </a:r>
            <a:r>
              <a:rPr lang="en-GB" sz="3600" noProof="0" dirty="0" err="1"/>
              <a:t>Camposampiero</a:t>
            </a:r>
            <a:r>
              <a:rPr lang="en-GB" sz="3600" noProof="0" dirty="0"/>
              <a:t> Hospital collaboration</a:t>
            </a:r>
            <a:endParaRPr lang="en-GB" sz="4000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3504" y="5474260"/>
            <a:ext cx="3581307" cy="408268"/>
          </a:xfrm>
        </p:spPr>
        <p:txBody>
          <a:bodyPr>
            <a:normAutofit/>
          </a:bodyPr>
          <a:lstStyle/>
          <a:p>
            <a:endParaRPr lang="en-GB" sz="1600" noProof="0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5268876" y="6248043"/>
            <a:ext cx="1654247" cy="44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800" noProof="0" dirty="0">
                <a:solidFill>
                  <a:prstClr val="white"/>
                </a:solidFill>
                <a:latin typeface="Calibri" panose="020F0502020204030204"/>
              </a:rPr>
              <a:t>16</a:t>
            </a:r>
            <a:r>
              <a:rPr lang="en-GB" sz="1800" baseline="30000" dirty="0" err="1">
                <a:solidFill>
                  <a:prstClr val="white"/>
                </a:solidFill>
                <a:latin typeface="Calibri" panose="020F0502020204030204"/>
              </a:rPr>
              <a:t>th</a:t>
            </a:r>
            <a:r>
              <a:rPr lang="en-GB" sz="1800" noProof="0" dirty="0">
                <a:solidFill>
                  <a:prstClr val="white"/>
                </a:solidFill>
                <a:latin typeface="Calibri" panose="020F0502020204030204"/>
              </a:rPr>
              <a:t> April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2025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77FA0A5-F723-9A7B-BF68-F9EE141DB911}"/>
              </a:ext>
            </a:extLst>
          </p:cNvPr>
          <p:cNvSpPr txBox="1">
            <a:spLocks/>
          </p:cNvSpPr>
          <p:nvPr/>
        </p:nvSpPr>
        <p:spPr>
          <a:xfrm>
            <a:off x="287189" y="5474260"/>
            <a:ext cx="4434839" cy="108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noProof="0" dirty="0"/>
              <a:t>Prof. Simone Del Favero</a:t>
            </a:r>
          </a:p>
          <a:p>
            <a:pPr algn="l"/>
            <a:r>
              <a:rPr lang="en-GB" sz="1600" noProof="0" dirty="0"/>
              <a:t>Ph.D. Francesco </a:t>
            </a:r>
            <a:r>
              <a:rPr lang="en-GB" sz="1600" noProof="0" dirty="0" err="1"/>
              <a:t>Prendin</a:t>
            </a:r>
            <a:endParaRPr lang="en-GB" sz="1600" noProof="0" dirty="0"/>
          </a:p>
          <a:p>
            <a:pPr algn="l"/>
            <a:r>
              <a:rPr lang="en-GB" sz="1600" noProof="0" dirty="0"/>
              <a:t>Andrea Corrado</a:t>
            </a:r>
          </a:p>
          <a:p>
            <a:pPr algn="l"/>
            <a:endParaRPr lang="en-GB" sz="1600" noProof="0" dirty="0"/>
          </a:p>
        </p:txBody>
      </p:sp>
    </p:spTree>
    <p:extLst>
      <p:ext uri="{BB962C8B-B14F-4D97-AF65-F5344CB8AC3E}">
        <p14:creationId xmlns:p14="http://schemas.microsoft.com/office/powerpoint/2010/main" val="350587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2C90D-5DA3-FFD1-9A50-89436279C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6C6A9-A9C7-3332-89AB-C66044F5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Results: model comparison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FA6E8B-6746-67CC-076A-64BE48F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10</a:t>
            </a:fld>
            <a:endParaRPr lang="en-GB" noProof="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7B437AE2-7EF6-D21B-1DD1-763D3B497DA6}"/>
              </a:ext>
            </a:extLst>
          </p:cNvPr>
          <p:cNvGrpSpPr/>
          <p:nvPr/>
        </p:nvGrpSpPr>
        <p:grpSpPr>
          <a:xfrm>
            <a:off x="68837" y="1545362"/>
            <a:ext cx="2954842" cy="2859878"/>
            <a:chOff x="68837" y="1545362"/>
            <a:chExt cx="2954842" cy="2859878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B93C344-61FE-034C-FE23-D8CC8908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37" y="2011469"/>
              <a:ext cx="2954842" cy="2393771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D36DC9C2-F7CA-8075-7804-56BF0E916ECE}"/>
                </a:ext>
              </a:extLst>
            </p:cNvPr>
            <p:cNvSpPr/>
            <p:nvPr/>
          </p:nvSpPr>
          <p:spPr>
            <a:xfrm>
              <a:off x="295946" y="1545362"/>
              <a:ext cx="2484654" cy="34369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noProof="0" dirty="0">
                  <a:solidFill>
                    <a:schemeClr val="tx1"/>
                  </a:solidFill>
                </a:rPr>
                <a:t>Knowledge based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52AE738B-51AC-2EE8-1A82-681F4D973DE1}"/>
                </a:ext>
              </a:extLst>
            </p:cNvPr>
            <p:cNvSpPr/>
            <p:nvPr/>
          </p:nvSpPr>
          <p:spPr>
            <a:xfrm>
              <a:off x="1371541" y="2349500"/>
              <a:ext cx="520759" cy="497214"/>
            </a:xfrm>
            <a:prstGeom prst="roundRect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50A7FEA2-6EB7-6206-092B-71620349D86D}"/>
                </a:ext>
              </a:extLst>
            </p:cNvPr>
            <p:cNvSpPr/>
            <p:nvPr/>
          </p:nvSpPr>
          <p:spPr>
            <a:xfrm>
              <a:off x="1371541" y="3549294"/>
              <a:ext cx="520759" cy="497214"/>
            </a:xfrm>
            <a:prstGeom prst="round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11951CD3-0427-93AD-31F7-41368F0DF4F1}"/>
                </a:ext>
              </a:extLst>
            </p:cNvPr>
            <p:cNvSpPr/>
            <p:nvPr/>
          </p:nvSpPr>
          <p:spPr>
            <a:xfrm>
              <a:off x="1974620" y="2932747"/>
              <a:ext cx="520759" cy="497214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C7AD4D96-CE83-3CC8-4F4E-7E84C096286F}"/>
                </a:ext>
              </a:extLst>
            </p:cNvPr>
            <p:cNvSpPr/>
            <p:nvPr/>
          </p:nvSpPr>
          <p:spPr>
            <a:xfrm>
              <a:off x="761349" y="2931794"/>
              <a:ext cx="520759" cy="497214"/>
            </a:xfrm>
            <a:prstGeom prst="roundRect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661B078F-3D13-0FD5-F47D-19B7BAC2D3DE}"/>
              </a:ext>
            </a:extLst>
          </p:cNvPr>
          <p:cNvCxnSpPr/>
          <p:nvPr/>
        </p:nvCxnSpPr>
        <p:spPr>
          <a:xfrm>
            <a:off x="3082949" y="1450428"/>
            <a:ext cx="0" cy="4813476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7DBBFD47-CBF0-C275-272B-5ADF0E20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6023"/>
              </p:ext>
            </p:extLst>
          </p:nvPr>
        </p:nvGraphicFramePr>
        <p:xfrm>
          <a:off x="274402" y="4633513"/>
          <a:ext cx="2600382" cy="103632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866794">
                  <a:extLst>
                    <a:ext uri="{9D8B030D-6E8A-4147-A177-3AD203B41FA5}">
                      <a16:colId xmlns:a16="http://schemas.microsoft.com/office/drawing/2014/main" val="2085841831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441877269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307977127"/>
                    </a:ext>
                  </a:extLst>
                </a:gridCol>
              </a:tblGrid>
              <a:tr h="193529"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6398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Indifferent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72%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93%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81830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Effective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338023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Dangerous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61%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52%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729927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31562170-40CB-5309-9447-C519B06C7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62339"/>
              </p:ext>
            </p:extLst>
          </p:nvPr>
        </p:nvGraphicFramePr>
        <p:xfrm>
          <a:off x="3260178" y="4637592"/>
          <a:ext cx="2600382" cy="103632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866794">
                  <a:extLst>
                    <a:ext uri="{9D8B030D-6E8A-4147-A177-3AD203B41FA5}">
                      <a16:colId xmlns:a16="http://schemas.microsoft.com/office/drawing/2014/main" val="2085841831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441877269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307977127"/>
                    </a:ext>
                  </a:extLst>
                </a:gridCol>
              </a:tblGrid>
              <a:tr h="193529"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6398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Indifferent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82%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92%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81830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Effective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57%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338023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Dangerous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67%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49%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729927"/>
                  </a:ext>
                </a:extLst>
              </a:tr>
            </a:tbl>
          </a:graphicData>
        </a:graphic>
      </p:graphicFrame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9AF3F187-5C7B-66DD-21FD-7C921764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54793"/>
              </p:ext>
            </p:extLst>
          </p:nvPr>
        </p:nvGraphicFramePr>
        <p:xfrm>
          <a:off x="6314920" y="4633513"/>
          <a:ext cx="2600382" cy="103632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866794">
                  <a:extLst>
                    <a:ext uri="{9D8B030D-6E8A-4147-A177-3AD203B41FA5}">
                      <a16:colId xmlns:a16="http://schemas.microsoft.com/office/drawing/2014/main" val="2085841831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441877269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307977127"/>
                    </a:ext>
                  </a:extLst>
                </a:gridCol>
              </a:tblGrid>
              <a:tr h="193529"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6398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Indifferent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63%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81830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Effective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83%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338023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Dangerous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69%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729927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8EBD21C-4F18-81BF-16FC-9B3802429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99437"/>
              </p:ext>
            </p:extLst>
          </p:nvPr>
        </p:nvGraphicFramePr>
        <p:xfrm>
          <a:off x="9458166" y="4633513"/>
          <a:ext cx="2600382" cy="103632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866794">
                  <a:extLst>
                    <a:ext uri="{9D8B030D-6E8A-4147-A177-3AD203B41FA5}">
                      <a16:colId xmlns:a16="http://schemas.microsoft.com/office/drawing/2014/main" val="2085841831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441877269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307977127"/>
                    </a:ext>
                  </a:extLst>
                </a:gridCol>
              </a:tblGrid>
              <a:tr h="193529"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6398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Indifferent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81830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Effective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51%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338023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Dangerous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61%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76%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729927"/>
                  </a:ext>
                </a:extLst>
              </a:tr>
            </a:tbl>
          </a:graphicData>
        </a:graphic>
      </p:graphicFrame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891BBA1C-504A-0D64-C995-611881E1A5E1}"/>
              </a:ext>
            </a:extLst>
          </p:cNvPr>
          <p:cNvSpPr/>
          <p:nvPr/>
        </p:nvSpPr>
        <p:spPr>
          <a:xfrm>
            <a:off x="1057544" y="4274781"/>
            <a:ext cx="1148080" cy="1491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noProof="0" dirty="0">
                <a:solidFill>
                  <a:schemeClr val="tx1"/>
                </a:solidFill>
              </a:rPr>
              <a:t>Algorithm decision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5A22925-9013-D3E7-E547-E6E9D4D7B25C}"/>
              </a:ext>
            </a:extLst>
          </p:cNvPr>
          <p:cNvSpPr/>
          <p:nvPr/>
        </p:nvSpPr>
        <p:spPr>
          <a:xfrm rot="16200000">
            <a:off x="-193873" y="3176740"/>
            <a:ext cx="798301" cy="1382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noProof="0" dirty="0">
                <a:solidFill>
                  <a:schemeClr val="tx1"/>
                </a:solidFill>
              </a:rPr>
              <a:t>True Label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253E107-9FD1-B1F4-FDF1-8F8999BD0752}"/>
              </a:ext>
            </a:extLst>
          </p:cNvPr>
          <p:cNvGrpSpPr/>
          <p:nvPr/>
        </p:nvGrpSpPr>
        <p:grpSpPr>
          <a:xfrm>
            <a:off x="3082949" y="1545362"/>
            <a:ext cx="2954840" cy="2786888"/>
            <a:chOff x="3082949" y="1545362"/>
            <a:chExt cx="2954840" cy="2786888"/>
          </a:xfrm>
        </p:grpSpPr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8AAD33FE-533F-8CE5-5FBF-6CB69E8008FE}"/>
                </a:ext>
              </a:extLst>
            </p:cNvPr>
            <p:cNvGrpSpPr/>
            <p:nvPr/>
          </p:nvGrpSpPr>
          <p:grpSpPr>
            <a:xfrm>
              <a:off x="3082949" y="1545362"/>
              <a:ext cx="2954840" cy="2773879"/>
              <a:chOff x="3082949" y="1545362"/>
              <a:chExt cx="2954840" cy="2773879"/>
            </a:xfrm>
          </p:grpSpPr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A50B0EE7-FEF1-7D46-7CD8-82D8EFEF0A0D}"/>
                  </a:ext>
                </a:extLst>
              </p:cNvPr>
              <p:cNvSpPr/>
              <p:nvPr/>
            </p:nvSpPr>
            <p:spPr>
              <a:xfrm>
                <a:off x="3268277" y="1545362"/>
                <a:ext cx="2661877" cy="3436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noProof="0" dirty="0">
                    <a:solidFill>
                      <a:schemeClr val="tx1"/>
                    </a:solidFill>
                  </a:rPr>
                  <a:t>Decision Tree</a:t>
                </a:r>
              </a:p>
            </p:txBody>
          </p:sp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ED0327EB-6222-76A0-167D-EA1BD5435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082949" y="1974763"/>
                <a:ext cx="2954840" cy="2344478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06422EE-20BE-6D50-02C6-4AA32BBB3238}"/>
                  </a:ext>
                </a:extLst>
              </p:cNvPr>
              <p:cNvSpPr/>
              <p:nvPr/>
            </p:nvSpPr>
            <p:spPr>
              <a:xfrm>
                <a:off x="4350767" y="2305694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EE065EB1-6C50-4563-0B00-002650D9D58C}"/>
                  </a:ext>
                </a:extLst>
              </p:cNvPr>
              <p:cNvSpPr/>
              <p:nvPr/>
            </p:nvSpPr>
            <p:spPr>
              <a:xfrm>
                <a:off x="4350767" y="3491687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7CBE819D-41A0-5426-8315-D09ED04BA5BF}"/>
                  </a:ext>
                </a:extLst>
              </p:cNvPr>
              <p:cNvSpPr/>
              <p:nvPr/>
            </p:nvSpPr>
            <p:spPr>
              <a:xfrm>
                <a:off x="4937082" y="2879902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0D88FA38-E2FF-33E5-374C-19A2201A68A3}"/>
                  </a:ext>
                </a:extLst>
              </p:cNvPr>
              <p:cNvSpPr/>
              <p:nvPr/>
            </p:nvSpPr>
            <p:spPr>
              <a:xfrm>
                <a:off x="3772892" y="2879902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</p:grp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035E5416-3D80-D79E-39E9-8A773C4CE7F6}"/>
                </a:ext>
              </a:extLst>
            </p:cNvPr>
            <p:cNvSpPr/>
            <p:nvPr/>
          </p:nvSpPr>
          <p:spPr>
            <a:xfrm>
              <a:off x="4049791" y="4183147"/>
              <a:ext cx="1148080" cy="14910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noProof="0" dirty="0">
                  <a:solidFill>
                    <a:schemeClr val="tx1"/>
                  </a:solidFill>
                </a:rPr>
                <a:t>Algorithm decision</a:t>
              </a:r>
            </a:p>
          </p:txBody>
        </p:sp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D4FBBA11-ABE0-59F8-C647-82B0B2DC8A3A}"/>
                </a:ext>
              </a:extLst>
            </p:cNvPr>
            <p:cNvSpPr/>
            <p:nvPr/>
          </p:nvSpPr>
          <p:spPr>
            <a:xfrm rot="16200000">
              <a:off x="2824963" y="3176739"/>
              <a:ext cx="798301" cy="13824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noProof="0" dirty="0">
                  <a:solidFill>
                    <a:schemeClr val="tx1"/>
                  </a:solidFill>
                </a:rPr>
                <a:t>True Label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FD0BACE5-F997-95F7-D40D-FD2E624C0B0C}"/>
              </a:ext>
            </a:extLst>
          </p:cNvPr>
          <p:cNvGrpSpPr/>
          <p:nvPr/>
        </p:nvGrpSpPr>
        <p:grpSpPr>
          <a:xfrm>
            <a:off x="6119297" y="1545362"/>
            <a:ext cx="2954840" cy="2760233"/>
            <a:chOff x="6119297" y="1545362"/>
            <a:chExt cx="2954840" cy="2760233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11275F2C-813C-8B7D-2563-B75EF3AC200D}"/>
                </a:ext>
              </a:extLst>
            </p:cNvPr>
            <p:cNvGrpSpPr/>
            <p:nvPr/>
          </p:nvGrpSpPr>
          <p:grpSpPr>
            <a:xfrm>
              <a:off x="6119297" y="1545362"/>
              <a:ext cx="2954840" cy="2743081"/>
              <a:chOff x="6119297" y="1545362"/>
              <a:chExt cx="2954840" cy="2743081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6272BAE3-A8ED-287D-5C08-8FCDCFD9CEF8}"/>
                  </a:ext>
                </a:extLst>
              </p:cNvPr>
              <p:cNvSpPr/>
              <p:nvPr/>
            </p:nvSpPr>
            <p:spPr>
              <a:xfrm>
                <a:off x="6347848" y="1545362"/>
                <a:ext cx="2661877" cy="3436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noProof="0" dirty="0">
                    <a:solidFill>
                      <a:schemeClr val="tx1"/>
                    </a:solidFill>
                  </a:rPr>
                  <a:t>Multinomial Logistic Regression</a:t>
                </a:r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F3E62C7F-A7FD-9034-13BB-64C4D1A98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19297" y="2011469"/>
                <a:ext cx="2954840" cy="2276974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612827F5-7424-5881-F894-8CA0FBC7D3F5}"/>
                  </a:ext>
                </a:extLst>
              </p:cNvPr>
              <p:cNvSpPr/>
              <p:nvPr/>
            </p:nvSpPr>
            <p:spPr>
              <a:xfrm>
                <a:off x="7426725" y="2308204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73AABC73-8B31-0CAC-477C-748C2321AF1F}"/>
                  </a:ext>
                </a:extLst>
              </p:cNvPr>
              <p:cNvSpPr/>
              <p:nvPr/>
            </p:nvSpPr>
            <p:spPr>
              <a:xfrm>
                <a:off x="7426725" y="3458309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D43CE7EA-7E08-BB7A-66B8-3C0E5FE2F58C}"/>
                  </a:ext>
                </a:extLst>
              </p:cNvPr>
              <p:cNvSpPr/>
              <p:nvPr/>
            </p:nvSpPr>
            <p:spPr>
              <a:xfrm>
                <a:off x="8029804" y="2891451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81B52E90-74D7-4A45-5273-4D3B1508FA8E}"/>
                  </a:ext>
                </a:extLst>
              </p:cNvPr>
              <p:cNvSpPr/>
              <p:nvPr/>
            </p:nvSpPr>
            <p:spPr>
              <a:xfrm>
                <a:off x="6816533" y="2890498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</p:grpSp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FB5A7108-6B4C-EE3E-F041-EEA42682F3A6}"/>
                </a:ext>
              </a:extLst>
            </p:cNvPr>
            <p:cNvSpPr/>
            <p:nvPr/>
          </p:nvSpPr>
          <p:spPr>
            <a:xfrm rot="16200000">
              <a:off x="5846645" y="3176738"/>
              <a:ext cx="798301" cy="13824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noProof="0" dirty="0">
                  <a:solidFill>
                    <a:schemeClr val="tx1"/>
                  </a:solidFill>
                </a:rPr>
                <a:t>True Label</a:t>
              </a:r>
            </a:p>
          </p:txBody>
        </p:sp>
        <p:sp>
          <p:nvSpPr>
            <p:cNvPr id="52" name="Rettangolo con angoli arrotondati 51">
              <a:extLst>
                <a:ext uri="{FF2B5EF4-FFF2-40B4-BE49-F238E27FC236}">
                  <a16:creationId xmlns:a16="http://schemas.microsoft.com/office/drawing/2014/main" id="{FDF19035-32BD-1EBD-6947-11BC90BD8D4A}"/>
                </a:ext>
              </a:extLst>
            </p:cNvPr>
            <p:cNvSpPr/>
            <p:nvPr/>
          </p:nvSpPr>
          <p:spPr>
            <a:xfrm>
              <a:off x="7104746" y="4156492"/>
              <a:ext cx="1148080" cy="14910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noProof="0" dirty="0">
                  <a:solidFill>
                    <a:schemeClr val="tx1"/>
                  </a:solidFill>
                </a:rPr>
                <a:t>Algorithm decision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465123CA-0246-4D9E-0839-51D411E2A15B}"/>
              </a:ext>
            </a:extLst>
          </p:cNvPr>
          <p:cNvGrpSpPr/>
          <p:nvPr/>
        </p:nvGrpSpPr>
        <p:grpSpPr>
          <a:xfrm>
            <a:off x="9168323" y="1545362"/>
            <a:ext cx="2954840" cy="2704644"/>
            <a:chOff x="9168323" y="1545362"/>
            <a:chExt cx="2954840" cy="2704644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89B302AA-4EEB-3406-1B47-0ECE90B55733}"/>
                </a:ext>
              </a:extLst>
            </p:cNvPr>
            <p:cNvGrpSpPr/>
            <p:nvPr/>
          </p:nvGrpSpPr>
          <p:grpSpPr>
            <a:xfrm>
              <a:off x="9168323" y="1545362"/>
              <a:ext cx="2954840" cy="2696952"/>
              <a:chOff x="9168323" y="1545362"/>
              <a:chExt cx="2954840" cy="2696952"/>
            </a:xfrm>
          </p:grpSpPr>
          <p:sp>
            <p:nvSpPr>
              <p:cNvPr id="32" name="Rettangolo con angoli arrotondati 31">
                <a:extLst>
                  <a:ext uri="{FF2B5EF4-FFF2-40B4-BE49-F238E27FC236}">
                    <a16:creationId xmlns:a16="http://schemas.microsoft.com/office/drawing/2014/main" id="{FF58852C-9162-A906-52BB-6053C781BEB6}"/>
                  </a:ext>
                </a:extLst>
              </p:cNvPr>
              <p:cNvSpPr/>
              <p:nvPr/>
            </p:nvSpPr>
            <p:spPr>
              <a:xfrm>
                <a:off x="9427419" y="1545362"/>
                <a:ext cx="2661877" cy="3436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noProof="0" dirty="0">
                    <a:solidFill>
                      <a:schemeClr val="tx1"/>
                    </a:solidFill>
                  </a:rPr>
                  <a:t>Support Vector Machine</a:t>
                </a:r>
              </a:p>
            </p:txBody>
          </p:sp>
          <p:pic>
            <p:nvPicPr>
              <p:cNvPr id="41" name="Immagine 40">
                <a:extLst>
                  <a:ext uri="{FF2B5EF4-FFF2-40B4-BE49-F238E27FC236}">
                    <a16:creationId xmlns:a16="http://schemas.microsoft.com/office/drawing/2014/main" id="{0D8B0927-C5C1-E439-63C0-378343941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168323" y="1965340"/>
                <a:ext cx="2954840" cy="2276974"/>
              </a:xfrm>
              <a:prstGeom prst="rect">
                <a:avLst/>
              </a:prstGeom>
            </p:spPr>
          </p:pic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F966CAF9-CB40-BF6B-A147-6A3709291A7C}"/>
                  </a:ext>
                </a:extLst>
              </p:cNvPr>
              <p:cNvSpPr/>
              <p:nvPr/>
            </p:nvSpPr>
            <p:spPr>
              <a:xfrm>
                <a:off x="10467826" y="2288083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42" name="Rettangolo con angoli arrotondati 41">
                <a:extLst>
                  <a:ext uri="{FF2B5EF4-FFF2-40B4-BE49-F238E27FC236}">
                    <a16:creationId xmlns:a16="http://schemas.microsoft.com/office/drawing/2014/main" id="{F4A5E508-9FDC-D177-FC90-56362A7404FD}"/>
                  </a:ext>
                </a:extLst>
              </p:cNvPr>
              <p:cNvSpPr/>
              <p:nvPr/>
            </p:nvSpPr>
            <p:spPr>
              <a:xfrm>
                <a:off x="10467826" y="3430727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43" name="Rettangolo con angoli arrotondati 42">
                <a:extLst>
                  <a:ext uri="{FF2B5EF4-FFF2-40B4-BE49-F238E27FC236}">
                    <a16:creationId xmlns:a16="http://schemas.microsoft.com/office/drawing/2014/main" id="{96EF8308-5210-2DC8-1FA9-687FB61E3B80}"/>
                  </a:ext>
                </a:extLst>
              </p:cNvPr>
              <p:cNvSpPr/>
              <p:nvPr/>
            </p:nvSpPr>
            <p:spPr>
              <a:xfrm>
                <a:off x="11067704" y="2846714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4C005A04-97B8-D1D4-F4D3-DCA68758FF98}"/>
                  </a:ext>
                </a:extLst>
              </p:cNvPr>
              <p:cNvSpPr/>
              <p:nvPr/>
            </p:nvSpPr>
            <p:spPr>
              <a:xfrm>
                <a:off x="9880494" y="2846714"/>
                <a:ext cx="520759" cy="49721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</p:grpSp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609EB0A4-261B-D2EF-A7C7-3D844490174F}"/>
                </a:ext>
              </a:extLst>
            </p:cNvPr>
            <p:cNvSpPr/>
            <p:nvPr/>
          </p:nvSpPr>
          <p:spPr>
            <a:xfrm rot="16200000">
              <a:off x="8907091" y="3176737"/>
              <a:ext cx="798301" cy="13824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noProof="0" dirty="0">
                  <a:solidFill>
                    <a:schemeClr val="tx1"/>
                  </a:solidFill>
                </a:rPr>
                <a:t>True Label</a:t>
              </a:r>
            </a:p>
          </p:txBody>
        </p:sp>
        <p:sp>
          <p:nvSpPr>
            <p:cNvPr id="53" name="Rettangolo con angoli arrotondati 52">
              <a:extLst>
                <a:ext uri="{FF2B5EF4-FFF2-40B4-BE49-F238E27FC236}">
                  <a16:creationId xmlns:a16="http://schemas.microsoft.com/office/drawing/2014/main" id="{C3B38FFE-3C3F-9D17-8ADE-E300E26B05BB}"/>
                </a:ext>
              </a:extLst>
            </p:cNvPr>
            <p:cNvSpPr/>
            <p:nvPr/>
          </p:nvSpPr>
          <p:spPr>
            <a:xfrm>
              <a:off x="10154165" y="4100903"/>
              <a:ext cx="1148080" cy="14910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noProof="0" dirty="0">
                  <a:solidFill>
                    <a:schemeClr val="tx1"/>
                  </a:solidFill>
                </a:rPr>
                <a:t>Algorithm decision</a:t>
              </a:r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24B2F0D3-436D-9202-3380-EF0CB9AF2909}"/>
              </a:ext>
            </a:extLst>
          </p:cNvPr>
          <p:cNvGrpSpPr/>
          <p:nvPr/>
        </p:nvGrpSpPr>
        <p:grpSpPr>
          <a:xfrm>
            <a:off x="314012" y="2624858"/>
            <a:ext cx="381836" cy="1426193"/>
            <a:chOff x="314012" y="2624858"/>
            <a:chExt cx="381836" cy="1426193"/>
          </a:xfrm>
        </p:grpSpPr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8F04A855-A8D8-2C4F-6F42-164DE25728DA}"/>
                </a:ext>
              </a:extLst>
            </p:cNvPr>
            <p:cNvSpPr txBox="1"/>
            <p:nvPr/>
          </p:nvSpPr>
          <p:spPr>
            <a:xfrm>
              <a:off x="314012" y="2624858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661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98930340-135D-CE97-FEF2-FF03B672B5EF}"/>
                </a:ext>
              </a:extLst>
            </p:cNvPr>
            <p:cNvSpPr txBox="1"/>
            <p:nvPr/>
          </p:nvSpPr>
          <p:spPr>
            <a:xfrm>
              <a:off x="316171" y="32208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F42D4B3D-6C97-1514-2D9E-2F0672BC6729}"/>
                </a:ext>
              </a:extLst>
            </p:cNvPr>
            <p:cNvSpPr txBox="1"/>
            <p:nvPr/>
          </p:nvSpPr>
          <p:spPr>
            <a:xfrm>
              <a:off x="316171" y="380483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90</a:t>
              </a:r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AB12892C-01F3-A646-A9D3-5DE92873EC34}"/>
              </a:ext>
            </a:extLst>
          </p:cNvPr>
          <p:cNvGrpSpPr/>
          <p:nvPr/>
        </p:nvGrpSpPr>
        <p:grpSpPr>
          <a:xfrm>
            <a:off x="3337155" y="2556094"/>
            <a:ext cx="381836" cy="1426193"/>
            <a:chOff x="314012" y="2624858"/>
            <a:chExt cx="381836" cy="1426193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F8194CA5-866A-C05C-065D-E84EC729EAC3}"/>
                </a:ext>
              </a:extLst>
            </p:cNvPr>
            <p:cNvSpPr txBox="1"/>
            <p:nvPr/>
          </p:nvSpPr>
          <p:spPr>
            <a:xfrm>
              <a:off x="314012" y="2624858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661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D8A1D092-C5C1-039D-0632-97A89064348D}"/>
                </a:ext>
              </a:extLst>
            </p:cNvPr>
            <p:cNvSpPr txBox="1"/>
            <p:nvPr/>
          </p:nvSpPr>
          <p:spPr>
            <a:xfrm>
              <a:off x="316171" y="32208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600B09BB-8739-9976-C32D-89E4ED113891}"/>
                </a:ext>
              </a:extLst>
            </p:cNvPr>
            <p:cNvSpPr txBox="1"/>
            <p:nvPr/>
          </p:nvSpPr>
          <p:spPr>
            <a:xfrm>
              <a:off x="316171" y="380483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90</a:t>
              </a: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D036EE9B-5254-1508-195F-40C8749BB0EE}"/>
              </a:ext>
            </a:extLst>
          </p:cNvPr>
          <p:cNvGrpSpPr/>
          <p:nvPr/>
        </p:nvGrpSpPr>
        <p:grpSpPr>
          <a:xfrm>
            <a:off x="6371439" y="2554301"/>
            <a:ext cx="381836" cy="1426193"/>
            <a:chOff x="314012" y="2624858"/>
            <a:chExt cx="381836" cy="1426193"/>
          </a:xfrm>
        </p:grpSpPr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5040F649-2823-3181-0F56-C180C3915A4C}"/>
                </a:ext>
              </a:extLst>
            </p:cNvPr>
            <p:cNvSpPr txBox="1"/>
            <p:nvPr/>
          </p:nvSpPr>
          <p:spPr>
            <a:xfrm>
              <a:off x="314012" y="2624858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661</a:t>
              </a: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770D365E-DBCF-335E-1A34-DB83D3FB331B}"/>
                </a:ext>
              </a:extLst>
            </p:cNvPr>
            <p:cNvSpPr txBox="1"/>
            <p:nvPr/>
          </p:nvSpPr>
          <p:spPr>
            <a:xfrm>
              <a:off x="316171" y="32208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9D028D7B-4009-7331-4F3A-C3482F9B08E4}"/>
                </a:ext>
              </a:extLst>
            </p:cNvPr>
            <p:cNvSpPr txBox="1"/>
            <p:nvPr/>
          </p:nvSpPr>
          <p:spPr>
            <a:xfrm>
              <a:off x="316171" y="380483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90</a:t>
              </a:r>
            </a:p>
          </p:txBody>
        </p: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B66DAED4-4F81-BF7A-12B3-E894E91CF7F1}"/>
              </a:ext>
            </a:extLst>
          </p:cNvPr>
          <p:cNvGrpSpPr/>
          <p:nvPr/>
        </p:nvGrpSpPr>
        <p:grpSpPr>
          <a:xfrm>
            <a:off x="9428019" y="2532764"/>
            <a:ext cx="381836" cy="1426193"/>
            <a:chOff x="314012" y="2624858"/>
            <a:chExt cx="381836" cy="1426193"/>
          </a:xfrm>
        </p:grpSpPr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90508307-BAEC-5D2E-25D3-9E62F2AA33CA}"/>
                </a:ext>
              </a:extLst>
            </p:cNvPr>
            <p:cNvSpPr txBox="1"/>
            <p:nvPr/>
          </p:nvSpPr>
          <p:spPr>
            <a:xfrm>
              <a:off x="314012" y="2624858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661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F595A391-54AD-08EA-06DA-5B00DA54E975}"/>
                </a:ext>
              </a:extLst>
            </p:cNvPr>
            <p:cNvSpPr txBox="1"/>
            <p:nvPr/>
          </p:nvSpPr>
          <p:spPr>
            <a:xfrm>
              <a:off x="316171" y="32208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D2244FBD-25AF-F7FA-0261-22C65A2445E2}"/>
                </a:ext>
              </a:extLst>
            </p:cNvPr>
            <p:cNvSpPr txBox="1"/>
            <p:nvPr/>
          </p:nvSpPr>
          <p:spPr>
            <a:xfrm>
              <a:off x="316171" y="380483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i="1" dirty="0">
                  <a:solidFill>
                    <a:schemeClr val="bg1">
                      <a:lumMod val="50000"/>
                    </a:schemeClr>
                  </a:solidFill>
                </a:rPr>
                <a:t>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8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5D2A1-C5ED-77B3-8B4E-94755E504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35A54-D5E2-96FA-4160-24CF2D37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5CD6AD-D03E-1F2D-9D49-6D144132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11</a:t>
            </a:fld>
            <a:endParaRPr lang="en-GB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9CD335-33FB-08DE-34DB-BEE60706CDF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171211A-E8F2-D580-C62B-A752B1C038FB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8834CC6-64F4-D8BD-9E8F-CCC63AF5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644" y="2717273"/>
            <a:ext cx="9031016" cy="30158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1" dirty="0"/>
              <a:t>For the first time, a </a:t>
            </a:r>
            <a:r>
              <a:rPr lang="en-US" sz="1800" b="1" i="1" dirty="0"/>
              <a:t>knowledge-based</a:t>
            </a:r>
            <a:r>
              <a:rPr lang="en-US" sz="1800" i="1" dirty="0"/>
              <a:t> classifier has been </a:t>
            </a:r>
            <a:r>
              <a:rPr lang="en-US" sz="1800" b="1" i="1" dirty="0"/>
              <a:t>proposed that exploits signals expected behavior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noProof="0" dirty="0"/>
              <a:t>The </a:t>
            </a:r>
            <a:r>
              <a:rPr lang="en-US" sz="1800" b="1" i="1" noProof="0" dirty="0"/>
              <a:t>knowledge-based</a:t>
            </a:r>
            <a:r>
              <a:rPr lang="en-US" sz="1800" i="1" noProof="0" dirty="0"/>
              <a:t> classifier was </a:t>
            </a:r>
            <a:r>
              <a:rPr lang="en-US" sz="1800" b="1" i="1" noProof="0" dirty="0"/>
              <a:t>compared</a:t>
            </a:r>
            <a:r>
              <a:rPr lang="en-US" sz="1800" i="1" noProof="0" dirty="0"/>
              <a:t> </a:t>
            </a:r>
            <a:r>
              <a:rPr lang="en-US" sz="1800" b="1" i="1" noProof="0" dirty="0"/>
              <a:t>with</a:t>
            </a:r>
            <a:r>
              <a:rPr lang="en-US" sz="1800" i="1" noProof="0" dirty="0"/>
              <a:t> </a:t>
            </a:r>
            <a:r>
              <a:rPr lang="en-US" sz="1800" b="1" i="1" noProof="0" dirty="0"/>
              <a:t>machine</a:t>
            </a:r>
            <a:r>
              <a:rPr lang="en-US" sz="1800" i="1" noProof="0" dirty="0"/>
              <a:t> </a:t>
            </a:r>
            <a:r>
              <a:rPr lang="en-US" sz="1800" b="1" i="1" noProof="0" dirty="0"/>
              <a:t>leaning</a:t>
            </a:r>
            <a:r>
              <a:rPr lang="en-US" sz="1800" i="1" noProof="0" dirty="0"/>
              <a:t> techniques, and the </a:t>
            </a:r>
            <a:r>
              <a:rPr lang="en-US" sz="1800" b="1" i="1" noProof="0" dirty="0"/>
              <a:t>SVM</a:t>
            </a:r>
            <a:r>
              <a:rPr lang="en-US" sz="1800" i="1" noProof="0" dirty="0"/>
              <a:t> model </a:t>
            </a:r>
            <a:r>
              <a:rPr lang="en-US" sz="1800" b="1" i="1" noProof="0" dirty="0"/>
              <a:t>outperformed</a:t>
            </a:r>
            <a:r>
              <a:rPr lang="en-US" sz="1800" i="1" noProof="0" dirty="0"/>
              <a:t> it. </a:t>
            </a:r>
            <a:r>
              <a:rPr lang="en-US" sz="1800" b="1" i="1" noProof="0" dirty="0"/>
              <a:t>However</a:t>
            </a:r>
            <a:r>
              <a:rPr lang="en-US" sz="1800" i="1" noProof="0" dirty="0"/>
              <a:t>, even the best model </a:t>
            </a:r>
            <a:r>
              <a:rPr lang="en-US" sz="1800" b="1" i="1" noProof="0" dirty="0"/>
              <a:t>suffers</a:t>
            </a:r>
            <a:r>
              <a:rPr lang="en-US" sz="1800" i="1" noProof="0" dirty="0"/>
              <a:t> from </a:t>
            </a:r>
            <a:r>
              <a:rPr lang="en-US" sz="1800" b="1" i="1" noProof="0" dirty="0"/>
              <a:t>some</a:t>
            </a:r>
            <a:r>
              <a:rPr lang="en-US" sz="1800" i="1" noProof="0" dirty="0"/>
              <a:t> </a:t>
            </a:r>
            <a:r>
              <a:rPr lang="en-US" sz="1800" b="1" i="1" noProof="0" dirty="0"/>
              <a:t>degree</a:t>
            </a:r>
            <a:r>
              <a:rPr lang="en-US" sz="1800" i="1" noProof="0" dirty="0"/>
              <a:t> of </a:t>
            </a:r>
            <a:r>
              <a:rPr lang="en-US" sz="1800" b="1" i="1" noProof="0" dirty="0"/>
              <a:t>classification</a:t>
            </a:r>
            <a:r>
              <a:rPr lang="en-US" sz="1800" i="1" noProof="0" dirty="0"/>
              <a:t> </a:t>
            </a:r>
            <a:r>
              <a:rPr lang="en-US" sz="1800" b="1" i="1" noProof="0" dirty="0"/>
              <a:t>error</a:t>
            </a:r>
            <a:r>
              <a:rPr lang="en-US" sz="1800" i="1" noProof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noProof="0" dirty="0"/>
          </a:p>
          <a:p>
            <a:pPr marL="0" indent="0">
              <a:buNone/>
            </a:pPr>
            <a:endParaRPr lang="en-GB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94321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EF7A4-6050-EE55-F307-8CF452E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E0437-8B78-AD9C-113B-264929D2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Future works -  discussion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B370-9C55-2CD5-9181-49FA306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12</a:t>
            </a:fld>
            <a:endParaRPr lang="en-GB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D217F45-A009-07E7-84F2-877317E56173}"/>
              </a:ext>
            </a:extLst>
          </p:cNvPr>
          <p:cNvSpPr/>
          <p:nvPr/>
        </p:nvSpPr>
        <p:spPr>
          <a:xfrm>
            <a:off x="6672357" y="180258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07B0A4-0760-783D-682A-EB72DD0759E8}"/>
              </a:ext>
            </a:extLst>
          </p:cNvPr>
          <p:cNvSpPr/>
          <p:nvPr/>
        </p:nvSpPr>
        <p:spPr>
          <a:xfrm>
            <a:off x="4818604" y="2211094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680AE6A-B0CA-3768-FD49-5364C730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704" y="1541253"/>
            <a:ext cx="7037896" cy="44196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600" b="1" i="1" dirty="0"/>
              <a:t>Improving what have been achieved</a:t>
            </a:r>
          </a:p>
          <a:p>
            <a:pPr lvl="1">
              <a:spcBef>
                <a:spcPts val="600"/>
              </a:spcBef>
            </a:pPr>
            <a:r>
              <a:rPr lang="en-GB" sz="1600" b="1" i="1" dirty="0"/>
              <a:t>Improving Knowledge-based classifier</a:t>
            </a:r>
          </a:p>
          <a:p>
            <a:pPr lvl="1">
              <a:spcBef>
                <a:spcPts val="600"/>
              </a:spcBef>
            </a:pPr>
            <a:r>
              <a:rPr lang="en-GB" sz="1600" b="1" i="1" dirty="0"/>
              <a:t>Fine</a:t>
            </a:r>
            <a:r>
              <a:rPr lang="en-GB" sz="1600" i="1" dirty="0"/>
              <a:t> </a:t>
            </a:r>
            <a:r>
              <a:rPr lang="en-GB" sz="1600" b="1" i="1" dirty="0"/>
              <a:t>tuning</a:t>
            </a:r>
            <a:r>
              <a:rPr lang="en-GB" sz="1600" i="1" dirty="0"/>
              <a:t> of model parameters </a:t>
            </a:r>
          </a:p>
          <a:p>
            <a:pPr lvl="1">
              <a:spcBef>
                <a:spcPts val="600"/>
              </a:spcBef>
            </a:pPr>
            <a:r>
              <a:rPr lang="en-GB" sz="1600" b="1" i="1" dirty="0"/>
              <a:t>Other</a:t>
            </a:r>
            <a:r>
              <a:rPr lang="en-GB" sz="1600" i="1" dirty="0"/>
              <a:t> </a:t>
            </a:r>
            <a:r>
              <a:rPr lang="en-GB" sz="1600" b="1" i="1" dirty="0"/>
              <a:t>models</a:t>
            </a:r>
            <a:r>
              <a:rPr lang="en-GB" sz="1600" i="1" dirty="0"/>
              <a:t> evaluation</a:t>
            </a:r>
          </a:p>
          <a:p>
            <a:pPr lvl="1">
              <a:spcBef>
                <a:spcPts val="600"/>
              </a:spcBef>
            </a:pPr>
            <a:r>
              <a:rPr lang="en-GB" sz="1600" b="1" i="1" noProof="0" dirty="0"/>
              <a:t>Improving</a:t>
            </a:r>
            <a:r>
              <a:rPr lang="en-GB" sz="1600" i="1" noProof="0" dirty="0"/>
              <a:t> </a:t>
            </a:r>
            <a:r>
              <a:rPr lang="en-GB" sz="1600" b="1" i="1" noProof="0" dirty="0"/>
              <a:t>feature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GB" sz="1600" noProof="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600" b="1" i="1" dirty="0"/>
              <a:t>Evaluating other, fundamental information</a:t>
            </a:r>
          </a:p>
          <a:p>
            <a:pPr lvl="1">
              <a:spcBef>
                <a:spcPts val="600"/>
              </a:spcBef>
            </a:pPr>
            <a:r>
              <a:rPr lang="en-GB" sz="1600" b="1" noProof="0" dirty="0"/>
              <a:t>Exploring</a:t>
            </a:r>
            <a:r>
              <a:rPr lang="en-GB" sz="1600" noProof="0" dirty="0"/>
              <a:t> the usage of </a:t>
            </a:r>
            <a:r>
              <a:rPr lang="en-GB" sz="1600" b="1" noProof="0" dirty="0"/>
              <a:t>spatial</a:t>
            </a:r>
            <a:r>
              <a:rPr lang="en-GB" sz="1600" noProof="0" dirty="0"/>
              <a:t>/</a:t>
            </a:r>
            <a:r>
              <a:rPr lang="en-GB" sz="1600" b="1" noProof="0" dirty="0"/>
              <a:t>geometrical</a:t>
            </a:r>
            <a:r>
              <a:rPr lang="en-GB" sz="1600" noProof="0" dirty="0"/>
              <a:t> features </a:t>
            </a:r>
          </a:p>
          <a:p>
            <a:pPr lvl="1">
              <a:spcBef>
                <a:spcPts val="600"/>
              </a:spcBef>
            </a:pPr>
            <a:r>
              <a:rPr lang="en-GB" sz="1600" b="1" dirty="0"/>
              <a:t>Clinicians'</a:t>
            </a:r>
            <a:r>
              <a:rPr lang="en-GB" sz="1600" dirty="0"/>
              <a:t> </a:t>
            </a:r>
            <a:r>
              <a:rPr lang="en-GB" sz="1600" b="1" dirty="0"/>
              <a:t>suggestion</a:t>
            </a:r>
            <a:endParaRPr lang="en-GB" sz="1600" b="1" noProof="0" dirty="0"/>
          </a:p>
          <a:p>
            <a:pPr marL="0" indent="0">
              <a:spcBef>
                <a:spcPts val="600"/>
              </a:spcBef>
              <a:buNone/>
            </a:pPr>
            <a:endParaRPr lang="en-GB" sz="1600" noProof="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600" b="1" i="1" dirty="0"/>
              <a:t>Towards AI </a:t>
            </a:r>
          </a:p>
          <a:p>
            <a:pPr lvl="1">
              <a:spcBef>
                <a:spcPts val="600"/>
              </a:spcBef>
            </a:pPr>
            <a:r>
              <a:rPr lang="en-GB" sz="1600" dirty="0"/>
              <a:t>Usage of </a:t>
            </a:r>
            <a:r>
              <a:rPr lang="en-GB" sz="1600" b="1" dirty="0"/>
              <a:t>Deep-Learning</a:t>
            </a:r>
            <a:r>
              <a:rPr lang="en-GB" sz="1600" dirty="0"/>
              <a:t> models</a:t>
            </a:r>
          </a:p>
          <a:p>
            <a:pPr marL="0" indent="0">
              <a:spcBef>
                <a:spcPts val="600"/>
              </a:spcBef>
              <a:buNone/>
            </a:pPr>
            <a:endParaRPr lang="en-GB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600" b="1" i="1" dirty="0"/>
              <a:t>Other approaches</a:t>
            </a:r>
            <a:endParaRPr lang="en-GB" sz="1600" dirty="0"/>
          </a:p>
          <a:p>
            <a:pPr lvl="1">
              <a:spcBef>
                <a:spcPts val="600"/>
              </a:spcBef>
            </a:pPr>
            <a:r>
              <a:rPr lang="en-GB" sz="1600" dirty="0"/>
              <a:t>Exploring the usage of </a:t>
            </a:r>
            <a:r>
              <a:rPr lang="en-GB" sz="1600" b="1" dirty="0"/>
              <a:t>unsupervised</a:t>
            </a:r>
            <a:r>
              <a:rPr lang="en-GB" sz="1600" dirty="0"/>
              <a:t> </a:t>
            </a:r>
            <a:r>
              <a:rPr lang="en-GB" sz="1600" b="1" dirty="0"/>
              <a:t>learning</a:t>
            </a:r>
            <a:r>
              <a:rPr lang="en-GB" sz="1600" dirty="0"/>
              <a:t> algorithms </a:t>
            </a:r>
            <a:endParaRPr lang="en-GB" sz="1600" noProof="0" dirty="0"/>
          </a:p>
          <a:p>
            <a:pPr marL="0" indent="0">
              <a:spcBef>
                <a:spcPts val="600"/>
              </a:spcBef>
              <a:buNone/>
            </a:pPr>
            <a:endParaRPr lang="en-GB" sz="1600" noProof="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D0D9D01D-8FC4-81CC-2CDD-61C879408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379" y="1344337"/>
            <a:ext cx="685537" cy="685537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934DDB3-A605-5637-7501-B684B5B7A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510" y="3291291"/>
            <a:ext cx="466477" cy="466477"/>
          </a:xfrm>
          <a:prstGeom prst="rect">
            <a:avLst/>
          </a:prstGeom>
        </p:spPr>
      </p:pic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05B248D9-2758-797C-42C2-8D50B638A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370" y="4373561"/>
            <a:ext cx="684758" cy="684758"/>
          </a:xfrm>
          <a:prstGeom prst="rect">
            <a:avLst/>
          </a:prstGeom>
        </p:spPr>
      </p:pic>
      <p:pic>
        <p:nvPicPr>
          <p:cNvPr id="23" name="Elemento grafico 22">
            <a:extLst>
              <a:ext uri="{FF2B5EF4-FFF2-40B4-BE49-F238E27FC236}">
                <a16:creationId xmlns:a16="http://schemas.microsoft.com/office/drawing/2014/main" id="{2C6D5125-F250-FBAB-D54F-2680FD1F6B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576" y="5390473"/>
            <a:ext cx="528056" cy="489100"/>
          </a:xfrm>
          <a:prstGeom prst="rect">
            <a:avLst/>
          </a:prstGeom>
        </p:spPr>
      </p:pic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346FF727-AA1C-269D-B58E-BCF339DFBEA0}"/>
              </a:ext>
            </a:extLst>
          </p:cNvPr>
          <p:cNvSpPr/>
          <p:nvPr/>
        </p:nvSpPr>
        <p:spPr>
          <a:xfrm flipH="1">
            <a:off x="4015740" y="2819400"/>
            <a:ext cx="636325" cy="10726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noProof="0" dirty="0">
              <a:solidFill>
                <a:srgbClr val="002060"/>
              </a:solidFill>
            </a:endParaRP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C491716C-E254-CB66-BC36-956BBAEC6ADF}"/>
              </a:ext>
            </a:extLst>
          </p:cNvPr>
          <p:cNvSpPr/>
          <p:nvPr/>
        </p:nvSpPr>
        <p:spPr>
          <a:xfrm flipH="1">
            <a:off x="4238709" y="3998244"/>
            <a:ext cx="636325" cy="10726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noProof="0" dirty="0">
              <a:solidFill>
                <a:srgbClr val="002060"/>
              </a:solidFill>
            </a:endParaRP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56453480-7AF0-C358-4F1E-6790498874B9}"/>
              </a:ext>
            </a:extLst>
          </p:cNvPr>
          <p:cNvSpPr/>
          <p:nvPr/>
        </p:nvSpPr>
        <p:spPr>
          <a:xfrm flipH="1">
            <a:off x="5654040" y="1932288"/>
            <a:ext cx="636325" cy="10726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AF29-E3AF-F253-B223-D2FB0D77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EBA54A-5AD0-ECE4-85BC-AED2752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13</a:t>
            </a:fld>
            <a:endParaRPr lang="en-GB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322453-331A-1206-20DF-EFE75D2BF6F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81F5A7-CAC9-C4D2-A3D9-F5D739ED0C6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8CE383F6-E0D7-B676-0560-6BA9CA9D4FE9}"/>
              </a:ext>
            </a:extLst>
          </p:cNvPr>
          <p:cNvSpPr txBox="1">
            <a:spLocks/>
          </p:cNvSpPr>
          <p:nvPr/>
        </p:nvSpPr>
        <p:spPr>
          <a:xfrm>
            <a:off x="2539999" y="3492507"/>
            <a:ext cx="7112002" cy="481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="1" noProof="0" dirty="0">
                <a:solidFill>
                  <a:schemeClr val="accent1"/>
                </a:solidFill>
              </a:rPr>
              <a:t>Appendices A: Knowledge-based model</a:t>
            </a:r>
            <a:endParaRPr lang="en-GB" b="1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01583-FFD6-C628-4AC0-BFD9D37A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1A7A2-C1BC-1852-CFFD-4AACDDA4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Knowledge based classifier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4DB30D-6906-ADE0-B66F-C7D685AD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8AA3398-71CB-2C33-DEFE-8378D8B0451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5" name="Segnaposto contenuto 5">
            <a:extLst>
              <a:ext uri="{FF2B5EF4-FFF2-40B4-BE49-F238E27FC236}">
                <a16:creationId xmlns:a16="http://schemas.microsoft.com/office/drawing/2014/main" id="{6DCD1CA8-E4E7-3FC3-04AC-8F8509F1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32" y="1503319"/>
            <a:ext cx="6272849" cy="585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i="1" noProof="0" dirty="0"/>
              <a:t>Four</a:t>
            </a:r>
            <a:r>
              <a:rPr lang="en-GB" sz="1400" i="1" noProof="0" dirty="0"/>
              <a:t> knowledge-based classifiers were defined, and the best one is reported.</a:t>
            </a:r>
          </a:p>
          <a:p>
            <a:pPr marL="0" indent="0">
              <a:buNone/>
            </a:pPr>
            <a:endParaRPr lang="en-GB" sz="1400" i="1" noProof="0" dirty="0"/>
          </a:p>
          <a:p>
            <a:pPr marL="0" indent="0">
              <a:buNone/>
            </a:pPr>
            <a:endParaRPr lang="en-GB" sz="1400" i="1" noProof="0" dirty="0"/>
          </a:p>
          <a:p>
            <a:pPr marL="0" indent="0">
              <a:buNone/>
            </a:pPr>
            <a:endParaRPr lang="en-GB" sz="1400" i="1" noProof="0" dirty="0"/>
          </a:p>
        </p:txBody>
      </p:sp>
      <p:pic>
        <p:nvPicPr>
          <p:cNvPr id="20" name="Immagine 19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D9C9965-D00D-8091-DF08-C00D56B2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41" y="1528559"/>
            <a:ext cx="4919302" cy="2785676"/>
          </a:xfrm>
          <a:prstGeom prst="rect">
            <a:avLst/>
          </a:prstGeom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id="{BA0CC52B-8990-2D13-4F2F-FDDC1BCF0A56}"/>
              </a:ext>
            </a:extLst>
          </p:cNvPr>
          <p:cNvGrpSpPr/>
          <p:nvPr/>
        </p:nvGrpSpPr>
        <p:grpSpPr>
          <a:xfrm>
            <a:off x="8758027" y="3109066"/>
            <a:ext cx="200164" cy="126223"/>
            <a:chOff x="8451637" y="3830439"/>
            <a:chExt cx="242693" cy="151574"/>
          </a:xfrm>
        </p:grpSpPr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1ADC0762-78C8-451E-595A-FAA7F228BECE}"/>
                </a:ext>
              </a:extLst>
            </p:cNvPr>
            <p:cNvCxnSpPr>
              <a:cxnSpLocks/>
            </p:cNvCxnSpPr>
            <p:nvPr/>
          </p:nvCxnSpPr>
          <p:spPr>
            <a:xfrm>
              <a:off x="8451637" y="3830439"/>
              <a:ext cx="242693" cy="1205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41EA6153-4248-D515-DAD1-AB19EA989491}"/>
                </a:ext>
              </a:extLst>
            </p:cNvPr>
            <p:cNvSpPr/>
            <p:nvPr/>
          </p:nvSpPr>
          <p:spPr>
            <a:xfrm>
              <a:off x="8528242" y="3894219"/>
              <a:ext cx="89481" cy="8779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5030E54-A824-4236-0FF0-62A566BA1D74}"/>
              </a:ext>
            </a:extLst>
          </p:cNvPr>
          <p:cNvGrpSpPr/>
          <p:nvPr/>
        </p:nvGrpSpPr>
        <p:grpSpPr>
          <a:xfrm>
            <a:off x="9230291" y="2211773"/>
            <a:ext cx="73800" cy="1488029"/>
            <a:chOff x="9428651" y="2075733"/>
            <a:chExt cx="89481" cy="1786890"/>
          </a:xfrm>
        </p:grpSpPr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00FBE545-980F-A459-80A8-B4CADB02F7A0}"/>
                </a:ext>
              </a:extLst>
            </p:cNvPr>
            <p:cNvCxnSpPr>
              <a:cxnSpLocks/>
            </p:cNvCxnSpPr>
            <p:nvPr/>
          </p:nvCxnSpPr>
          <p:spPr>
            <a:xfrm>
              <a:off x="9443059" y="2075733"/>
              <a:ext cx="0" cy="178689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EE751777-C299-D1AC-C90B-31AC699806B5}"/>
                </a:ext>
              </a:extLst>
            </p:cNvPr>
            <p:cNvSpPr/>
            <p:nvPr/>
          </p:nvSpPr>
          <p:spPr>
            <a:xfrm>
              <a:off x="9428651" y="2075733"/>
              <a:ext cx="89481" cy="8779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BACE94B4-4186-FF67-CF3B-7A942487A582}"/>
              </a:ext>
            </a:extLst>
          </p:cNvPr>
          <p:cNvGrpSpPr/>
          <p:nvPr/>
        </p:nvGrpSpPr>
        <p:grpSpPr>
          <a:xfrm>
            <a:off x="422574" y="2207963"/>
            <a:ext cx="3210089" cy="2348160"/>
            <a:chOff x="422574" y="2207963"/>
            <a:chExt cx="3210089" cy="2348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5EFB3946-15F4-CFB5-4755-B8A997A950B0}"/>
                    </a:ext>
                  </a:extLst>
                </p:cNvPr>
                <p:cNvSpPr/>
                <p:nvPr/>
              </p:nvSpPr>
              <p:spPr>
                <a:xfrm>
                  <a:off x="1344758" y="2207963"/>
                  <a:ext cx="2287905" cy="972655"/>
                </a:xfrm>
                <a:prstGeom prst="round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Is there a peak between atrial and ventricular activation? </a:t>
                  </a:r>
                </a:p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Is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minor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peak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&gt;</a:t>
                  </a:r>
                  <a14:m>
                    <m:oMath xmlns:m="http://schemas.openxmlformats.org/officeDocument/2006/math"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400" dirty="0">
                      <a:solidFill>
                        <a:schemeClr val="tx1"/>
                      </a:solidFill>
                    </a:rPr>
                    <a:t>)</a:t>
                  </a:r>
                  <a:endParaRPr lang="en-GB" sz="1400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5EFB3946-15F4-CFB5-4755-B8A997A95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758" y="2207963"/>
                  <a:ext cx="2287905" cy="972655"/>
                </a:xfrm>
                <a:prstGeom prst="round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519A656D-1594-EB2C-E5E8-A558D430EA34}"/>
                </a:ext>
              </a:extLst>
            </p:cNvPr>
            <p:cNvSpPr/>
            <p:nvPr/>
          </p:nvSpPr>
          <p:spPr>
            <a:xfrm>
              <a:off x="422574" y="4312785"/>
              <a:ext cx="1050330" cy="2433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noProof="0" dirty="0">
                  <a:solidFill>
                    <a:schemeClr val="bg1"/>
                  </a:solidFill>
                </a:rPr>
                <a:t>Dangerous</a:t>
              </a:r>
              <a:endParaRPr lang="en-GB" sz="12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172434BC-1BCA-FB8B-0999-69535F583B4C}"/>
                </a:ext>
              </a:extLst>
            </p:cNvPr>
            <p:cNvSpPr txBox="1"/>
            <p:nvPr/>
          </p:nvSpPr>
          <p:spPr>
            <a:xfrm>
              <a:off x="881681" y="3109066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Yes</a:t>
              </a:r>
            </a:p>
          </p:txBody>
        </p: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5C1D0FA0-4810-8105-1E8C-D10C40496100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5400000">
              <a:off x="1152142" y="2976215"/>
              <a:ext cx="1132167" cy="1540972"/>
            </a:xfrm>
            <a:prstGeom prst="bentConnector3">
              <a:avLst>
                <a:gd name="adj1" fmla="val 20293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A4643A5-6379-07F9-6F8E-BE978B98ED33}"/>
              </a:ext>
            </a:extLst>
          </p:cNvPr>
          <p:cNvGrpSpPr/>
          <p:nvPr/>
        </p:nvGrpSpPr>
        <p:grpSpPr>
          <a:xfrm>
            <a:off x="2171921" y="3109465"/>
            <a:ext cx="3568324" cy="2424237"/>
            <a:chOff x="2171921" y="3109465"/>
            <a:chExt cx="3568324" cy="2424237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31686C75-7D3C-9462-C1A3-585D370D35B5}"/>
                </a:ext>
              </a:extLst>
            </p:cNvPr>
            <p:cNvSpPr/>
            <p:nvPr/>
          </p:nvSpPr>
          <p:spPr>
            <a:xfrm>
              <a:off x="2171921" y="5267080"/>
              <a:ext cx="1011936" cy="2451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noProof="0" dirty="0">
                  <a:solidFill>
                    <a:schemeClr val="bg1"/>
                  </a:solidFill>
                </a:rPr>
                <a:t>Indifferent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A3D159DC-EF7E-F345-156A-3C27D5791ADF}"/>
                </a:ext>
              </a:extLst>
            </p:cNvPr>
            <p:cNvSpPr txBox="1"/>
            <p:nvPr/>
          </p:nvSpPr>
          <p:spPr>
            <a:xfrm>
              <a:off x="3619631" y="3109465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7AA8A0D2-E126-0DEF-6968-933DF5CD0BCE}"/>
                    </a:ext>
                  </a:extLst>
                </p:cNvPr>
                <p:cNvSpPr/>
                <p:nvPr/>
              </p:nvSpPr>
              <p:spPr>
                <a:xfrm>
                  <a:off x="2865049" y="3653369"/>
                  <a:ext cx="2172607" cy="1054226"/>
                </a:xfrm>
                <a:prstGeom prst="round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noProof="0" dirty="0">
                      <a:solidFill>
                        <a:schemeClr val="tx1"/>
                      </a:solidFill>
                    </a:rPr>
                    <a:t>Is the main activation atrial or ventricular?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GB" sz="1400" b="0" noProof="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dominant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peak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time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&lt; </a:t>
                  </a:r>
                  <a14:m>
                    <m:oMath xmlns:m="http://schemas.openxmlformats.org/officeDocument/2006/math">
                      <m:r>
                        <a:rPr lang="it-IT" sz="14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1400" b="0" noProof="0" dirty="0">
                      <a:solidFill>
                        <a:schemeClr val="tx1"/>
                      </a:solidFill>
                    </a:rPr>
                    <a:t>)</a:t>
                  </a:r>
                  <a:endParaRPr lang="it-IT" sz="1400" b="0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7AA8A0D2-E126-0DEF-6968-933DF5CD0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049" y="3653369"/>
                  <a:ext cx="2172607" cy="105422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2DA68082-284A-97D1-92D5-CEB19BAD9272}"/>
                </a:ext>
              </a:extLst>
            </p:cNvPr>
            <p:cNvSpPr/>
            <p:nvPr/>
          </p:nvSpPr>
          <p:spPr>
            <a:xfrm>
              <a:off x="4693257" y="5267080"/>
              <a:ext cx="1046988" cy="2666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noProof="0" dirty="0">
                  <a:solidFill>
                    <a:schemeClr val="bg1"/>
                  </a:solidFill>
                </a:rPr>
                <a:t>Effective</a:t>
              </a: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68F721C1-0D95-F5BD-DD5B-F1A242AA9167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 rot="16200000" flipH="1">
              <a:off x="2983657" y="2685672"/>
              <a:ext cx="472751" cy="1462642"/>
            </a:xfrm>
            <a:prstGeom prst="bentConnector3">
              <a:avLst>
                <a:gd name="adj1" fmla="val 48778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394515F-8C18-31BE-3288-BDECE8BE06F9}"/>
                </a:ext>
              </a:extLst>
            </p:cNvPr>
            <p:cNvSpPr txBox="1"/>
            <p:nvPr/>
          </p:nvSpPr>
          <p:spPr>
            <a:xfrm>
              <a:off x="2488710" y="4719040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Yes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B562EA5A-CD2E-80E3-64E2-91B492A4C4A4}"/>
                </a:ext>
              </a:extLst>
            </p:cNvPr>
            <p:cNvSpPr txBox="1"/>
            <p:nvPr/>
          </p:nvSpPr>
          <p:spPr>
            <a:xfrm>
              <a:off x="5037656" y="4719040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No</a:t>
              </a:r>
            </a:p>
          </p:txBody>
        </p: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3D7AE97A-68BB-EDA4-06EB-16423F25758A}"/>
                </a:ext>
              </a:extLst>
            </p:cNvPr>
            <p:cNvCxnSpPr>
              <a:cxnSpLocks/>
              <a:stCxn id="40" idx="2"/>
              <a:endCxn id="32" idx="0"/>
            </p:cNvCxnSpPr>
            <p:nvPr/>
          </p:nvCxnSpPr>
          <p:spPr>
            <a:xfrm rot="5400000">
              <a:off x="3034879" y="4350605"/>
              <a:ext cx="559485" cy="1273464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A597C20F-88F7-4859-C1C8-9D7D1C7821A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4304310" y="4354638"/>
              <a:ext cx="559485" cy="126539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D15933-04DA-9481-50B4-AEB96E6D95AF}"/>
              </a:ext>
            </a:extLst>
          </p:cNvPr>
          <p:cNvGrpSpPr/>
          <p:nvPr/>
        </p:nvGrpSpPr>
        <p:grpSpPr>
          <a:xfrm>
            <a:off x="6726152" y="4366345"/>
            <a:ext cx="2495326" cy="1809941"/>
            <a:chOff x="8141314" y="3794885"/>
            <a:chExt cx="3360444" cy="2484962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11DAB2D7-8C55-EBDD-8494-0813FDC24E4A}"/>
                </a:ext>
              </a:extLst>
            </p:cNvPr>
            <p:cNvGrpSpPr/>
            <p:nvPr/>
          </p:nvGrpSpPr>
          <p:grpSpPr>
            <a:xfrm>
              <a:off x="8141314" y="3794885"/>
              <a:ext cx="3193653" cy="2484962"/>
              <a:chOff x="8141314" y="3794885"/>
              <a:chExt cx="3193653" cy="2484962"/>
            </a:xfrm>
          </p:grpSpPr>
          <p:pic>
            <p:nvPicPr>
              <p:cNvPr id="9" name="Immagine 8" descr="Immagine che contiene testo, schermata, diagramma&#10;&#10;Il contenuto generato dall'IA potrebbe non essere corretto.">
                <a:extLst>
                  <a:ext uri="{FF2B5EF4-FFF2-40B4-BE49-F238E27FC236}">
                    <a16:creationId xmlns:a16="http://schemas.microsoft.com/office/drawing/2014/main" id="{62A383BE-ED2F-BC1A-B85C-54B55CB80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314" y="3794885"/>
                <a:ext cx="3193653" cy="2484962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6164D9D7-5CF8-FC95-DE6E-4C2805F99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600" y="5695228"/>
                <a:ext cx="2301240" cy="0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D5AB90EA-CE84-B508-2D71-F0798E030F36}"/>
                    </a:ext>
                  </a:extLst>
                </p:cNvPr>
                <p:cNvSpPr txBox="1"/>
                <p:nvPr/>
              </p:nvSpPr>
              <p:spPr>
                <a:xfrm>
                  <a:off x="10768322" y="5510562"/>
                  <a:ext cx="733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800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it-IT" sz="1800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D5AB90EA-CE84-B508-2D71-F0798E030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322" y="5510562"/>
                  <a:ext cx="73343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531F2EF-568E-9D13-4F7B-00822BF74C85}"/>
              </a:ext>
            </a:extLst>
          </p:cNvPr>
          <p:cNvGrpSpPr/>
          <p:nvPr/>
        </p:nvGrpSpPr>
        <p:grpSpPr>
          <a:xfrm>
            <a:off x="9498119" y="4366345"/>
            <a:ext cx="2153331" cy="1809941"/>
            <a:chOff x="4489633" y="3737383"/>
            <a:chExt cx="3403803" cy="2484961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4C4E656-4DAA-A21B-6109-5A5FB22A2A5E}"/>
                </a:ext>
              </a:extLst>
            </p:cNvPr>
            <p:cNvGrpSpPr/>
            <p:nvPr/>
          </p:nvGrpSpPr>
          <p:grpSpPr>
            <a:xfrm>
              <a:off x="4489633" y="3737383"/>
              <a:ext cx="3193653" cy="2484961"/>
              <a:chOff x="8141314" y="3794885"/>
              <a:chExt cx="3193653" cy="2484961"/>
            </a:xfrm>
          </p:grpSpPr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1404F0B8-2E47-C493-2394-FC72E562E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41314" y="3794885"/>
                <a:ext cx="3193653" cy="2484961"/>
              </a:xfrm>
              <a:prstGeom prst="rect">
                <a:avLst/>
              </a:prstGeom>
            </p:spPr>
          </p:pic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4A22BAC-E3E6-73C4-03D4-E270B8CA3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3428" y="4287052"/>
                <a:ext cx="2301240" cy="0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9B88952-90C9-DD4B-7602-350B022CBD13}"/>
                    </a:ext>
                  </a:extLst>
                </p:cNvPr>
                <p:cNvSpPr txBox="1"/>
                <p:nvPr/>
              </p:nvSpPr>
              <p:spPr>
                <a:xfrm>
                  <a:off x="7160000" y="4044884"/>
                  <a:ext cx="733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800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it-IT" sz="1800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800" b="0" noProof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89B88952-90C9-DD4B-7602-350B022CB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000" y="4044884"/>
                  <a:ext cx="73343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1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1671-ECA4-AB81-3B03-C8EA086C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B4F0B0-2229-F206-DB90-442B2513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15</a:t>
            </a:fld>
            <a:endParaRPr lang="en-GB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BD7EC57-1EAC-D540-33B4-7FB1136C303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CC2BFC2-742C-7754-3ADC-70EFCB588AA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9A083CB-0E98-4801-E33B-6D020A65BC8A}"/>
              </a:ext>
            </a:extLst>
          </p:cNvPr>
          <p:cNvSpPr txBox="1">
            <a:spLocks/>
          </p:cNvSpPr>
          <p:nvPr/>
        </p:nvSpPr>
        <p:spPr>
          <a:xfrm>
            <a:off x="1838959" y="3492507"/>
            <a:ext cx="8514082" cy="481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="1" noProof="0" dirty="0">
                <a:solidFill>
                  <a:schemeClr val="accent1"/>
                </a:solidFill>
              </a:rPr>
              <a:t>Appendices B: machine learning approaches</a:t>
            </a:r>
            <a:endParaRPr lang="en-GB" b="1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5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B9EB-E384-AD37-CC01-BB8BF0C9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DDF6D-E24D-76A7-19FC-9C1149ED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Machine Learning workflow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52BA4-CAB3-A046-D338-EFA23CE0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16</a:t>
            </a:fld>
            <a:endParaRPr lang="en-GB" noProof="0" dirty="0"/>
          </a:p>
        </p:txBody>
      </p:sp>
      <p:sp>
        <p:nvSpPr>
          <p:cNvPr id="6" name="Freccia a gallone 5">
            <a:hlinkClick r:id="rId3" action="ppaction://hlinksldjump"/>
            <a:extLst>
              <a:ext uri="{FF2B5EF4-FFF2-40B4-BE49-F238E27FC236}">
                <a16:creationId xmlns:a16="http://schemas.microsoft.com/office/drawing/2014/main" id="{E848E93A-9BEE-4467-2099-448E9B04E2CC}"/>
              </a:ext>
            </a:extLst>
          </p:cNvPr>
          <p:cNvSpPr/>
          <p:nvPr/>
        </p:nvSpPr>
        <p:spPr>
          <a:xfrm>
            <a:off x="2919117" y="3304086"/>
            <a:ext cx="2743200" cy="97155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noProof="0" dirty="0">
                <a:solidFill>
                  <a:srgbClr val="002060"/>
                </a:solidFill>
              </a:rPr>
              <a:t>Feature Extraction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C6313DCD-D038-E005-8C56-D097035F9F28}"/>
              </a:ext>
            </a:extLst>
          </p:cNvPr>
          <p:cNvSpPr/>
          <p:nvPr/>
        </p:nvSpPr>
        <p:spPr>
          <a:xfrm>
            <a:off x="6096000" y="3304086"/>
            <a:ext cx="2743200" cy="97155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noProof="0" dirty="0">
                <a:solidFill>
                  <a:srgbClr val="002060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0621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89F23-D32F-E337-F0F4-5678F678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8E2829-ED44-A48A-1B5C-3B45E250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17</a:t>
            </a:fld>
            <a:endParaRPr lang="en-GB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5F23D8E-2C87-4AFD-3978-62245BEAC143}"/>
              </a:ext>
            </a:extLst>
          </p:cNvPr>
          <p:cNvSpPr/>
          <p:nvPr/>
        </p:nvSpPr>
        <p:spPr>
          <a:xfrm>
            <a:off x="8981248" y="1839486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B3DBF87-0B03-93F2-B437-7689DF3BC68F}"/>
              </a:ext>
            </a:extLst>
          </p:cNvPr>
          <p:cNvSpPr/>
          <p:nvPr/>
        </p:nvSpPr>
        <p:spPr>
          <a:xfrm>
            <a:off x="7726935" y="2206061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F71645-1AF8-BB52-88CD-C5177650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Toy example: features extraction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AE3EA604-11B5-9563-9E5C-DBA8B2CE4C2F}"/>
              </a:ext>
            </a:extLst>
          </p:cNvPr>
          <p:cNvGrpSpPr/>
          <p:nvPr/>
        </p:nvGrpSpPr>
        <p:grpSpPr>
          <a:xfrm>
            <a:off x="4137979" y="2179135"/>
            <a:ext cx="3865816" cy="2689862"/>
            <a:chOff x="1879888" y="2179320"/>
            <a:chExt cx="3865816" cy="2689862"/>
          </a:xfrm>
        </p:grpSpPr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F3ED069-D646-9351-3626-4D6E31034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63206" y="2943224"/>
              <a:ext cx="971551" cy="971551"/>
            </a:xfrm>
            <a:prstGeom prst="rect">
              <a:avLst/>
            </a:prstGeom>
          </p:spPr>
        </p:pic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1305D941-B6A6-B841-291E-B13697B7F4E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1879888" y="2179320"/>
              <a:ext cx="2069094" cy="763904"/>
            </a:xfrm>
            <a:prstGeom prst="bentConnector2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EE03EA43-DB38-0E82-5CE8-1D0AF82E122F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1879888" y="3914775"/>
              <a:ext cx="2069094" cy="954407"/>
            </a:xfrm>
            <a:prstGeom prst="bentConnector2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D8C64BE2-0322-9B1B-671D-86E860294338}"/>
                </a:ext>
              </a:extLst>
            </p:cNvPr>
            <p:cNvCxnSpPr>
              <a:cxnSpLocks/>
            </p:cNvCxnSpPr>
            <p:nvPr/>
          </p:nvCxnSpPr>
          <p:spPr>
            <a:xfrm>
              <a:off x="1879888" y="3428999"/>
              <a:ext cx="1583318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ccia a destra 31">
              <a:extLst>
                <a:ext uri="{FF2B5EF4-FFF2-40B4-BE49-F238E27FC236}">
                  <a16:creationId xmlns:a16="http://schemas.microsoft.com/office/drawing/2014/main" id="{29448BF1-1465-92A3-54EF-CBFBBBE17E27}"/>
                </a:ext>
              </a:extLst>
            </p:cNvPr>
            <p:cNvSpPr/>
            <p:nvPr/>
          </p:nvSpPr>
          <p:spPr>
            <a:xfrm>
              <a:off x="4562243" y="3343866"/>
              <a:ext cx="350207" cy="17026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6" name="Elemento grafico 35" descr="Punto interrogativo con riempimento a tinta unita">
              <a:extLst>
                <a:ext uri="{FF2B5EF4-FFF2-40B4-BE49-F238E27FC236}">
                  <a16:creationId xmlns:a16="http://schemas.microsoft.com/office/drawing/2014/main" id="{6E557E27-31AF-2CA7-BA34-29FE6EB3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1304" y="2971799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0D4049F5-D0EA-0045-32D9-354DB0BE16EA}"/>
              </a:ext>
            </a:extLst>
          </p:cNvPr>
          <p:cNvGrpSpPr/>
          <p:nvPr/>
        </p:nvGrpSpPr>
        <p:grpSpPr>
          <a:xfrm>
            <a:off x="4137979" y="2174703"/>
            <a:ext cx="6865614" cy="2689862"/>
            <a:chOff x="1879888" y="2179320"/>
            <a:chExt cx="6865614" cy="2689862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E02BB2F5-EF55-703E-B3A6-0389A0DA018E}"/>
                </a:ext>
              </a:extLst>
            </p:cNvPr>
            <p:cNvSpPr/>
            <p:nvPr/>
          </p:nvSpPr>
          <p:spPr>
            <a:xfrm>
              <a:off x="3299759" y="2570870"/>
              <a:ext cx="2269996" cy="1728747"/>
            </a:xfrm>
            <a:prstGeom prst="roundRect">
              <a:avLst>
                <a:gd name="adj" fmla="val 7423"/>
              </a:avLst>
            </a:prstGeom>
            <a:solidFill>
              <a:schemeClr val="accent4">
                <a:lumMod val="40000"/>
                <a:lumOff val="60000"/>
                <a:alpha val="31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noProof="0" dirty="0">
                  <a:solidFill>
                    <a:schemeClr val="accent1"/>
                  </a:solidFill>
                </a:rPr>
                <a:t>Feature extraction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600" noProof="0" dirty="0">
                  <a:solidFill>
                    <a:srgbClr val="002060"/>
                  </a:solidFill>
                </a:rPr>
                <a:t>PR interval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2060"/>
                  </a:solidFill>
                </a:rPr>
                <a:t>Presence of PQRS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600" noProof="0" dirty="0">
                  <a:solidFill>
                    <a:srgbClr val="002060"/>
                  </a:solidFill>
                </a:rPr>
                <a:t>Amplitude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rgbClr val="002060"/>
                  </a:solidFill>
                </a:rPr>
                <a:t>BPM</a:t>
              </a:r>
            </a:p>
          </p:txBody>
        </p: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68AFE507-A934-79A4-E568-D2A09CF9EB9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1879888" y="4299617"/>
              <a:ext cx="2554869" cy="569565"/>
            </a:xfrm>
            <a:prstGeom prst="bentConnector2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a gomito 51">
              <a:extLst>
                <a:ext uri="{FF2B5EF4-FFF2-40B4-BE49-F238E27FC236}">
                  <a16:creationId xmlns:a16="http://schemas.microsoft.com/office/drawing/2014/main" id="{95D5982E-72A1-D336-4189-797E76A7830E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1879888" y="2179320"/>
              <a:ext cx="2554869" cy="391550"/>
            </a:xfrm>
            <a:prstGeom prst="bentConnector2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5344BF01-6119-609A-5605-588B28D04788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1879888" y="3428999"/>
              <a:ext cx="1419871" cy="624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ccia a destra 57">
              <a:extLst>
                <a:ext uri="{FF2B5EF4-FFF2-40B4-BE49-F238E27FC236}">
                  <a16:creationId xmlns:a16="http://schemas.microsoft.com/office/drawing/2014/main" id="{A3D7EA49-9A1C-959F-3110-3EC427E396CD}"/>
                </a:ext>
              </a:extLst>
            </p:cNvPr>
            <p:cNvSpPr/>
            <p:nvPr/>
          </p:nvSpPr>
          <p:spPr>
            <a:xfrm>
              <a:off x="5692140" y="3343866"/>
              <a:ext cx="350207" cy="17026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9" name="Elemento grafico 58">
              <a:extLst>
                <a:ext uri="{FF2B5EF4-FFF2-40B4-BE49-F238E27FC236}">
                  <a16:creationId xmlns:a16="http://schemas.microsoft.com/office/drawing/2014/main" id="{039DFC25-F894-590C-50EB-1CB7163F6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4732" y="2943223"/>
              <a:ext cx="971551" cy="971551"/>
            </a:xfrm>
            <a:prstGeom prst="rect">
              <a:avLst/>
            </a:prstGeom>
          </p:spPr>
        </p:pic>
        <p:sp>
          <p:nvSpPr>
            <p:cNvPr id="60" name="Freccia a destra 59">
              <a:extLst>
                <a:ext uri="{FF2B5EF4-FFF2-40B4-BE49-F238E27FC236}">
                  <a16:creationId xmlns:a16="http://schemas.microsoft.com/office/drawing/2014/main" id="{F2D7BE29-CB68-7FA3-B52A-243583FE68CC}"/>
                </a:ext>
              </a:extLst>
            </p:cNvPr>
            <p:cNvSpPr/>
            <p:nvPr/>
          </p:nvSpPr>
          <p:spPr>
            <a:xfrm>
              <a:off x="7258668" y="3342859"/>
              <a:ext cx="350207" cy="17026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5F09028B-DCDC-0583-D58C-A092612E5183}"/>
                </a:ext>
              </a:extLst>
            </p:cNvPr>
            <p:cNvSpPr/>
            <p:nvPr/>
          </p:nvSpPr>
          <p:spPr>
            <a:xfrm>
              <a:off x="7676320" y="3299086"/>
              <a:ext cx="1069182" cy="25982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noProof="0" dirty="0">
                  <a:solidFill>
                    <a:srgbClr val="002060"/>
                  </a:solidFill>
                </a:rPr>
                <a:t>Decision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E2609D-2C3A-1CB0-3BDD-0E62B5BCB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" b="74444"/>
          <a:stretch/>
        </p:blipFill>
        <p:spPr bwMode="auto">
          <a:xfrm>
            <a:off x="1259720" y="1721349"/>
            <a:ext cx="2878259" cy="9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704A11-C43C-A07C-18E0-1C5F6A8DF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2" b="46244"/>
          <a:stretch/>
        </p:blipFill>
        <p:spPr bwMode="auto">
          <a:xfrm>
            <a:off x="1259719" y="3000893"/>
            <a:ext cx="2878259" cy="9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AB413D34-FC17-8E5B-F809-5A9D1FA2A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76530" r="-285" b="-403"/>
          <a:stretch/>
        </p:blipFill>
        <p:spPr bwMode="auto">
          <a:xfrm>
            <a:off x="1259719" y="4391793"/>
            <a:ext cx="2878259" cy="88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92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EB384-FB14-F17A-7675-B56E86480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E259F-DB30-872D-FF3C-5F41166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Feature extraction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92B070-4673-17BB-E79B-439E8E71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18</a:t>
            </a:fld>
            <a:endParaRPr lang="en-GB" noProof="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CF6EAD6-9869-0DA2-D3BF-CA5D61D7F16E}"/>
              </a:ext>
            </a:extLst>
          </p:cNvPr>
          <p:cNvSpPr/>
          <p:nvPr/>
        </p:nvSpPr>
        <p:spPr>
          <a:xfrm>
            <a:off x="4558178" y="1966760"/>
            <a:ext cx="3075643" cy="55214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rgbClr val="002060"/>
                </a:solidFill>
              </a:rPr>
              <a:t>Feature extraction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132162C-6E5E-820A-B535-3D4F4359C152}"/>
              </a:ext>
            </a:extLst>
          </p:cNvPr>
          <p:cNvSpPr/>
          <p:nvPr/>
        </p:nvSpPr>
        <p:spPr>
          <a:xfrm>
            <a:off x="960902" y="2818936"/>
            <a:ext cx="2499832" cy="30829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chemeClr val="accent5">
                    <a:lumMod val="50000"/>
                  </a:schemeClr>
                </a:solidFill>
              </a:rPr>
              <a:t>Signal active areas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70210E9-6B2B-C182-31CD-60DE9EEB0863}"/>
              </a:ext>
            </a:extLst>
          </p:cNvPr>
          <p:cNvSpPr/>
          <p:nvPr/>
        </p:nvSpPr>
        <p:spPr>
          <a:xfrm>
            <a:off x="4846082" y="2815967"/>
            <a:ext cx="2499830" cy="59120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chemeClr val="accent5">
                    <a:lumMod val="50000"/>
                  </a:schemeClr>
                </a:solidFill>
              </a:rPr>
              <a:t>Morphological information</a:t>
            </a:r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732A46C3-8624-C9EE-174F-BA64B8F19CF5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4006029" y="732846"/>
            <a:ext cx="303910" cy="3876033"/>
          </a:xfrm>
          <a:prstGeom prst="bent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33E18097-94D2-B6EB-BCA3-066A15B6C50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7854120" y="760786"/>
            <a:ext cx="303910" cy="382015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8CDB7E-E766-61B5-7EBC-0D3242B3314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5999" y="2518907"/>
            <a:ext cx="1" cy="3039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84C02CE-A8E3-EEAC-39AA-98C56EFD3468}"/>
              </a:ext>
            </a:extLst>
          </p:cNvPr>
          <p:cNvSpPr/>
          <p:nvPr/>
        </p:nvSpPr>
        <p:spPr>
          <a:xfrm>
            <a:off x="2720856" y="4110056"/>
            <a:ext cx="2804158" cy="30581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noProof="0" dirty="0">
                <a:solidFill>
                  <a:schemeClr val="accent5">
                    <a:lumMod val="50000"/>
                  </a:schemeClr>
                </a:solidFill>
              </a:rPr>
              <a:t>Literature inspired</a:t>
            </a:r>
            <a:endParaRPr lang="en-GB" sz="2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2AD81CF2-5AAB-8560-E26B-B48D80BC690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5400000">
            <a:off x="4313894" y="2327949"/>
            <a:ext cx="1591149" cy="1973065"/>
          </a:xfrm>
          <a:prstGeom prst="bentConnector3">
            <a:avLst>
              <a:gd name="adj1" fmla="val 9772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0846DF8-BF1A-3209-0ABC-9903F85B9F18}"/>
              </a:ext>
            </a:extLst>
          </p:cNvPr>
          <p:cNvSpPr/>
          <p:nvPr/>
        </p:nvSpPr>
        <p:spPr>
          <a:xfrm>
            <a:off x="4873750" y="5516238"/>
            <a:ext cx="2444494" cy="59310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rgbClr val="C00000"/>
                </a:solidFill>
              </a:rPr>
              <a:t>56 features 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C1D5D5E0-C28F-B6CF-3581-EB3C77032BE0}"/>
              </a:ext>
            </a:extLst>
          </p:cNvPr>
          <p:cNvSpPr/>
          <p:nvPr/>
        </p:nvSpPr>
        <p:spPr>
          <a:xfrm>
            <a:off x="8670316" y="2814073"/>
            <a:ext cx="2491670" cy="59310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chemeClr val="accent5">
                    <a:lumMod val="50000"/>
                  </a:schemeClr>
                </a:solidFill>
              </a:rPr>
              <a:t>Time-frequency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330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63B15-080A-9D37-282C-B95E7B5D8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07F4-E708-C1B6-1A97-4543AADE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 fontScale="90000"/>
          </a:bodyPr>
          <a:lstStyle/>
          <a:p>
            <a:r>
              <a:rPr lang="en-GB" sz="4000" noProof="0" dirty="0"/>
              <a:t>Examples of features from active areas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88C310-57C9-8BFE-465A-CBDF7E0C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19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805C439-C2DF-0864-55E1-9BBDADBF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786" y="2061559"/>
                <a:ext cx="4608748" cy="1853843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noProof="0" dirty="0"/>
                  <a:t>Number of active area detected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noProof="0" dirty="0"/>
                  <a:t>Second peak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noProof="0" dirty="0"/>
                  <a:t>Dominant peak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noProof="0" dirty="0"/>
                  <a:t>Duration of active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noProof="0" dirty="0"/>
                  <a:t>Ratios between couple of features</a:t>
                </a:r>
              </a:p>
              <a:p>
                <a:pPr marL="742950" lvl="1" indent="-285750"/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° 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𝑎𝑟𝑒𝑎𝑠</m:t>
                        </m:r>
                      </m:num>
                      <m:den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den>
                    </m:f>
                  </m:oMath>
                </a14:m>
                <a:endParaRPr lang="en-GB" sz="1050" noProof="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805C439-C2DF-0864-55E1-9BBDADBF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786" y="2061559"/>
                <a:ext cx="4608748" cy="1853843"/>
              </a:xfrm>
              <a:blipFill>
                <a:blip r:embed="rId3"/>
                <a:stretch>
                  <a:fillRect l="-529" t="-2303" b="-154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114D7B86-B3CE-76DA-BC21-8C9130C86BE7}"/>
              </a:ext>
            </a:extLst>
          </p:cNvPr>
          <p:cNvGrpSpPr/>
          <p:nvPr/>
        </p:nvGrpSpPr>
        <p:grpSpPr>
          <a:xfrm>
            <a:off x="5605272" y="1799605"/>
            <a:ext cx="6389954" cy="3646531"/>
            <a:chOff x="269748" y="2826333"/>
            <a:chExt cx="6121400" cy="3679661"/>
          </a:xfrm>
        </p:grpSpPr>
        <p:pic>
          <p:nvPicPr>
            <p:cNvPr id="5" name="Immagine 4" descr="Immagine che contiene testo, diagramma, linea, Parallelo&#10;&#10;Descrizione generata automaticamente">
              <a:extLst>
                <a:ext uri="{FF2B5EF4-FFF2-40B4-BE49-F238E27FC236}">
                  <a16:creationId xmlns:a16="http://schemas.microsoft.com/office/drawing/2014/main" id="{40C51D72-E4B7-FB6B-51F3-BEE5E0A9F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2" t="53037" r="8351" b="5325"/>
            <a:stretch/>
          </p:blipFill>
          <p:spPr>
            <a:xfrm>
              <a:off x="269748" y="2826333"/>
              <a:ext cx="6121400" cy="3679661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AA38D294-8ECC-8387-ABA6-5AA6C32672EA}"/>
                </a:ext>
              </a:extLst>
            </p:cNvPr>
            <p:cNvSpPr/>
            <p:nvPr/>
          </p:nvSpPr>
          <p:spPr>
            <a:xfrm>
              <a:off x="2062471" y="2895244"/>
              <a:ext cx="2731381" cy="195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F623CC0-93EB-F8A7-4604-E1E230A15AAA}"/>
              </a:ext>
            </a:extLst>
          </p:cNvPr>
          <p:cNvCxnSpPr/>
          <p:nvPr/>
        </p:nvCxnSpPr>
        <p:spPr>
          <a:xfrm>
            <a:off x="7656576" y="2538984"/>
            <a:ext cx="1664208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B1026C-1BDA-8B28-D677-4294E6EF8323}"/>
              </a:ext>
            </a:extLst>
          </p:cNvPr>
          <p:cNvSpPr txBox="1"/>
          <p:nvPr/>
        </p:nvSpPr>
        <p:spPr>
          <a:xfrm>
            <a:off x="7872984" y="2243318"/>
            <a:ext cx="138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noProof="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1982DF-9BBF-86D5-2FDA-69D1C8CC8CFB}"/>
              </a:ext>
            </a:extLst>
          </p:cNvPr>
          <p:cNvSpPr txBox="1"/>
          <p:nvPr/>
        </p:nvSpPr>
        <p:spPr>
          <a:xfrm>
            <a:off x="8385144" y="2244977"/>
            <a:ext cx="138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noProof="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C0139B3-98BB-97D2-3E3F-1A7B949BAE8D}"/>
              </a:ext>
            </a:extLst>
          </p:cNvPr>
          <p:cNvSpPr txBox="1"/>
          <p:nvPr/>
        </p:nvSpPr>
        <p:spPr>
          <a:xfrm>
            <a:off x="8918346" y="2243318"/>
            <a:ext cx="138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noProof="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3277B50-6F6B-5EFD-79F1-45FCADFE7086}"/>
              </a:ext>
            </a:extLst>
          </p:cNvPr>
          <p:cNvSpPr/>
          <p:nvPr/>
        </p:nvSpPr>
        <p:spPr>
          <a:xfrm>
            <a:off x="1142134" y="2444866"/>
            <a:ext cx="1557708" cy="235455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8F13FC6-E9F1-08F3-B96B-05D07C9D8A11}"/>
              </a:ext>
            </a:extLst>
          </p:cNvPr>
          <p:cNvSpPr/>
          <p:nvPr/>
        </p:nvSpPr>
        <p:spPr>
          <a:xfrm>
            <a:off x="1142134" y="2102129"/>
            <a:ext cx="778106" cy="235455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688D030-9224-5B5E-F2E2-57849D4A6198}"/>
              </a:ext>
            </a:extLst>
          </p:cNvPr>
          <p:cNvSpPr/>
          <p:nvPr/>
        </p:nvSpPr>
        <p:spPr>
          <a:xfrm>
            <a:off x="1142134" y="3130340"/>
            <a:ext cx="778106" cy="235454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BB1A5621-5107-91A6-0680-F5DBE54EA6C9}"/>
              </a:ext>
            </a:extLst>
          </p:cNvPr>
          <p:cNvGrpSpPr/>
          <p:nvPr/>
        </p:nvGrpSpPr>
        <p:grpSpPr>
          <a:xfrm>
            <a:off x="8454486" y="3915402"/>
            <a:ext cx="138684" cy="1055378"/>
            <a:chOff x="8454486" y="3915402"/>
            <a:chExt cx="138684" cy="1055378"/>
          </a:xfrm>
        </p:grpSpPr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9E7E279D-BD6A-6A7C-C43B-FADEE0D2CB8F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8523828" y="4054086"/>
              <a:ext cx="0" cy="916694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9EB58241-CCB4-2476-40A7-4A0B8C1D3AED}"/>
                </a:ext>
              </a:extLst>
            </p:cNvPr>
            <p:cNvSpPr/>
            <p:nvPr/>
          </p:nvSpPr>
          <p:spPr>
            <a:xfrm>
              <a:off x="8454486" y="3915402"/>
              <a:ext cx="138684" cy="13868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B387E48A-4FE5-6620-C838-C18F133D9289}"/>
              </a:ext>
            </a:extLst>
          </p:cNvPr>
          <p:cNvGrpSpPr/>
          <p:nvPr/>
        </p:nvGrpSpPr>
        <p:grpSpPr>
          <a:xfrm>
            <a:off x="8987688" y="2680321"/>
            <a:ext cx="138684" cy="2290459"/>
            <a:chOff x="8454486" y="3915402"/>
            <a:chExt cx="138684" cy="2290459"/>
          </a:xfrm>
        </p:grpSpPr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65992F12-D20B-D806-4D0E-9340C6BB5616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8523828" y="4054086"/>
              <a:ext cx="0" cy="2151775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D4A45562-D323-A680-BB03-0CDA0109F000}"/>
                </a:ext>
              </a:extLst>
            </p:cNvPr>
            <p:cNvSpPr/>
            <p:nvPr/>
          </p:nvSpPr>
          <p:spPr>
            <a:xfrm>
              <a:off x="8454486" y="3915402"/>
              <a:ext cx="138684" cy="13868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33" name="Rettangolo 32">
            <a:extLst>
              <a:ext uri="{FF2B5EF4-FFF2-40B4-BE49-F238E27FC236}">
                <a16:creationId xmlns:a16="http://schemas.microsoft.com/office/drawing/2014/main" id="{3CAF67B7-22A8-FAAA-DA14-49469C0F355D}"/>
              </a:ext>
            </a:extLst>
          </p:cNvPr>
          <p:cNvSpPr/>
          <p:nvPr/>
        </p:nvSpPr>
        <p:spPr>
          <a:xfrm>
            <a:off x="1142134" y="2787603"/>
            <a:ext cx="1732130" cy="235455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418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15" grpId="0" animBg="1"/>
      <p:bldP spid="16" grpId="0" animBg="1"/>
      <p:bldP spid="17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15FA-42DB-420E-BB48-CC6153B0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C7784A-43FA-5B29-5B94-CCBEC7F5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44" y="1796366"/>
            <a:ext cx="6326156" cy="381093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9A56F89-9DD8-11F2-7EC5-BFB4F87F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noProof="0" dirty="0"/>
              <a:t>Project: Introduction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9A3E4-0EB2-C41B-9620-0868FA9F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</a:t>
            </a:fld>
            <a:endParaRPr lang="en-GB" noProof="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DBB7FCF-7E9F-A5DA-9157-9AD2111D256D}"/>
              </a:ext>
            </a:extLst>
          </p:cNvPr>
          <p:cNvSpPr txBox="1"/>
          <p:nvPr/>
        </p:nvSpPr>
        <p:spPr>
          <a:xfrm>
            <a:off x="395451" y="1480665"/>
            <a:ext cx="7485805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GB" sz="2200" b="1" dirty="0">
                <a:solidFill>
                  <a:srgbClr val="C00000"/>
                </a:solidFill>
              </a:rPr>
              <a:t>Background</a:t>
            </a:r>
            <a:endParaRPr lang="en-GB" sz="2200" noProof="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b="1" dirty="0"/>
              <a:t>Increasing role of AI in Electrophysiology for diagnosis and treatment: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b="1" dirty="0"/>
              <a:t>Main Field of application: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ECG-Based Arrhythmia and Disease Detection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Detecting AF Triggers and Drivers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LA and LV Arrhythmia substrate and risk evaluation</a:t>
            </a:r>
          </a:p>
          <a:p>
            <a:pPr>
              <a:spcBef>
                <a:spcPts val="600"/>
              </a:spcBef>
            </a:pPr>
            <a:endParaRPr lang="en-GB" b="1" dirty="0"/>
          </a:p>
          <a:p>
            <a:pPr>
              <a:spcBef>
                <a:spcPts val="600"/>
              </a:spcBef>
            </a:pPr>
            <a:r>
              <a:rPr lang="en-GB" b="1" dirty="0"/>
              <a:t>To date and to best of our knowledge:</a:t>
            </a:r>
          </a:p>
          <a:p>
            <a:pPr>
              <a:spcBef>
                <a:spcPts val="600"/>
              </a:spcBef>
            </a:pPr>
            <a:endParaRPr lang="en-GB" b="1" dirty="0"/>
          </a:p>
          <a:p>
            <a:pPr algn="ctr">
              <a:spcBef>
                <a:spcPts val="600"/>
              </a:spcBef>
            </a:pPr>
            <a:r>
              <a:rPr lang="en-GB" sz="2200" b="1" dirty="0">
                <a:solidFill>
                  <a:srgbClr val="C00000"/>
                </a:solidFill>
              </a:rPr>
              <a:t>No application of EGM analysis on AVNRT ablation procedures</a:t>
            </a:r>
          </a:p>
          <a:p>
            <a:pPr>
              <a:spcBef>
                <a:spcPts val="600"/>
              </a:spcBef>
            </a:pPr>
            <a:endParaRPr lang="en-GB" b="1" noProof="0" dirty="0"/>
          </a:p>
          <a:p>
            <a:pPr>
              <a:spcBef>
                <a:spcPts val="600"/>
              </a:spcBef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580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5E5FE-2AC4-9D86-2D56-E5BB7E530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AC46A-CD8D-F80B-0BA0-59C94E71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Literature inspired features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2B70CA-0EB1-DE61-56A1-C2E40381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68" y="4898899"/>
            <a:ext cx="2743200" cy="365125"/>
          </a:xfrm>
        </p:spPr>
        <p:txBody>
          <a:bodyPr/>
          <a:lstStyle/>
          <a:p>
            <a:fld id="{2FA0223F-D95A-431D-9A71-EDA7FA0C2F5B}" type="slidenum">
              <a:rPr lang="en-GB" noProof="0" smtClean="0"/>
              <a:t>20</a:t>
            </a:fld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D44A4A9-3C6C-97F5-64D6-7CEA73D1669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62CA2242-C5DD-0EBB-1AD8-4E2393A96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7626" y="2015990"/>
                <a:ext cx="4296781" cy="646700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400" b="1" i="1" noProof="0" dirty="0"/>
                  <a:t>Fragmentation: </a:t>
                </a:r>
                <a:r>
                  <a:rPr lang="en-GB" sz="1400" noProof="0" dirty="0"/>
                  <a:t>number of peaks overshooting the threshold</a:t>
                </a:r>
              </a:p>
              <a:p>
                <a:pPr marL="0" indent="0">
                  <a:buNone/>
                </a:pPr>
                <a:endParaRPr lang="en-GB" sz="6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noProof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400" i="1" noProof="0" smtClean="0">
                          <a:latin typeface="Cambria Math" panose="02040503050406030204" pitchFamily="18" charset="0"/>
                        </a:rPr>
                        <m:t>=0.75∗</m:t>
                      </m:r>
                      <m:r>
                        <a:rPr lang="en-GB" sz="1400" b="0" i="1" noProof="0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en-GB" sz="1400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𝑟𝑜𝑣</m:t>
                          </m:r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e>
                      </m:d>
                      <m:r>
                        <a:rPr lang="en-GB" sz="14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i="1" noProof="0" dirty="0"/>
              </a:p>
              <a:p>
                <a:pPr marL="0" indent="0">
                  <a:buNone/>
                </a:pPr>
                <a:endParaRPr lang="en-GB" sz="900" i="1" noProof="0" dirty="0"/>
              </a:p>
              <a:p>
                <a:pPr>
                  <a:buFont typeface="+mj-lt"/>
                  <a:buAutoNum type="arabicPeriod"/>
                </a:pPr>
                <a:endParaRPr lang="en-GB" sz="400" i="1" noProof="0" dirty="0"/>
              </a:p>
              <a:p>
                <a:pPr marL="0" indent="0">
                  <a:buNone/>
                </a:pPr>
                <a:endParaRPr lang="en-GB" sz="1200" noProof="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62CA2242-C5DD-0EBB-1AD8-4E2393A96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7626" y="2015990"/>
                <a:ext cx="4296781" cy="646700"/>
              </a:xfrm>
              <a:blipFill>
                <a:blip r:embed="rId3"/>
                <a:stretch>
                  <a:fillRect l="-426" t="-4717" b="-3962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2ECF8269-0A70-793B-2F68-5939B8D9C16F}"/>
                  </a:ext>
                </a:extLst>
              </p:cNvPr>
              <p:cNvSpPr/>
              <p:nvPr/>
            </p:nvSpPr>
            <p:spPr>
              <a:xfrm>
                <a:off x="997595" y="1579360"/>
                <a:ext cx="4296781" cy="388372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noProof="0" dirty="0">
                    <a:solidFill>
                      <a:schemeClr val="accent5">
                        <a:lumMod val="50000"/>
                      </a:schemeClr>
                    </a:solidFill>
                  </a:rPr>
                  <a:t>Peak-to-Peak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noProof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noProof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sz="1600" b="1" i="1" noProof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</m:oMath>
                </a14:m>
                <a:endParaRPr lang="en-GB" sz="1600" b="1" noProof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2ECF8269-0A70-793B-2F68-5939B8D9C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95" y="1579360"/>
                <a:ext cx="4296781" cy="388372"/>
              </a:xfrm>
              <a:prstGeom prst="roundRect">
                <a:avLst/>
              </a:prstGeom>
              <a:blipFill>
                <a:blip r:embed="rId4"/>
                <a:stretch>
                  <a:fillRect b="-7246"/>
                </a:stretch>
              </a:blip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8F13A42-C081-CD06-F938-4119260C2200}"/>
              </a:ext>
            </a:extLst>
          </p:cNvPr>
          <p:cNvSpPr/>
          <p:nvPr/>
        </p:nvSpPr>
        <p:spPr>
          <a:xfrm>
            <a:off x="6897626" y="1579360"/>
            <a:ext cx="4296781" cy="38837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noProof="0" dirty="0">
                <a:solidFill>
                  <a:schemeClr val="accent5">
                    <a:lumMod val="50000"/>
                  </a:schemeClr>
                </a:solidFill>
              </a:rPr>
              <a:t>Fragmentation</a:t>
            </a:r>
            <a:endParaRPr lang="en-GB" sz="16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Immagine 15" descr="Immagine che contiene testo, diagramm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2E9C8C97-DC8A-980A-3066-A90B28DE4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7355" r="52600" b="63875"/>
          <a:stretch/>
        </p:blipFill>
        <p:spPr>
          <a:xfrm>
            <a:off x="2758649" y="3115314"/>
            <a:ext cx="6247441" cy="2432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egnaposto contenuto 2">
                <a:extLst>
                  <a:ext uri="{FF2B5EF4-FFF2-40B4-BE49-F238E27FC236}">
                    <a16:creationId xmlns:a16="http://schemas.microsoft.com/office/drawing/2014/main" id="{711B4E86-B2C6-A940-0976-AA0F25622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595" y="2042898"/>
                <a:ext cx="4296781" cy="880645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sz="1400" b="1" i="1" noProof="0" dirty="0"/>
                  <a:t>Peak-to-Peak amplitude: </a:t>
                </a:r>
                <a:r>
                  <a:rPr lang="en-GB" sz="1400" noProof="0" dirty="0"/>
                  <a:t>amplitude of the signal between the maximum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sz="14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GB" sz="14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sz="1400" noProof="0" dirty="0"/>
                  <a:t>) and minimum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 noProof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sz="1400" b="1" i="1" noProof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GB" sz="1400" b="1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GB" sz="1400" noProof="0" dirty="0"/>
                  <a:t>) peak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600" noProof="0" dirty="0"/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GB" sz="1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GB" sz="1400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900" i="1" noProof="0" dirty="0"/>
              </a:p>
              <a:p>
                <a:pPr>
                  <a:spcBef>
                    <a:spcPts val="600"/>
                  </a:spcBef>
                  <a:buFont typeface="+mj-lt"/>
                  <a:buAutoNum type="arabicPeriod"/>
                </a:pPr>
                <a:endParaRPr lang="en-GB" sz="400" i="1" noProof="0" dirty="0"/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endParaRPr lang="en-GB" sz="1200" noProof="0" dirty="0"/>
              </a:p>
            </p:txBody>
          </p:sp>
        </mc:Choice>
        <mc:Fallback xmlns="">
          <p:sp>
            <p:nvSpPr>
              <p:cNvPr id="30" name="Segnaposto contenuto 2">
                <a:extLst>
                  <a:ext uri="{FF2B5EF4-FFF2-40B4-BE49-F238E27FC236}">
                    <a16:creationId xmlns:a16="http://schemas.microsoft.com/office/drawing/2014/main" id="{711B4E86-B2C6-A940-0976-AA0F2562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95" y="2042898"/>
                <a:ext cx="4296781" cy="880645"/>
              </a:xfrm>
              <a:prstGeom prst="rect">
                <a:avLst/>
              </a:prstGeom>
              <a:blipFill>
                <a:blip r:embed="rId6"/>
                <a:stretch>
                  <a:fillRect l="-426" t="-34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 descr="Immagine che contiene testo, diagramm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A64BBA89-426C-A3FE-CEB6-4877EE1EF56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0" t="7355" r="52600" b="63875"/>
          <a:stretch/>
        </p:blipFill>
        <p:spPr>
          <a:xfrm>
            <a:off x="2758649" y="3115314"/>
            <a:ext cx="6247441" cy="2432304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D21BD87C-B4FB-C1E4-7B55-88FE55235B87}"/>
              </a:ext>
            </a:extLst>
          </p:cNvPr>
          <p:cNvGrpSpPr/>
          <p:nvPr/>
        </p:nvGrpSpPr>
        <p:grpSpPr>
          <a:xfrm>
            <a:off x="3351530" y="3534805"/>
            <a:ext cx="5530850" cy="1524000"/>
            <a:chOff x="3351530" y="3534805"/>
            <a:chExt cx="5530850" cy="1524000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9C023577-68CE-F510-E445-7EFDCE550A3D}"/>
                </a:ext>
              </a:extLst>
            </p:cNvPr>
            <p:cNvCxnSpPr>
              <a:cxnSpLocks/>
            </p:cNvCxnSpPr>
            <p:nvPr/>
          </p:nvCxnSpPr>
          <p:spPr>
            <a:xfrm>
              <a:off x="6523228" y="3542542"/>
              <a:ext cx="0" cy="15162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48B22178-C9BC-CF09-36AC-23A1B2322BB9}"/>
                </a:ext>
              </a:extLst>
            </p:cNvPr>
            <p:cNvCxnSpPr/>
            <p:nvPr/>
          </p:nvCxnSpPr>
          <p:spPr>
            <a:xfrm>
              <a:off x="6151880" y="3534805"/>
              <a:ext cx="36068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AD7A4595-7BE2-90C9-4F30-8492AE54EA85}"/>
                </a:ext>
              </a:extLst>
            </p:cNvPr>
            <p:cNvCxnSpPr/>
            <p:nvPr/>
          </p:nvCxnSpPr>
          <p:spPr>
            <a:xfrm>
              <a:off x="6123940" y="5058805"/>
              <a:ext cx="36068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6AAB5A7-DFA1-7AF5-1C3A-164E3F437B20}"/>
                    </a:ext>
                  </a:extLst>
                </p:cNvPr>
                <p:cNvSpPr txBox="1"/>
                <p:nvPr/>
              </p:nvSpPr>
              <p:spPr>
                <a:xfrm>
                  <a:off x="6484620" y="4116499"/>
                  <a:ext cx="613410" cy="3606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 noProof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noProof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GB" sz="1600" b="1" i="1" noProof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𝒑𝒑</m:t>
                            </m:r>
                          </m:sub>
                        </m:sSub>
                      </m:oMath>
                    </m:oMathPara>
                  </a14:m>
                  <a:endParaRPr lang="en-GB" sz="1600" noProof="0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6AAB5A7-DFA1-7AF5-1C3A-164E3F437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620" y="4116499"/>
                  <a:ext cx="613410" cy="360612"/>
                </a:xfrm>
                <a:prstGeom prst="rect">
                  <a:avLst/>
                </a:prstGeom>
                <a:blipFill>
                  <a:blip r:embed="rId9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A8A27D6-04DB-209E-7AE9-A35E76D77B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30" y="4030105"/>
              <a:ext cx="548386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F2ADB20A-6FD1-24C6-BD8C-D1C03A5A9964}"/>
                    </a:ext>
                  </a:extLst>
                </p:cNvPr>
                <p:cNvSpPr txBox="1"/>
                <p:nvPr/>
              </p:nvSpPr>
              <p:spPr>
                <a:xfrm>
                  <a:off x="8521700" y="3747167"/>
                  <a:ext cx="3606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GB" sz="1600" b="1" noProof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F2ADB20A-6FD1-24C6-BD8C-D1C03A5A9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700" y="3747167"/>
                  <a:ext cx="36068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E8795732-344C-3E91-CBD6-8939C715CB33}"/>
              </a:ext>
            </a:extLst>
          </p:cNvPr>
          <p:cNvSpPr txBox="1">
            <a:spLocks/>
          </p:cNvSpPr>
          <p:nvPr/>
        </p:nvSpPr>
        <p:spPr>
          <a:xfrm>
            <a:off x="638885" y="5845801"/>
            <a:ext cx="11386670" cy="880645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noProof="0" dirty="0"/>
              <a:t>Features based on the study of  </a:t>
            </a:r>
            <a:r>
              <a:rPr lang="en-GB" sz="1400" i="1" noProof="0" dirty="0">
                <a:effectLst/>
              </a:rPr>
              <a:t>G. </a:t>
            </a:r>
            <a:r>
              <a:rPr lang="en-GB" sz="1400" i="1" noProof="0" dirty="0" err="1">
                <a:effectLst/>
              </a:rPr>
              <a:t>Baldazzi</a:t>
            </a:r>
            <a:r>
              <a:rPr lang="en-GB" sz="1400" i="1" noProof="0" dirty="0">
                <a:effectLst/>
              </a:rPr>
              <a:t>, M. </a:t>
            </a:r>
            <a:r>
              <a:rPr lang="en-GB" sz="1400" i="1" noProof="0" dirty="0" err="1">
                <a:effectLst/>
              </a:rPr>
              <a:t>Orrù</a:t>
            </a:r>
            <a:r>
              <a:rPr lang="en-GB" sz="1400" i="1" noProof="0" dirty="0">
                <a:effectLst/>
              </a:rPr>
              <a:t>, G. Viola, e D. Pani, «</a:t>
            </a:r>
            <a:r>
              <a:rPr lang="en-GB" sz="1400" b="1" i="1" noProof="0" dirty="0">
                <a:effectLst/>
              </a:rPr>
              <a:t>Computer-aided detection of arrhythmogenic sites in post-ischemic ventricular tachycardia</a:t>
            </a:r>
            <a:r>
              <a:rPr lang="en-GB" sz="1400" i="1" noProof="0" dirty="0">
                <a:effectLst/>
              </a:rPr>
              <a:t>», Sci Rep, vol. 13, fasc. 1, p. 6906, </a:t>
            </a:r>
            <a:r>
              <a:rPr lang="en-GB" sz="1400" i="1" noProof="0" dirty="0" err="1">
                <a:effectLst/>
              </a:rPr>
              <a:t>apr.</a:t>
            </a:r>
            <a:r>
              <a:rPr lang="en-GB" sz="1400" i="1" noProof="0" dirty="0">
                <a:effectLst/>
              </a:rPr>
              <a:t> 2023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b="1" i="1" noProof="0" dirty="0"/>
              <a:t> </a:t>
            </a:r>
            <a:endParaRPr lang="en-GB" sz="1400" i="1" noProof="0" dirty="0"/>
          </a:p>
          <a:p>
            <a:pPr>
              <a:spcBef>
                <a:spcPts val="600"/>
              </a:spcBef>
              <a:buFont typeface="+mj-lt"/>
              <a:buAutoNum type="arabicPeriod"/>
            </a:pPr>
            <a:endParaRPr lang="en-GB" sz="1400" i="1" noProof="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5210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173E-4E5C-E1B9-34D5-1635D6B6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745F6-5876-A665-681E-747EB6D7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Results: feature importance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7DABD4-FB5C-552D-CC00-6C70C20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21</a:t>
            </a:fld>
            <a:endParaRPr lang="en-GB" noProof="0" dirty="0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D1F030A5-BBF2-2152-CADF-AC2293FA10F5}"/>
              </a:ext>
            </a:extLst>
          </p:cNvPr>
          <p:cNvSpPr/>
          <p:nvPr/>
        </p:nvSpPr>
        <p:spPr>
          <a:xfrm>
            <a:off x="3044819" y="1594201"/>
            <a:ext cx="2661877" cy="3436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rgbClr val="002060"/>
                </a:solidFill>
              </a:rPr>
              <a:t>Support Vector Machine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F2C3DD0-F340-F870-4BF3-4C06CA9BC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" r="-711"/>
          <a:stretch/>
        </p:blipFill>
        <p:spPr>
          <a:xfrm>
            <a:off x="-182694" y="1958219"/>
            <a:ext cx="7081976" cy="4351141"/>
          </a:xfrm>
          <a:prstGeom prst="rect">
            <a:avLst/>
          </a:prstGeom>
        </p:spPr>
      </p:pic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27F9DFD0-2E25-3D87-A9B4-F0C0B8036CB8}"/>
              </a:ext>
            </a:extLst>
          </p:cNvPr>
          <p:cNvSpPr/>
          <p:nvPr/>
        </p:nvSpPr>
        <p:spPr>
          <a:xfrm>
            <a:off x="243794" y="2300932"/>
            <a:ext cx="1757726" cy="533708"/>
          </a:xfrm>
          <a:prstGeom prst="roundRect">
            <a:avLst>
              <a:gd name="adj" fmla="val 7423"/>
            </a:avLst>
          </a:prstGeom>
          <a:solidFill>
            <a:schemeClr val="accent5">
              <a:lumMod val="75000"/>
              <a:alpha val="31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679F3A2-606F-6528-BFB2-530066358427}"/>
              </a:ext>
            </a:extLst>
          </p:cNvPr>
          <p:cNvGrpSpPr/>
          <p:nvPr/>
        </p:nvGrpSpPr>
        <p:grpSpPr>
          <a:xfrm>
            <a:off x="6899282" y="3802055"/>
            <a:ext cx="5184165" cy="2223770"/>
            <a:chOff x="6899282" y="2582469"/>
            <a:chExt cx="5184165" cy="3351718"/>
          </a:xfrm>
        </p:grpSpPr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1071DBD9-64D9-0D8A-6731-5FFD6396F530}"/>
                </a:ext>
              </a:extLst>
            </p:cNvPr>
            <p:cNvSpPr/>
            <p:nvPr/>
          </p:nvSpPr>
          <p:spPr>
            <a:xfrm>
              <a:off x="6899282" y="2582469"/>
              <a:ext cx="5184165" cy="3351718"/>
            </a:xfrm>
            <a:prstGeom prst="roundRect">
              <a:avLst>
                <a:gd name="adj" fmla="val 7423"/>
              </a:avLst>
            </a:prstGeom>
            <a:solidFill>
              <a:schemeClr val="accent4">
                <a:lumMod val="40000"/>
                <a:lumOff val="60000"/>
                <a:alpha val="31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noProof="0" dirty="0">
                  <a:solidFill>
                    <a:schemeClr val="accent1"/>
                  </a:solidFill>
                </a:rPr>
                <a:t>Most common features across models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Number of active areas on total duration of active portion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Second peak 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Cross correlation peak value for TM1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Cross correlation peak time for TM2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Subdominant peak 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First peak 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Duration of active portion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noProof="0" dirty="0">
                  <a:solidFill>
                    <a:srgbClr val="002060"/>
                  </a:solidFill>
                </a:rPr>
                <a:t>Minor peak to dominant peak ratio</a:t>
              </a:r>
            </a:p>
            <a:p>
              <a:endParaRPr lang="en-GB" sz="800" noProof="0" dirty="0">
                <a:solidFill>
                  <a:srgbClr val="002060"/>
                </a:solidFill>
              </a:endParaRPr>
            </a:p>
          </p:txBody>
        </p:sp>
        <p:sp>
          <p:nvSpPr>
            <p:cNvPr id="56" name="Rettangolo con angoli arrotondati 55">
              <a:extLst>
                <a:ext uri="{FF2B5EF4-FFF2-40B4-BE49-F238E27FC236}">
                  <a16:creationId xmlns:a16="http://schemas.microsoft.com/office/drawing/2014/main" id="{80ABC73E-0771-DB70-A9FF-B986B0B230CB}"/>
                </a:ext>
              </a:extLst>
            </p:cNvPr>
            <p:cNvSpPr/>
            <p:nvPr/>
          </p:nvSpPr>
          <p:spPr>
            <a:xfrm>
              <a:off x="10384790" y="4671616"/>
              <a:ext cx="1554911" cy="1046871"/>
            </a:xfrm>
            <a:prstGeom prst="roundRect">
              <a:avLst>
                <a:gd name="adj" fmla="val 13926"/>
              </a:avLst>
            </a:prstGeom>
            <a:solidFill>
              <a:schemeClr val="accent2">
                <a:alpha val="31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noProof="0" dirty="0">
                  <a:solidFill>
                    <a:schemeClr val="accent1"/>
                  </a:solidFill>
                </a:rPr>
                <a:t>Active areas and morphological features</a:t>
              </a:r>
              <a:endParaRPr lang="en-GB" sz="1050" noProof="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547C678-00D1-E816-868B-2E968EE4A3E1}"/>
              </a:ext>
            </a:extLst>
          </p:cNvPr>
          <p:cNvSpPr/>
          <p:nvPr/>
        </p:nvSpPr>
        <p:spPr>
          <a:xfrm>
            <a:off x="6899282" y="2189998"/>
            <a:ext cx="5184165" cy="1239002"/>
          </a:xfrm>
          <a:prstGeom prst="roundRect">
            <a:avLst>
              <a:gd name="adj" fmla="val 7423"/>
            </a:avLst>
          </a:prstGeom>
          <a:solidFill>
            <a:schemeClr val="accent5">
              <a:lumMod val="40000"/>
              <a:lumOff val="60000"/>
              <a:alpha val="31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chemeClr val="accent1"/>
                </a:solidFill>
              </a:rPr>
              <a:t>Most important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noProof="0" dirty="0">
                <a:solidFill>
                  <a:srgbClr val="002060"/>
                </a:solidFill>
              </a:rPr>
              <a:t>Number of active areas on total duration of active portion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noProof="0" dirty="0">
                <a:solidFill>
                  <a:srgbClr val="002060"/>
                </a:solidFill>
              </a:rPr>
              <a:t>Second peak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noProof="0" dirty="0">
                <a:solidFill>
                  <a:srgbClr val="002060"/>
                </a:solidFill>
              </a:rPr>
              <a:t>Cross correlation peak value for TM1</a:t>
            </a:r>
          </a:p>
          <a:p>
            <a:endParaRPr lang="en-GB" sz="1200" noProof="0" dirty="0">
              <a:solidFill>
                <a:srgbClr val="002060"/>
              </a:solidFill>
            </a:endParaRPr>
          </a:p>
        </p:txBody>
      </p:sp>
      <p:sp>
        <p:nvSpPr>
          <p:cNvPr id="3" name="Freccia a pentagono 2">
            <a:extLst>
              <a:ext uri="{FF2B5EF4-FFF2-40B4-BE49-F238E27FC236}">
                <a16:creationId xmlns:a16="http://schemas.microsoft.com/office/drawing/2014/main" id="{4425082F-60CD-FFF5-05F7-946C829606FE}"/>
              </a:ext>
            </a:extLst>
          </p:cNvPr>
          <p:cNvSpPr/>
          <p:nvPr/>
        </p:nvSpPr>
        <p:spPr>
          <a:xfrm>
            <a:off x="334931" y="2783399"/>
            <a:ext cx="546100" cy="19742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0" dirty="0">
                <a:solidFill>
                  <a:srgbClr val="002060"/>
                </a:solidFill>
              </a:rPr>
              <a:t>KB</a:t>
            </a:r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EC9F1696-7A7E-1DFB-B344-41A33EDF9B7D}"/>
              </a:ext>
            </a:extLst>
          </p:cNvPr>
          <p:cNvSpPr/>
          <p:nvPr/>
        </p:nvSpPr>
        <p:spPr>
          <a:xfrm>
            <a:off x="536160" y="4664715"/>
            <a:ext cx="546100" cy="19742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0" dirty="0">
                <a:solidFill>
                  <a:srgbClr val="002060"/>
                </a:solidFill>
              </a:rPr>
              <a:t>KB</a:t>
            </a:r>
          </a:p>
        </p:txBody>
      </p:sp>
    </p:spTree>
    <p:extLst>
      <p:ext uri="{BB962C8B-B14F-4D97-AF65-F5344CB8AC3E}">
        <p14:creationId xmlns:p14="http://schemas.microsoft.com/office/powerpoint/2010/main" val="42884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23BB7-3E0C-26DB-BD05-219A5FE65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151DD7-B57A-B4CA-52BF-D3F1C40F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22</a:t>
            </a:fld>
            <a:endParaRPr lang="en-GB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2E8F048-5E01-CA3D-39F7-C4C03CA9160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966258D-FBBE-F744-E32D-851A3B8F1D0B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5911E6B-9602-66D6-11C8-2302BACFD0D4}"/>
              </a:ext>
            </a:extLst>
          </p:cNvPr>
          <p:cNvSpPr txBox="1">
            <a:spLocks/>
          </p:cNvSpPr>
          <p:nvPr/>
        </p:nvSpPr>
        <p:spPr>
          <a:xfrm>
            <a:off x="1503680" y="3492507"/>
            <a:ext cx="9184640" cy="481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="1" noProof="0" dirty="0">
                <a:solidFill>
                  <a:schemeClr val="accent1"/>
                </a:solidFill>
              </a:rPr>
              <a:t>Appendices C: machine learning models explanation</a:t>
            </a:r>
            <a:endParaRPr lang="en-GB" b="1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4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4A3E0-CA85-53B6-82CF-784A24A5C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4C4CA-DD37-B3F1-41A6-8AB33D19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Tree classifier: key concepts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7B79DC-E6DC-7638-C57F-9C16C48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23</a:t>
            </a:fld>
            <a:endParaRPr lang="en-GB" noProof="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EB0DF3C-9B6E-4706-E6E7-AB5B206E7117}"/>
              </a:ext>
            </a:extLst>
          </p:cNvPr>
          <p:cNvSpPr/>
          <p:nvPr/>
        </p:nvSpPr>
        <p:spPr>
          <a:xfrm>
            <a:off x="722586" y="1555531"/>
            <a:ext cx="4910959" cy="57257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Classifying instances based on features values </a:t>
            </a:r>
            <a:endParaRPr lang="en-GB" noProof="0" dirty="0">
              <a:solidFill>
                <a:srgbClr val="002060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50EA5E7-0642-8CFD-CCD8-223386C160B7}"/>
              </a:ext>
            </a:extLst>
          </p:cNvPr>
          <p:cNvSpPr/>
          <p:nvPr/>
        </p:nvSpPr>
        <p:spPr>
          <a:xfrm>
            <a:off x="722586" y="2359572"/>
            <a:ext cx="4910959" cy="8250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Key idea: is it possible to distinguish two classes based on one feature value? </a:t>
            </a:r>
            <a:endParaRPr lang="en-GB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F6CE5FF-EE48-46A9-1EA6-36469B7D3F1E}"/>
              </a:ext>
            </a:extLst>
          </p:cNvPr>
          <p:cNvGrpSpPr/>
          <p:nvPr/>
        </p:nvGrpSpPr>
        <p:grpSpPr>
          <a:xfrm>
            <a:off x="6096000" y="2003408"/>
            <a:ext cx="5544386" cy="1181226"/>
            <a:chOff x="6111707" y="2128107"/>
            <a:chExt cx="5544386" cy="1181226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8F0D8264-35DD-BAC8-5A0A-C3C45C3B0CBD}"/>
                </a:ext>
              </a:extLst>
            </p:cNvPr>
            <p:cNvSpPr/>
            <p:nvPr/>
          </p:nvSpPr>
          <p:spPr>
            <a:xfrm>
              <a:off x="7956213" y="2128107"/>
              <a:ext cx="1849940" cy="3651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2"/>
                  </a:solidFill>
                </a:rPr>
                <a:t>Blood pressure &gt; 140?</a:t>
              </a:r>
              <a:endParaRPr lang="en-GB" sz="1400" b="1" noProof="0" dirty="0">
                <a:solidFill>
                  <a:schemeClr val="tx2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416ABA6-04B7-5B27-54B2-127C9E23BE21}"/>
                </a:ext>
              </a:extLst>
            </p:cNvPr>
            <p:cNvSpPr/>
            <p:nvPr/>
          </p:nvSpPr>
          <p:spPr>
            <a:xfrm>
              <a:off x="6111707" y="2939169"/>
              <a:ext cx="1849940" cy="3651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2"/>
                  </a:solidFill>
                </a:rPr>
                <a:t>Low risk</a:t>
              </a:r>
              <a:endParaRPr lang="en-GB" sz="1400" b="1" noProof="0" dirty="0">
                <a:solidFill>
                  <a:schemeClr val="tx2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C9AD279A-CF70-5D05-6AF6-0BE440042041}"/>
                </a:ext>
              </a:extLst>
            </p:cNvPr>
            <p:cNvSpPr/>
            <p:nvPr/>
          </p:nvSpPr>
          <p:spPr>
            <a:xfrm>
              <a:off x="9806153" y="2944208"/>
              <a:ext cx="1849940" cy="3651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2"/>
                  </a:solidFill>
                </a:rPr>
                <a:t>High risk</a:t>
              </a:r>
              <a:endParaRPr lang="en-GB" sz="1400" b="1" noProof="0" dirty="0">
                <a:solidFill>
                  <a:schemeClr val="tx2"/>
                </a:solidFill>
              </a:endParaRPr>
            </a:p>
          </p:txBody>
        </p:sp>
        <p:cxnSp>
          <p:nvCxnSpPr>
            <p:cNvPr id="15" name="Connettore a gomito 14">
              <a:extLst>
                <a:ext uri="{FF2B5EF4-FFF2-40B4-BE49-F238E27FC236}">
                  <a16:creationId xmlns:a16="http://schemas.microsoft.com/office/drawing/2014/main" id="{A80F29CC-B0A3-08CF-B4E8-2EFEA2665A2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7735962" y="1793947"/>
              <a:ext cx="445937" cy="1844506"/>
            </a:xfrm>
            <a:prstGeom prst="bentConnector3">
              <a:avLst/>
            </a:prstGeom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8A95EB3D-5EED-520C-4EEF-92B1ECC1B607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16200000" flipH="1">
              <a:off x="9580665" y="1793750"/>
              <a:ext cx="450976" cy="1849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E6072AA-6BA0-3357-DD55-D3647333C1A3}"/>
                </a:ext>
              </a:extLst>
            </p:cNvPr>
            <p:cNvSpPr txBox="1"/>
            <p:nvPr/>
          </p:nvSpPr>
          <p:spPr>
            <a:xfrm>
              <a:off x="10231913" y="2372163"/>
              <a:ext cx="49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5A8E705-55AB-56DE-C007-32DE0150F571}"/>
                </a:ext>
              </a:extLst>
            </p:cNvPr>
            <p:cNvSpPr txBox="1"/>
            <p:nvPr/>
          </p:nvSpPr>
          <p:spPr>
            <a:xfrm>
              <a:off x="7031243" y="2346229"/>
              <a:ext cx="49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tx2"/>
                  </a:solidFill>
                </a:rPr>
                <a:t>No</a:t>
              </a:r>
            </a:p>
          </p:txBody>
        </p:sp>
      </p:grp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4479D31-EE32-F18F-4298-86D27C0B31FE}"/>
              </a:ext>
            </a:extLst>
          </p:cNvPr>
          <p:cNvSpPr/>
          <p:nvPr/>
        </p:nvSpPr>
        <p:spPr>
          <a:xfrm>
            <a:off x="722586" y="3433003"/>
            <a:ext cx="4910959" cy="1656566"/>
          </a:xfrm>
          <a:prstGeom prst="roundRect">
            <a:avLst>
              <a:gd name="adj" fmla="val 7320"/>
            </a:avLst>
          </a:prstGeom>
          <a:solidFill>
            <a:schemeClr val="bg2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>
                <a:solidFill>
                  <a:schemeClr val="tx2"/>
                </a:solidFill>
              </a:rPr>
              <a:t>Despite </a:t>
            </a:r>
            <a:r>
              <a:rPr lang="en-GB" dirty="0">
                <a:solidFill>
                  <a:schemeClr val="tx2"/>
                </a:solidFill>
              </a:rPr>
              <a:t>it is very intuitive</a:t>
            </a:r>
            <a:r>
              <a:rPr lang="en-GB" noProof="0" dirty="0">
                <a:solidFill>
                  <a:schemeClr val="tx2"/>
                </a:solidFill>
              </a:rPr>
              <a:t>, using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noProof="0" dirty="0">
                <a:solidFill>
                  <a:schemeClr val="tx2"/>
                </a:solidFill>
              </a:rPr>
              <a:t>just one feature could be </a:t>
            </a:r>
            <a:r>
              <a:rPr lang="en-GB" b="1" noProof="0" dirty="0">
                <a:solidFill>
                  <a:schemeClr val="tx2"/>
                </a:solidFill>
              </a:rPr>
              <a:t>too</a:t>
            </a:r>
            <a:r>
              <a:rPr lang="en-GB" noProof="0" dirty="0">
                <a:solidFill>
                  <a:schemeClr val="tx2"/>
                </a:solidFill>
              </a:rPr>
              <a:t> </a:t>
            </a:r>
            <a:r>
              <a:rPr lang="en-GB" b="1" noProof="0" dirty="0">
                <a:solidFill>
                  <a:schemeClr val="tx2"/>
                </a:solidFill>
              </a:rPr>
              <a:t>simplistic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What if there is a </a:t>
            </a:r>
            <a:r>
              <a:rPr lang="en-GB" b="1" dirty="0">
                <a:solidFill>
                  <a:schemeClr val="tx2"/>
                </a:solidFill>
              </a:rPr>
              <a:t>third</a:t>
            </a:r>
            <a:r>
              <a:rPr lang="en-GB" dirty="0">
                <a:solidFill>
                  <a:schemeClr val="tx2"/>
                </a:solidFill>
              </a:rPr>
              <a:t>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What if the patient has normal BP but abnormalities into ECG? 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92F300B-1DC2-565D-582C-C7125FF1203A}"/>
              </a:ext>
            </a:extLst>
          </p:cNvPr>
          <p:cNvSpPr/>
          <p:nvPr/>
        </p:nvSpPr>
        <p:spPr>
          <a:xfrm>
            <a:off x="6558455" y="3852942"/>
            <a:ext cx="4910959" cy="1027713"/>
          </a:xfrm>
          <a:prstGeom prst="roundRect">
            <a:avLst>
              <a:gd name="adj" fmla="val 732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Decision tree models iteratively splits data according to one feature value to systematically combine variables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7E734153-AE22-D96F-62E4-A7CC6DA16935}"/>
              </a:ext>
            </a:extLst>
          </p:cNvPr>
          <p:cNvSpPr/>
          <p:nvPr/>
        </p:nvSpPr>
        <p:spPr>
          <a:xfrm>
            <a:off x="5892800" y="4190300"/>
            <a:ext cx="355600" cy="269348"/>
          </a:xfrm>
          <a:prstGeom prst="rightArrow">
            <a:avLst/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79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94086-56D6-674E-1E60-47F18671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A9F378-5B47-FDC1-533D-E5D04B9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Tree classifier: key concepts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E8AAB-469E-3783-AA91-88A650E5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24</a:t>
            </a:fld>
            <a:endParaRPr lang="en-GB" noProof="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A777B08-4BD2-24A0-6249-3F920DB66A62}"/>
              </a:ext>
            </a:extLst>
          </p:cNvPr>
          <p:cNvSpPr/>
          <p:nvPr/>
        </p:nvSpPr>
        <p:spPr>
          <a:xfrm>
            <a:off x="1768306" y="1566528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1 split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6B34265-4B3A-5A18-1690-77B07689C92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1580812" y="1853981"/>
            <a:ext cx="1034792" cy="1190136"/>
          </a:xfrm>
          <a:prstGeom prst="bentConnector3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D736068C-B23C-F065-8DC3-C211777D618C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2754222" y="1870707"/>
            <a:ext cx="1034792" cy="115668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6ADB294-EE66-2B41-9EA4-C1C307183528}"/>
              </a:ext>
            </a:extLst>
          </p:cNvPr>
          <p:cNvSpPr txBox="1"/>
          <p:nvPr/>
        </p:nvSpPr>
        <p:spPr>
          <a:xfrm>
            <a:off x="3327150" y="2097678"/>
            <a:ext cx="66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/>
                </a:solidFill>
              </a:rPr>
              <a:t>false</a:t>
            </a:r>
            <a:endParaRPr lang="en-GB" sz="1600" b="1" noProof="0" dirty="0">
              <a:solidFill>
                <a:schemeClr val="tx2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3B77775-6886-4DAC-188D-DF9A1A8F32E9}"/>
              </a:ext>
            </a:extLst>
          </p:cNvPr>
          <p:cNvSpPr txBox="1"/>
          <p:nvPr/>
        </p:nvSpPr>
        <p:spPr>
          <a:xfrm>
            <a:off x="1395390" y="2093231"/>
            <a:ext cx="74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D70EC4D0-1D4A-B8EB-48C5-98BAEB1D6327}"/>
              </a:ext>
            </a:extLst>
          </p:cNvPr>
          <p:cNvSpPr/>
          <p:nvPr/>
        </p:nvSpPr>
        <p:spPr>
          <a:xfrm>
            <a:off x="578170" y="2966445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2 split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CFA4810-5370-F2DA-6E18-A05B0D79DB22}"/>
              </a:ext>
            </a:extLst>
          </p:cNvPr>
          <p:cNvSpPr/>
          <p:nvPr/>
        </p:nvSpPr>
        <p:spPr>
          <a:xfrm>
            <a:off x="2924990" y="2966445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3 split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CA7125F5-32F4-68ED-0E39-C1050391CED8}"/>
              </a:ext>
            </a:extLst>
          </p:cNvPr>
          <p:cNvSpPr/>
          <p:nvPr/>
        </p:nvSpPr>
        <p:spPr>
          <a:xfrm>
            <a:off x="4123587" y="4363486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5 split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DF68566F-2FD4-301C-4DAD-5F094568FB73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 rot="5400000">
            <a:off x="2775131" y="3288657"/>
            <a:ext cx="1031916" cy="111774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3C2EF2A3-4CE2-58C1-5C8F-E2AE8F9DB6C5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3933300" y="3248229"/>
            <a:ext cx="1031916" cy="119859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FEFA58EC-A1B3-3EDD-F140-5C5EE503D9F4}"/>
              </a:ext>
            </a:extLst>
          </p:cNvPr>
          <p:cNvSpPr/>
          <p:nvPr/>
        </p:nvSpPr>
        <p:spPr>
          <a:xfrm>
            <a:off x="1807247" y="4363486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4 split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4A409C2E-D210-F096-E7DB-3C2684E917C7}"/>
              </a:ext>
            </a:extLst>
          </p:cNvPr>
          <p:cNvSpPr txBox="1"/>
          <p:nvPr/>
        </p:nvSpPr>
        <p:spPr>
          <a:xfrm>
            <a:off x="4498249" y="3547978"/>
            <a:ext cx="66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/>
                </a:solidFill>
              </a:rPr>
              <a:t>false</a:t>
            </a:r>
            <a:endParaRPr lang="en-GB" sz="1600" b="1" noProof="0" dirty="0">
              <a:solidFill>
                <a:schemeClr val="tx2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305907F-096B-39B9-32B6-C0715ED61F6D}"/>
              </a:ext>
            </a:extLst>
          </p:cNvPr>
          <p:cNvSpPr txBox="1"/>
          <p:nvPr/>
        </p:nvSpPr>
        <p:spPr>
          <a:xfrm>
            <a:off x="2693276" y="3544785"/>
            <a:ext cx="74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E74F710-B162-E7AC-EAAA-32F79D3CA98B}"/>
                  </a:ext>
                </a:extLst>
              </p:cNvPr>
              <p:cNvSpPr/>
              <p:nvPr/>
            </p:nvSpPr>
            <p:spPr>
              <a:xfrm>
                <a:off x="6166299" y="1487466"/>
                <a:ext cx="5856777" cy="3165814"/>
              </a:xfrm>
              <a:prstGeom prst="roundRect">
                <a:avLst>
                  <a:gd name="adj" fmla="val 3663"/>
                </a:avLst>
              </a:prstGeom>
              <a:solidFill>
                <a:schemeClr val="bg2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GB" sz="1600" b="1" dirty="0">
                    <a:solidFill>
                      <a:schemeClr val="tx2"/>
                    </a:solidFill>
                  </a:rPr>
                  <a:t>Choose</a:t>
                </a:r>
                <a:r>
                  <a:rPr lang="en-GB" sz="1600" dirty="0">
                    <a:solidFill>
                      <a:schemeClr val="tx2"/>
                    </a:solidFill>
                  </a:rPr>
                  <a:t> the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feature A</a:t>
                </a:r>
                <a:r>
                  <a:rPr lang="en-GB" sz="1600" dirty="0">
                    <a:solidFill>
                      <a:schemeClr val="tx2"/>
                    </a:solidFill>
                  </a:rPr>
                  <a:t> which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ensures</a:t>
                </a:r>
                <a:r>
                  <a:rPr lang="en-GB" sz="1600" dirty="0">
                    <a:solidFill>
                      <a:schemeClr val="tx2"/>
                    </a:solidFill>
                  </a:rPr>
                  <a:t> the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best</a:t>
                </a:r>
                <a:r>
                  <a:rPr lang="en-GB" sz="1600" dirty="0">
                    <a:solidFill>
                      <a:schemeClr val="tx2"/>
                    </a:solidFill>
                  </a:rPr>
                  <a:t>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split</a:t>
                </a:r>
                <a:r>
                  <a:rPr lang="en-GB" sz="1600" dirty="0">
                    <a:solidFill>
                      <a:schemeClr val="tx2"/>
                    </a:solidFill>
                  </a:rPr>
                  <a:t>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according</a:t>
                </a:r>
                <a:r>
                  <a:rPr lang="en-GB" sz="1600" dirty="0">
                    <a:solidFill>
                      <a:schemeClr val="tx2"/>
                    </a:solidFill>
                  </a:rPr>
                  <a:t> to a criterion of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impurity</a:t>
                </a:r>
              </a:p>
              <a:p>
                <a:endParaRPr lang="en-GB" sz="1600" b="1" dirty="0">
                  <a:solidFill>
                    <a:schemeClr val="tx2"/>
                  </a:solidFill>
                </a:endParaRPr>
              </a:p>
              <a:p>
                <a:r>
                  <a:rPr lang="en-GB" sz="1600" dirty="0">
                    <a:solidFill>
                      <a:schemeClr val="tx2"/>
                    </a:solidFill>
                  </a:rPr>
                  <a:t>One common way is using the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information 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𝑰𝑮</m:t>
                      </m:r>
                      <m:d>
                        <m:dPr>
                          <m:ctrlP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GB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6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GB" sz="16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6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GB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>
                  <a:solidFill>
                    <a:schemeClr val="tx2"/>
                  </a:solidFill>
                </a:endParaRPr>
              </a:p>
              <a:p>
                <a:endParaRPr lang="en-GB" sz="1600" b="1" dirty="0">
                  <a:solidFill>
                    <a:schemeClr val="tx2"/>
                  </a:solidFill>
                </a:endParaRPr>
              </a:p>
              <a:p>
                <a:r>
                  <a:rPr lang="en-GB" sz="1600" dirty="0">
                    <a:solidFill>
                      <a:schemeClr val="tx2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GB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</a:t>
                </a:r>
                <a:r>
                  <a:rPr lang="en-GB" sz="1600" noProof="0" dirty="0">
                    <a:solidFill>
                      <a:schemeClr val="tx2"/>
                    </a:solidFill>
                  </a:rPr>
                  <a:t>is</a:t>
                </a:r>
                <a:r>
                  <a:rPr lang="en-GB" sz="1600" dirty="0">
                    <a:solidFill>
                      <a:schemeClr val="tx2"/>
                    </a:solidFill>
                  </a:rPr>
                  <a:t> the feature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is the split according to the value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of the feature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1600" dirty="0">
                  <a:solidFill>
                    <a:schemeClr val="tx2"/>
                  </a:solidFill>
                </a:endParaRPr>
              </a:p>
              <a:p>
                <a:endParaRPr lang="en-GB" sz="1600" dirty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GB" sz="1600" b="1" dirty="0">
                    <a:solidFill>
                      <a:schemeClr val="tx2"/>
                    </a:solidFill>
                  </a:rPr>
                  <a:t>Split</a:t>
                </a:r>
                <a:r>
                  <a:rPr lang="en-GB" sz="1600" dirty="0">
                    <a:solidFill>
                      <a:schemeClr val="tx2"/>
                    </a:solidFill>
                  </a:rPr>
                  <a:t>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data</a:t>
                </a:r>
                <a:r>
                  <a:rPr lang="en-GB" sz="1600" dirty="0">
                    <a:solidFill>
                      <a:schemeClr val="tx2"/>
                    </a:solidFill>
                  </a:rPr>
                  <a:t> according to the value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of the feature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en-GB" sz="16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E74F710-B162-E7AC-EAAA-32F79D3CA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99" y="1487466"/>
                <a:ext cx="5856777" cy="3165814"/>
              </a:xfrm>
              <a:prstGeom prst="roundRect">
                <a:avLst>
                  <a:gd name="adj" fmla="val 366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2855AE29-BE34-48A7-4715-105D0B6A5DA4}"/>
              </a:ext>
            </a:extLst>
          </p:cNvPr>
          <p:cNvSpPr/>
          <p:nvPr/>
        </p:nvSpPr>
        <p:spPr>
          <a:xfrm>
            <a:off x="6166298" y="5002946"/>
            <a:ext cx="5856777" cy="905978"/>
          </a:xfrm>
          <a:prstGeom prst="roundRect">
            <a:avLst>
              <a:gd name="adj" fmla="val 3663"/>
            </a:avLst>
          </a:prstGeom>
          <a:solidFill>
            <a:schemeClr val="bg2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noProof="0" dirty="0">
                <a:solidFill>
                  <a:schemeClr val="tx2"/>
                </a:solidFill>
              </a:rPr>
              <a:t>Iterate</a:t>
            </a:r>
            <a:r>
              <a:rPr lang="en-GB" sz="1600" noProof="0" dirty="0">
                <a:solidFill>
                  <a:schemeClr val="tx2"/>
                </a:solidFill>
              </a:rPr>
              <a:t> the </a:t>
            </a:r>
            <a:r>
              <a:rPr lang="en-GB" sz="1600" b="1" noProof="0" dirty="0">
                <a:solidFill>
                  <a:schemeClr val="tx2"/>
                </a:solidFill>
              </a:rPr>
              <a:t>process</a:t>
            </a:r>
            <a:r>
              <a:rPr lang="en-GB" sz="1600" noProof="0" dirty="0">
                <a:solidFill>
                  <a:schemeClr val="tx2"/>
                </a:solidFill>
              </a:rPr>
              <a:t> till the </a:t>
            </a:r>
            <a:r>
              <a:rPr lang="en-GB" sz="1600" b="1" noProof="0" dirty="0">
                <a:solidFill>
                  <a:schemeClr val="tx2"/>
                </a:solidFill>
              </a:rPr>
              <a:t>target</a:t>
            </a:r>
            <a:r>
              <a:rPr lang="en-GB" sz="1600" noProof="0" dirty="0">
                <a:solidFill>
                  <a:schemeClr val="tx2"/>
                </a:solidFill>
              </a:rPr>
              <a:t> is </a:t>
            </a:r>
            <a:r>
              <a:rPr lang="en-GB" sz="1600" b="1" noProof="0" dirty="0">
                <a:solidFill>
                  <a:schemeClr val="tx2"/>
                </a:solidFill>
              </a:rPr>
              <a:t>reached</a:t>
            </a:r>
            <a:r>
              <a:rPr lang="en-GB" sz="1600" noProof="0" dirty="0">
                <a:solidFill>
                  <a:schemeClr val="tx2"/>
                </a:solidFill>
              </a:rPr>
              <a:t> according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2"/>
                </a:solidFill>
              </a:rPr>
              <a:t>S</a:t>
            </a:r>
            <a:r>
              <a:rPr lang="en-GB" sz="1600" b="1" noProof="0" dirty="0">
                <a:solidFill>
                  <a:schemeClr val="tx2"/>
                </a:solidFill>
              </a:rPr>
              <a:t>topping</a:t>
            </a:r>
            <a:r>
              <a:rPr lang="en-GB" sz="1600" noProof="0" dirty="0">
                <a:solidFill>
                  <a:schemeClr val="tx2"/>
                </a:solidFill>
              </a:rPr>
              <a:t> </a:t>
            </a:r>
            <a:r>
              <a:rPr lang="en-GB" sz="1600" b="1" noProof="0" dirty="0">
                <a:solidFill>
                  <a:schemeClr val="tx2"/>
                </a:solidFill>
              </a:rPr>
              <a:t>criterions</a:t>
            </a:r>
            <a:r>
              <a:rPr lang="en-GB" sz="1600" noProof="0" dirty="0">
                <a:solidFill>
                  <a:schemeClr val="tx2"/>
                </a:solidFill>
              </a:rPr>
              <a:t> (e.g. maximising a classification 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noProof="0" dirty="0">
                <a:solidFill>
                  <a:schemeClr val="tx2"/>
                </a:solidFill>
              </a:rPr>
              <a:t>Each split contains only one example (require pruning) 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E4BDD372-DF1C-9F8C-04A6-B6DD3695D86D}"/>
              </a:ext>
            </a:extLst>
          </p:cNvPr>
          <p:cNvSpPr/>
          <p:nvPr/>
        </p:nvSpPr>
        <p:spPr>
          <a:xfrm>
            <a:off x="671004" y="5704049"/>
            <a:ext cx="803873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1</a:t>
            </a:r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E3E302A-0699-82C1-3F1F-97298AE0BC0A}"/>
              </a:ext>
            </a:extLst>
          </p:cNvPr>
          <p:cNvSpPr/>
          <p:nvPr/>
        </p:nvSpPr>
        <p:spPr>
          <a:xfrm>
            <a:off x="1770628" y="5698705"/>
            <a:ext cx="803874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2</a:t>
            </a:r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8FC0B7D2-1219-B447-4D7C-2AE1CCA84637}"/>
              </a:ext>
            </a:extLst>
          </p:cNvPr>
          <p:cNvSpPr/>
          <p:nvPr/>
        </p:nvSpPr>
        <p:spPr>
          <a:xfrm>
            <a:off x="3062099" y="5698705"/>
            <a:ext cx="949582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</a:t>
            </a:r>
            <a:r>
              <a:rPr lang="en-GB" sz="1400" b="1" noProof="0" dirty="0" err="1">
                <a:solidFill>
                  <a:schemeClr val="tx2"/>
                </a:solidFill>
              </a:rPr>
              <a:t>i</a:t>
            </a:r>
            <a:endParaRPr lang="en-GB" sz="1400" b="1" noProof="0" dirty="0">
              <a:solidFill>
                <a:schemeClr val="tx2"/>
              </a:solidFill>
            </a:endParaRPr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1FB1575-03D1-1F65-3525-DC089E7CDCE9}"/>
              </a:ext>
            </a:extLst>
          </p:cNvPr>
          <p:cNvSpPr/>
          <p:nvPr/>
        </p:nvSpPr>
        <p:spPr>
          <a:xfrm>
            <a:off x="4498249" y="5698705"/>
            <a:ext cx="949582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CBE20BA-0564-D852-5126-E600C8967F65}"/>
              </a:ext>
            </a:extLst>
          </p:cNvPr>
          <p:cNvSpPr txBox="1"/>
          <p:nvPr/>
        </p:nvSpPr>
        <p:spPr>
          <a:xfrm>
            <a:off x="2630996" y="5725276"/>
            <a:ext cx="23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C0A7719-1359-0A16-4ACF-7890E1B84441}"/>
              </a:ext>
            </a:extLst>
          </p:cNvPr>
          <p:cNvSpPr txBox="1"/>
          <p:nvPr/>
        </p:nvSpPr>
        <p:spPr>
          <a:xfrm>
            <a:off x="4067146" y="5711990"/>
            <a:ext cx="23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E6D9633-DE98-7874-36BB-2D9D7CF3DD22}"/>
              </a:ext>
            </a:extLst>
          </p:cNvPr>
          <p:cNvSpPr txBox="1"/>
          <p:nvPr/>
        </p:nvSpPr>
        <p:spPr>
          <a:xfrm>
            <a:off x="2798551" y="4776581"/>
            <a:ext cx="63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noProof="0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GB" sz="1600" b="1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GB" sz="1600" b="1" noProof="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F8948-3DFA-BA9F-49A1-3CD61A6C4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6C576-35F3-172F-7D55-ADDB75C9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Tree classifier: 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0B8E60-65BC-15D5-AA64-C8453F1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25</a:t>
            </a:fld>
            <a:endParaRPr lang="en-GB" noProof="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69B032F-5C37-1DF9-3201-F08A6C87B120}"/>
              </a:ext>
            </a:extLst>
          </p:cNvPr>
          <p:cNvSpPr/>
          <p:nvPr/>
        </p:nvSpPr>
        <p:spPr>
          <a:xfrm>
            <a:off x="1768306" y="1566528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1 split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6E394A9-00E5-B452-FDF6-F6A4C6A1C0DF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1580812" y="1853981"/>
            <a:ext cx="1034792" cy="1190136"/>
          </a:xfrm>
          <a:prstGeom prst="bentConnector3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F524BD7-AAD0-B94C-4590-4EDFFF30FF5E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2754222" y="1870707"/>
            <a:ext cx="1034792" cy="115668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C659279-91AE-6D81-06A5-0A0BF053001F}"/>
              </a:ext>
            </a:extLst>
          </p:cNvPr>
          <p:cNvSpPr txBox="1"/>
          <p:nvPr/>
        </p:nvSpPr>
        <p:spPr>
          <a:xfrm>
            <a:off x="3327150" y="2097678"/>
            <a:ext cx="66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/>
                </a:solidFill>
              </a:rPr>
              <a:t>false</a:t>
            </a:r>
            <a:endParaRPr lang="en-GB" sz="1600" b="1" noProof="0" dirty="0">
              <a:solidFill>
                <a:schemeClr val="tx2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C3C00D-C074-D1A9-FFF2-6DAB9701654F}"/>
              </a:ext>
            </a:extLst>
          </p:cNvPr>
          <p:cNvSpPr txBox="1"/>
          <p:nvPr/>
        </p:nvSpPr>
        <p:spPr>
          <a:xfrm>
            <a:off x="1395390" y="2093231"/>
            <a:ext cx="74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197B6F61-7A5F-A6AF-BB96-EE1DC6EE4959}"/>
              </a:ext>
            </a:extLst>
          </p:cNvPr>
          <p:cNvSpPr/>
          <p:nvPr/>
        </p:nvSpPr>
        <p:spPr>
          <a:xfrm>
            <a:off x="578170" y="2966445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2 split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520EA0AB-F79C-4F4C-7757-BCF115115E17}"/>
              </a:ext>
            </a:extLst>
          </p:cNvPr>
          <p:cNvSpPr/>
          <p:nvPr/>
        </p:nvSpPr>
        <p:spPr>
          <a:xfrm>
            <a:off x="2924990" y="2966445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3 split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803EB902-C2F9-E366-44D4-7E967E54147D}"/>
              </a:ext>
            </a:extLst>
          </p:cNvPr>
          <p:cNvSpPr/>
          <p:nvPr/>
        </p:nvSpPr>
        <p:spPr>
          <a:xfrm>
            <a:off x="4123587" y="4363486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5 split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0623C0C9-33D7-39D4-8524-1FBF2A040873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 rot="5400000">
            <a:off x="2775131" y="3288657"/>
            <a:ext cx="1031916" cy="111774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5176CB48-FCCB-15C7-4557-411BC7A3D2FE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3933300" y="3248229"/>
            <a:ext cx="1031916" cy="119859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C2ED840A-2A4E-399C-D45F-03BC354898D1}"/>
              </a:ext>
            </a:extLst>
          </p:cNvPr>
          <p:cNvSpPr/>
          <p:nvPr/>
        </p:nvSpPr>
        <p:spPr>
          <a:xfrm>
            <a:off x="1807247" y="4363486"/>
            <a:ext cx="1849940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Feature 4 split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55960DD-36FB-3F9C-6305-88083205A513}"/>
              </a:ext>
            </a:extLst>
          </p:cNvPr>
          <p:cNvSpPr txBox="1"/>
          <p:nvPr/>
        </p:nvSpPr>
        <p:spPr>
          <a:xfrm>
            <a:off x="4498249" y="3547978"/>
            <a:ext cx="66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/>
                </a:solidFill>
              </a:rPr>
              <a:t>false</a:t>
            </a:r>
            <a:endParaRPr lang="en-GB" sz="1600" b="1" noProof="0" dirty="0">
              <a:solidFill>
                <a:schemeClr val="tx2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17C6346-8370-0BCD-EA61-7DA5741351C8}"/>
              </a:ext>
            </a:extLst>
          </p:cNvPr>
          <p:cNvSpPr txBox="1"/>
          <p:nvPr/>
        </p:nvSpPr>
        <p:spPr>
          <a:xfrm>
            <a:off x="2693276" y="3544785"/>
            <a:ext cx="74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13EDA97C-B45B-C187-A377-7A1EE952E0B7}"/>
              </a:ext>
            </a:extLst>
          </p:cNvPr>
          <p:cNvSpPr/>
          <p:nvPr/>
        </p:nvSpPr>
        <p:spPr>
          <a:xfrm>
            <a:off x="671004" y="5704049"/>
            <a:ext cx="803873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1</a:t>
            </a:r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A8A05BEA-D50D-B6FD-89EB-264A647E51F7}"/>
              </a:ext>
            </a:extLst>
          </p:cNvPr>
          <p:cNvSpPr/>
          <p:nvPr/>
        </p:nvSpPr>
        <p:spPr>
          <a:xfrm>
            <a:off x="1770628" y="5698705"/>
            <a:ext cx="803874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2</a:t>
            </a:r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9F2FF340-5543-A5A2-72C4-BE5F88532EDC}"/>
              </a:ext>
            </a:extLst>
          </p:cNvPr>
          <p:cNvSpPr/>
          <p:nvPr/>
        </p:nvSpPr>
        <p:spPr>
          <a:xfrm>
            <a:off x="3062099" y="5698705"/>
            <a:ext cx="949582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</a:t>
            </a:r>
            <a:r>
              <a:rPr lang="en-GB" sz="1400" b="1" noProof="0" dirty="0" err="1">
                <a:solidFill>
                  <a:schemeClr val="tx2"/>
                </a:solidFill>
              </a:rPr>
              <a:t>i</a:t>
            </a:r>
            <a:endParaRPr lang="en-GB" sz="1400" b="1" noProof="0" dirty="0">
              <a:solidFill>
                <a:schemeClr val="tx2"/>
              </a:solidFill>
            </a:endParaRPr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95EAE251-84F4-9206-B0A1-39026AD53931}"/>
              </a:ext>
            </a:extLst>
          </p:cNvPr>
          <p:cNvSpPr/>
          <p:nvPr/>
        </p:nvSpPr>
        <p:spPr>
          <a:xfrm>
            <a:off x="4498249" y="5698705"/>
            <a:ext cx="949582" cy="3651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2"/>
                </a:solidFill>
              </a:rPr>
              <a:t>Class 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CE5D59E-3737-AB3F-52F7-CC71B4D3B4B3}"/>
              </a:ext>
            </a:extLst>
          </p:cNvPr>
          <p:cNvSpPr txBox="1"/>
          <p:nvPr/>
        </p:nvSpPr>
        <p:spPr>
          <a:xfrm>
            <a:off x="2630996" y="5725276"/>
            <a:ext cx="23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3CD95D10-F042-3C9D-39C5-22B52D8FB02F}"/>
              </a:ext>
            </a:extLst>
          </p:cNvPr>
          <p:cNvSpPr txBox="1"/>
          <p:nvPr/>
        </p:nvSpPr>
        <p:spPr>
          <a:xfrm>
            <a:off x="4067146" y="5711990"/>
            <a:ext cx="23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D05FF55-8724-29F9-516D-85BC44565B4D}"/>
              </a:ext>
            </a:extLst>
          </p:cNvPr>
          <p:cNvSpPr txBox="1"/>
          <p:nvPr/>
        </p:nvSpPr>
        <p:spPr>
          <a:xfrm>
            <a:off x="2798551" y="4776581"/>
            <a:ext cx="63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noProof="0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GB" sz="1600" b="1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GB" sz="1600" b="1" noProof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943621-D384-937D-E4DB-B73D1D239001}"/>
              </a:ext>
            </a:extLst>
          </p:cNvPr>
          <p:cNvSpPr txBox="1"/>
          <p:nvPr/>
        </p:nvSpPr>
        <p:spPr>
          <a:xfrm>
            <a:off x="6439927" y="1604589"/>
            <a:ext cx="5482282" cy="4370546"/>
          </a:xfrm>
          <a:prstGeom prst="roundRect">
            <a:avLst>
              <a:gd name="adj" fmla="val 5424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Advantages: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Easy to interpret (similar to human reasoning).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Does not require extensive data transformations.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perform well with small and well-structured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Disadvantages: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overfit if it grows too deep.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Sensitive to small variations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Often less accurate than more complex models (e.g., Random Forest).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Conclusion: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The Decision Tree is an effective method for classifying data based on clear rules.</a:t>
            </a:r>
          </a:p>
        </p:txBody>
      </p:sp>
    </p:spTree>
    <p:extLst>
      <p:ext uri="{BB962C8B-B14F-4D97-AF65-F5344CB8AC3E}">
        <p14:creationId xmlns:p14="http://schemas.microsoft.com/office/powerpoint/2010/main" val="164223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D1E03-FA77-A54A-6512-2C477E52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39C02-1535-934A-3C72-FE9CFCF3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Multinomial logistic classifier: key concepts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CEA045-0AB9-F3B3-EBE6-BBCA83B0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26</a:t>
            </a:fld>
            <a:endParaRPr lang="en-GB" noProof="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71ABF61-8ECF-8E6A-81D8-F9B1A42696AF}"/>
              </a:ext>
            </a:extLst>
          </p:cNvPr>
          <p:cNvSpPr/>
          <p:nvPr/>
        </p:nvSpPr>
        <p:spPr>
          <a:xfrm>
            <a:off x="722586" y="1555531"/>
            <a:ext cx="4910959" cy="57257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Classifying instances based on features values </a:t>
            </a:r>
            <a:endParaRPr lang="en-GB" noProof="0" dirty="0">
              <a:solidFill>
                <a:srgbClr val="002060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9D7746C-72F7-0CFD-187B-E70C75F1286A}"/>
              </a:ext>
            </a:extLst>
          </p:cNvPr>
          <p:cNvSpPr/>
          <p:nvPr/>
        </p:nvSpPr>
        <p:spPr>
          <a:xfrm>
            <a:off x="722586" y="2359572"/>
            <a:ext cx="4910959" cy="9322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Key idea (binary case): which is the probability of belonging into class 1, giving a certain vector of features?</a:t>
            </a:r>
            <a:endParaRPr lang="en-GB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8F09AC4-70EF-F5EA-F27F-6F06687C37B7}"/>
              </a:ext>
            </a:extLst>
          </p:cNvPr>
          <p:cNvSpPr/>
          <p:nvPr/>
        </p:nvSpPr>
        <p:spPr>
          <a:xfrm>
            <a:off x="722586" y="5121354"/>
            <a:ext cx="4910959" cy="529047"/>
          </a:xfrm>
          <a:prstGeom prst="roundRect">
            <a:avLst>
              <a:gd name="adj" fmla="val 7320"/>
            </a:avLst>
          </a:prstGeom>
          <a:solidFill>
            <a:schemeClr val="bg2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>
                <a:solidFill>
                  <a:schemeClr val="tx2"/>
                </a:solidFill>
              </a:rPr>
              <a:t>What if we have more classes? 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B404B92-B471-6BE6-B5D8-2C48A276C616}"/>
              </a:ext>
            </a:extLst>
          </p:cNvPr>
          <p:cNvSpPr/>
          <p:nvPr/>
        </p:nvSpPr>
        <p:spPr>
          <a:xfrm>
            <a:off x="6202855" y="5121354"/>
            <a:ext cx="4910959" cy="529047"/>
          </a:xfrm>
          <a:prstGeom prst="roundRect">
            <a:avLst>
              <a:gd name="adj" fmla="val 732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Logistic function must be generalised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E520826B-B055-8992-512A-11907A0E2259}"/>
              </a:ext>
            </a:extLst>
          </p:cNvPr>
          <p:cNvSpPr/>
          <p:nvPr/>
        </p:nvSpPr>
        <p:spPr>
          <a:xfrm>
            <a:off x="5740400" y="5251203"/>
            <a:ext cx="355600" cy="269348"/>
          </a:xfrm>
          <a:prstGeom prst="rightArrow">
            <a:avLst/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CBE235-21A2-4C3E-38C3-AFA3406F0BB9}"/>
              </a:ext>
            </a:extLst>
          </p:cNvPr>
          <p:cNvSpPr txBox="1"/>
          <p:nvPr/>
        </p:nvSpPr>
        <p:spPr>
          <a:xfrm>
            <a:off x="6096000" y="19614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E7A3D420-34C2-F4F5-CF3D-BA2E7826E924}"/>
                  </a:ext>
                </a:extLst>
              </p:cNvPr>
              <p:cNvSpPr/>
              <p:nvPr/>
            </p:nvSpPr>
            <p:spPr>
              <a:xfrm>
                <a:off x="5865409" y="2445006"/>
                <a:ext cx="3194550" cy="2311706"/>
              </a:xfrm>
              <a:prstGeom prst="roundRect">
                <a:avLst>
                  <a:gd name="adj" fmla="val 7320"/>
                </a:avLst>
              </a:prstGeom>
              <a:solidFill>
                <a:schemeClr val="bg2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2"/>
                    </a:solidFill>
                  </a:rPr>
                  <a:t>The probability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it-IT" sz="14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sz="1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it-IT" sz="14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𝒘𝒙</m:t>
                              </m:r>
                              <m:r>
                                <a:rPr lang="it-IT" sz="14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4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it-IT" sz="14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sz="1400" dirty="0">
                          <a:solidFill>
                            <a:schemeClr val="tx2"/>
                          </a:solidFill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endParaRPr lang="en-GB" sz="1400" dirty="0">
                  <a:solidFill>
                    <a:schemeClr val="tx2"/>
                  </a:solidFill>
                </a:endParaRPr>
              </a:p>
              <a:p>
                <a:r>
                  <a:rPr lang="en-GB" sz="1400" dirty="0">
                    <a:solidFill>
                      <a:schemeClr val="tx2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it-IT" sz="1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it-IT" sz="14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400" dirty="0">
                    <a:solidFill>
                      <a:schemeClr val="tx2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2"/>
                    </a:solidFill>
                  </a:rPr>
                  <a:t>logit,</a:t>
                </a:r>
                <a:r>
                  <a:rPr lang="en-GB" sz="1400" dirty="0">
                    <a:solidFill>
                      <a:schemeClr val="tx2"/>
                    </a:solidFill>
                  </a:rPr>
                  <a:t> linear function of the features values.  A change in the logit value is reflected into a change into the probability value according t the value of the logit</a:t>
                </a:r>
              </a:p>
            </p:txBody>
          </p:sp>
        </mc:Choice>
        <mc:Fallback xmlns=""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E7A3D420-34C2-F4F5-CF3D-BA2E7826E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09" y="2445006"/>
                <a:ext cx="3194550" cy="2311706"/>
              </a:xfrm>
              <a:prstGeom prst="roundRect">
                <a:avLst>
                  <a:gd name="adj" fmla="val 732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37AA83AE-C0FD-05C2-E625-2B5AC018E5BD}"/>
              </a:ext>
            </a:extLst>
          </p:cNvPr>
          <p:cNvGrpSpPr/>
          <p:nvPr/>
        </p:nvGrpSpPr>
        <p:grpSpPr>
          <a:xfrm>
            <a:off x="9059959" y="2359572"/>
            <a:ext cx="3068761" cy="2045840"/>
            <a:chOff x="9018474" y="1930249"/>
            <a:chExt cx="3068761" cy="2045840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34BB4C23-9D63-55C9-670E-4E938852B6EF}"/>
                </a:ext>
              </a:extLst>
            </p:cNvPr>
            <p:cNvGrpSpPr/>
            <p:nvPr/>
          </p:nvGrpSpPr>
          <p:grpSpPr>
            <a:xfrm>
              <a:off x="9018474" y="1930249"/>
              <a:ext cx="3068761" cy="2045840"/>
              <a:chOff x="9018474" y="1930249"/>
              <a:chExt cx="3068761" cy="2045840"/>
            </a:xfrm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A155C6FC-ABB2-499F-FA71-E38C99A86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8474" y="1930249"/>
                <a:ext cx="3068761" cy="20458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7553B325-4E6D-83AD-0D3B-A5D46D72E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5234" y="2880360"/>
                <a:ext cx="991446" cy="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7E7D8A68-010B-EE60-C88A-A869ACA2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6354" y="2880360"/>
                <a:ext cx="1255606" cy="508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CE24BD61-465D-59F3-BC8F-CE85B8CC27B2}"/>
                    </a:ext>
                  </a:extLst>
                </p:cNvPr>
                <p:cNvSpPr txBox="1"/>
                <p:nvPr/>
              </p:nvSpPr>
              <p:spPr>
                <a:xfrm>
                  <a:off x="9199773" y="2422482"/>
                  <a:ext cx="1204383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it-IT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a:rPr lang="it-IT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it-IT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105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05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105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05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sz="105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it-IT" sz="105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it-IT" sz="105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CE24BD61-465D-59F3-BC8F-CE85B8CC2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773" y="2422482"/>
                  <a:ext cx="1204383" cy="4154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3EDA1294-A500-79F1-6E09-41C8B33F4AF2}"/>
              </a:ext>
            </a:extLst>
          </p:cNvPr>
          <p:cNvSpPr/>
          <p:nvPr/>
        </p:nvSpPr>
        <p:spPr>
          <a:xfrm>
            <a:off x="7706877" y="1915309"/>
            <a:ext cx="3068761" cy="401546"/>
          </a:xfrm>
          <a:prstGeom prst="roundRect">
            <a:avLst>
              <a:gd name="adj" fmla="val 22683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solidFill>
                  <a:srgbClr val="002060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625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F1280-5408-316E-ED33-3F26F7E1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EA242-7BEB-E16A-CC5D-7E605AF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Multinomial logistic classifier: key concepts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732CCE-8762-63E8-8A3D-71564774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27</a:t>
            </a:fld>
            <a:endParaRPr lang="en-GB" noProof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03BC90-BD75-9712-4B5C-7EC3CB7742C7}"/>
              </a:ext>
            </a:extLst>
          </p:cNvPr>
          <p:cNvSpPr txBox="1"/>
          <p:nvPr/>
        </p:nvSpPr>
        <p:spPr>
          <a:xfrm>
            <a:off x="6096000" y="19614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43064B70-7FDC-E3D4-61B2-25449AFDD0E4}"/>
                  </a:ext>
                </a:extLst>
              </p:cNvPr>
              <p:cNvSpPr/>
              <p:nvPr/>
            </p:nvSpPr>
            <p:spPr>
              <a:xfrm>
                <a:off x="7275699" y="2008603"/>
                <a:ext cx="4643275" cy="4030255"/>
              </a:xfrm>
              <a:prstGeom prst="roundRect">
                <a:avLst>
                  <a:gd name="adj" fmla="val 3791"/>
                </a:avLst>
              </a:prstGeom>
              <a:solidFill>
                <a:schemeClr val="bg2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2"/>
                    </a:solidFill>
                  </a:rPr>
                  <a:t>Now the probability is to belonging into a certain class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according to the value of features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. The class with the highest probability will be the predicted one.</a:t>
                </a:r>
              </a:p>
              <a:p>
                <a:endParaRPr lang="en-GB" sz="1600" b="1" dirty="0">
                  <a:solidFill>
                    <a:schemeClr val="tx2"/>
                  </a:solidFill>
                </a:endParaRPr>
              </a:p>
              <a:p>
                <a:r>
                  <a:rPr lang="en-GB" sz="1600" dirty="0">
                    <a:solidFill>
                      <a:schemeClr val="tx2"/>
                    </a:solidFill>
                  </a:rPr>
                  <a:t>The probability is given by the </a:t>
                </a:r>
                <a:r>
                  <a:rPr lang="en-GB" sz="1600" b="1" dirty="0">
                    <a:solidFill>
                      <a:schemeClr val="tx2"/>
                    </a:solidFill>
                  </a:rPr>
                  <a:t>SoftMax function</a:t>
                </a:r>
                <a:r>
                  <a:rPr lang="en-GB" sz="1600" dirty="0">
                    <a:solidFill>
                      <a:schemeClr val="tx2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1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it-IT" sz="1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sz="16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it-IT" sz="1600" b="1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1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IT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2"/>
                          </a:solidFill>
                        </a:rPr>
                        <m:t> </m:t>
                      </m:r>
                    </m:oMath>
                  </m:oMathPara>
                </a14:m>
                <a:endParaRPr lang="en-GB" sz="1600" dirty="0">
                  <a:solidFill>
                    <a:schemeClr val="tx2"/>
                  </a:solidFill>
                </a:endParaRPr>
              </a:p>
              <a:p>
                <a:endParaRPr lang="en-GB" sz="1600" dirty="0">
                  <a:solidFill>
                    <a:schemeClr val="tx2"/>
                  </a:solidFill>
                </a:endParaRPr>
              </a:p>
              <a:p>
                <a:r>
                  <a:rPr lang="en-GB" sz="1600" dirty="0">
                    <a:solidFill>
                      <a:schemeClr val="tx2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it-IT" sz="16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it-IT" sz="16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16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is the </a:t>
                </a:r>
                <a:r>
                  <a:rPr lang="en-GB" sz="1600" i="1" dirty="0">
                    <a:solidFill>
                      <a:schemeClr val="tx2"/>
                    </a:solidFill>
                  </a:rPr>
                  <a:t>logit for the class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i="1" dirty="0">
                    <a:solidFill>
                      <a:schemeClr val="tx2"/>
                    </a:solidFill>
                  </a:rPr>
                  <a:t> ,</a:t>
                </a:r>
                <a:r>
                  <a:rPr lang="en-GB" sz="1600" dirty="0">
                    <a:solidFill>
                      <a:schemeClr val="tx2"/>
                    </a:solidFill>
                  </a:rPr>
                  <a:t> linear function of the features values. Again, a change in the logit augment or reduces the probability of belonging into class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according to the logit value.</a:t>
                </a:r>
              </a:p>
            </p:txBody>
          </p:sp>
        </mc:Choice>
        <mc:Fallback xmlns=""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43064B70-7FDC-E3D4-61B2-25449AFDD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699" y="2008603"/>
                <a:ext cx="4643275" cy="4030255"/>
              </a:xfrm>
              <a:prstGeom prst="roundRect">
                <a:avLst>
                  <a:gd name="adj" fmla="val 379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1168712-27A3-874B-EDFC-B546471B3557}"/>
              </a:ext>
            </a:extLst>
          </p:cNvPr>
          <p:cNvSpPr/>
          <p:nvPr/>
        </p:nvSpPr>
        <p:spPr>
          <a:xfrm>
            <a:off x="4498725" y="1515747"/>
            <a:ext cx="3194550" cy="401546"/>
          </a:xfrm>
          <a:prstGeom prst="roundRect">
            <a:avLst>
              <a:gd name="adj" fmla="val 22683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Multinomial Logistic</a:t>
            </a:r>
            <a:r>
              <a:rPr lang="en-GB" noProof="0" dirty="0">
                <a:solidFill>
                  <a:srgbClr val="002060"/>
                </a:solidFill>
              </a:rPr>
              <a:t> Regression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2E32606-0709-087C-C853-233F9128D1DF}"/>
              </a:ext>
            </a:extLst>
          </p:cNvPr>
          <p:cNvGrpSpPr/>
          <p:nvPr/>
        </p:nvGrpSpPr>
        <p:grpSpPr>
          <a:xfrm>
            <a:off x="342180" y="2728357"/>
            <a:ext cx="6345967" cy="2815512"/>
            <a:chOff x="5675769" y="1618751"/>
            <a:chExt cx="6345967" cy="281551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ABC45778-4D89-C94F-5F36-2EA273E68CF8}"/>
                </a:ext>
              </a:extLst>
            </p:cNvPr>
            <p:cNvGrpSpPr/>
            <p:nvPr/>
          </p:nvGrpSpPr>
          <p:grpSpPr>
            <a:xfrm>
              <a:off x="6991866" y="3270441"/>
              <a:ext cx="1771718" cy="1163822"/>
              <a:chOff x="9018474" y="1930249"/>
              <a:chExt cx="3068761" cy="2045840"/>
            </a:xfrm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4E8498CF-2FFA-E4C3-F551-C57B0C27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8474" y="1930249"/>
                <a:ext cx="3068761" cy="20458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0507B78D-7568-6FB7-5E0D-2B2BAE33C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5234" y="2880360"/>
                <a:ext cx="991446" cy="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A6DA7C91-82DA-55EC-2F18-2ED342EFA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6354" y="2880360"/>
                <a:ext cx="1255606" cy="508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8568CCD5-ACD8-C398-D0D1-CA0D707484D9}"/>
                </a:ext>
              </a:extLst>
            </p:cNvPr>
            <p:cNvGrpSpPr/>
            <p:nvPr/>
          </p:nvGrpSpPr>
          <p:grpSpPr>
            <a:xfrm>
              <a:off x="5675769" y="1618751"/>
              <a:ext cx="6345967" cy="2365521"/>
              <a:chOff x="5675769" y="1618751"/>
              <a:chExt cx="6345967" cy="23655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ttangolo con angoli arrotondati 5">
                    <a:extLst>
                      <a:ext uri="{FF2B5EF4-FFF2-40B4-BE49-F238E27FC236}">
                        <a16:creationId xmlns:a16="http://schemas.microsoft.com/office/drawing/2014/main" id="{F09209E4-CE0B-CF87-FDC4-283F58A66A93}"/>
                      </a:ext>
                    </a:extLst>
                  </p:cNvPr>
                  <p:cNvSpPr/>
                  <p:nvPr/>
                </p:nvSpPr>
                <p:spPr>
                  <a:xfrm>
                    <a:off x="5675769" y="2600737"/>
                    <a:ext cx="1158175" cy="401546"/>
                  </a:xfrm>
                  <a:prstGeom prst="roundRect">
                    <a:avLst>
                      <a:gd name="adj" fmla="val 22683"/>
                    </a:avLst>
                  </a:prstGeom>
                  <a:solidFill>
                    <a:schemeClr val="bg2"/>
                  </a:solidFill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noProof="0" dirty="0">
                        <a:solidFill>
                          <a:srgbClr val="002060"/>
                        </a:solidFill>
                      </a:rPr>
                      <a:t>Given </a:t>
                    </a:r>
                    <a14:m>
                      <m:oMath xmlns:m="http://schemas.openxmlformats.org/officeDocument/2006/math">
                        <m:r>
                          <a:rPr lang="it-IT" b="1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a14:m>
                    <a:r>
                      <a:rPr lang="en-GB" noProof="0" dirty="0">
                        <a:solidFill>
                          <a:srgbClr val="00206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Rettangolo con angoli arrotondati 5">
                    <a:extLst>
                      <a:ext uri="{FF2B5EF4-FFF2-40B4-BE49-F238E27FC236}">
                        <a16:creationId xmlns:a16="http://schemas.microsoft.com/office/drawing/2014/main" id="{F09209E4-CE0B-CF87-FDC4-283F58A66A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5769" y="2600737"/>
                    <a:ext cx="1158175" cy="401546"/>
                  </a:xfrm>
                  <a:prstGeom prst="roundRect">
                    <a:avLst>
                      <a:gd name="adj" fmla="val 22683"/>
                    </a:avLst>
                  </a:prstGeom>
                  <a:blipFill>
                    <a:blip r:embed="rId6"/>
                    <a:stretch>
                      <a:fillRect b="-13889"/>
                    </a:stretch>
                  </a:blipFill>
                  <a:ln w="381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ttangolo con angoli arrotondati 8">
                    <a:extLst>
                      <a:ext uri="{FF2B5EF4-FFF2-40B4-BE49-F238E27FC236}">
                        <a16:creationId xmlns:a16="http://schemas.microsoft.com/office/drawing/2014/main" id="{3756B8E1-BE14-4138-9545-66F99B28C4B4}"/>
                      </a:ext>
                    </a:extLst>
                  </p:cNvPr>
                  <p:cNvSpPr/>
                  <p:nvPr/>
                </p:nvSpPr>
                <p:spPr>
                  <a:xfrm>
                    <a:off x="7298638" y="2395297"/>
                    <a:ext cx="1158175" cy="812427"/>
                  </a:xfrm>
                  <a:prstGeom prst="roundRect">
                    <a:avLst>
                      <a:gd name="adj" fmla="val 22683"/>
                    </a:avLst>
                  </a:prstGeom>
                  <a:solidFill>
                    <a:schemeClr val="bg2"/>
                  </a:solidFill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it-IT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en-GB" noProof="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ttangolo con angoli arrotondati 8">
                    <a:extLst>
                      <a:ext uri="{FF2B5EF4-FFF2-40B4-BE49-F238E27FC236}">
                        <a16:creationId xmlns:a16="http://schemas.microsoft.com/office/drawing/2014/main" id="{3756B8E1-BE14-4138-9545-66F99B28C4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8638" y="2395297"/>
                    <a:ext cx="1158175" cy="812427"/>
                  </a:xfrm>
                  <a:prstGeom prst="roundRect">
                    <a:avLst>
                      <a:gd name="adj" fmla="val 22683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con angoli arrotondati 12">
                    <a:extLst>
                      <a:ext uri="{FF2B5EF4-FFF2-40B4-BE49-F238E27FC236}">
                        <a16:creationId xmlns:a16="http://schemas.microsoft.com/office/drawing/2014/main" id="{45A9A893-C6D1-C2B2-0BBC-B855FF329097}"/>
                      </a:ext>
                    </a:extLst>
                  </p:cNvPr>
                  <p:cNvSpPr/>
                  <p:nvPr/>
                </p:nvSpPr>
                <p:spPr>
                  <a:xfrm>
                    <a:off x="8921507" y="1618751"/>
                    <a:ext cx="3100229" cy="2365521"/>
                  </a:xfrm>
                  <a:prstGeom prst="roundRect">
                    <a:avLst>
                      <a:gd name="adj" fmla="val 10402"/>
                    </a:avLst>
                  </a:prstGeom>
                  <a:solidFill>
                    <a:schemeClr val="bg2"/>
                  </a:solidFill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b="0" i="1" noProof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it-IT" b="0" i="1" noProof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noProof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0" i="1" noProof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noProof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noProof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it-IT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it-IT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it-IT" b="0" i="1" noProof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it-IT" b="0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it-IT" b="0" i="1" noProof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it-IT" b="0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it-IT" b="0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  <m:r>
                            <a:rPr lang="it-IT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t-IT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GB" noProof="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ttangolo con angoli arrotondati 12">
                    <a:extLst>
                      <a:ext uri="{FF2B5EF4-FFF2-40B4-BE49-F238E27FC236}">
                        <a16:creationId xmlns:a16="http://schemas.microsoft.com/office/drawing/2014/main" id="{45A9A893-C6D1-C2B2-0BBC-B855FF3290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1507" y="1618751"/>
                    <a:ext cx="3100229" cy="2365521"/>
                  </a:xfrm>
                  <a:prstGeom prst="roundRect">
                    <a:avLst>
                      <a:gd name="adj" fmla="val 10402"/>
                    </a:avLst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ccia a destra 14">
                <a:extLst>
                  <a:ext uri="{FF2B5EF4-FFF2-40B4-BE49-F238E27FC236}">
                    <a16:creationId xmlns:a16="http://schemas.microsoft.com/office/drawing/2014/main" id="{F5D7EE95-A1B5-F47A-0F19-2CCFF0D15D2A}"/>
                  </a:ext>
                </a:extLst>
              </p:cNvPr>
              <p:cNvSpPr/>
              <p:nvPr/>
            </p:nvSpPr>
            <p:spPr>
              <a:xfrm>
                <a:off x="6943038" y="2694940"/>
                <a:ext cx="250242" cy="225226"/>
              </a:xfrm>
              <a:prstGeom prst="rightArrow">
                <a:avLst/>
              </a:prstGeom>
              <a:solidFill>
                <a:schemeClr val="bg2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reccia a destra 15">
                <a:extLst>
                  <a:ext uri="{FF2B5EF4-FFF2-40B4-BE49-F238E27FC236}">
                    <a16:creationId xmlns:a16="http://schemas.microsoft.com/office/drawing/2014/main" id="{DB6C03F4-88ED-0F1B-DC34-97FD69F08766}"/>
                  </a:ext>
                </a:extLst>
              </p:cNvPr>
              <p:cNvSpPr/>
              <p:nvPr/>
            </p:nvSpPr>
            <p:spPr>
              <a:xfrm>
                <a:off x="8561224" y="2688899"/>
                <a:ext cx="250242" cy="225226"/>
              </a:xfrm>
              <a:prstGeom prst="rightArrow">
                <a:avLst/>
              </a:prstGeom>
              <a:solidFill>
                <a:schemeClr val="bg2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83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EE9B-8EB0-3F09-267A-755B3BAB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946E4-A38D-F1CA-47F6-9B0A3924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Multinomial logistic classifier: 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54C581-EDA0-605F-418A-7197D35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28</a:t>
            </a:fld>
            <a:endParaRPr lang="en-GB" noProof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B7466-66CD-F086-27AD-0879262109B3}"/>
              </a:ext>
            </a:extLst>
          </p:cNvPr>
          <p:cNvSpPr txBox="1"/>
          <p:nvPr/>
        </p:nvSpPr>
        <p:spPr>
          <a:xfrm>
            <a:off x="6096000" y="19614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541A767-A83C-FDBD-7B7A-6F50B03FE335}"/>
              </a:ext>
            </a:extLst>
          </p:cNvPr>
          <p:cNvGrpSpPr/>
          <p:nvPr/>
        </p:nvGrpSpPr>
        <p:grpSpPr>
          <a:xfrm>
            <a:off x="342180" y="2728357"/>
            <a:ext cx="6345967" cy="2815512"/>
            <a:chOff x="5675769" y="1618751"/>
            <a:chExt cx="6345967" cy="281551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FA4E1AE3-1D97-29E7-9E03-A5F4E3072BE4}"/>
                </a:ext>
              </a:extLst>
            </p:cNvPr>
            <p:cNvGrpSpPr/>
            <p:nvPr/>
          </p:nvGrpSpPr>
          <p:grpSpPr>
            <a:xfrm>
              <a:off x="6991866" y="3270441"/>
              <a:ext cx="1771718" cy="1163822"/>
              <a:chOff x="9018474" y="1930249"/>
              <a:chExt cx="3068761" cy="2045840"/>
            </a:xfrm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35F9F2B3-EAEF-85C5-EC29-1261E7E15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18474" y="1930249"/>
                <a:ext cx="3068761" cy="20458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56C9F2A2-051A-B6E2-B24A-B1759A5C2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5234" y="2880360"/>
                <a:ext cx="991446" cy="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DE48106A-DBD2-C833-0471-3E2A784BA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6354" y="2880360"/>
                <a:ext cx="1255606" cy="508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40E71641-0025-93C4-17A2-63AC81DEEC1A}"/>
                </a:ext>
              </a:extLst>
            </p:cNvPr>
            <p:cNvGrpSpPr/>
            <p:nvPr/>
          </p:nvGrpSpPr>
          <p:grpSpPr>
            <a:xfrm>
              <a:off x="5675769" y="1618751"/>
              <a:ext cx="6345967" cy="2365521"/>
              <a:chOff x="5675769" y="1618751"/>
              <a:chExt cx="6345967" cy="23655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ttangolo con angoli arrotondati 5">
                    <a:extLst>
                      <a:ext uri="{FF2B5EF4-FFF2-40B4-BE49-F238E27FC236}">
                        <a16:creationId xmlns:a16="http://schemas.microsoft.com/office/drawing/2014/main" id="{33734EDF-0F03-C219-7A43-B35600E48FBF}"/>
                      </a:ext>
                    </a:extLst>
                  </p:cNvPr>
                  <p:cNvSpPr/>
                  <p:nvPr/>
                </p:nvSpPr>
                <p:spPr>
                  <a:xfrm>
                    <a:off x="5675769" y="2600737"/>
                    <a:ext cx="1158175" cy="401546"/>
                  </a:xfrm>
                  <a:prstGeom prst="roundRect">
                    <a:avLst>
                      <a:gd name="adj" fmla="val 22683"/>
                    </a:avLst>
                  </a:prstGeom>
                  <a:solidFill>
                    <a:schemeClr val="bg2"/>
                  </a:solidFill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noProof="0" dirty="0">
                        <a:solidFill>
                          <a:srgbClr val="002060"/>
                        </a:solidFill>
                      </a:rPr>
                      <a:t>Given </a:t>
                    </a:r>
                    <a14:m>
                      <m:oMath xmlns:m="http://schemas.openxmlformats.org/officeDocument/2006/math">
                        <m:r>
                          <a:rPr lang="it-IT" b="1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a14:m>
                    <a:r>
                      <a:rPr lang="en-GB" noProof="0" dirty="0">
                        <a:solidFill>
                          <a:srgbClr val="00206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Rettangolo con angoli arrotondati 5">
                    <a:extLst>
                      <a:ext uri="{FF2B5EF4-FFF2-40B4-BE49-F238E27FC236}">
                        <a16:creationId xmlns:a16="http://schemas.microsoft.com/office/drawing/2014/main" id="{33734EDF-0F03-C219-7A43-B35600E48F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5769" y="2600737"/>
                    <a:ext cx="1158175" cy="401546"/>
                  </a:xfrm>
                  <a:prstGeom prst="roundRect">
                    <a:avLst>
                      <a:gd name="adj" fmla="val 22683"/>
                    </a:avLst>
                  </a:prstGeom>
                  <a:blipFill>
                    <a:blip r:embed="rId5"/>
                    <a:stretch>
                      <a:fillRect b="-13889"/>
                    </a:stretch>
                  </a:blipFill>
                  <a:ln w="381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ttangolo con angoli arrotondati 8">
                    <a:extLst>
                      <a:ext uri="{FF2B5EF4-FFF2-40B4-BE49-F238E27FC236}">
                        <a16:creationId xmlns:a16="http://schemas.microsoft.com/office/drawing/2014/main" id="{CD653720-BAED-EA2A-005F-426E55425133}"/>
                      </a:ext>
                    </a:extLst>
                  </p:cNvPr>
                  <p:cNvSpPr/>
                  <p:nvPr/>
                </p:nvSpPr>
                <p:spPr>
                  <a:xfrm>
                    <a:off x="7298638" y="2395297"/>
                    <a:ext cx="1158175" cy="812427"/>
                  </a:xfrm>
                  <a:prstGeom prst="roundRect">
                    <a:avLst>
                      <a:gd name="adj" fmla="val 22683"/>
                    </a:avLst>
                  </a:prstGeom>
                  <a:solidFill>
                    <a:schemeClr val="bg2"/>
                  </a:solidFill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it-IT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en-GB" noProof="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ttangolo con angoli arrotondati 8">
                    <a:extLst>
                      <a:ext uri="{FF2B5EF4-FFF2-40B4-BE49-F238E27FC236}">
                        <a16:creationId xmlns:a16="http://schemas.microsoft.com/office/drawing/2014/main" id="{CD653720-BAED-EA2A-005F-426E554251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8638" y="2395297"/>
                    <a:ext cx="1158175" cy="812427"/>
                  </a:xfrm>
                  <a:prstGeom prst="roundRect">
                    <a:avLst>
                      <a:gd name="adj" fmla="val 22683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con angoli arrotondati 12">
                    <a:extLst>
                      <a:ext uri="{FF2B5EF4-FFF2-40B4-BE49-F238E27FC236}">
                        <a16:creationId xmlns:a16="http://schemas.microsoft.com/office/drawing/2014/main" id="{29E8F569-97DB-7B33-FD6B-9AB6F5005C43}"/>
                      </a:ext>
                    </a:extLst>
                  </p:cNvPr>
                  <p:cNvSpPr/>
                  <p:nvPr/>
                </p:nvSpPr>
                <p:spPr>
                  <a:xfrm>
                    <a:off x="8921507" y="1618751"/>
                    <a:ext cx="3100229" cy="2365521"/>
                  </a:xfrm>
                  <a:prstGeom prst="roundRect">
                    <a:avLst>
                      <a:gd name="adj" fmla="val 10402"/>
                    </a:avLst>
                  </a:prstGeom>
                  <a:solidFill>
                    <a:schemeClr val="bg2"/>
                  </a:solidFill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b="0" i="1" noProof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it-IT" b="0" i="1" noProof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noProof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0" i="1" noProof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noProof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noProof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it-IT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it-IT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it-IT" b="0" i="1" noProof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it-IT" b="0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it-IT" b="0" i="1" noProof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it-IT" b="0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it-IT" b="0" i="1" noProof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  <m:r>
                            <a:rPr lang="it-IT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t-IT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GB" noProof="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ttangolo con angoli arrotondati 12">
                    <a:extLst>
                      <a:ext uri="{FF2B5EF4-FFF2-40B4-BE49-F238E27FC236}">
                        <a16:creationId xmlns:a16="http://schemas.microsoft.com/office/drawing/2014/main" id="{29E8F569-97DB-7B33-FD6B-9AB6F5005C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1507" y="1618751"/>
                    <a:ext cx="3100229" cy="2365521"/>
                  </a:xfrm>
                  <a:prstGeom prst="roundRect">
                    <a:avLst>
                      <a:gd name="adj" fmla="val 10402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ccia a destra 14">
                <a:extLst>
                  <a:ext uri="{FF2B5EF4-FFF2-40B4-BE49-F238E27FC236}">
                    <a16:creationId xmlns:a16="http://schemas.microsoft.com/office/drawing/2014/main" id="{C1F6B2D5-82F3-2CE5-2B3E-8D535E66E322}"/>
                  </a:ext>
                </a:extLst>
              </p:cNvPr>
              <p:cNvSpPr/>
              <p:nvPr/>
            </p:nvSpPr>
            <p:spPr>
              <a:xfrm>
                <a:off x="6943038" y="2694940"/>
                <a:ext cx="250242" cy="225226"/>
              </a:xfrm>
              <a:prstGeom prst="rightArrow">
                <a:avLst/>
              </a:prstGeom>
              <a:solidFill>
                <a:schemeClr val="bg2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reccia a destra 15">
                <a:extLst>
                  <a:ext uri="{FF2B5EF4-FFF2-40B4-BE49-F238E27FC236}">
                    <a16:creationId xmlns:a16="http://schemas.microsoft.com/office/drawing/2014/main" id="{9B1FFD84-05C7-43EF-5093-DE8430C2A0DE}"/>
                  </a:ext>
                </a:extLst>
              </p:cNvPr>
              <p:cNvSpPr/>
              <p:nvPr/>
            </p:nvSpPr>
            <p:spPr>
              <a:xfrm>
                <a:off x="8561224" y="2688899"/>
                <a:ext cx="250242" cy="225226"/>
              </a:xfrm>
              <a:prstGeom prst="rightArrow">
                <a:avLst/>
              </a:prstGeom>
              <a:solidFill>
                <a:schemeClr val="bg2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E056DF-8526-A0BA-FF14-35BECF79C71B}"/>
              </a:ext>
            </a:extLst>
          </p:cNvPr>
          <p:cNvSpPr txBox="1"/>
          <p:nvPr/>
        </p:nvSpPr>
        <p:spPr>
          <a:xfrm>
            <a:off x="6846070" y="1836690"/>
            <a:ext cx="5141564" cy="4148852"/>
          </a:xfrm>
          <a:prstGeom prst="roundRect">
            <a:avLst>
              <a:gd name="adj" fmla="val 5424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Advantages: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Works well with linearly separable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Interpretable and computationally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SoftMax provides well-calibrated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Disadvantages: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If the data is not linearly separable, it is not very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Sensitive to outliers and requires well-scaled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If the classes are highly imbalanced, it may suffer from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Conclusion: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</a:rPr>
              <a:t>Multinomial Logistic Regression is a simple and effective model for multiclass classification, but in many cases, it can be improved with more advanced methods.</a:t>
            </a:r>
          </a:p>
        </p:txBody>
      </p:sp>
    </p:spTree>
    <p:extLst>
      <p:ext uri="{BB962C8B-B14F-4D97-AF65-F5344CB8AC3E}">
        <p14:creationId xmlns:p14="http://schemas.microsoft.com/office/powerpoint/2010/main" val="330033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9DC29-CCA8-14F4-D77F-87A2AC83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D81D8-DBED-F665-8305-CAD6C0D7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Support vector machines: key concepts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39FBF1-964E-7209-7A39-D2C9BD3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29</a:t>
            </a:fld>
            <a:endParaRPr lang="en-GB" noProof="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A0F009E-256F-EFEE-76A7-B06E24AB8A85}"/>
              </a:ext>
            </a:extLst>
          </p:cNvPr>
          <p:cNvSpPr/>
          <p:nvPr/>
        </p:nvSpPr>
        <p:spPr>
          <a:xfrm>
            <a:off x="722586" y="1555531"/>
            <a:ext cx="4910959" cy="57257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Classifying instances based on features values </a:t>
            </a:r>
            <a:endParaRPr lang="en-GB" noProof="0" dirty="0">
              <a:solidFill>
                <a:srgbClr val="002060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E55A985-51A5-359D-C4C8-634B72F38159}"/>
              </a:ext>
            </a:extLst>
          </p:cNvPr>
          <p:cNvSpPr/>
          <p:nvPr/>
        </p:nvSpPr>
        <p:spPr>
          <a:xfrm>
            <a:off x="722586" y="2359572"/>
            <a:ext cx="4910959" cy="9322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Key idea: finding the (hyper)plane which has the highest distance between different class members </a:t>
            </a:r>
            <a:endParaRPr lang="en-GB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EEE39D16-178E-BE88-B45B-B0F9F268CD00}"/>
                  </a:ext>
                </a:extLst>
              </p:cNvPr>
              <p:cNvSpPr/>
              <p:nvPr/>
            </p:nvSpPr>
            <p:spPr>
              <a:xfrm>
                <a:off x="722586" y="3523306"/>
                <a:ext cx="4910959" cy="2635756"/>
              </a:xfrm>
              <a:prstGeom prst="roundRect">
                <a:avLst>
                  <a:gd name="adj" fmla="val 7320"/>
                </a:avLst>
              </a:prstGeom>
              <a:solidFill>
                <a:schemeClr val="bg2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2"/>
                    </a:solidFill>
                  </a:rPr>
                  <a:t>The aim is finding the best hyperplane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b="1" noProof="0" dirty="0">
                    <a:solidFill>
                      <a:schemeClr val="tx2"/>
                    </a:solidFill>
                  </a:rPr>
                  <a:t> </a:t>
                </a:r>
                <a:r>
                  <a:rPr lang="en-GB" sz="1600" noProof="0" dirty="0">
                    <a:solidFill>
                      <a:schemeClr val="tx2"/>
                    </a:solidFill>
                  </a:rPr>
                  <a:t>which stands to the highest distance between features vectors of the margin of classes (support vectors).</a:t>
                </a:r>
              </a:p>
              <a:p>
                <a:endParaRPr lang="en-GB" sz="16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noProof="0" dirty="0">
                    <a:solidFill>
                      <a:schemeClr val="tx2"/>
                    </a:solidFill>
                  </a:rPr>
                  <a:t>Linear separability is implicitly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2"/>
                    </a:solidFill>
                  </a:rPr>
                  <a:t>Defined for binary classification</a:t>
                </a:r>
              </a:p>
              <a:p>
                <a:endParaRPr lang="en-GB" sz="1600" i="1" dirty="0">
                  <a:solidFill>
                    <a:schemeClr val="tx2"/>
                  </a:solidFill>
                </a:endParaRPr>
              </a:p>
              <a:p>
                <a:r>
                  <a:rPr lang="en-GB" sz="1600" i="1" noProof="0" dirty="0">
                    <a:solidFill>
                      <a:schemeClr val="tx2"/>
                    </a:solidFill>
                  </a:rPr>
                  <a:t>What if data are not linear separable? And what if classes are more than two?</a:t>
                </a: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EEE39D16-178E-BE88-B45B-B0F9F268C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86" y="3523306"/>
                <a:ext cx="4910959" cy="2635756"/>
              </a:xfrm>
              <a:prstGeom prst="roundRect">
                <a:avLst>
                  <a:gd name="adj" fmla="val 732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2245FDDA-83A2-7A5B-F807-21DAA954B97D}"/>
              </a:ext>
            </a:extLst>
          </p:cNvPr>
          <p:cNvSpPr/>
          <p:nvPr/>
        </p:nvSpPr>
        <p:spPr>
          <a:xfrm>
            <a:off x="6297448" y="5520551"/>
            <a:ext cx="4910959" cy="529047"/>
          </a:xfrm>
          <a:prstGeom prst="roundRect">
            <a:avLst>
              <a:gd name="adj" fmla="val 732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Kernel trick and multiclass strategies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D3534B9F-56DB-C67A-0802-FAD7249FC440}"/>
              </a:ext>
            </a:extLst>
          </p:cNvPr>
          <p:cNvSpPr/>
          <p:nvPr/>
        </p:nvSpPr>
        <p:spPr>
          <a:xfrm>
            <a:off x="5740400" y="5650401"/>
            <a:ext cx="355600" cy="269348"/>
          </a:xfrm>
          <a:prstGeom prst="rightArrow">
            <a:avLst/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EAF96C-24A0-4B09-9B21-8FC447408230}"/>
              </a:ext>
            </a:extLst>
          </p:cNvPr>
          <p:cNvSpPr txBox="1"/>
          <p:nvPr/>
        </p:nvSpPr>
        <p:spPr>
          <a:xfrm>
            <a:off x="6096000" y="19614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Finding the max margin to generate optimal hyperplane ">
            <a:extLst>
              <a:ext uri="{FF2B5EF4-FFF2-40B4-BE49-F238E27FC236}">
                <a16:creationId xmlns:a16="http://schemas.microsoft.com/office/drawing/2014/main" id="{EBFE7F17-B2DC-7BF7-56C2-5CCAB8BC3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t="17219" r="24246" b="15152"/>
          <a:stretch/>
        </p:blipFill>
        <p:spPr bwMode="auto">
          <a:xfrm>
            <a:off x="6558457" y="1791937"/>
            <a:ext cx="4437436" cy="346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8F7EE-0F07-BE01-8095-9E197F02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8F25D-2CED-5DC0-EF19-83B85445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Project: Objectives</a:t>
            </a:r>
            <a:endParaRPr lang="en-GB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55BD86-9A2A-65D7-6BA1-498CF43C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F6707FF-5E24-243E-3142-D9EF1ACE8A39}"/>
              </a:ext>
            </a:extLst>
          </p:cNvPr>
          <p:cNvSpPr txBox="1"/>
          <p:nvPr/>
        </p:nvSpPr>
        <p:spPr>
          <a:xfrm>
            <a:off x="342900" y="1534700"/>
            <a:ext cx="5526663" cy="354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C00000"/>
                </a:solidFill>
              </a:rPr>
              <a:t>Why AVNRT: 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AVNRT Ablation is ‘electro’-’anatomically’ guided: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“Jackman Potential”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“Haissaguerre Potential”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“Inferior region Koch’s Triangle”</a:t>
            </a:r>
          </a:p>
          <a:p>
            <a:pPr algn="ctr">
              <a:lnSpc>
                <a:spcPct val="250000"/>
              </a:lnSpc>
            </a:pPr>
            <a:endParaRPr lang="en-GB" sz="2000" b="1" noProof="0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83CB1FF-92ED-5135-0B1C-C2E13BB1F332}"/>
              </a:ext>
            </a:extLst>
          </p:cNvPr>
          <p:cNvSpPr txBox="1"/>
          <p:nvPr/>
        </p:nvSpPr>
        <p:spPr>
          <a:xfrm>
            <a:off x="6095999" y="3830145"/>
            <a:ext cx="5526663" cy="5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7000"/>
              </a:lnSpc>
            </a:pPr>
            <a:r>
              <a:rPr lang="en-US" sz="1200" b="1" strike="noStrike" spc="-1" dirty="0">
                <a:latin typeface="Arial"/>
                <a:ea typeface="Arial Unicode MS"/>
              </a:rPr>
              <a:t>Jackman WM et al. N Engl J Med 1992;327:313-318</a:t>
            </a:r>
            <a:r>
              <a:rPr lang="en-US" sz="1200" b="1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.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FA63B-64B7-2B7C-25B2-5D8E7EDA0CA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6000" y="1922501"/>
            <a:ext cx="5257800" cy="2058434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83329C-091F-5AC7-7F1F-65DC738198A3}"/>
              </a:ext>
            </a:extLst>
          </p:cNvPr>
          <p:cNvPicPr/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p:blipFill>
        <p:spPr>
          <a:xfrm>
            <a:off x="6096000" y="1508550"/>
            <a:ext cx="2286000" cy="374679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283E1E-4925-DC0A-8748-5E0EF93F3C74}"/>
              </a:ext>
            </a:extLst>
          </p:cNvPr>
          <p:cNvSpPr txBox="1"/>
          <p:nvPr/>
        </p:nvSpPr>
        <p:spPr>
          <a:xfrm>
            <a:off x="6167317" y="4500916"/>
            <a:ext cx="525780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dirty="0">
                <a:solidFill>
                  <a:srgbClr val="C00000"/>
                </a:solidFill>
              </a:rPr>
              <a:t>Can a machine correctly classify an EGM signal as effective, dangerous or ineffective for AVNRT treatment?</a:t>
            </a:r>
            <a:endParaRPr lang="en-GB" sz="2400" b="1" i="1" dirty="0">
              <a:solidFill>
                <a:srgbClr val="C0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34F164A-50D1-6E19-57AC-894C93CE7FE3}"/>
              </a:ext>
            </a:extLst>
          </p:cNvPr>
          <p:cNvSpPr/>
          <p:nvPr/>
        </p:nvSpPr>
        <p:spPr>
          <a:xfrm rot="16200000">
            <a:off x="5416724" y="5136265"/>
            <a:ext cx="783771" cy="7208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35DD3-D704-F934-ED93-D468E2954BA6}"/>
              </a:ext>
            </a:extLst>
          </p:cNvPr>
          <p:cNvSpPr txBox="1"/>
          <p:nvPr/>
        </p:nvSpPr>
        <p:spPr>
          <a:xfrm>
            <a:off x="655866" y="4556508"/>
            <a:ext cx="4322067" cy="1563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Can AI support the physician in deciding on the effective ablative target for the treatment of AVNRT?</a:t>
            </a:r>
            <a:endParaRPr lang="en-GB" sz="22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64E00-2470-CDFA-F641-4BB387FFEFEC}"/>
              </a:ext>
            </a:extLst>
          </p:cNvPr>
          <p:cNvSpPr/>
          <p:nvPr/>
        </p:nvSpPr>
        <p:spPr>
          <a:xfrm>
            <a:off x="655866" y="4414866"/>
            <a:ext cx="474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43842-35D2-EF88-E632-1733A2FE4FF7}"/>
              </a:ext>
            </a:extLst>
          </p:cNvPr>
          <p:cNvSpPr/>
          <p:nvPr/>
        </p:nvSpPr>
        <p:spPr>
          <a:xfrm>
            <a:off x="4795438" y="5464397"/>
            <a:ext cx="474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54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17B80-46A6-BB44-79B9-0FF1852D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7F0D9-CFE2-9940-92A5-EEDA0832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SVM: kernel trick and multiclass classification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3908B6-0AAC-5AA9-1815-BDBB3B13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30</a:t>
            </a:fld>
            <a:endParaRPr lang="en-GB" noProof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C7432-31DC-D7DD-4139-1E31587E0B56}"/>
              </a:ext>
            </a:extLst>
          </p:cNvPr>
          <p:cNvSpPr txBox="1"/>
          <p:nvPr/>
        </p:nvSpPr>
        <p:spPr>
          <a:xfrm>
            <a:off x="6096000" y="19614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BDCFA9D-9B8E-038D-B1AB-EFD607EF0FA7}"/>
              </a:ext>
            </a:extLst>
          </p:cNvPr>
          <p:cNvSpPr/>
          <p:nvPr/>
        </p:nvSpPr>
        <p:spPr>
          <a:xfrm>
            <a:off x="564776" y="4394746"/>
            <a:ext cx="4643275" cy="1879930"/>
          </a:xfrm>
          <a:prstGeom prst="roundRect">
            <a:avLst>
              <a:gd name="adj" fmla="val 3791"/>
            </a:avLst>
          </a:prstGeom>
          <a:solidFill>
            <a:schemeClr val="bg2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noProof="0" dirty="0">
                <a:solidFill>
                  <a:schemeClr val="tx2"/>
                </a:solidFill>
              </a:rPr>
              <a:t>Data can be </a:t>
            </a:r>
            <a:r>
              <a:rPr lang="en-GB" sz="1600" i="1" noProof="0" dirty="0">
                <a:solidFill>
                  <a:schemeClr val="tx2"/>
                </a:solidFill>
              </a:rPr>
              <a:t>embedded </a:t>
            </a:r>
            <a:r>
              <a:rPr lang="en-GB" sz="1600" noProof="0" dirty="0">
                <a:solidFill>
                  <a:schemeClr val="tx2"/>
                </a:solidFill>
              </a:rPr>
              <a:t>with a kernel function to a new space, with higher dimension, into which are linearly separable. Common kernels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noProof="0" dirty="0">
                <a:solidFill>
                  <a:schemeClr val="tx2"/>
                </a:solidFill>
              </a:rPr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noProof="0" dirty="0">
                <a:solidFill>
                  <a:schemeClr val="tx2"/>
                </a:solidFill>
              </a:rPr>
              <a:t>Polynomial </a:t>
            </a:r>
            <a:endParaRPr lang="en-GB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2"/>
                </a:solidFill>
              </a:rPr>
              <a:t>Gaussian (Radial)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4C948346-6199-9B8E-C9CD-417FC7E50663}"/>
              </a:ext>
            </a:extLst>
          </p:cNvPr>
          <p:cNvSpPr/>
          <p:nvPr/>
        </p:nvSpPr>
        <p:spPr>
          <a:xfrm>
            <a:off x="1185305" y="1494182"/>
            <a:ext cx="3194550" cy="401546"/>
          </a:xfrm>
          <a:prstGeom prst="roundRect">
            <a:avLst>
              <a:gd name="adj" fmla="val 22683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Kernel trick</a:t>
            </a:r>
            <a:endParaRPr lang="en-GB" noProof="0" dirty="0">
              <a:solidFill>
                <a:srgbClr val="00206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C9D116-4397-E343-21DF-87BECB05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218507"/>
            <a:ext cx="4435608" cy="21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3502D37-430C-A976-9536-094B3AF7E4EC}"/>
              </a:ext>
            </a:extLst>
          </p:cNvPr>
          <p:cNvSpPr/>
          <p:nvPr/>
        </p:nvSpPr>
        <p:spPr>
          <a:xfrm>
            <a:off x="6190819" y="4853167"/>
            <a:ext cx="2637872" cy="1275956"/>
          </a:xfrm>
          <a:prstGeom prst="roundRect">
            <a:avLst>
              <a:gd name="adj" fmla="val 3791"/>
            </a:avLst>
          </a:prstGeom>
          <a:solidFill>
            <a:schemeClr val="bg2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noProof="0" dirty="0">
                <a:solidFill>
                  <a:schemeClr val="tx2"/>
                </a:solidFill>
              </a:rPr>
              <a:t>The predicted class is the one which has the highest margin respect to the others, which act as negative class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E4EBD4B-E819-1219-C3DD-16E65CE4F222}"/>
              </a:ext>
            </a:extLst>
          </p:cNvPr>
          <p:cNvSpPr/>
          <p:nvPr/>
        </p:nvSpPr>
        <p:spPr>
          <a:xfrm>
            <a:off x="7604478" y="1494182"/>
            <a:ext cx="3194550" cy="401546"/>
          </a:xfrm>
          <a:prstGeom prst="roundRect">
            <a:avLst>
              <a:gd name="adj" fmla="val 22683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Multiclass classification</a:t>
            </a:r>
            <a:endParaRPr lang="en-GB" noProof="0" dirty="0">
              <a:solidFill>
                <a:srgbClr val="002060"/>
              </a:solidFill>
            </a:endParaRPr>
          </a:p>
        </p:txBody>
      </p:sp>
      <p:pic>
        <p:nvPicPr>
          <p:cNvPr id="2052" name="Picture 4" descr="Sample example of a multiclass support vector machine The SVM algorithms applied to a three-class diagnostic problem are shown in Fig 29.">
            <a:extLst>
              <a:ext uri="{FF2B5EF4-FFF2-40B4-BE49-F238E27FC236}">
                <a16:creationId xmlns:a16="http://schemas.microsoft.com/office/drawing/2014/main" id="{E78BF881-E9FF-3005-497D-487AE5701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0" t="5560" b="59835"/>
          <a:stretch/>
        </p:blipFill>
        <p:spPr bwMode="auto">
          <a:xfrm>
            <a:off x="6190819" y="2473284"/>
            <a:ext cx="2827318" cy="21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ample example of a multiclass support vector machine The SVM algorithms applied to a three-class diagnostic problem are shown in Fig 29.">
            <a:extLst>
              <a:ext uri="{FF2B5EF4-FFF2-40B4-BE49-F238E27FC236}">
                <a16:creationId xmlns:a16="http://schemas.microsoft.com/office/drawing/2014/main" id="{8FEBD685-79F1-2EC5-BDE8-F91C35870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9" t="50487" r="-1029" b="250"/>
          <a:stretch/>
        </p:blipFill>
        <p:spPr bwMode="auto">
          <a:xfrm>
            <a:off x="9201753" y="2437640"/>
            <a:ext cx="2576590" cy="21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8DA42AD-E5FF-0420-DE2F-143A5EE76AC2}"/>
              </a:ext>
            </a:extLst>
          </p:cNvPr>
          <p:cNvCxnSpPr/>
          <p:nvPr/>
        </p:nvCxnSpPr>
        <p:spPr>
          <a:xfrm>
            <a:off x="8982577" y="2473284"/>
            <a:ext cx="0" cy="369891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3323125B-ACAE-FB49-C980-311F4B4F000D}"/>
              </a:ext>
            </a:extLst>
          </p:cNvPr>
          <p:cNvSpPr/>
          <p:nvPr/>
        </p:nvSpPr>
        <p:spPr>
          <a:xfrm>
            <a:off x="9136464" y="4853167"/>
            <a:ext cx="2637872" cy="1275956"/>
          </a:xfrm>
          <a:prstGeom prst="roundRect">
            <a:avLst>
              <a:gd name="adj" fmla="val 379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noProof="0" dirty="0">
                <a:solidFill>
                  <a:schemeClr val="tx2"/>
                </a:solidFill>
              </a:rPr>
              <a:t>The predicted class is the one with the highest number of votes collected from single classifiers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5F75835E-84B1-DBC0-8C24-1CEFDD22E6AB}"/>
              </a:ext>
            </a:extLst>
          </p:cNvPr>
          <p:cNvSpPr/>
          <p:nvPr/>
        </p:nvSpPr>
        <p:spPr>
          <a:xfrm>
            <a:off x="6811210" y="2080007"/>
            <a:ext cx="1397090" cy="276999"/>
          </a:xfrm>
          <a:prstGeom prst="roundRect">
            <a:avLst>
              <a:gd name="adj" fmla="val 22683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One </a:t>
            </a:r>
            <a:r>
              <a:rPr lang="en-GB" sz="1600" i="1" dirty="0">
                <a:solidFill>
                  <a:srgbClr val="002060"/>
                </a:solidFill>
              </a:rPr>
              <a:t>vs </a:t>
            </a:r>
            <a:r>
              <a:rPr lang="en-GB" sz="1600" dirty="0">
                <a:solidFill>
                  <a:srgbClr val="002060"/>
                </a:solidFill>
              </a:rPr>
              <a:t>all</a:t>
            </a:r>
            <a:endParaRPr lang="en-GB" sz="1600" noProof="0" dirty="0">
              <a:solidFill>
                <a:srgbClr val="002060"/>
              </a:solidFill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65240A5-55C2-14B7-7AE7-3BF0FEB9EA41}"/>
              </a:ext>
            </a:extLst>
          </p:cNvPr>
          <p:cNvSpPr/>
          <p:nvPr/>
        </p:nvSpPr>
        <p:spPr>
          <a:xfrm>
            <a:off x="9791503" y="2080007"/>
            <a:ext cx="1397090" cy="276999"/>
          </a:xfrm>
          <a:prstGeom prst="roundRect">
            <a:avLst>
              <a:gd name="adj" fmla="val 22683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One </a:t>
            </a:r>
            <a:r>
              <a:rPr lang="en-GB" sz="1600" i="1" dirty="0">
                <a:solidFill>
                  <a:srgbClr val="002060"/>
                </a:solidFill>
              </a:rPr>
              <a:t>vs </a:t>
            </a:r>
            <a:r>
              <a:rPr lang="en-GB" sz="1600" dirty="0">
                <a:solidFill>
                  <a:srgbClr val="002060"/>
                </a:solidFill>
              </a:rPr>
              <a:t>one</a:t>
            </a:r>
            <a:endParaRPr lang="en-GB" sz="1600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9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BBDB1-9215-2769-3607-D829FD754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2B28A-4B51-1FF5-0D78-90F7E5B9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3600" noProof="0" dirty="0"/>
              <a:t>Support vector machines: 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D311BC-2FE2-31A2-BD21-9F16258B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31</a:t>
            </a:fld>
            <a:endParaRPr lang="en-GB" noProof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69EA69-E323-69AF-1874-CEF6C61D19A4}"/>
              </a:ext>
            </a:extLst>
          </p:cNvPr>
          <p:cNvSpPr txBox="1"/>
          <p:nvPr/>
        </p:nvSpPr>
        <p:spPr>
          <a:xfrm>
            <a:off x="6096000" y="19614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67BB99-FE06-3674-0231-F7E35D7CBCD6}"/>
              </a:ext>
            </a:extLst>
          </p:cNvPr>
          <p:cNvSpPr txBox="1"/>
          <p:nvPr/>
        </p:nvSpPr>
        <p:spPr>
          <a:xfrm>
            <a:off x="6713990" y="1543271"/>
            <a:ext cx="5141564" cy="4655582"/>
          </a:xfrm>
          <a:prstGeom prst="roundRect">
            <a:avLst>
              <a:gd name="adj" fmla="val 5424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Advantages: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Effective in high-dimensional spaces and with small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Works well with both linearly and non-linearly separable data using the kernel trick.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Robust to overfitting</a:t>
            </a:r>
          </a:p>
          <a:p>
            <a:endParaRPr lang="en-US" sz="1600" b="1" dirty="0">
              <a:solidFill>
                <a:srgbClr val="002060"/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Disadvantages: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Computationally expensive, especially with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Requires careful tuning of hyperparameters (kernel and regularization)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Conclusion: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</a:rPr>
              <a:t>Support Vector Machines are powerful classifiers, particularly for complex decision boundaries, but they may be computationally demanding and require careful tuning for optimal performance.</a:t>
            </a:r>
          </a:p>
        </p:txBody>
      </p:sp>
      <p:pic>
        <p:nvPicPr>
          <p:cNvPr id="5" name="Picture 2" descr="Finding the max margin to generate optimal hyperplane ">
            <a:extLst>
              <a:ext uri="{FF2B5EF4-FFF2-40B4-BE49-F238E27FC236}">
                <a16:creationId xmlns:a16="http://schemas.microsoft.com/office/drawing/2014/main" id="{3DA744AF-FD92-4040-F381-A51FC388C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t="17219" r="24246" b="15152"/>
          <a:stretch/>
        </p:blipFill>
        <p:spPr bwMode="auto">
          <a:xfrm>
            <a:off x="980617" y="1961466"/>
            <a:ext cx="5316680" cy="41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8F7EE-0F07-BE01-8095-9E197F02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8F25D-2CED-5DC0-EF19-83B85445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Project: Methods</a:t>
            </a:r>
            <a:endParaRPr lang="en-GB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55BD86-9A2A-65D7-6BA1-498CF43C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F6707FF-5E24-243E-3142-D9EF1ACE8A39}"/>
              </a:ext>
            </a:extLst>
          </p:cNvPr>
          <p:cNvSpPr txBox="1"/>
          <p:nvPr/>
        </p:nvSpPr>
        <p:spPr>
          <a:xfrm>
            <a:off x="342900" y="1534700"/>
            <a:ext cx="5671380" cy="4245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sz="2200" b="1" dirty="0">
                <a:solidFill>
                  <a:srgbClr val="C00000"/>
                </a:solidFill>
              </a:rPr>
              <a:t>How? – On-field Data Collection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GB" sz="2000" b="1" dirty="0"/>
              <a:t>12 patients that underwent AVNRT ablation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GB" sz="2000" b="1" dirty="0"/>
              <a:t>12 electroanatomical maps collected with ablation catheter (847 signals)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GB" sz="2000" b="1" dirty="0"/>
              <a:t>Manual Classification 3 Class (</a:t>
            </a:r>
            <a:r>
              <a:rPr lang="en-GB" sz="2000" b="1" i="1" u="sng" dirty="0"/>
              <a:t>FTE dependent</a:t>
            </a:r>
            <a:r>
              <a:rPr lang="en-GB" sz="2000" b="1" dirty="0"/>
              <a:t>):</a:t>
            </a:r>
          </a:p>
          <a:p>
            <a:pPr marL="1828800" lvl="3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GB" sz="2000" b="1" dirty="0"/>
              <a:t>Dangerous (90 EGMs)</a:t>
            </a:r>
          </a:p>
          <a:p>
            <a:pPr marL="1828800" lvl="3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GB" sz="2000" b="1" dirty="0"/>
              <a:t>Ineffective (663 EGMs)</a:t>
            </a:r>
          </a:p>
          <a:p>
            <a:pPr marL="1828800" lvl="3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GB" sz="2000" b="1" dirty="0"/>
              <a:t>Effective	 (94 EGMs)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5E32E-7392-269D-BBE7-78C1BCE3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77" r="-2348" b="9699"/>
          <a:stretch/>
        </p:blipFill>
        <p:spPr>
          <a:xfrm flipH="1">
            <a:off x="1034143" y="4182858"/>
            <a:ext cx="642257" cy="166277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E8736A0-8010-E90C-01CB-F3BF3852C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8" t="2828" r="10912" b="9359"/>
          <a:stretch/>
        </p:blipFill>
        <p:spPr bwMode="auto">
          <a:xfrm>
            <a:off x="7848599" y="-1"/>
            <a:ext cx="2492830" cy="68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46143-C3D4-30E3-A178-E990B06774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8729"/>
          <a:stretch/>
        </p:blipFill>
        <p:spPr>
          <a:xfrm>
            <a:off x="7412491" y="5532708"/>
            <a:ext cx="436015" cy="11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7E2D7-F722-1308-7D45-8696481D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864" r="36357"/>
          <a:stretch/>
        </p:blipFill>
        <p:spPr>
          <a:xfrm>
            <a:off x="7433385" y="3615378"/>
            <a:ext cx="415214" cy="111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6FF358-63C5-DF9C-020F-1B7B60533E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774" r="3131"/>
          <a:stretch/>
        </p:blipFill>
        <p:spPr>
          <a:xfrm>
            <a:off x="7433387" y="1858215"/>
            <a:ext cx="419616" cy="111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8F447-DDAD-0322-C7B4-E0153367F756}"/>
              </a:ext>
            </a:extLst>
          </p:cNvPr>
          <p:cNvSpPr txBox="1"/>
          <p:nvPr/>
        </p:nvSpPr>
        <p:spPr>
          <a:xfrm>
            <a:off x="7988574" y="162738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37FE9-1739-1D08-4921-D93A67CC5E64}"/>
              </a:ext>
            </a:extLst>
          </p:cNvPr>
          <p:cNvSpPr txBox="1"/>
          <p:nvPr/>
        </p:nvSpPr>
        <p:spPr>
          <a:xfrm>
            <a:off x="8473509" y="162738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H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A4531-FD08-6AA9-6D93-5F1DFE9163FC}"/>
              </a:ext>
            </a:extLst>
          </p:cNvPr>
          <p:cNvSpPr txBox="1"/>
          <p:nvPr/>
        </p:nvSpPr>
        <p:spPr>
          <a:xfrm>
            <a:off x="9440136" y="162738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V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F38DF-48CB-A77C-76F3-8B10A64C2D82}"/>
              </a:ext>
            </a:extLst>
          </p:cNvPr>
          <p:cNvSpPr txBox="1"/>
          <p:nvPr/>
        </p:nvSpPr>
        <p:spPr>
          <a:xfrm>
            <a:off x="8484909" y="218538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H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5BEC8-96BA-E6E7-8A3F-0FD1095FC452}"/>
              </a:ext>
            </a:extLst>
          </p:cNvPr>
          <p:cNvSpPr txBox="1"/>
          <p:nvPr/>
        </p:nvSpPr>
        <p:spPr>
          <a:xfrm>
            <a:off x="9440136" y="221766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V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C62724-47DA-17F7-7E2A-E53D6636AEB4}"/>
              </a:ext>
            </a:extLst>
          </p:cNvPr>
          <p:cNvSpPr txBox="1"/>
          <p:nvPr/>
        </p:nvSpPr>
        <p:spPr>
          <a:xfrm>
            <a:off x="7946286" y="2217665"/>
            <a:ext cx="50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A?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590D62-6761-9578-D0CD-7D2D359E1FB7}"/>
              </a:ext>
            </a:extLst>
          </p:cNvPr>
          <p:cNvSpPr txBox="1"/>
          <p:nvPr/>
        </p:nvSpPr>
        <p:spPr>
          <a:xfrm>
            <a:off x="8102895" y="348531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C8957-80EB-BD5B-C6ED-815E95570E91}"/>
              </a:ext>
            </a:extLst>
          </p:cNvPr>
          <p:cNvSpPr txBox="1"/>
          <p:nvPr/>
        </p:nvSpPr>
        <p:spPr>
          <a:xfrm>
            <a:off x="9372954" y="348715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V?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D6135-E5C2-0456-C144-2D3694F5677E}"/>
              </a:ext>
            </a:extLst>
          </p:cNvPr>
          <p:cNvSpPr txBox="1"/>
          <p:nvPr/>
        </p:nvSpPr>
        <p:spPr>
          <a:xfrm>
            <a:off x="8109335" y="527018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A: SP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82B53-679D-17F1-DD19-54674AD856A5}"/>
              </a:ext>
            </a:extLst>
          </p:cNvPr>
          <p:cNvSpPr txBox="1"/>
          <p:nvPr/>
        </p:nvSpPr>
        <p:spPr>
          <a:xfrm>
            <a:off x="9625443" y="527264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V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045448-51B9-EFEF-9BF5-016E53E2DF4A}"/>
              </a:ext>
            </a:extLst>
          </p:cNvPr>
          <p:cNvSpPr txBox="1"/>
          <p:nvPr/>
        </p:nvSpPr>
        <p:spPr>
          <a:xfrm>
            <a:off x="284033" y="5840818"/>
            <a:ext cx="7090485" cy="54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C00000"/>
                </a:solidFill>
              </a:rPr>
              <a:t>How? – Off-Line processing by UNIPD Research Team…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70E62D-D264-DDA2-970B-F26D118E4A8F}"/>
              </a:ext>
            </a:extLst>
          </p:cNvPr>
          <p:cNvSpPr txBox="1"/>
          <p:nvPr/>
        </p:nvSpPr>
        <p:spPr>
          <a:xfrm>
            <a:off x="8102895" y="406004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35310-D867-30BC-79D5-594CC93EC8AA}"/>
              </a:ext>
            </a:extLst>
          </p:cNvPr>
          <p:cNvSpPr txBox="1"/>
          <p:nvPr/>
        </p:nvSpPr>
        <p:spPr>
          <a:xfrm>
            <a:off x="9372954" y="406188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V?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CE4DF6-761A-B526-3D06-0806FF6F57C3}"/>
              </a:ext>
            </a:extLst>
          </p:cNvPr>
          <p:cNvSpPr txBox="1"/>
          <p:nvPr/>
        </p:nvSpPr>
        <p:spPr>
          <a:xfrm>
            <a:off x="10379402" y="2185382"/>
            <a:ext cx="1391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Dangerous</a:t>
            </a:r>
          </a:p>
          <a:p>
            <a:pPr algn="ctr"/>
            <a:r>
              <a:rPr lang="en-GB" b="1" dirty="0"/>
              <a:t>Class</a:t>
            </a:r>
            <a:endParaRPr lang="it-I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19164D-CC79-0CB7-AD4F-33364FDC8440}"/>
              </a:ext>
            </a:extLst>
          </p:cNvPr>
          <p:cNvSpPr txBox="1"/>
          <p:nvPr/>
        </p:nvSpPr>
        <p:spPr>
          <a:xfrm>
            <a:off x="10341429" y="3875381"/>
            <a:ext cx="1391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Ineffective</a:t>
            </a:r>
          </a:p>
          <a:p>
            <a:pPr algn="ctr"/>
            <a:r>
              <a:rPr lang="en-GB" b="1" dirty="0"/>
              <a:t>Class</a:t>
            </a:r>
            <a:endParaRPr lang="it-I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D73E5B-4737-8DEB-6DF5-1FE653CA6369}"/>
              </a:ext>
            </a:extLst>
          </p:cNvPr>
          <p:cNvSpPr txBox="1"/>
          <p:nvPr/>
        </p:nvSpPr>
        <p:spPr>
          <a:xfrm>
            <a:off x="10341429" y="5742201"/>
            <a:ext cx="1391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Effective</a:t>
            </a:r>
            <a:endParaRPr lang="en-GB" sz="1800" b="1" dirty="0"/>
          </a:p>
          <a:p>
            <a:pPr algn="ctr"/>
            <a:r>
              <a:rPr lang="en-GB" b="1" dirty="0"/>
              <a:t>Class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287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7B42E-1596-C705-D007-566325EB3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2E123-B0CE-476D-ADF1-B049A907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Classification approaches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0843B4-8A60-735B-DDCF-341AFD9C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6D2F188-D971-30A2-C3E0-67BD58986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9736" y="3439746"/>
            <a:ext cx="1188334" cy="86039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72A840-CB9E-DB76-C016-1E24A96BA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498" y="3373903"/>
            <a:ext cx="1091290" cy="99208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6BA2046-EAA8-6B54-07DB-A37B16198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6216" y="3351698"/>
            <a:ext cx="1149448" cy="1067344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95ED16F-C773-CADE-A800-A54A972D5FD3}"/>
              </a:ext>
            </a:extLst>
          </p:cNvPr>
          <p:cNvSpPr/>
          <p:nvPr/>
        </p:nvSpPr>
        <p:spPr>
          <a:xfrm>
            <a:off x="7650747" y="2331719"/>
            <a:ext cx="3778999" cy="590873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rgbClr val="002060"/>
                </a:solidFill>
              </a:rPr>
              <a:t>Machine learning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2A9AEE0A-94EF-824E-BAC3-B2B2C9D99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0194" y="3351698"/>
            <a:ext cx="1091290" cy="101428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9BD8B19-C597-1C33-AE83-9E610D31532B}"/>
              </a:ext>
            </a:extLst>
          </p:cNvPr>
          <p:cNvSpPr/>
          <p:nvPr/>
        </p:nvSpPr>
        <p:spPr>
          <a:xfrm>
            <a:off x="1592735" y="2331719"/>
            <a:ext cx="2897499" cy="590873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rgbClr val="002060"/>
                </a:solidFill>
              </a:rPr>
              <a:t>Knowledge based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4065008-B918-B902-A6DB-FBC8AB615625}"/>
              </a:ext>
            </a:extLst>
          </p:cNvPr>
          <p:cNvSpPr/>
          <p:nvPr/>
        </p:nvSpPr>
        <p:spPr>
          <a:xfrm>
            <a:off x="7650747" y="3114078"/>
            <a:ext cx="962025" cy="2598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rgbClr val="002060"/>
                </a:solidFill>
              </a:rPr>
              <a:t>Tree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CA6A311-7BB4-71E0-A9B2-2477C3F362BF}"/>
              </a:ext>
            </a:extLst>
          </p:cNvPr>
          <p:cNvSpPr/>
          <p:nvPr/>
        </p:nvSpPr>
        <p:spPr>
          <a:xfrm>
            <a:off x="9096120" y="3105092"/>
            <a:ext cx="962025" cy="2598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rgbClr val="002060"/>
                </a:solidFill>
              </a:rPr>
              <a:t>MLR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6D5DFAF-3E7C-82BA-3602-6F216C20113E}"/>
              </a:ext>
            </a:extLst>
          </p:cNvPr>
          <p:cNvSpPr/>
          <p:nvPr/>
        </p:nvSpPr>
        <p:spPr>
          <a:xfrm>
            <a:off x="10467721" y="3092756"/>
            <a:ext cx="962025" cy="27216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rgbClr val="002060"/>
                </a:solidFill>
              </a:rPr>
              <a:t>SVM 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8E092E0A-36F3-8295-0CAD-C8DB159CA2E8}"/>
              </a:ext>
            </a:extLst>
          </p:cNvPr>
          <p:cNvSpPr/>
          <p:nvPr/>
        </p:nvSpPr>
        <p:spPr>
          <a:xfrm>
            <a:off x="2257428" y="3098923"/>
            <a:ext cx="1556823" cy="2598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rgbClr val="002060"/>
                </a:solidFill>
              </a:rPr>
              <a:t>Set of rules 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4A8C352-63DC-5DBC-2BEA-E811815B8DF2}"/>
              </a:ext>
            </a:extLst>
          </p:cNvPr>
          <p:cNvCxnSpPr/>
          <p:nvPr/>
        </p:nvCxnSpPr>
        <p:spPr>
          <a:xfrm>
            <a:off x="6096000" y="1427002"/>
            <a:ext cx="0" cy="4813476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0F3D63B-E6CF-C4C1-C6A3-D0698CC4EC89}"/>
              </a:ext>
            </a:extLst>
          </p:cNvPr>
          <p:cNvSpPr/>
          <p:nvPr/>
        </p:nvSpPr>
        <p:spPr>
          <a:xfrm>
            <a:off x="1592735" y="4687518"/>
            <a:ext cx="2897499" cy="1187765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chemeClr val="accent2">
                    <a:lumMod val="75000"/>
                  </a:schemeClr>
                </a:solidFill>
              </a:rPr>
              <a:t>Baseline</a:t>
            </a:r>
          </a:p>
          <a:p>
            <a:pPr algn="ctr"/>
            <a:r>
              <a:rPr lang="en-GB" sz="1400" noProof="0" dirty="0">
                <a:solidFill>
                  <a:srgbClr val="002060"/>
                </a:solidFill>
              </a:rPr>
              <a:t>A first attempt to automatise decision-making with a simplified version of human reasoning </a:t>
            </a:r>
          </a:p>
        </p:txBody>
      </p:sp>
    </p:spTree>
    <p:extLst>
      <p:ext uri="{BB962C8B-B14F-4D97-AF65-F5344CB8AC3E}">
        <p14:creationId xmlns:p14="http://schemas.microsoft.com/office/powerpoint/2010/main" val="38277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5F9B-E456-41A4-36B0-C92F9ED92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966E0-ECC8-79A0-A520-C2B4CEDD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Knowledge based classifier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BD8F27-8442-5C41-785E-7EB0B91F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0E8728C-743B-C6A1-227C-E7EC88DABA7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5" name="Segnaposto contenuto 5">
            <a:extLst>
              <a:ext uri="{FF2B5EF4-FFF2-40B4-BE49-F238E27FC236}">
                <a16:creationId xmlns:a16="http://schemas.microsoft.com/office/drawing/2014/main" id="{43869FB8-9E3F-AE34-AD4C-6364DDEA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32" y="1503319"/>
            <a:ext cx="6272849" cy="585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i="1" noProof="0" dirty="0"/>
              <a:t>Four</a:t>
            </a:r>
            <a:r>
              <a:rPr lang="en-GB" sz="1400" i="1" noProof="0" dirty="0"/>
              <a:t> knowledge-based classifiers were defined, and the best one is reported.</a:t>
            </a:r>
          </a:p>
          <a:p>
            <a:pPr marL="0" indent="0">
              <a:buNone/>
            </a:pPr>
            <a:endParaRPr lang="en-GB" sz="1400" i="1" noProof="0" dirty="0"/>
          </a:p>
          <a:p>
            <a:pPr marL="0" indent="0">
              <a:buNone/>
            </a:pPr>
            <a:endParaRPr lang="en-GB" sz="1400" i="1" noProof="0" dirty="0"/>
          </a:p>
          <a:p>
            <a:pPr marL="0" indent="0">
              <a:buNone/>
            </a:pPr>
            <a:endParaRPr lang="en-GB" sz="1400" i="1" noProof="0" dirty="0"/>
          </a:p>
        </p:txBody>
      </p:sp>
      <p:pic>
        <p:nvPicPr>
          <p:cNvPr id="20" name="Immagine 19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47A61C34-0DE9-8621-E3A5-EF464B3EF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36" y="1921918"/>
            <a:ext cx="5907314" cy="3345162"/>
          </a:xfrm>
          <a:prstGeom prst="rect">
            <a:avLst/>
          </a:prstGeom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id="{8088D863-4401-3F85-9796-4896B65A5EF9}"/>
              </a:ext>
            </a:extLst>
          </p:cNvPr>
          <p:cNvGrpSpPr/>
          <p:nvPr/>
        </p:nvGrpSpPr>
        <p:grpSpPr>
          <a:xfrm>
            <a:off x="8451637" y="3830439"/>
            <a:ext cx="242693" cy="151574"/>
            <a:chOff x="8451637" y="3830439"/>
            <a:chExt cx="242693" cy="151574"/>
          </a:xfrm>
        </p:grpSpPr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A89F9DFE-2967-FC98-D0E7-96200CD46D0B}"/>
                </a:ext>
              </a:extLst>
            </p:cNvPr>
            <p:cNvCxnSpPr>
              <a:cxnSpLocks/>
            </p:cNvCxnSpPr>
            <p:nvPr/>
          </p:nvCxnSpPr>
          <p:spPr>
            <a:xfrm>
              <a:off x="8451637" y="3830439"/>
              <a:ext cx="242693" cy="1205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B7A9B359-A063-169C-E28C-5A9925172875}"/>
                </a:ext>
              </a:extLst>
            </p:cNvPr>
            <p:cNvSpPr/>
            <p:nvPr/>
          </p:nvSpPr>
          <p:spPr>
            <a:xfrm>
              <a:off x="8528242" y="3894219"/>
              <a:ext cx="89481" cy="8779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B256B01-3874-BF0A-0332-22E7BF286C25}"/>
              </a:ext>
            </a:extLst>
          </p:cNvPr>
          <p:cNvGrpSpPr/>
          <p:nvPr/>
        </p:nvGrpSpPr>
        <p:grpSpPr>
          <a:xfrm>
            <a:off x="9015454" y="2744684"/>
            <a:ext cx="89481" cy="1786890"/>
            <a:chOff x="9428651" y="2075733"/>
            <a:chExt cx="89481" cy="1786890"/>
          </a:xfrm>
        </p:grpSpPr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573E704C-4C2B-656B-1AC6-25D42369372F}"/>
                </a:ext>
              </a:extLst>
            </p:cNvPr>
            <p:cNvCxnSpPr>
              <a:cxnSpLocks/>
            </p:cNvCxnSpPr>
            <p:nvPr/>
          </p:nvCxnSpPr>
          <p:spPr>
            <a:xfrm>
              <a:off x="9443059" y="2075733"/>
              <a:ext cx="0" cy="178689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DF22FAEB-C0F4-26F4-4DBF-EE6C2E4AA1C8}"/>
                </a:ext>
              </a:extLst>
            </p:cNvPr>
            <p:cNvSpPr/>
            <p:nvPr/>
          </p:nvSpPr>
          <p:spPr>
            <a:xfrm>
              <a:off x="9428651" y="2075733"/>
              <a:ext cx="89481" cy="8779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199DC837-B83B-23C7-3CFA-EB0ABF1979B6}"/>
              </a:ext>
            </a:extLst>
          </p:cNvPr>
          <p:cNvGrpSpPr/>
          <p:nvPr/>
        </p:nvGrpSpPr>
        <p:grpSpPr>
          <a:xfrm>
            <a:off x="422574" y="2207963"/>
            <a:ext cx="3210089" cy="2348160"/>
            <a:chOff x="422574" y="2207963"/>
            <a:chExt cx="3210089" cy="2348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F2C37F15-1FD3-24D8-D597-3643A0F973F1}"/>
                    </a:ext>
                  </a:extLst>
                </p:cNvPr>
                <p:cNvSpPr/>
                <p:nvPr/>
              </p:nvSpPr>
              <p:spPr>
                <a:xfrm>
                  <a:off x="1344758" y="2207963"/>
                  <a:ext cx="2287905" cy="972655"/>
                </a:xfrm>
                <a:prstGeom prst="round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Is there a peak between atrial and ventricular activation? </a:t>
                  </a:r>
                </a:p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Is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minor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peak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&gt;</a:t>
                  </a:r>
                  <a14:m>
                    <m:oMath xmlns:m="http://schemas.openxmlformats.org/officeDocument/2006/math"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400" dirty="0">
                      <a:solidFill>
                        <a:schemeClr val="tx1"/>
                      </a:solidFill>
                    </a:rPr>
                    <a:t>)</a:t>
                  </a:r>
                  <a:endParaRPr lang="en-GB" sz="1400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F2C37F15-1FD3-24D8-D597-3643A0F97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758" y="2207963"/>
                  <a:ext cx="2287905" cy="972655"/>
                </a:xfrm>
                <a:prstGeom prst="round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41ECC0CE-1225-2A87-C342-26166C80D0DD}"/>
                </a:ext>
              </a:extLst>
            </p:cNvPr>
            <p:cNvSpPr/>
            <p:nvPr/>
          </p:nvSpPr>
          <p:spPr>
            <a:xfrm>
              <a:off x="422574" y="4312785"/>
              <a:ext cx="1050330" cy="2433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noProof="0" dirty="0">
                  <a:solidFill>
                    <a:schemeClr val="bg1"/>
                  </a:solidFill>
                </a:rPr>
                <a:t>Dangerous</a:t>
              </a:r>
              <a:endParaRPr lang="en-GB" sz="12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C0C52921-BA83-1178-4FB4-2E1B696D5D18}"/>
                </a:ext>
              </a:extLst>
            </p:cNvPr>
            <p:cNvSpPr txBox="1"/>
            <p:nvPr/>
          </p:nvSpPr>
          <p:spPr>
            <a:xfrm>
              <a:off x="881681" y="3109066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Yes</a:t>
              </a:r>
            </a:p>
          </p:txBody>
        </p: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D773530B-1D2C-A435-24E6-C5DD2FDF42E3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5400000">
              <a:off x="1152142" y="2976215"/>
              <a:ext cx="1132167" cy="1540972"/>
            </a:xfrm>
            <a:prstGeom prst="bentConnector3">
              <a:avLst>
                <a:gd name="adj1" fmla="val 20293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C301A501-EF46-557E-AF94-C39A8FDFC383}"/>
              </a:ext>
            </a:extLst>
          </p:cNvPr>
          <p:cNvGrpSpPr/>
          <p:nvPr/>
        </p:nvGrpSpPr>
        <p:grpSpPr>
          <a:xfrm>
            <a:off x="2171921" y="3109465"/>
            <a:ext cx="3568324" cy="2424237"/>
            <a:chOff x="2171921" y="3109465"/>
            <a:chExt cx="3568324" cy="2424237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73E03EE-C097-462F-79A8-1FC36A0CF3A1}"/>
                </a:ext>
              </a:extLst>
            </p:cNvPr>
            <p:cNvSpPr/>
            <p:nvPr/>
          </p:nvSpPr>
          <p:spPr>
            <a:xfrm>
              <a:off x="2171921" y="5267080"/>
              <a:ext cx="1011936" cy="2451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noProof="0" dirty="0">
                  <a:solidFill>
                    <a:schemeClr val="bg1"/>
                  </a:solidFill>
                </a:rPr>
                <a:t>Indifferent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010B79E4-674C-F548-8324-30BA315083E6}"/>
                </a:ext>
              </a:extLst>
            </p:cNvPr>
            <p:cNvSpPr txBox="1"/>
            <p:nvPr/>
          </p:nvSpPr>
          <p:spPr>
            <a:xfrm>
              <a:off x="3619631" y="3109465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2D2C39CC-8D83-44A0-D292-55FCF1F6B277}"/>
                    </a:ext>
                  </a:extLst>
                </p:cNvPr>
                <p:cNvSpPr/>
                <p:nvPr/>
              </p:nvSpPr>
              <p:spPr>
                <a:xfrm>
                  <a:off x="2757287" y="3653369"/>
                  <a:ext cx="2388132" cy="1054226"/>
                </a:xfrm>
                <a:prstGeom prst="round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noProof="0" dirty="0">
                      <a:solidFill>
                        <a:schemeClr val="tx1"/>
                      </a:solidFill>
                    </a:rPr>
                    <a:t>Is the main activation atrial or ventricular?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GB" sz="1400" b="0" noProof="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dominant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peak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b="1" noProof="0" dirty="0">
                      <a:solidFill>
                        <a:schemeClr val="tx1"/>
                      </a:solidFill>
                    </a:rPr>
                    <a:t>time</a:t>
                  </a:r>
                  <a:r>
                    <a:rPr lang="en-GB" sz="1400" noProof="0" dirty="0">
                      <a:solidFill>
                        <a:schemeClr val="tx1"/>
                      </a:solidFill>
                    </a:rPr>
                    <a:t> &lt; </a:t>
                  </a:r>
                  <a14:m>
                    <m:oMath xmlns:m="http://schemas.openxmlformats.org/officeDocument/2006/math">
                      <m:r>
                        <a:rPr lang="it-IT" sz="14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1400" b="0" noProof="0" dirty="0">
                      <a:solidFill>
                        <a:schemeClr val="tx1"/>
                      </a:solidFill>
                    </a:rPr>
                    <a:t>)</a:t>
                  </a:r>
                  <a:endParaRPr lang="it-IT" sz="1400" b="0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2D2C39CC-8D83-44A0-D292-55FCF1F6B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287" y="3653369"/>
                  <a:ext cx="2388132" cy="105422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415F41A-A699-4F3E-770B-DE3386485FDD}"/>
                </a:ext>
              </a:extLst>
            </p:cNvPr>
            <p:cNvSpPr/>
            <p:nvPr/>
          </p:nvSpPr>
          <p:spPr>
            <a:xfrm>
              <a:off x="4693257" y="5267080"/>
              <a:ext cx="1046988" cy="2666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noProof="0" dirty="0">
                  <a:solidFill>
                    <a:schemeClr val="bg1"/>
                  </a:solidFill>
                </a:rPr>
                <a:t>Effective</a:t>
              </a: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5A80F8F5-FBEB-324A-710B-F06A369E0C60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 rot="16200000" flipH="1">
              <a:off x="2983657" y="2685672"/>
              <a:ext cx="472751" cy="1462642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63E231D-C8E0-F61F-DDA9-45404F22140F}"/>
                </a:ext>
              </a:extLst>
            </p:cNvPr>
            <p:cNvSpPr txBox="1"/>
            <p:nvPr/>
          </p:nvSpPr>
          <p:spPr>
            <a:xfrm>
              <a:off x="2488710" y="4719040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Yes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DBA05847-4349-8392-430E-7A8F6C119866}"/>
                </a:ext>
              </a:extLst>
            </p:cNvPr>
            <p:cNvSpPr txBox="1"/>
            <p:nvPr/>
          </p:nvSpPr>
          <p:spPr>
            <a:xfrm>
              <a:off x="5037656" y="4719040"/>
              <a:ext cx="50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noProof="0" dirty="0"/>
                <a:t>No</a:t>
              </a:r>
            </a:p>
          </p:txBody>
        </p: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D0B997FF-88A9-6DB0-E1D4-9CB0727AF4AA}"/>
                </a:ext>
              </a:extLst>
            </p:cNvPr>
            <p:cNvCxnSpPr>
              <a:cxnSpLocks/>
              <a:stCxn id="40" idx="2"/>
              <a:endCxn id="32" idx="0"/>
            </p:cNvCxnSpPr>
            <p:nvPr/>
          </p:nvCxnSpPr>
          <p:spPr>
            <a:xfrm rot="5400000">
              <a:off x="3034879" y="4350605"/>
              <a:ext cx="559485" cy="1273464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F59C31AE-CB77-7963-FE8A-ED6C40CAA8B5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4304310" y="4354638"/>
              <a:ext cx="559485" cy="126539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80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4B6B8-678A-6E0F-4A66-CE986DF0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D2197-9DFA-D309-2B31-51C1B5EA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Classification performance assessment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3DBD2C-6512-9EEA-FC65-461881E5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EF25A70-25F8-BA49-97A1-9FD8F202A212}"/>
              </a:ext>
            </a:extLst>
          </p:cNvPr>
          <p:cNvSpPr/>
          <p:nvPr/>
        </p:nvSpPr>
        <p:spPr>
          <a:xfrm>
            <a:off x="1755083" y="1497519"/>
            <a:ext cx="2743200" cy="365125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noProof="0" dirty="0">
                <a:solidFill>
                  <a:srgbClr val="002060"/>
                </a:solidFill>
              </a:rPr>
              <a:t>Confusion matrix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07B7BCC-98DD-8229-FF72-E3AD68D0E6BB}"/>
              </a:ext>
            </a:extLst>
          </p:cNvPr>
          <p:cNvGrpSpPr/>
          <p:nvPr/>
        </p:nvGrpSpPr>
        <p:grpSpPr>
          <a:xfrm>
            <a:off x="606399" y="2080260"/>
            <a:ext cx="3986569" cy="3374136"/>
            <a:chOff x="606399" y="2080260"/>
            <a:chExt cx="3986569" cy="337413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F55A69F-4780-A733-7706-2946B6D4A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8" r="15041"/>
            <a:stretch/>
          </p:blipFill>
          <p:spPr>
            <a:xfrm>
              <a:off x="606399" y="2080260"/>
              <a:ext cx="3986569" cy="3374136"/>
            </a:xfrm>
            <a:prstGeom prst="rect">
              <a:avLst/>
            </a:prstGeom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50FBD1F-9A5E-BB78-6ACE-370FCD8AA602}"/>
                </a:ext>
              </a:extLst>
            </p:cNvPr>
            <p:cNvSpPr/>
            <p:nvPr/>
          </p:nvSpPr>
          <p:spPr>
            <a:xfrm>
              <a:off x="1755083" y="2339340"/>
              <a:ext cx="741229" cy="486156"/>
            </a:xfrm>
            <a:prstGeom prst="rect">
              <a:avLst/>
            </a:prstGeom>
            <a:solidFill>
              <a:srgbClr val="0830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8F94A5BF-79FC-006C-4807-A3A9C4D79A2A}"/>
                </a:ext>
              </a:extLst>
            </p:cNvPr>
            <p:cNvSpPr/>
            <p:nvPr/>
          </p:nvSpPr>
          <p:spPr>
            <a:xfrm>
              <a:off x="2727210" y="2339340"/>
              <a:ext cx="741229" cy="486156"/>
            </a:xfrm>
            <a:prstGeom prst="rect">
              <a:avLst/>
            </a:prstGeom>
            <a:solidFill>
              <a:srgbClr val="BCD7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19908D8-6B97-627B-0288-7B786AE5AE09}"/>
                </a:ext>
              </a:extLst>
            </p:cNvPr>
            <p:cNvSpPr/>
            <p:nvPr/>
          </p:nvSpPr>
          <p:spPr>
            <a:xfrm>
              <a:off x="3699337" y="2349057"/>
              <a:ext cx="741229" cy="486156"/>
            </a:xfrm>
            <a:prstGeom prst="rect">
              <a:avLst/>
            </a:prstGeom>
            <a:solidFill>
              <a:srgbClr val="E7F0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ED1ABBFA-A9C5-2875-723B-D75438893024}"/>
                </a:ext>
              </a:extLst>
            </p:cNvPr>
            <p:cNvSpPr/>
            <p:nvPr/>
          </p:nvSpPr>
          <p:spPr>
            <a:xfrm>
              <a:off x="2727209" y="3238757"/>
              <a:ext cx="741229" cy="486156"/>
            </a:xfrm>
            <a:prstGeom prst="rect">
              <a:avLst/>
            </a:prstGeom>
            <a:solidFill>
              <a:srgbClr val="DBE9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E0581CD9-4940-ADCF-9564-0AE542047F46}"/>
                </a:ext>
              </a:extLst>
            </p:cNvPr>
            <p:cNvSpPr/>
            <p:nvPr/>
          </p:nvSpPr>
          <p:spPr>
            <a:xfrm>
              <a:off x="1755083" y="3281172"/>
              <a:ext cx="741229" cy="486156"/>
            </a:xfrm>
            <a:prstGeom prst="rect">
              <a:avLst/>
            </a:prstGeom>
            <a:solidFill>
              <a:srgbClr val="F4F9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C24BAA2-28D0-14B8-16CC-6C2F0BAD238C}"/>
                </a:ext>
              </a:extLst>
            </p:cNvPr>
            <p:cNvSpPr/>
            <p:nvPr/>
          </p:nvSpPr>
          <p:spPr>
            <a:xfrm>
              <a:off x="3699337" y="3238757"/>
              <a:ext cx="741229" cy="48615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A5858E86-59D2-C7BA-7636-98862ED13C9B}"/>
                </a:ext>
              </a:extLst>
            </p:cNvPr>
            <p:cNvSpPr/>
            <p:nvPr/>
          </p:nvSpPr>
          <p:spPr>
            <a:xfrm>
              <a:off x="3699336" y="4259837"/>
              <a:ext cx="741229" cy="486156"/>
            </a:xfrm>
            <a:prstGeom prst="rect">
              <a:avLst/>
            </a:prstGeom>
            <a:solidFill>
              <a:srgbClr val="E3EE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EB1592E-88F2-B515-4C7A-BE9A4E1845E9}"/>
                </a:ext>
              </a:extLst>
            </p:cNvPr>
            <p:cNvSpPr/>
            <p:nvPr/>
          </p:nvSpPr>
          <p:spPr>
            <a:xfrm>
              <a:off x="2727208" y="4259837"/>
              <a:ext cx="741229" cy="486156"/>
            </a:xfrm>
            <a:prstGeom prst="rect">
              <a:avLst/>
            </a:prstGeom>
            <a:solidFill>
              <a:srgbClr val="F5F9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BD66B1E2-EAEE-83ED-AF6A-1F57A4F48483}"/>
                </a:ext>
              </a:extLst>
            </p:cNvPr>
            <p:cNvSpPr/>
            <p:nvPr/>
          </p:nvSpPr>
          <p:spPr>
            <a:xfrm>
              <a:off x="1755080" y="4223004"/>
              <a:ext cx="741229" cy="486156"/>
            </a:xfrm>
            <a:prstGeom prst="rect">
              <a:avLst/>
            </a:prstGeom>
            <a:solidFill>
              <a:srgbClr val="EFF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706E070D-74FA-3294-B4E7-53A92E1F4CA2}"/>
              </a:ext>
            </a:extLst>
          </p:cNvPr>
          <p:cNvSpPr/>
          <p:nvPr/>
        </p:nvSpPr>
        <p:spPr>
          <a:xfrm>
            <a:off x="1705589" y="2197100"/>
            <a:ext cx="869219" cy="773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4F04F00F-ECAA-2EE9-16D0-798372E257E4}"/>
              </a:ext>
            </a:extLst>
          </p:cNvPr>
          <p:cNvSpPr/>
          <p:nvPr/>
        </p:nvSpPr>
        <p:spPr>
          <a:xfrm>
            <a:off x="2655592" y="3146995"/>
            <a:ext cx="869219" cy="773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9F7F202C-BD78-48B3-C778-9E21C1D337C5}"/>
              </a:ext>
            </a:extLst>
          </p:cNvPr>
          <p:cNvSpPr/>
          <p:nvPr/>
        </p:nvSpPr>
        <p:spPr>
          <a:xfrm>
            <a:off x="3601742" y="4097082"/>
            <a:ext cx="869219" cy="773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2223F8B3-2A81-F443-19F2-7AAC1A304C31}"/>
              </a:ext>
            </a:extLst>
          </p:cNvPr>
          <p:cNvSpPr/>
          <p:nvPr/>
        </p:nvSpPr>
        <p:spPr>
          <a:xfrm>
            <a:off x="2655592" y="2200653"/>
            <a:ext cx="869219" cy="7735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BDA57DD-18B3-F5C5-53FE-293A1FC6CB8E}"/>
              </a:ext>
            </a:extLst>
          </p:cNvPr>
          <p:cNvSpPr/>
          <p:nvPr/>
        </p:nvSpPr>
        <p:spPr>
          <a:xfrm>
            <a:off x="2655591" y="4079302"/>
            <a:ext cx="869219" cy="773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6B9AA21-E3CD-3E04-876B-1B02E29283E5}"/>
              </a:ext>
            </a:extLst>
          </p:cNvPr>
          <p:cNvSpPr/>
          <p:nvPr/>
        </p:nvSpPr>
        <p:spPr>
          <a:xfrm>
            <a:off x="3601741" y="3146995"/>
            <a:ext cx="869219" cy="773560"/>
          </a:xfrm>
          <a:prstGeom prst="roundRect">
            <a:avLst/>
          </a:prstGeom>
          <a:solidFill>
            <a:srgbClr val="FDB46B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0D99FAE0-B09E-5218-1969-120E616CFB0B}"/>
              </a:ext>
            </a:extLst>
          </p:cNvPr>
          <p:cNvSpPr/>
          <p:nvPr/>
        </p:nvSpPr>
        <p:spPr>
          <a:xfrm>
            <a:off x="1705588" y="3146995"/>
            <a:ext cx="869219" cy="7735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6263E8B9-9728-CA2D-92D2-D4C512E68F3F}"/>
              </a:ext>
            </a:extLst>
          </p:cNvPr>
          <p:cNvSpPr/>
          <p:nvPr/>
        </p:nvSpPr>
        <p:spPr>
          <a:xfrm>
            <a:off x="9486097" y="2117754"/>
            <a:ext cx="1282967" cy="281436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noProof="0" dirty="0">
                <a:solidFill>
                  <a:srgbClr val="002060"/>
                </a:solidFill>
              </a:rPr>
              <a:t>Precision</a:t>
            </a: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66CCD003-2623-8570-7166-E3D6FF21B735}"/>
              </a:ext>
            </a:extLst>
          </p:cNvPr>
          <p:cNvSpPr/>
          <p:nvPr/>
        </p:nvSpPr>
        <p:spPr>
          <a:xfrm>
            <a:off x="6408144" y="2119818"/>
            <a:ext cx="1771871" cy="281436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noProof="0" dirty="0">
                <a:solidFill>
                  <a:srgbClr val="002060"/>
                </a:solidFill>
              </a:rPr>
              <a:t>Recall (specificity) </a:t>
            </a:r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0B981EF0-EBEE-AD2B-C002-BAAC0EAC1FA2}"/>
              </a:ext>
            </a:extLst>
          </p:cNvPr>
          <p:cNvSpPr/>
          <p:nvPr/>
        </p:nvSpPr>
        <p:spPr>
          <a:xfrm>
            <a:off x="7311144" y="1508569"/>
            <a:ext cx="2743200" cy="365125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noProof="0" dirty="0">
                <a:solidFill>
                  <a:srgbClr val="002060"/>
                </a:solidFill>
              </a:rPr>
              <a:t>Metrics by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73F680-72ED-6DEE-4441-26B94A331BF5}"/>
                  </a:ext>
                </a:extLst>
              </p:cNvPr>
              <p:cNvSpPr txBox="1"/>
              <p:nvPr/>
            </p:nvSpPr>
            <p:spPr>
              <a:xfrm>
                <a:off x="8911012" y="4917215"/>
                <a:ext cx="3194628" cy="538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𝑃𝑟𝑒𝑐𝑖𝑠𝑖</m:t>
                      </m:r>
                      <m:sSub>
                        <m:sSubPr>
                          <m:ctrlP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14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it-IT" sz="1400" b="0" i="1" noProof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noProof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noProof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1400" b="0" i="1" noProof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it-IT" sz="1400" b="0" i="1" noProof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n-GB" sz="1400" noProof="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73F680-72ED-6DEE-4441-26B94A33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012" y="4917215"/>
                <a:ext cx="3194628" cy="538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219A743-A836-BD92-6B6C-C5049E413C50}"/>
                  </a:ext>
                </a:extLst>
              </p:cNvPr>
              <p:cNvSpPr txBox="1"/>
              <p:nvPr/>
            </p:nvSpPr>
            <p:spPr>
              <a:xfrm>
                <a:off x="5655034" y="4914330"/>
                <a:ext cx="3392661" cy="538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14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14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14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it-IT" sz="1400" b="0" i="0" noProof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noProof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0" noProof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1400" b="0" i="1" noProof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it-IT" sz="1400" b="0" i="1" noProof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=71%</m:t>
                      </m:r>
                    </m:oMath>
                  </m:oMathPara>
                </a14:m>
                <a:endParaRPr lang="it-IT" sz="1400" b="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219A743-A836-BD92-6B6C-C5049E41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34" y="4914330"/>
                <a:ext cx="3392661" cy="538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94A302F6-57F1-D8A1-C0FA-E671E224A736}"/>
              </a:ext>
            </a:extLst>
          </p:cNvPr>
          <p:cNvGrpSpPr/>
          <p:nvPr/>
        </p:nvGrpSpPr>
        <p:grpSpPr>
          <a:xfrm>
            <a:off x="6275896" y="2501047"/>
            <a:ext cx="934785" cy="1085968"/>
            <a:chOff x="6646587" y="2620459"/>
            <a:chExt cx="934785" cy="1085968"/>
          </a:xfrm>
        </p:grpSpPr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1225E6DB-3D53-DD0C-BC60-A737CA804AB2}"/>
                </a:ext>
              </a:extLst>
            </p:cNvPr>
            <p:cNvSpPr/>
            <p:nvPr/>
          </p:nvSpPr>
          <p:spPr>
            <a:xfrm>
              <a:off x="6646587" y="2852157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F7D921A3-2C5D-94CA-84D7-2C3E4D1A7803}"/>
                </a:ext>
              </a:extLst>
            </p:cNvPr>
            <p:cNvSpPr/>
            <p:nvPr/>
          </p:nvSpPr>
          <p:spPr>
            <a:xfrm>
              <a:off x="7213958" y="2620459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019A3B42-5594-B73C-9D4E-1837C28BA2B6}"/>
                </a:ext>
              </a:extLst>
            </p:cNvPr>
            <p:cNvSpPr/>
            <p:nvPr/>
          </p:nvSpPr>
          <p:spPr>
            <a:xfrm>
              <a:off x="6954998" y="2909384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5318495A-CF46-65BA-232A-E57C539D2BC3}"/>
                </a:ext>
              </a:extLst>
            </p:cNvPr>
            <p:cNvSpPr/>
            <p:nvPr/>
          </p:nvSpPr>
          <p:spPr>
            <a:xfrm>
              <a:off x="6801706" y="3456490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B97158AB-CB4B-FD1C-DB60-12425D4D6C8D}"/>
                </a:ext>
              </a:extLst>
            </p:cNvPr>
            <p:cNvSpPr/>
            <p:nvPr/>
          </p:nvSpPr>
          <p:spPr>
            <a:xfrm>
              <a:off x="7322412" y="2919244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E16B31D1-40AB-CAB1-CD10-AFC193BA58C2}"/>
                </a:ext>
              </a:extLst>
            </p:cNvPr>
            <p:cNvSpPr/>
            <p:nvPr/>
          </p:nvSpPr>
          <p:spPr>
            <a:xfrm>
              <a:off x="6676239" y="3169181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B7A61A5-EA1B-2AEB-23FD-CA58E3234B63}"/>
                </a:ext>
              </a:extLst>
            </p:cNvPr>
            <p:cNvSpPr/>
            <p:nvPr/>
          </p:nvSpPr>
          <p:spPr>
            <a:xfrm>
              <a:off x="7035870" y="3184058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F60DAD6D-DB73-A44E-627F-376BD6890D6C}"/>
              </a:ext>
            </a:extLst>
          </p:cNvPr>
          <p:cNvGrpSpPr/>
          <p:nvPr/>
        </p:nvGrpSpPr>
        <p:grpSpPr>
          <a:xfrm>
            <a:off x="6892128" y="2970660"/>
            <a:ext cx="1635894" cy="1752765"/>
            <a:chOff x="7012851" y="3090072"/>
            <a:chExt cx="1635894" cy="1752765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444D4155-C300-3BC1-5AE1-85AF1A7ED1FE}"/>
                </a:ext>
              </a:extLst>
            </p:cNvPr>
            <p:cNvGrpSpPr/>
            <p:nvPr/>
          </p:nvGrpSpPr>
          <p:grpSpPr>
            <a:xfrm>
              <a:off x="7012851" y="3090072"/>
              <a:ext cx="1305459" cy="1169765"/>
              <a:chOff x="6334671" y="2781742"/>
              <a:chExt cx="1305459" cy="1169765"/>
            </a:xfrm>
          </p:grpSpPr>
          <p:sp>
            <p:nvSpPr>
              <p:cNvPr id="29" name="Triangolo isoscele 28">
                <a:extLst>
                  <a:ext uri="{FF2B5EF4-FFF2-40B4-BE49-F238E27FC236}">
                    <a16:creationId xmlns:a16="http://schemas.microsoft.com/office/drawing/2014/main" id="{77A0126D-C50A-ADA1-B097-B3153E029717}"/>
                  </a:ext>
                </a:extLst>
              </p:cNvPr>
              <p:cNvSpPr/>
              <p:nvPr/>
            </p:nvSpPr>
            <p:spPr>
              <a:xfrm>
                <a:off x="6334671" y="3493589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93D6709D-EB77-FBBD-0C2C-E1267EF0382D}"/>
                  </a:ext>
                </a:extLst>
              </p:cNvPr>
              <p:cNvSpPr/>
              <p:nvPr/>
            </p:nvSpPr>
            <p:spPr>
              <a:xfrm>
                <a:off x="6471837" y="2923055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Triangolo isoscele 40">
                <a:extLst>
                  <a:ext uri="{FF2B5EF4-FFF2-40B4-BE49-F238E27FC236}">
                    <a16:creationId xmlns:a16="http://schemas.microsoft.com/office/drawing/2014/main" id="{E4A3525D-43F4-A20F-8161-420A1EBAA59E}"/>
                  </a:ext>
                </a:extLst>
              </p:cNvPr>
              <p:cNvSpPr/>
              <p:nvPr/>
            </p:nvSpPr>
            <p:spPr>
              <a:xfrm>
                <a:off x="6732616" y="2781742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Triangolo isoscele 42">
                <a:extLst>
                  <a:ext uri="{FF2B5EF4-FFF2-40B4-BE49-F238E27FC236}">
                    <a16:creationId xmlns:a16="http://schemas.microsoft.com/office/drawing/2014/main" id="{4CA5FA69-9733-BA16-842E-83C9D5F8F790}"/>
                  </a:ext>
                </a:extLst>
              </p:cNvPr>
              <p:cNvSpPr/>
              <p:nvPr/>
            </p:nvSpPr>
            <p:spPr>
              <a:xfrm>
                <a:off x="6501284" y="3210087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Triangolo isoscele 44">
                <a:extLst>
                  <a:ext uri="{FF2B5EF4-FFF2-40B4-BE49-F238E27FC236}">
                    <a16:creationId xmlns:a16="http://schemas.microsoft.com/office/drawing/2014/main" id="{11399E57-F8B0-6880-3237-3F90E945B805}"/>
                  </a:ext>
                </a:extLst>
              </p:cNvPr>
              <p:cNvSpPr/>
              <p:nvPr/>
            </p:nvSpPr>
            <p:spPr>
              <a:xfrm>
                <a:off x="6825349" y="3094425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Triangolo isoscele 45">
                <a:extLst>
                  <a:ext uri="{FF2B5EF4-FFF2-40B4-BE49-F238E27FC236}">
                    <a16:creationId xmlns:a16="http://schemas.microsoft.com/office/drawing/2014/main" id="{6BCBED73-B53D-6EF3-A0F8-A57B3C1A63D8}"/>
                  </a:ext>
                </a:extLst>
              </p:cNvPr>
              <p:cNvSpPr/>
              <p:nvPr/>
            </p:nvSpPr>
            <p:spPr>
              <a:xfrm>
                <a:off x="7347958" y="2953574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F15DC31E-7625-D943-3869-A720D2CC005B}"/>
                  </a:ext>
                </a:extLst>
              </p:cNvPr>
              <p:cNvSpPr/>
              <p:nvPr/>
            </p:nvSpPr>
            <p:spPr>
              <a:xfrm>
                <a:off x="7048721" y="2806169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Triangolo isoscele 47">
                <a:extLst>
                  <a:ext uri="{FF2B5EF4-FFF2-40B4-BE49-F238E27FC236}">
                    <a16:creationId xmlns:a16="http://schemas.microsoft.com/office/drawing/2014/main" id="{50409BED-18DB-7B2F-35FE-C7CC040486B2}"/>
                  </a:ext>
                </a:extLst>
              </p:cNvPr>
              <p:cNvSpPr/>
              <p:nvPr/>
            </p:nvSpPr>
            <p:spPr>
              <a:xfrm>
                <a:off x="7137648" y="3154735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Triangolo isoscele 48">
                <a:extLst>
                  <a:ext uri="{FF2B5EF4-FFF2-40B4-BE49-F238E27FC236}">
                    <a16:creationId xmlns:a16="http://schemas.microsoft.com/office/drawing/2014/main" id="{2D69C3DE-5C68-60E6-D58D-5570B72B0330}"/>
                  </a:ext>
                </a:extLst>
              </p:cNvPr>
              <p:cNvSpPr/>
              <p:nvPr/>
            </p:nvSpPr>
            <p:spPr>
              <a:xfrm>
                <a:off x="6602256" y="3613672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Triangolo isoscele 49">
                <a:extLst>
                  <a:ext uri="{FF2B5EF4-FFF2-40B4-BE49-F238E27FC236}">
                    <a16:creationId xmlns:a16="http://schemas.microsoft.com/office/drawing/2014/main" id="{D2BDD4DB-CD5D-379C-D595-6CA36220C8C9}"/>
                  </a:ext>
                </a:extLst>
              </p:cNvPr>
              <p:cNvSpPr/>
              <p:nvPr/>
            </p:nvSpPr>
            <p:spPr>
              <a:xfrm>
                <a:off x="7394772" y="3334149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2" name="Triangolo isoscele 51">
                <a:extLst>
                  <a:ext uri="{FF2B5EF4-FFF2-40B4-BE49-F238E27FC236}">
                    <a16:creationId xmlns:a16="http://schemas.microsoft.com/office/drawing/2014/main" id="{6C29CB0C-E6CC-3B9F-4673-80C8C61F72F5}"/>
                  </a:ext>
                </a:extLst>
              </p:cNvPr>
              <p:cNvSpPr/>
              <p:nvPr/>
            </p:nvSpPr>
            <p:spPr>
              <a:xfrm>
                <a:off x="6825349" y="3435712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3" name="Triangolo isoscele 52">
                <a:extLst>
                  <a:ext uri="{FF2B5EF4-FFF2-40B4-BE49-F238E27FC236}">
                    <a16:creationId xmlns:a16="http://schemas.microsoft.com/office/drawing/2014/main" id="{14B7C1A9-D0B8-5676-8EDD-AC0460D74EA5}"/>
                  </a:ext>
                </a:extLst>
              </p:cNvPr>
              <p:cNvSpPr/>
              <p:nvPr/>
            </p:nvSpPr>
            <p:spPr>
              <a:xfrm>
                <a:off x="7171400" y="3511178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9" name="Triangolo isoscele 68">
                <a:extLst>
                  <a:ext uri="{FF2B5EF4-FFF2-40B4-BE49-F238E27FC236}">
                    <a16:creationId xmlns:a16="http://schemas.microsoft.com/office/drawing/2014/main" id="{93C5AB3A-D3EA-947F-8463-127DF1C3E272}"/>
                  </a:ext>
                </a:extLst>
              </p:cNvPr>
              <p:cNvSpPr/>
              <p:nvPr/>
            </p:nvSpPr>
            <p:spPr>
              <a:xfrm>
                <a:off x="6926042" y="3732931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3" name="Triangolo isoscele 82">
              <a:extLst>
                <a:ext uri="{FF2B5EF4-FFF2-40B4-BE49-F238E27FC236}">
                  <a16:creationId xmlns:a16="http://schemas.microsoft.com/office/drawing/2014/main" id="{EFDFC51B-6558-EE05-D8EC-3EAC7C6B58A1}"/>
                </a:ext>
              </a:extLst>
            </p:cNvPr>
            <p:cNvSpPr/>
            <p:nvPr/>
          </p:nvSpPr>
          <p:spPr>
            <a:xfrm>
              <a:off x="8356573" y="3783526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Triangolo isoscele 84">
              <a:extLst>
                <a:ext uri="{FF2B5EF4-FFF2-40B4-BE49-F238E27FC236}">
                  <a16:creationId xmlns:a16="http://schemas.microsoft.com/office/drawing/2014/main" id="{F6BFC913-09F2-7FD3-8279-81855509B607}"/>
                </a:ext>
              </a:extLst>
            </p:cNvPr>
            <p:cNvSpPr/>
            <p:nvPr/>
          </p:nvSpPr>
          <p:spPr>
            <a:xfrm>
              <a:off x="8146263" y="3984687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Triangolo isoscele 90">
              <a:extLst>
                <a:ext uri="{FF2B5EF4-FFF2-40B4-BE49-F238E27FC236}">
                  <a16:creationId xmlns:a16="http://schemas.microsoft.com/office/drawing/2014/main" id="{712759DF-7617-7946-BA63-299308F20934}"/>
                </a:ext>
              </a:extLst>
            </p:cNvPr>
            <p:cNvSpPr/>
            <p:nvPr/>
          </p:nvSpPr>
          <p:spPr>
            <a:xfrm>
              <a:off x="8403387" y="4164101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Triangolo isoscele 92">
              <a:extLst>
                <a:ext uri="{FF2B5EF4-FFF2-40B4-BE49-F238E27FC236}">
                  <a16:creationId xmlns:a16="http://schemas.microsoft.com/office/drawing/2014/main" id="{7C65C03E-BA57-4912-A642-4660AF32A037}"/>
                </a:ext>
              </a:extLst>
            </p:cNvPr>
            <p:cNvSpPr/>
            <p:nvPr/>
          </p:nvSpPr>
          <p:spPr>
            <a:xfrm>
              <a:off x="7833964" y="4265664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45305C0F-6363-5378-EF21-60EA93F6CF40}"/>
                </a:ext>
              </a:extLst>
            </p:cNvPr>
            <p:cNvSpPr/>
            <p:nvPr/>
          </p:nvSpPr>
          <p:spPr>
            <a:xfrm>
              <a:off x="8180015" y="4341130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477618AB-1832-0661-F9B5-F593541E39AA}"/>
                </a:ext>
              </a:extLst>
            </p:cNvPr>
            <p:cNvSpPr/>
            <p:nvPr/>
          </p:nvSpPr>
          <p:spPr>
            <a:xfrm>
              <a:off x="7934657" y="4562883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Triangolo isoscele 95">
              <a:extLst>
                <a:ext uri="{FF2B5EF4-FFF2-40B4-BE49-F238E27FC236}">
                  <a16:creationId xmlns:a16="http://schemas.microsoft.com/office/drawing/2014/main" id="{C7B15358-B7CA-E27D-2A9F-7B544B38C4F2}"/>
                </a:ext>
              </a:extLst>
            </p:cNvPr>
            <p:cNvSpPr/>
            <p:nvPr/>
          </p:nvSpPr>
          <p:spPr>
            <a:xfrm>
              <a:off x="7091279" y="4504178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Triangolo isoscele 96">
              <a:extLst>
                <a:ext uri="{FF2B5EF4-FFF2-40B4-BE49-F238E27FC236}">
                  <a16:creationId xmlns:a16="http://schemas.microsoft.com/office/drawing/2014/main" id="{00DFBF5B-547B-291E-1524-36C9C2A8B2D4}"/>
                </a:ext>
              </a:extLst>
            </p:cNvPr>
            <p:cNvSpPr/>
            <p:nvPr/>
          </p:nvSpPr>
          <p:spPr>
            <a:xfrm>
              <a:off x="7257892" y="4220676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Triangolo isoscele 97">
              <a:extLst>
                <a:ext uri="{FF2B5EF4-FFF2-40B4-BE49-F238E27FC236}">
                  <a16:creationId xmlns:a16="http://schemas.microsoft.com/office/drawing/2014/main" id="{33DB0225-CC11-EB8D-EC3B-B3418BF40222}"/>
                </a:ext>
              </a:extLst>
            </p:cNvPr>
            <p:cNvSpPr/>
            <p:nvPr/>
          </p:nvSpPr>
          <p:spPr>
            <a:xfrm>
              <a:off x="7358864" y="4624261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53ADB757-BAE1-5F0C-7BA2-215F0F16CB88}"/>
                </a:ext>
              </a:extLst>
            </p:cNvPr>
            <p:cNvSpPr/>
            <p:nvPr/>
          </p:nvSpPr>
          <p:spPr>
            <a:xfrm>
              <a:off x="7581957" y="4446301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9E17752F-F108-EBEB-47DC-54E1934B8976}"/>
              </a:ext>
            </a:extLst>
          </p:cNvPr>
          <p:cNvGrpSpPr/>
          <p:nvPr/>
        </p:nvGrpSpPr>
        <p:grpSpPr>
          <a:xfrm>
            <a:off x="6277646" y="2501342"/>
            <a:ext cx="934785" cy="1085968"/>
            <a:chOff x="6646587" y="2620459"/>
            <a:chExt cx="934785" cy="1085968"/>
          </a:xfrm>
        </p:grpSpPr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6DABAE6D-9827-3085-DFE3-50204F8FEDAB}"/>
                </a:ext>
              </a:extLst>
            </p:cNvPr>
            <p:cNvSpPr/>
            <p:nvPr/>
          </p:nvSpPr>
          <p:spPr>
            <a:xfrm>
              <a:off x="6646587" y="2852157"/>
              <a:ext cx="258960" cy="2499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16FBA664-0F6F-A501-D219-75706340BB30}"/>
                </a:ext>
              </a:extLst>
            </p:cNvPr>
            <p:cNvSpPr/>
            <p:nvPr/>
          </p:nvSpPr>
          <p:spPr>
            <a:xfrm>
              <a:off x="7213958" y="2620459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Ovale 105">
              <a:extLst>
                <a:ext uri="{FF2B5EF4-FFF2-40B4-BE49-F238E27FC236}">
                  <a16:creationId xmlns:a16="http://schemas.microsoft.com/office/drawing/2014/main" id="{0C092FEA-A432-30F9-899C-A6A6B82BD02A}"/>
                </a:ext>
              </a:extLst>
            </p:cNvPr>
            <p:cNvSpPr/>
            <p:nvPr/>
          </p:nvSpPr>
          <p:spPr>
            <a:xfrm>
              <a:off x="6954998" y="2909384"/>
              <a:ext cx="258960" cy="2499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02A1F7B8-E14A-8C6D-474F-93DEA013436B}"/>
                </a:ext>
              </a:extLst>
            </p:cNvPr>
            <p:cNvSpPr/>
            <p:nvPr/>
          </p:nvSpPr>
          <p:spPr>
            <a:xfrm>
              <a:off x="6801706" y="3456490"/>
              <a:ext cx="258960" cy="2499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981535AF-2135-E869-4E54-9FBF84328D87}"/>
                </a:ext>
              </a:extLst>
            </p:cNvPr>
            <p:cNvSpPr/>
            <p:nvPr/>
          </p:nvSpPr>
          <p:spPr>
            <a:xfrm>
              <a:off x="7322412" y="2919244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F2846F92-EF83-5CAA-B886-F4A19F1486B0}"/>
                </a:ext>
              </a:extLst>
            </p:cNvPr>
            <p:cNvSpPr/>
            <p:nvPr/>
          </p:nvSpPr>
          <p:spPr>
            <a:xfrm>
              <a:off x="6676239" y="3169181"/>
              <a:ext cx="258960" cy="2499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4F152787-81C1-647C-64FE-2850145E6D1B}"/>
                </a:ext>
              </a:extLst>
            </p:cNvPr>
            <p:cNvSpPr/>
            <p:nvPr/>
          </p:nvSpPr>
          <p:spPr>
            <a:xfrm>
              <a:off x="7035870" y="3184058"/>
              <a:ext cx="258960" cy="2499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367487B6-A6D9-FB1B-C617-DD213943F7F2}"/>
              </a:ext>
            </a:extLst>
          </p:cNvPr>
          <p:cNvGrpSpPr/>
          <p:nvPr/>
        </p:nvGrpSpPr>
        <p:grpSpPr>
          <a:xfrm>
            <a:off x="9238141" y="2522673"/>
            <a:ext cx="934785" cy="1085968"/>
            <a:chOff x="6646587" y="2620459"/>
            <a:chExt cx="934785" cy="1085968"/>
          </a:xfrm>
        </p:grpSpPr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5F069D4E-1F1D-F71B-CAD4-47E82B582D27}"/>
                </a:ext>
              </a:extLst>
            </p:cNvPr>
            <p:cNvSpPr/>
            <p:nvPr/>
          </p:nvSpPr>
          <p:spPr>
            <a:xfrm>
              <a:off x="6646587" y="2852157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34DA110D-30EA-F07D-B07A-5F1EFE8A39A3}"/>
                </a:ext>
              </a:extLst>
            </p:cNvPr>
            <p:cNvSpPr/>
            <p:nvPr/>
          </p:nvSpPr>
          <p:spPr>
            <a:xfrm>
              <a:off x="7213958" y="2620459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2D84D439-246B-5539-A200-7799ECCDF5BA}"/>
                </a:ext>
              </a:extLst>
            </p:cNvPr>
            <p:cNvSpPr/>
            <p:nvPr/>
          </p:nvSpPr>
          <p:spPr>
            <a:xfrm>
              <a:off x="6954998" y="2909384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7BFD2D75-82B9-95BC-F8EF-434CD04D2EA1}"/>
                </a:ext>
              </a:extLst>
            </p:cNvPr>
            <p:cNvSpPr/>
            <p:nvPr/>
          </p:nvSpPr>
          <p:spPr>
            <a:xfrm>
              <a:off x="6801706" y="3456490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5" name="Ovale 174">
              <a:extLst>
                <a:ext uri="{FF2B5EF4-FFF2-40B4-BE49-F238E27FC236}">
                  <a16:creationId xmlns:a16="http://schemas.microsoft.com/office/drawing/2014/main" id="{9C6523A2-5428-44F9-65E2-2551D6CFBB0A}"/>
                </a:ext>
              </a:extLst>
            </p:cNvPr>
            <p:cNvSpPr/>
            <p:nvPr/>
          </p:nvSpPr>
          <p:spPr>
            <a:xfrm>
              <a:off x="7322412" y="2919244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6" name="Ovale 175">
              <a:extLst>
                <a:ext uri="{FF2B5EF4-FFF2-40B4-BE49-F238E27FC236}">
                  <a16:creationId xmlns:a16="http://schemas.microsoft.com/office/drawing/2014/main" id="{6806DCDC-8348-A0CD-AAC1-8704900D8930}"/>
                </a:ext>
              </a:extLst>
            </p:cNvPr>
            <p:cNvSpPr/>
            <p:nvPr/>
          </p:nvSpPr>
          <p:spPr>
            <a:xfrm>
              <a:off x="6676239" y="3169181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E8A4066F-7693-3E73-F53A-91A920A4D03C}"/>
                </a:ext>
              </a:extLst>
            </p:cNvPr>
            <p:cNvSpPr/>
            <p:nvPr/>
          </p:nvSpPr>
          <p:spPr>
            <a:xfrm>
              <a:off x="7035870" y="3184058"/>
              <a:ext cx="258960" cy="249937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8" name="Gruppo 177">
            <a:extLst>
              <a:ext uri="{FF2B5EF4-FFF2-40B4-BE49-F238E27FC236}">
                <a16:creationId xmlns:a16="http://schemas.microsoft.com/office/drawing/2014/main" id="{D19E6F22-9125-9AAD-8B05-B9C691B44EBC}"/>
              </a:ext>
            </a:extLst>
          </p:cNvPr>
          <p:cNvGrpSpPr/>
          <p:nvPr/>
        </p:nvGrpSpPr>
        <p:grpSpPr>
          <a:xfrm>
            <a:off x="9854373" y="2992286"/>
            <a:ext cx="1635894" cy="1752765"/>
            <a:chOff x="7012851" y="3090072"/>
            <a:chExt cx="1635894" cy="1752765"/>
          </a:xfrm>
        </p:grpSpPr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741675D3-242B-7AF8-7CF8-3CDE6D53A4C9}"/>
                </a:ext>
              </a:extLst>
            </p:cNvPr>
            <p:cNvGrpSpPr/>
            <p:nvPr/>
          </p:nvGrpSpPr>
          <p:grpSpPr>
            <a:xfrm>
              <a:off x="7012851" y="3090072"/>
              <a:ext cx="1305459" cy="1169765"/>
              <a:chOff x="6334671" y="2781742"/>
              <a:chExt cx="1305459" cy="1169765"/>
            </a:xfrm>
          </p:grpSpPr>
          <p:sp>
            <p:nvSpPr>
              <p:cNvPr id="190" name="Triangolo isoscele 189">
                <a:extLst>
                  <a:ext uri="{FF2B5EF4-FFF2-40B4-BE49-F238E27FC236}">
                    <a16:creationId xmlns:a16="http://schemas.microsoft.com/office/drawing/2014/main" id="{F01B827A-7AB8-21B1-0B04-DD5672121448}"/>
                  </a:ext>
                </a:extLst>
              </p:cNvPr>
              <p:cNvSpPr/>
              <p:nvPr/>
            </p:nvSpPr>
            <p:spPr>
              <a:xfrm>
                <a:off x="6334671" y="3493589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1" name="Triangolo isoscele 190">
                <a:extLst>
                  <a:ext uri="{FF2B5EF4-FFF2-40B4-BE49-F238E27FC236}">
                    <a16:creationId xmlns:a16="http://schemas.microsoft.com/office/drawing/2014/main" id="{0B3FE3CA-3094-A9F9-3326-C5C94747C4C5}"/>
                  </a:ext>
                </a:extLst>
              </p:cNvPr>
              <p:cNvSpPr/>
              <p:nvPr/>
            </p:nvSpPr>
            <p:spPr>
              <a:xfrm>
                <a:off x="6471837" y="2923055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2" name="Triangolo isoscele 191">
                <a:extLst>
                  <a:ext uri="{FF2B5EF4-FFF2-40B4-BE49-F238E27FC236}">
                    <a16:creationId xmlns:a16="http://schemas.microsoft.com/office/drawing/2014/main" id="{1D07C984-C818-B19F-0B38-1DA53F64DCCB}"/>
                  </a:ext>
                </a:extLst>
              </p:cNvPr>
              <p:cNvSpPr/>
              <p:nvPr/>
            </p:nvSpPr>
            <p:spPr>
              <a:xfrm>
                <a:off x="6732616" y="2781742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3" name="Triangolo isoscele 192">
                <a:extLst>
                  <a:ext uri="{FF2B5EF4-FFF2-40B4-BE49-F238E27FC236}">
                    <a16:creationId xmlns:a16="http://schemas.microsoft.com/office/drawing/2014/main" id="{7E0A57CC-D06F-585F-1D2C-B714F9969EDF}"/>
                  </a:ext>
                </a:extLst>
              </p:cNvPr>
              <p:cNvSpPr/>
              <p:nvPr/>
            </p:nvSpPr>
            <p:spPr>
              <a:xfrm>
                <a:off x="6501284" y="3210087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4" name="Triangolo isoscele 193">
                <a:extLst>
                  <a:ext uri="{FF2B5EF4-FFF2-40B4-BE49-F238E27FC236}">
                    <a16:creationId xmlns:a16="http://schemas.microsoft.com/office/drawing/2014/main" id="{BAA88DE3-C43F-F2C1-D72E-3619A4C19404}"/>
                  </a:ext>
                </a:extLst>
              </p:cNvPr>
              <p:cNvSpPr/>
              <p:nvPr/>
            </p:nvSpPr>
            <p:spPr>
              <a:xfrm>
                <a:off x="6825349" y="3094425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5" name="Triangolo isoscele 194">
                <a:extLst>
                  <a:ext uri="{FF2B5EF4-FFF2-40B4-BE49-F238E27FC236}">
                    <a16:creationId xmlns:a16="http://schemas.microsoft.com/office/drawing/2014/main" id="{E7B279A8-68C4-3E46-10A9-7B0BBD0B2977}"/>
                  </a:ext>
                </a:extLst>
              </p:cNvPr>
              <p:cNvSpPr/>
              <p:nvPr/>
            </p:nvSpPr>
            <p:spPr>
              <a:xfrm>
                <a:off x="7347958" y="2953574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6" name="Triangolo isoscele 195">
                <a:extLst>
                  <a:ext uri="{FF2B5EF4-FFF2-40B4-BE49-F238E27FC236}">
                    <a16:creationId xmlns:a16="http://schemas.microsoft.com/office/drawing/2014/main" id="{51532DF5-64BA-E565-C077-423E70615356}"/>
                  </a:ext>
                </a:extLst>
              </p:cNvPr>
              <p:cNvSpPr/>
              <p:nvPr/>
            </p:nvSpPr>
            <p:spPr>
              <a:xfrm>
                <a:off x="7048721" y="2806169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7" name="Triangolo isoscele 196">
                <a:extLst>
                  <a:ext uri="{FF2B5EF4-FFF2-40B4-BE49-F238E27FC236}">
                    <a16:creationId xmlns:a16="http://schemas.microsoft.com/office/drawing/2014/main" id="{9FCC50D8-90C2-9A42-35BA-E5F1815EF045}"/>
                  </a:ext>
                </a:extLst>
              </p:cNvPr>
              <p:cNvSpPr/>
              <p:nvPr/>
            </p:nvSpPr>
            <p:spPr>
              <a:xfrm>
                <a:off x="7137648" y="3154735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8" name="Triangolo isoscele 197">
                <a:extLst>
                  <a:ext uri="{FF2B5EF4-FFF2-40B4-BE49-F238E27FC236}">
                    <a16:creationId xmlns:a16="http://schemas.microsoft.com/office/drawing/2014/main" id="{71B875B7-AC0D-6BC8-0044-53E98A74EAA4}"/>
                  </a:ext>
                </a:extLst>
              </p:cNvPr>
              <p:cNvSpPr/>
              <p:nvPr/>
            </p:nvSpPr>
            <p:spPr>
              <a:xfrm>
                <a:off x="6602256" y="3613672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9" name="Triangolo isoscele 198">
                <a:extLst>
                  <a:ext uri="{FF2B5EF4-FFF2-40B4-BE49-F238E27FC236}">
                    <a16:creationId xmlns:a16="http://schemas.microsoft.com/office/drawing/2014/main" id="{87574203-7CA9-E284-6A7D-5AC6C35B72C1}"/>
                  </a:ext>
                </a:extLst>
              </p:cNvPr>
              <p:cNvSpPr/>
              <p:nvPr/>
            </p:nvSpPr>
            <p:spPr>
              <a:xfrm>
                <a:off x="7394772" y="3334149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0" name="Triangolo isoscele 199">
                <a:extLst>
                  <a:ext uri="{FF2B5EF4-FFF2-40B4-BE49-F238E27FC236}">
                    <a16:creationId xmlns:a16="http://schemas.microsoft.com/office/drawing/2014/main" id="{F25E09CB-D6A4-C986-2F59-085D39FB1DBD}"/>
                  </a:ext>
                </a:extLst>
              </p:cNvPr>
              <p:cNvSpPr/>
              <p:nvPr/>
            </p:nvSpPr>
            <p:spPr>
              <a:xfrm>
                <a:off x="6825349" y="3435712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1" name="Triangolo isoscele 200">
                <a:extLst>
                  <a:ext uri="{FF2B5EF4-FFF2-40B4-BE49-F238E27FC236}">
                    <a16:creationId xmlns:a16="http://schemas.microsoft.com/office/drawing/2014/main" id="{B7184568-02EA-3A5F-09E4-59E50E74CA87}"/>
                  </a:ext>
                </a:extLst>
              </p:cNvPr>
              <p:cNvSpPr/>
              <p:nvPr/>
            </p:nvSpPr>
            <p:spPr>
              <a:xfrm>
                <a:off x="7171400" y="3511178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2" name="Triangolo isoscele 201">
                <a:extLst>
                  <a:ext uri="{FF2B5EF4-FFF2-40B4-BE49-F238E27FC236}">
                    <a16:creationId xmlns:a16="http://schemas.microsoft.com/office/drawing/2014/main" id="{99EE692B-4815-D7F2-DCCD-9A4E7F25A4FB}"/>
                  </a:ext>
                </a:extLst>
              </p:cNvPr>
              <p:cNvSpPr/>
              <p:nvPr/>
            </p:nvSpPr>
            <p:spPr>
              <a:xfrm>
                <a:off x="6926042" y="3732931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80" name="Triangolo isoscele 179">
              <a:extLst>
                <a:ext uri="{FF2B5EF4-FFF2-40B4-BE49-F238E27FC236}">
                  <a16:creationId xmlns:a16="http://schemas.microsoft.com/office/drawing/2014/main" id="{92DEE849-ABB1-73E7-948C-9A8EC3D0F422}"/>
                </a:ext>
              </a:extLst>
            </p:cNvPr>
            <p:cNvSpPr/>
            <p:nvPr/>
          </p:nvSpPr>
          <p:spPr>
            <a:xfrm>
              <a:off x="8356573" y="3783526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1" name="Triangolo isoscele 180">
              <a:extLst>
                <a:ext uri="{FF2B5EF4-FFF2-40B4-BE49-F238E27FC236}">
                  <a16:creationId xmlns:a16="http://schemas.microsoft.com/office/drawing/2014/main" id="{62E8E54A-6C9C-5FCE-C95F-FA54682387DE}"/>
                </a:ext>
              </a:extLst>
            </p:cNvPr>
            <p:cNvSpPr/>
            <p:nvPr/>
          </p:nvSpPr>
          <p:spPr>
            <a:xfrm>
              <a:off x="8146263" y="3984687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2" name="Triangolo isoscele 181">
              <a:extLst>
                <a:ext uri="{FF2B5EF4-FFF2-40B4-BE49-F238E27FC236}">
                  <a16:creationId xmlns:a16="http://schemas.microsoft.com/office/drawing/2014/main" id="{CB29779B-29A7-3C29-80AA-2BBB94A1F06F}"/>
                </a:ext>
              </a:extLst>
            </p:cNvPr>
            <p:cNvSpPr/>
            <p:nvPr/>
          </p:nvSpPr>
          <p:spPr>
            <a:xfrm>
              <a:off x="8403387" y="4164101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8CBF6DAB-8CC2-0712-0516-6FEB0CB627D2}"/>
                </a:ext>
              </a:extLst>
            </p:cNvPr>
            <p:cNvSpPr/>
            <p:nvPr/>
          </p:nvSpPr>
          <p:spPr>
            <a:xfrm>
              <a:off x="7833964" y="4265664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4" name="Triangolo isoscele 183">
              <a:extLst>
                <a:ext uri="{FF2B5EF4-FFF2-40B4-BE49-F238E27FC236}">
                  <a16:creationId xmlns:a16="http://schemas.microsoft.com/office/drawing/2014/main" id="{5ECE6748-E7B7-47A0-1326-F1A5411339E2}"/>
                </a:ext>
              </a:extLst>
            </p:cNvPr>
            <p:cNvSpPr/>
            <p:nvPr/>
          </p:nvSpPr>
          <p:spPr>
            <a:xfrm>
              <a:off x="8180015" y="4341130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5" name="Triangolo isoscele 184">
              <a:extLst>
                <a:ext uri="{FF2B5EF4-FFF2-40B4-BE49-F238E27FC236}">
                  <a16:creationId xmlns:a16="http://schemas.microsoft.com/office/drawing/2014/main" id="{C5A7AD81-4AF9-DCF4-3A15-B6314490CB96}"/>
                </a:ext>
              </a:extLst>
            </p:cNvPr>
            <p:cNvSpPr/>
            <p:nvPr/>
          </p:nvSpPr>
          <p:spPr>
            <a:xfrm>
              <a:off x="7934657" y="4562883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6" name="Triangolo isoscele 185">
              <a:extLst>
                <a:ext uri="{FF2B5EF4-FFF2-40B4-BE49-F238E27FC236}">
                  <a16:creationId xmlns:a16="http://schemas.microsoft.com/office/drawing/2014/main" id="{8D2330D7-0DE4-7343-1F4A-459F0D7B3543}"/>
                </a:ext>
              </a:extLst>
            </p:cNvPr>
            <p:cNvSpPr/>
            <p:nvPr/>
          </p:nvSpPr>
          <p:spPr>
            <a:xfrm>
              <a:off x="7091279" y="4504178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7" name="Triangolo isoscele 186">
              <a:extLst>
                <a:ext uri="{FF2B5EF4-FFF2-40B4-BE49-F238E27FC236}">
                  <a16:creationId xmlns:a16="http://schemas.microsoft.com/office/drawing/2014/main" id="{93AE4C41-A037-16A0-A307-D97EE988A664}"/>
                </a:ext>
              </a:extLst>
            </p:cNvPr>
            <p:cNvSpPr/>
            <p:nvPr/>
          </p:nvSpPr>
          <p:spPr>
            <a:xfrm>
              <a:off x="7257892" y="4220676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8" name="Triangolo isoscele 187">
              <a:extLst>
                <a:ext uri="{FF2B5EF4-FFF2-40B4-BE49-F238E27FC236}">
                  <a16:creationId xmlns:a16="http://schemas.microsoft.com/office/drawing/2014/main" id="{5E39D79F-6CFB-C781-B1CF-59DD2F4FCE8D}"/>
                </a:ext>
              </a:extLst>
            </p:cNvPr>
            <p:cNvSpPr/>
            <p:nvPr/>
          </p:nvSpPr>
          <p:spPr>
            <a:xfrm>
              <a:off x="7358864" y="4624261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9" name="Triangolo isoscele 188">
              <a:extLst>
                <a:ext uri="{FF2B5EF4-FFF2-40B4-BE49-F238E27FC236}">
                  <a16:creationId xmlns:a16="http://schemas.microsoft.com/office/drawing/2014/main" id="{A35EBFA6-A3EA-5460-B9CF-DCF31CFFAFA1}"/>
                </a:ext>
              </a:extLst>
            </p:cNvPr>
            <p:cNvSpPr/>
            <p:nvPr/>
          </p:nvSpPr>
          <p:spPr>
            <a:xfrm>
              <a:off x="7581957" y="4446301"/>
              <a:ext cx="245358" cy="218576"/>
            </a:xfrm>
            <a:prstGeom prst="triangl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CE6F5326-92BA-BE3E-A933-0A8A0C943961}"/>
              </a:ext>
            </a:extLst>
          </p:cNvPr>
          <p:cNvGrpSpPr/>
          <p:nvPr/>
        </p:nvGrpSpPr>
        <p:grpSpPr>
          <a:xfrm>
            <a:off x="9239891" y="2522968"/>
            <a:ext cx="2251973" cy="2223852"/>
            <a:chOff x="9239891" y="2522968"/>
            <a:chExt cx="2251973" cy="2223852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B31E57F1-7364-65B4-6DEF-CE5477C1ABE9}"/>
                </a:ext>
              </a:extLst>
            </p:cNvPr>
            <p:cNvGrpSpPr/>
            <p:nvPr/>
          </p:nvGrpSpPr>
          <p:grpSpPr>
            <a:xfrm>
              <a:off x="9239891" y="2522968"/>
              <a:ext cx="934785" cy="1085968"/>
              <a:chOff x="6646587" y="2620459"/>
              <a:chExt cx="934785" cy="1085968"/>
            </a:xfrm>
          </p:grpSpPr>
          <p:sp>
            <p:nvSpPr>
              <p:cNvPr id="204" name="Ovale 203">
                <a:extLst>
                  <a:ext uri="{FF2B5EF4-FFF2-40B4-BE49-F238E27FC236}">
                    <a16:creationId xmlns:a16="http://schemas.microsoft.com/office/drawing/2014/main" id="{562B6139-5AAB-F730-4FD4-AAB2D024312F}"/>
                  </a:ext>
                </a:extLst>
              </p:cNvPr>
              <p:cNvSpPr/>
              <p:nvPr/>
            </p:nvSpPr>
            <p:spPr>
              <a:xfrm>
                <a:off x="6646587" y="2852157"/>
                <a:ext cx="258960" cy="24993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5" name="Ovale 204">
                <a:extLst>
                  <a:ext uri="{FF2B5EF4-FFF2-40B4-BE49-F238E27FC236}">
                    <a16:creationId xmlns:a16="http://schemas.microsoft.com/office/drawing/2014/main" id="{BB27FEE8-1E34-B6BA-6845-5DCFDFAE2C55}"/>
                  </a:ext>
                </a:extLst>
              </p:cNvPr>
              <p:cNvSpPr/>
              <p:nvPr/>
            </p:nvSpPr>
            <p:spPr>
              <a:xfrm>
                <a:off x="7213958" y="2620459"/>
                <a:ext cx="258960" cy="249937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6" name="Ovale 205">
                <a:extLst>
                  <a:ext uri="{FF2B5EF4-FFF2-40B4-BE49-F238E27FC236}">
                    <a16:creationId xmlns:a16="http://schemas.microsoft.com/office/drawing/2014/main" id="{45632200-01E4-00E8-001A-2FE1C5E2FB0A}"/>
                  </a:ext>
                </a:extLst>
              </p:cNvPr>
              <p:cNvSpPr/>
              <p:nvPr/>
            </p:nvSpPr>
            <p:spPr>
              <a:xfrm>
                <a:off x="6954998" y="2909384"/>
                <a:ext cx="258960" cy="24993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7" name="Ovale 206">
                <a:extLst>
                  <a:ext uri="{FF2B5EF4-FFF2-40B4-BE49-F238E27FC236}">
                    <a16:creationId xmlns:a16="http://schemas.microsoft.com/office/drawing/2014/main" id="{D7184150-0A13-1F70-C972-98D59D9354CA}"/>
                  </a:ext>
                </a:extLst>
              </p:cNvPr>
              <p:cNvSpPr/>
              <p:nvPr/>
            </p:nvSpPr>
            <p:spPr>
              <a:xfrm>
                <a:off x="6801706" y="3456490"/>
                <a:ext cx="258960" cy="24993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8" name="Ovale 207">
                <a:extLst>
                  <a:ext uri="{FF2B5EF4-FFF2-40B4-BE49-F238E27FC236}">
                    <a16:creationId xmlns:a16="http://schemas.microsoft.com/office/drawing/2014/main" id="{63813567-EC54-B389-52D5-13CB3B2F7CDF}"/>
                  </a:ext>
                </a:extLst>
              </p:cNvPr>
              <p:cNvSpPr/>
              <p:nvPr/>
            </p:nvSpPr>
            <p:spPr>
              <a:xfrm>
                <a:off x="7322412" y="2919244"/>
                <a:ext cx="258960" cy="249937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9" name="Ovale 208">
                <a:extLst>
                  <a:ext uri="{FF2B5EF4-FFF2-40B4-BE49-F238E27FC236}">
                    <a16:creationId xmlns:a16="http://schemas.microsoft.com/office/drawing/2014/main" id="{7A27E12B-2F6C-92AD-A3D5-BF9C0D1FC126}"/>
                  </a:ext>
                </a:extLst>
              </p:cNvPr>
              <p:cNvSpPr/>
              <p:nvPr/>
            </p:nvSpPr>
            <p:spPr>
              <a:xfrm>
                <a:off x="6676239" y="3169181"/>
                <a:ext cx="258960" cy="24993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0" name="Ovale 209">
                <a:extLst>
                  <a:ext uri="{FF2B5EF4-FFF2-40B4-BE49-F238E27FC236}">
                    <a16:creationId xmlns:a16="http://schemas.microsoft.com/office/drawing/2014/main" id="{83D4C279-4ED5-81DD-5C2D-E721815175BF}"/>
                  </a:ext>
                </a:extLst>
              </p:cNvPr>
              <p:cNvSpPr/>
              <p:nvPr/>
            </p:nvSpPr>
            <p:spPr>
              <a:xfrm>
                <a:off x="7035870" y="3184058"/>
                <a:ext cx="258960" cy="24993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11" name="Gruppo 210">
              <a:extLst>
                <a:ext uri="{FF2B5EF4-FFF2-40B4-BE49-F238E27FC236}">
                  <a16:creationId xmlns:a16="http://schemas.microsoft.com/office/drawing/2014/main" id="{CEA04FCF-A4AA-9E86-A680-E00F7D799BB2}"/>
                </a:ext>
              </a:extLst>
            </p:cNvPr>
            <p:cNvGrpSpPr/>
            <p:nvPr/>
          </p:nvGrpSpPr>
          <p:grpSpPr>
            <a:xfrm>
              <a:off x="9855970" y="2994055"/>
              <a:ext cx="1635894" cy="1752765"/>
              <a:chOff x="7012851" y="3090072"/>
              <a:chExt cx="1635894" cy="1752765"/>
            </a:xfrm>
          </p:grpSpPr>
          <p:grpSp>
            <p:nvGrpSpPr>
              <p:cNvPr id="212" name="Gruppo 211">
                <a:extLst>
                  <a:ext uri="{FF2B5EF4-FFF2-40B4-BE49-F238E27FC236}">
                    <a16:creationId xmlns:a16="http://schemas.microsoft.com/office/drawing/2014/main" id="{79A0A666-0EFB-A5C0-72E3-BD56D66291E7}"/>
                  </a:ext>
                </a:extLst>
              </p:cNvPr>
              <p:cNvGrpSpPr/>
              <p:nvPr/>
            </p:nvGrpSpPr>
            <p:grpSpPr>
              <a:xfrm>
                <a:off x="7012851" y="3090072"/>
                <a:ext cx="1305459" cy="1169765"/>
                <a:chOff x="6334671" y="2781742"/>
                <a:chExt cx="1305459" cy="1169765"/>
              </a:xfrm>
            </p:grpSpPr>
            <p:sp>
              <p:nvSpPr>
                <p:cNvPr id="223" name="Triangolo isoscele 222">
                  <a:extLst>
                    <a:ext uri="{FF2B5EF4-FFF2-40B4-BE49-F238E27FC236}">
                      <a16:creationId xmlns:a16="http://schemas.microsoft.com/office/drawing/2014/main" id="{0A9E2E34-A802-BF3F-AE31-C61A4045A94E}"/>
                    </a:ext>
                  </a:extLst>
                </p:cNvPr>
                <p:cNvSpPr/>
                <p:nvPr/>
              </p:nvSpPr>
              <p:spPr>
                <a:xfrm>
                  <a:off x="6334671" y="3493589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24" name="Triangolo isoscele 223">
                  <a:extLst>
                    <a:ext uri="{FF2B5EF4-FFF2-40B4-BE49-F238E27FC236}">
                      <a16:creationId xmlns:a16="http://schemas.microsoft.com/office/drawing/2014/main" id="{D68E577E-F90E-C9E8-117E-0EA8D52EEAD4}"/>
                    </a:ext>
                  </a:extLst>
                </p:cNvPr>
                <p:cNvSpPr/>
                <p:nvPr/>
              </p:nvSpPr>
              <p:spPr>
                <a:xfrm>
                  <a:off x="6471837" y="2923055"/>
                  <a:ext cx="245358" cy="218576"/>
                </a:xfrm>
                <a:prstGeom prst="triangl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25" name="Triangolo isoscele 224">
                  <a:extLst>
                    <a:ext uri="{FF2B5EF4-FFF2-40B4-BE49-F238E27FC236}">
                      <a16:creationId xmlns:a16="http://schemas.microsoft.com/office/drawing/2014/main" id="{AB197D48-5C08-89D8-9763-3D9BDF9D3996}"/>
                    </a:ext>
                  </a:extLst>
                </p:cNvPr>
                <p:cNvSpPr/>
                <p:nvPr/>
              </p:nvSpPr>
              <p:spPr>
                <a:xfrm>
                  <a:off x="6732616" y="2781742"/>
                  <a:ext cx="245358" cy="218576"/>
                </a:xfrm>
                <a:prstGeom prst="triangl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26" name="Triangolo isoscele 225">
                  <a:extLst>
                    <a:ext uri="{FF2B5EF4-FFF2-40B4-BE49-F238E27FC236}">
                      <a16:creationId xmlns:a16="http://schemas.microsoft.com/office/drawing/2014/main" id="{A9FB553F-1A51-9A80-A0B4-26243412705A}"/>
                    </a:ext>
                  </a:extLst>
                </p:cNvPr>
                <p:cNvSpPr/>
                <p:nvPr/>
              </p:nvSpPr>
              <p:spPr>
                <a:xfrm>
                  <a:off x="6501284" y="3210087"/>
                  <a:ext cx="245358" cy="218576"/>
                </a:xfrm>
                <a:prstGeom prst="triangl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27" name="Triangolo isoscele 226">
                  <a:extLst>
                    <a:ext uri="{FF2B5EF4-FFF2-40B4-BE49-F238E27FC236}">
                      <a16:creationId xmlns:a16="http://schemas.microsoft.com/office/drawing/2014/main" id="{D90AE0CD-A586-68A8-0F22-462FCAA3533E}"/>
                    </a:ext>
                  </a:extLst>
                </p:cNvPr>
                <p:cNvSpPr/>
                <p:nvPr/>
              </p:nvSpPr>
              <p:spPr>
                <a:xfrm>
                  <a:off x="6825349" y="3094425"/>
                  <a:ext cx="245358" cy="218576"/>
                </a:xfrm>
                <a:prstGeom prst="triangl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28" name="Triangolo isoscele 227">
                  <a:extLst>
                    <a:ext uri="{FF2B5EF4-FFF2-40B4-BE49-F238E27FC236}">
                      <a16:creationId xmlns:a16="http://schemas.microsoft.com/office/drawing/2014/main" id="{D3C8D201-13C2-0B1D-FC39-05FF003661E8}"/>
                    </a:ext>
                  </a:extLst>
                </p:cNvPr>
                <p:cNvSpPr/>
                <p:nvPr/>
              </p:nvSpPr>
              <p:spPr>
                <a:xfrm>
                  <a:off x="7347958" y="2953574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29" name="Triangolo isoscele 228">
                  <a:extLst>
                    <a:ext uri="{FF2B5EF4-FFF2-40B4-BE49-F238E27FC236}">
                      <a16:creationId xmlns:a16="http://schemas.microsoft.com/office/drawing/2014/main" id="{0786627C-859A-2883-7397-EB89A7A7565A}"/>
                    </a:ext>
                  </a:extLst>
                </p:cNvPr>
                <p:cNvSpPr/>
                <p:nvPr/>
              </p:nvSpPr>
              <p:spPr>
                <a:xfrm>
                  <a:off x="7048721" y="2806169"/>
                  <a:ext cx="245358" cy="218576"/>
                </a:xfrm>
                <a:prstGeom prst="triangl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0" name="Triangolo isoscele 229">
                  <a:extLst>
                    <a:ext uri="{FF2B5EF4-FFF2-40B4-BE49-F238E27FC236}">
                      <a16:creationId xmlns:a16="http://schemas.microsoft.com/office/drawing/2014/main" id="{AD3E055A-4FED-086C-49D0-15A7D739E97A}"/>
                    </a:ext>
                  </a:extLst>
                </p:cNvPr>
                <p:cNvSpPr/>
                <p:nvPr/>
              </p:nvSpPr>
              <p:spPr>
                <a:xfrm>
                  <a:off x="7137648" y="3154735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1" name="Triangolo isoscele 230">
                  <a:extLst>
                    <a:ext uri="{FF2B5EF4-FFF2-40B4-BE49-F238E27FC236}">
                      <a16:creationId xmlns:a16="http://schemas.microsoft.com/office/drawing/2014/main" id="{F949538B-7A70-F5F2-8A4F-EA15D7DF12E0}"/>
                    </a:ext>
                  </a:extLst>
                </p:cNvPr>
                <p:cNvSpPr/>
                <p:nvPr/>
              </p:nvSpPr>
              <p:spPr>
                <a:xfrm>
                  <a:off x="6602256" y="3613672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2" name="Triangolo isoscele 231">
                  <a:extLst>
                    <a:ext uri="{FF2B5EF4-FFF2-40B4-BE49-F238E27FC236}">
                      <a16:creationId xmlns:a16="http://schemas.microsoft.com/office/drawing/2014/main" id="{5E2F6911-8186-59B4-A62D-69D375EBD3BB}"/>
                    </a:ext>
                  </a:extLst>
                </p:cNvPr>
                <p:cNvSpPr/>
                <p:nvPr/>
              </p:nvSpPr>
              <p:spPr>
                <a:xfrm>
                  <a:off x="7394772" y="3334149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3" name="Triangolo isoscele 232">
                  <a:extLst>
                    <a:ext uri="{FF2B5EF4-FFF2-40B4-BE49-F238E27FC236}">
                      <a16:creationId xmlns:a16="http://schemas.microsoft.com/office/drawing/2014/main" id="{526C0AA2-A11C-4605-E1B5-9289923DDF9C}"/>
                    </a:ext>
                  </a:extLst>
                </p:cNvPr>
                <p:cNvSpPr/>
                <p:nvPr/>
              </p:nvSpPr>
              <p:spPr>
                <a:xfrm>
                  <a:off x="6825349" y="3435712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4" name="Triangolo isoscele 233">
                  <a:extLst>
                    <a:ext uri="{FF2B5EF4-FFF2-40B4-BE49-F238E27FC236}">
                      <a16:creationId xmlns:a16="http://schemas.microsoft.com/office/drawing/2014/main" id="{C5A25A74-C59B-15FE-70F3-4D32C53EA229}"/>
                    </a:ext>
                  </a:extLst>
                </p:cNvPr>
                <p:cNvSpPr/>
                <p:nvPr/>
              </p:nvSpPr>
              <p:spPr>
                <a:xfrm>
                  <a:off x="7171400" y="3511178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5" name="Triangolo isoscele 234">
                  <a:extLst>
                    <a:ext uri="{FF2B5EF4-FFF2-40B4-BE49-F238E27FC236}">
                      <a16:creationId xmlns:a16="http://schemas.microsoft.com/office/drawing/2014/main" id="{A6500F89-4ADD-5E2A-31DB-98053CD4F00D}"/>
                    </a:ext>
                  </a:extLst>
                </p:cNvPr>
                <p:cNvSpPr/>
                <p:nvPr/>
              </p:nvSpPr>
              <p:spPr>
                <a:xfrm>
                  <a:off x="6926042" y="3732931"/>
                  <a:ext cx="245358" cy="218576"/>
                </a:xfrm>
                <a:prstGeom prst="triangl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213" name="Triangolo isoscele 212">
                <a:extLst>
                  <a:ext uri="{FF2B5EF4-FFF2-40B4-BE49-F238E27FC236}">
                    <a16:creationId xmlns:a16="http://schemas.microsoft.com/office/drawing/2014/main" id="{D703CAD5-1493-DC2D-C99F-A8846A27BCF3}"/>
                  </a:ext>
                </a:extLst>
              </p:cNvPr>
              <p:cNvSpPr/>
              <p:nvPr/>
            </p:nvSpPr>
            <p:spPr>
              <a:xfrm>
                <a:off x="8356573" y="3783526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4" name="Triangolo isoscele 213">
                <a:extLst>
                  <a:ext uri="{FF2B5EF4-FFF2-40B4-BE49-F238E27FC236}">
                    <a16:creationId xmlns:a16="http://schemas.microsoft.com/office/drawing/2014/main" id="{3983D56F-D3FB-91A7-3DAC-295D44BFA685}"/>
                  </a:ext>
                </a:extLst>
              </p:cNvPr>
              <p:cNvSpPr/>
              <p:nvPr/>
            </p:nvSpPr>
            <p:spPr>
              <a:xfrm>
                <a:off x="8146263" y="3984687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5" name="Triangolo isoscele 214">
                <a:extLst>
                  <a:ext uri="{FF2B5EF4-FFF2-40B4-BE49-F238E27FC236}">
                    <a16:creationId xmlns:a16="http://schemas.microsoft.com/office/drawing/2014/main" id="{E4D7B03B-A484-3144-49C1-181784B56C8A}"/>
                  </a:ext>
                </a:extLst>
              </p:cNvPr>
              <p:cNvSpPr/>
              <p:nvPr/>
            </p:nvSpPr>
            <p:spPr>
              <a:xfrm>
                <a:off x="8403387" y="4164101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6" name="Triangolo isoscele 215">
                <a:extLst>
                  <a:ext uri="{FF2B5EF4-FFF2-40B4-BE49-F238E27FC236}">
                    <a16:creationId xmlns:a16="http://schemas.microsoft.com/office/drawing/2014/main" id="{EE048783-DB40-B9A2-1F7B-B98F6ED7F145}"/>
                  </a:ext>
                </a:extLst>
              </p:cNvPr>
              <p:cNvSpPr/>
              <p:nvPr/>
            </p:nvSpPr>
            <p:spPr>
              <a:xfrm>
                <a:off x="7833964" y="4265664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7" name="Triangolo isoscele 216">
                <a:extLst>
                  <a:ext uri="{FF2B5EF4-FFF2-40B4-BE49-F238E27FC236}">
                    <a16:creationId xmlns:a16="http://schemas.microsoft.com/office/drawing/2014/main" id="{2CE0A8AD-13E4-A967-1A5C-1934CA22B360}"/>
                  </a:ext>
                </a:extLst>
              </p:cNvPr>
              <p:cNvSpPr/>
              <p:nvPr/>
            </p:nvSpPr>
            <p:spPr>
              <a:xfrm>
                <a:off x="8180015" y="4341130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8" name="Triangolo isoscele 217">
                <a:extLst>
                  <a:ext uri="{FF2B5EF4-FFF2-40B4-BE49-F238E27FC236}">
                    <a16:creationId xmlns:a16="http://schemas.microsoft.com/office/drawing/2014/main" id="{646A83BF-597B-16D6-E353-153E577B2E2D}"/>
                  </a:ext>
                </a:extLst>
              </p:cNvPr>
              <p:cNvSpPr/>
              <p:nvPr/>
            </p:nvSpPr>
            <p:spPr>
              <a:xfrm>
                <a:off x="7934657" y="4562883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9" name="Triangolo isoscele 218">
                <a:extLst>
                  <a:ext uri="{FF2B5EF4-FFF2-40B4-BE49-F238E27FC236}">
                    <a16:creationId xmlns:a16="http://schemas.microsoft.com/office/drawing/2014/main" id="{300F0805-CB22-A1B1-4D66-33E14EA196CD}"/>
                  </a:ext>
                </a:extLst>
              </p:cNvPr>
              <p:cNvSpPr/>
              <p:nvPr/>
            </p:nvSpPr>
            <p:spPr>
              <a:xfrm>
                <a:off x="7091279" y="4504178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0" name="Triangolo isoscele 219">
                <a:extLst>
                  <a:ext uri="{FF2B5EF4-FFF2-40B4-BE49-F238E27FC236}">
                    <a16:creationId xmlns:a16="http://schemas.microsoft.com/office/drawing/2014/main" id="{386A69C8-07D9-8683-DD5A-EF92E58A32A3}"/>
                  </a:ext>
                </a:extLst>
              </p:cNvPr>
              <p:cNvSpPr/>
              <p:nvPr/>
            </p:nvSpPr>
            <p:spPr>
              <a:xfrm>
                <a:off x="7257892" y="4220676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1" name="Triangolo isoscele 220">
                <a:extLst>
                  <a:ext uri="{FF2B5EF4-FFF2-40B4-BE49-F238E27FC236}">
                    <a16:creationId xmlns:a16="http://schemas.microsoft.com/office/drawing/2014/main" id="{1A17A864-722D-8024-6A6C-B3C965030837}"/>
                  </a:ext>
                </a:extLst>
              </p:cNvPr>
              <p:cNvSpPr/>
              <p:nvPr/>
            </p:nvSpPr>
            <p:spPr>
              <a:xfrm>
                <a:off x="7358864" y="4624261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2" name="Triangolo isoscele 221">
                <a:extLst>
                  <a:ext uri="{FF2B5EF4-FFF2-40B4-BE49-F238E27FC236}">
                    <a16:creationId xmlns:a16="http://schemas.microsoft.com/office/drawing/2014/main" id="{1477580E-2185-1FB0-092E-2100E94A87B6}"/>
                  </a:ext>
                </a:extLst>
              </p:cNvPr>
              <p:cNvSpPr/>
              <p:nvPr/>
            </p:nvSpPr>
            <p:spPr>
              <a:xfrm>
                <a:off x="7581957" y="4446301"/>
                <a:ext cx="245358" cy="218576"/>
              </a:xfrm>
              <a:prstGeom prst="triangl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43" name="Gruppo 242">
            <a:extLst>
              <a:ext uri="{FF2B5EF4-FFF2-40B4-BE49-F238E27FC236}">
                <a16:creationId xmlns:a16="http://schemas.microsoft.com/office/drawing/2014/main" id="{7052E70A-EF24-99C3-E5F8-7E4300C49206}"/>
              </a:ext>
            </a:extLst>
          </p:cNvPr>
          <p:cNvGrpSpPr/>
          <p:nvPr/>
        </p:nvGrpSpPr>
        <p:grpSpPr>
          <a:xfrm>
            <a:off x="5761990" y="2425997"/>
            <a:ext cx="2208868" cy="1431429"/>
            <a:chOff x="5761990" y="2425997"/>
            <a:chExt cx="2208868" cy="1431429"/>
          </a:xfrm>
        </p:grpSpPr>
        <p:sp>
          <p:nvSpPr>
            <p:cNvPr id="236" name="Ovale 235">
              <a:extLst>
                <a:ext uri="{FF2B5EF4-FFF2-40B4-BE49-F238E27FC236}">
                  <a16:creationId xmlns:a16="http://schemas.microsoft.com/office/drawing/2014/main" id="{C9C84BC7-8C10-A81B-199F-4840645FFCB6}"/>
                </a:ext>
              </a:extLst>
            </p:cNvPr>
            <p:cNvSpPr/>
            <p:nvPr/>
          </p:nvSpPr>
          <p:spPr>
            <a:xfrm>
              <a:off x="6110701" y="2659380"/>
              <a:ext cx="869219" cy="971551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7" name="Ovale 236">
              <a:extLst>
                <a:ext uri="{FF2B5EF4-FFF2-40B4-BE49-F238E27FC236}">
                  <a16:creationId xmlns:a16="http://schemas.microsoft.com/office/drawing/2014/main" id="{29FBAC4C-4E28-E5C4-DD51-9DA1DFCBB7E5}"/>
                </a:ext>
              </a:extLst>
            </p:cNvPr>
            <p:cNvSpPr/>
            <p:nvPr/>
          </p:nvSpPr>
          <p:spPr>
            <a:xfrm>
              <a:off x="6784340" y="2425997"/>
              <a:ext cx="532133" cy="719158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CasellaDiTesto 239">
                  <a:extLst>
                    <a:ext uri="{FF2B5EF4-FFF2-40B4-BE49-F238E27FC236}">
                      <a16:creationId xmlns:a16="http://schemas.microsoft.com/office/drawing/2014/main" id="{9C9F463A-F32E-1042-FC84-AF27A7D284C7}"/>
                    </a:ext>
                  </a:extLst>
                </p:cNvPr>
                <p:cNvSpPr txBox="1"/>
                <p:nvPr/>
              </p:nvSpPr>
              <p:spPr>
                <a:xfrm>
                  <a:off x="5761990" y="3488094"/>
                  <a:ext cx="66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it-IT" sz="1800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800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CasellaDiTesto 239">
                  <a:extLst>
                    <a:ext uri="{FF2B5EF4-FFF2-40B4-BE49-F238E27FC236}">
                      <a16:creationId xmlns:a16="http://schemas.microsoft.com/office/drawing/2014/main" id="{9C9F463A-F32E-1042-FC84-AF27A7D28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990" y="3488094"/>
                  <a:ext cx="6680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CasellaDiTesto 241">
                  <a:extLst>
                    <a:ext uri="{FF2B5EF4-FFF2-40B4-BE49-F238E27FC236}">
                      <a16:creationId xmlns:a16="http://schemas.microsoft.com/office/drawing/2014/main" id="{5C3B4719-6083-9D53-0440-B56FFE83A9B6}"/>
                    </a:ext>
                  </a:extLst>
                </p:cNvPr>
                <p:cNvSpPr txBox="1"/>
                <p:nvPr/>
              </p:nvSpPr>
              <p:spPr>
                <a:xfrm>
                  <a:off x="7272358" y="2515761"/>
                  <a:ext cx="6985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i="1" noProof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it-IT" sz="1800" b="0" i="1" noProof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noProof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800" b="0" i="1" noProof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CasellaDiTesto 241">
                  <a:extLst>
                    <a:ext uri="{FF2B5EF4-FFF2-40B4-BE49-F238E27FC236}">
                      <a16:creationId xmlns:a16="http://schemas.microsoft.com/office/drawing/2014/main" id="{5C3B4719-6083-9D53-0440-B56FFE83A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358" y="2515761"/>
                  <a:ext cx="6985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Gruppo 243">
            <a:extLst>
              <a:ext uri="{FF2B5EF4-FFF2-40B4-BE49-F238E27FC236}">
                <a16:creationId xmlns:a16="http://schemas.microsoft.com/office/drawing/2014/main" id="{160E55B4-4175-B53A-B462-4317961E01D4}"/>
              </a:ext>
            </a:extLst>
          </p:cNvPr>
          <p:cNvGrpSpPr/>
          <p:nvPr/>
        </p:nvGrpSpPr>
        <p:grpSpPr>
          <a:xfrm>
            <a:off x="8738845" y="2676995"/>
            <a:ext cx="2828628" cy="1198046"/>
            <a:chOff x="5761990" y="2659380"/>
            <a:chExt cx="2828628" cy="1198046"/>
          </a:xfrm>
        </p:grpSpPr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42E04371-1580-5DE7-F744-C22250DFFA46}"/>
                </a:ext>
              </a:extLst>
            </p:cNvPr>
            <p:cNvSpPr/>
            <p:nvPr/>
          </p:nvSpPr>
          <p:spPr>
            <a:xfrm>
              <a:off x="6110701" y="2659380"/>
              <a:ext cx="869219" cy="971551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A070241-6DCE-5D6E-D877-45BBD1D8AE66}"/>
                </a:ext>
              </a:extLst>
            </p:cNvPr>
            <p:cNvSpPr/>
            <p:nvPr/>
          </p:nvSpPr>
          <p:spPr>
            <a:xfrm>
              <a:off x="6878345" y="2823758"/>
              <a:ext cx="1198880" cy="97878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CasellaDiTesto 246">
                  <a:extLst>
                    <a:ext uri="{FF2B5EF4-FFF2-40B4-BE49-F238E27FC236}">
                      <a16:creationId xmlns:a16="http://schemas.microsoft.com/office/drawing/2014/main" id="{5034C0CC-92A8-79B2-85C3-0B155AE7AD54}"/>
                    </a:ext>
                  </a:extLst>
                </p:cNvPr>
                <p:cNvSpPr txBox="1"/>
                <p:nvPr/>
              </p:nvSpPr>
              <p:spPr>
                <a:xfrm>
                  <a:off x="5761990" y="3488094"/>
                  <a:ext cx="66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it-IT" sz="1800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800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CasellaDiTesto 246">
                  <a:extLst>
                    <a:ext uri="{FF2B5EF4-FFF2-40B4-BE49-F238E27FC236}">
                      <a16:creationId xmlns:a16="http://schemas.microsoft.com/office/drawing/2014/main" id="{5034C0CC-92A8-79B2-85C3-0B155AE7A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990" y="3488094"/>
                  <a:ext cx="6680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CasellaDiTesto 247">
                  <a:extLst>
                    <a:ext uri="{FF2B5EF4-FFF2-40B4-BE49-F238E27FC236}">
                      <a16:creationId xmlns:a16="http://schemas.microsoft.com/office/drawing/2014/main" id="{95F8E6A3-2C26-FD7C-5538-521A167D08A6}"/>
                    </a:ext>
                  </a:extLst>
                </p:cNvPr>
                <p:cNvSpPr txBox="1"/>
                <p:nvPr/>
              </p:nvSpPr>
              <p:spPr>
                <a:xfrm>
                  <a:off x="7892118" y="2768379"/>
                  <a:ext cx="6985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i="1" noProof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it-IT" sz="1800" b="0" i="1" noProof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noProof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800" b="0" i="1" noProof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CasellaDiTesto 247">
                  <a:extLst>
                    <a:ext uri="{FF2B5EF4-FFF2-40B4-BE49-F238E27FC236}">
                      <a16:creationId xmlns:a16="http://schemas.microsoft.com/office/drawing/2014/main" id="{95F8E6A3-2C26-FD7C-5538-521A167D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118" y="2768379"/>
                  <a:ext cx="6985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0" name="Rettangolo con angoli arrotondati 249">
            <a:extLst>
              <a:ext uri="{FF2B5EF4-FFF2-40B4-BE49-F238E27FC236}">
                <a16:creationId xmlns:a16="http://schemas.microsoft.com/office/drawing/2014/main" id="{EF6F67CC-5BA2-27A5-0D40-8BD87C3879DC}"/>
              </a:ext>
            </a:extLst>
          </p:cNvPr>
          <p:cNvSpPr/>
          <p:nvPr/>
        </p:nvSpPr>
        <p:spPr>
          <a:xfrm>
            <a:off x="2305283" y="5233335"/>
            <a:ext cx="1642800" cy="248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1"/>
                </a:solidFill>
              </a:rPr>
              <a:t>Algorithm decision</a:t>
            </a:r>
          </a:p>
        </p:txBody>
      </p:sp>
      <p:sp>
        <p:nvSpPr>
          <p:cNvPr id="251" name="Rettangolo con angoli arrotondati 250">
            <a:extLst>
              <a:ext uri="{FF2B5EF4-FFF2-40B4-BE49-F238E27FC236}">
                <a16:creationId xmlns:a16="http://schemas.microsoft.com/office/drawing/2014/main" id="{42B6F223-E8F3-F9F9-BDBF-E5E7A5D4D1D1}"/>
              </a:ext>
            </a:extLst>
          </p:cNvPr>
          <p:cNvSpPr/>
          <p:nvPr/>
        </p:nvSpPr>
        <p:spPr>
          <a:xfrm rot="16200000">
            <a:off x="-78723" y="3362551"/>
            <a:ext cx="1642800" cy="2363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>
                <a:solidFill>
                  <a:schemeClr val="tx1"/>
                </a:solidFill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29080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34" grpId="0" animBg="1"/>
      <p:bldP spid="3" grpId="0" animBg="1"/>
      <p:bldP spid="6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089D0-D0ED-9131-696E-5CFCDEC4B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6A8BF-A05D-44ED-656E-6CD6D09D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Knowledge based -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880DC7-4B3D-8F5D-A5B4-7DFD28A6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8</a:t>
            </a:fld>
            <a:endParaRPr lang="en-GB" noProof="0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3B89B641-6EF6-596B-045C-C8C561A53B4D}"/>
              </a:ext>
            </a:extLst>
          </p:cNvPr>
          <p:cNvGrpSpPr/>
          <p:nvPr/>
        </p:nvGrpSpPr>
        <p:grpSpPr>
          <a:xfrm>
            <a:off x="3929837" y="1442969"/>
            <a:ext cx="4045963" cy="3277708"/>
            <a:chOff x="68836" y="2011469"/>
            <a:chExt cx="4045963" cy="3277708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6D7088E-BDD9-5DEF-AA4F-791ED47F4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36" y="2011469"/>
              <a:ext cx="4045963" cy="3277708"/>
            </a:xfrm>
            <a:prstGeom prst="rect">
              <a:avLst/>
            </a:prstGeom>
          </p:spPr>
        </p:pic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A6A51B5-015D-A31B-07EA-52B9402F137E}"/>
                </a:ext>
              </a:extLst>
            </p:cNvPr>
            <p:cNvSpPr/>
            <p:nvPr/>
          </p:nvSpPr>
          <p:spPr>
            <a:xfrm>
              <a:off x="1413599" y="5081877"/>
              <a:ext cx="1642800" cy="17512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noProof="0" dirty="0">
                  <a:solidFill>
                    <a:schemeClr val="tx1"/>
                  </a:solidFill>
                </a:rPr>
                <a:t>Algorithm decision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6C322B62-2300-AC0D-5B74-077F9F074C71}"/>
                </a:ext>
              </a:extLst>
            </p:cNvPr>
            <p:cNvSpPr/>
            <p:nvPr/>
          </p:nvSpPr>
          <p:spPr>
            <a:xfrm rot="16200000">
              <a:off x="-290725" y="3583994"/>
              <a:ext cx="991202" cy="18160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noProof="0" dirty="0">
                  <a:solidFill>
                    <a:schemeClr val="tx1"/>
                  </a:solidFill>
                </a:rPr>
                <a:t>True Label</a:t>
              </a:r>
            </a:p>
          </p:txBody>
        </p:sp>
      </p:grp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D4B3778-F3B1-CD3B-AB4E-2F3B892B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06330"/>
              </p:ext>
            </p:extLst>
          </p:nvPr>
        </p:nvGraphicFramePr>
        <p:xfrm>
          <a:off x="4795809" y="4896023"/>
          <a:ext cx="2600382" cy="103632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866794">
                  <a:extLst>
                    <a:ext uri="{9D8B030D-6E8A-4147-A177-3AD203B41FA5}">
                      <a16:colId xmlns:a16="http://schemas.microsoft.com/office/drawing/2014/main" val="2085841831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441877269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val="307977127"/>
                    </a:ext>
                  </a:extLst>
                </a:gridCol>
              </a:tblGrid>
              <a:tr h="193529"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6398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Indifferent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72%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93%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818300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Effective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338023"/>
                  </a:ext>
                </a:extLst>
              </a:tr>
              <a:tr h="193529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Dangerous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61%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52%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729927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EA967D5-74AA-963A-E9F8-23A9D09A76C0}"/>
              </a:ext>
            </a:extLst>
          </p:cNvPr>
          <p:cNvSpPr txBox="1"/>
          <p:nvPr/>
        </p:nvSpPr>
        <p:spPr>
          <a:xfrm>
            <a:off x="4225989" y="22452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solidFill>
                  <a:schemeClr val="bg1">
                    <a:lumMod val="50000"/>
                  </a:schemeClr>
                </a:solidFill>
              </a:rPr>
              <a:t>661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F5B04C-B8DE-BBCA-E5E5-1D9DE0B99C0B}"/>
              </a:ext>
            </a:extLst>
          </p:cNvPr>
          <p:cNvSpPr txBox="1"/>
          <p:nvPr/>
        </p:nvSpPr>
        <p:spPr>
          <a:xfrm>
            <a:off x="4220995" y="31090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solidFill>
                  <a:schemeClr val="bg1">
                    <a:lumMod val="50000"/>
                  </a:schemeClr>
                </a:solidFill>
              </a:rPr>
              <a:t>94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E84860-C478-2063-ED22-C04E5262FCE5}"/>
              </a:ext>
            </a:extLst>
          </p:cNvPr>
          <p:cNvSpPr txBox="1"/>
          <p:nvPr/>
        </p:nvSpPr>
        <p:spPr>
          <a:xfrm>
            <a:off x="4220215" y="39113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6DA995-BE1B-1E41-F03B-59044350EAB6}"/>
              </a:ext>
            </a:extLst>
          </p:cNvPr>
          <p:cNvGrpSpPr/>
          <p:nvPr/>
        </p:nvGrpSpPr>
        <p:grpSpPr>
          <a:xfrm>
            <a:off x="4861381" y="1886572"/>
            <a:ext cx="2406308" cy="2356403"/>
            <a:chOff x="4861381" y="1886572"/>
            <a:chExt cx="2406308" cy="235640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DC781217-84A8-450C-7A5C-D77D5372250F}"/>
                </a:ext>
              </a:extLst>
            </p:cNvPr>
            <p:cNvSpPr/>
            <p:nvPr/>
          </p:nvSpPr>
          <p:spPr>
            <a:xfrm>
              <a:off x="5692438" y="1886572"/>
              <a:ext cx="765477" cy="724121"/>
            </a:xfrm>
            <a:prstGeom prst="roundRect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B5D148E8-2E56-A47A-A8DB-D2258E47DD8B}"/>
                </a:ext>
              </a:extLst>
            </p:cNvPr>
            <p:cNvSpPr/>
            <p:nvPr/>
          </p:nvSpPr>
          <p:spPr>
            <a:xfrm>
              <a:off x="4861381" y="2703808"/>
              <a:ext cx="765477" cy="724121"/>
            </a:xfrm>
            <a:prstGeom prst="roundRect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3447BB10-EBC1-399A-C9FD-77D1D529F8A0}"/>
                </a:ext>
              </a:extLst>
            </p:cNvPr>
            <p:cNvSpPr/>
            <p:nvPr/>
          </p:nvSpPr>
          <p:spPr>
            <a:xfrm>
              <a:off x="5683501" y="3518854"/>
              <a:ext cx="765477" cy="724121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457BF28-AE62-EEA1-3AFA-4250121385F2}"/>
                </a:ext>
              </a:extLst>
            </p:cNvPr>
            <p:cNvSpPr/>
            <p:nvPr/>
          </p:nvSpPr>
          <p:spPr>
            <a:xfrm>
              <a:off x="6502212" y="2703808"/>
              <a:ext cx="765477" cy="724121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69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0393-C503-9FA0-8EBE-EF0001339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DABBC-4D4B-FC56-124C-C5068E50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GB" sz="4000" noProof="0" dirty="0"/>
              <a:t>Classification approaches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6A61A-00EA-EDC1-CCE3-9CDD4480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GB" noProof="0" smtClean="0"/>
              <a:t>9</a:t>
            </a:fld>
            <a:endParaRPr lang="en-GB" noProof="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400E241-4A86-D4A3-E07F-E7F3A74FC9C2}"/>
              </a:ext>
            </a:extLst>
          </p:cNvPr>
          <p:cNvSpPr/>
          <p:nvPr/>
        </p:nvSpPr>
        <p:spPr>
          <a:xfrm>
            <a:off x="7650747" y="2331719"/>
            <a:ext cx="3778999" cy="590873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rgbClr val="002060"/>
                </a:solidFill>
              </a:rPr>
              <a:t>Machine learning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9B09413F-6ABF-C3EB-C6C2-46A58B5D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194" y="3351698"/>
            <a:ext cx="1091290" cy="101428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078A0B1-7A68-5DEF-3831-636EC18B3C79}"/>
              </a:ext>
            </a:extLst>
          </p:cNvPr>
          <p:cNvSpPr/>
          <p:nvPr/>
        </p:nvSpPr>
        <p:spPr>
          <a:xfrm>
            <a:off x="1592735" y="2331719"/>
            <a:ext cx="2897499" cy="590873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rgbClr val="002060"/>
                </a:solidFill>
              </a:rPr>
              <a:t>Knowledge based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AF4E12B-105B-4927-7285-5C72B28278BC}"/>
              </a:ext>
            </a:extLst>
          </p:cNvPr>
          <p:cNvGrpSpPr/>
          <p:nvPr/>
        </p:nvGrpSpPr>
        <p:grpSpPr>
          <a:xfrm>
            <a:off x="7546725" y="4073468"/>
            <a:ext cx="1188334" cy="1268649"/>
            <a:chOff x="7546725" y="4073468"/>
            <a:chExt cx="1188334" cy="126864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3AB69C4A-0598-F2A8-1630-34D22800C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46725" y="4481724"/>
              <a:ext cx="1188334" cy="860393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394070CD-FB31-EE51-1425-31460B4B178E}"/>
                </a:ext>
              </a:extLst>
            </p:cNvPr>
            <p:cNvSpPr/>
            <p:nvPr/>
          </p:nvSpPr>
          <p:spPr>
            <a:xfrm>
              <a:off x="7648492" y="4073468"/>
              <a:ext cx="962025" cy="25982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noProof="0" dirty="0">
                  <a:solidFill>
                    <a:srgbClr val="002060"/>
                  </a:solidFill>
                </a:rPr>
                <a:t>Tree 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8E56DCF4-46D0-2736-AC6C-B6DE3B1E771A}"/>
              </a:ext>
            </a:extLst>
          </p:cNvPr>
          <p:cNvGrpSpPr/>
          <p:nvPr/>
        </p:nvGrpSpPr>
        <p:grpSpPr>
          <a:xfrm>
            <a:off x="9035692" y="4091386"/>
            <a:ext cx="1091290" cy="1316589"/>
            <a:chOff x="9035692" y="4091386"/>
            <a:chExt cx="1091290" cy="1316589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AD588A7-D70E-9CE9-2C71-A6874604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5692" y="4415894"/>
              <a:ext cx="1091290" cy="992081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8CAD094-0584-55FB-A5FD-2DCE79D439DC}"/>
                </a:ext>
              </a:extLst>
            </p:cNvPr>
            <p:cNvSpPr/>
            <p:nvPr/>
          </p:nvSpPr>
          <p:spPr>
            <a:xfrm>
              <a:off x="9064722" y="4091386"/>
              <a:ext cx="962025" cy="25982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noProof="0" dirty="0">
                  <a:solidFill>
                    <a:srgbClr val="002060"/>
                  </a:solidFill>
                </a:rPr>
                <a:t>MLR 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A5A89EC-69D0-DA95-6D3F-746CCE586D9C}"/>
              </a:ext>
            </a:extLst>
          </p:cNvPr>
          <p:cNvGrpSpPr/>
          <p:nvPr/>
        </p:nvGrpSpPr>
        <p:grpSpPr>
          <a:xfrm>
            <a:off x="10390081" y="4079050"/>
            <a:ext cx="1149448" cy="1376703"/>
            <a:chOff x="10390081" y="4079050"/>
            <a:chExt cx="1149448" cy="1376703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3CCFFCFA-30A2-C176-E049-5E756087E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90081" y="4388409"/>
              <a:ext cx="1149448" cy="1067344"/>
            </a:xfrm>
            <a:prstGeom prst="rect">
              <a:avLst/>
            </a:prstGeom>
          </p:spPr>
        </p:pic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8747DBD4-F3BB-3788-DEB8-5EE4D80C59EF}"/>
                </a:ext>
              </a:extLst>
            </p:cNvPr>
            <p:cNvSpPr/>
            <p:nvPr/>
          </p:nvSpPr>
          <p:spPr>
            <a:xfrm>
              <a:off x="10467721" y="4079050"/>
              <a:ext cx="962025" cy="272161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noProof="0" dirty="0">
                  <a:solidFill>
                    <a:srgbClr val="002060"/>
                  </a:solidFill>
                </a:rPr>
                <a:t>SVM </a:t>
              </a:r>
            </a:p>
          </p:txBody>
        </p:sp>
      </p:grp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13693946-14D6-AE55-9F12-08170C0F28FC}"/>
              </a:ext>
            </a:extLst>
          </p:cNvPr>
          <p:cNvSpPr/>
          <p:nvPr/>
        </p:nvSpPr>
        <p:spPr>
          <a:xfrm>
            <a:off x="2257428" y="3098923"/>
            <a:ext cx="1556823" cy="2598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>
                <a:solidFill>
                  <a:srgbClr val="002060"/>
                </a:solidFill>
              </a:rPr>
              <a:t>Set of rules 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E0BFA7B8-84E5-4300-8964-0456CF1C08BB}"/>
              </a:ext>
            </a:extLst>
          </p:cNvPr>
          <p:cNvCxnSpPr/>
          <p:nvPr/>
        </p:nvCxnSpPr>
        <p:spPr>
          <a:xfrm>
            <a:off x="6096000" y="1427002"/>
            <a:ext cx="0" cy="4813476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337F93D-2CAE-DA34-A8DE-A164691D4924}"/>
              </a:ext>
            </a:extLst>
          </p:cNvPr>
          <p:cNvSpPr/>
          <p:nvPr/>
        </p:nvSpPr>
        <p:spPr>
          <a:xfrm>
            <a:off x="1592735" y="4687518"/>
            <a:ext cx="2897499" cy="1187765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 dirty="0">
                <a:solidFill>
                  <a:schemeClr val="accent2">
                    <a:lumMod val="75000"/>
                  </a:schemeClr>
                </a:solidFill>
              </a:rPr>
              <a:t>Baseline</a:t>
            </a:r>
          </a:p>
          <a:p>
            <a:pPr algn="ctr"/>
            <a:r>
              <a:rPr lang="en-GB" sz="1400" noProof="0" dirty="0">
                <a:solidFill>
                  <a:srgbClr val="002060"/>
                </a:solidFill>
              </a:rPr>
              <a:t>A first attempt to automatise decision-making with a simplified version of human reasoning 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32055CF-CA74-5BB9-2C28-5A600F5326CE}"/>
              </a:ext>
            </a:extLst>
          </p:cNvPr>
          <p:cNvGrpSpPr/>
          <p:nvPr/>
        </p:nvGrpSpPr>
        <p:grpSpPr>
          <a:xfrm>
            <a:off x="7697414" y="3106282"/>
            <a:ext cx="3685663" cy="737790"/>
            <a:chOff x="7927217" y="3111500"/>
            <a:chExt cx="3685663" cy="737790"/>
          </a:xfrm>
        </p:grpSpPr>
        <p:sp>
          <p:nvSpPr>
            <p:cNvPr id="6" name="Freccia a destra 5">
              <a:extLst>
                <a:ext uri="{FF2B5EF4-FFF2-40B4-BE49-F238E27FC236}">
                  <a16:creationId xmlns:a16="http://schemas.microsoft.com/office/drawing/2014/main" id="{AD11D1B9-7520-D6D5-CE28-CFC98DE8619B}"/>
                </a:ext>
              </a:extLst>
            </p:cNvPr>
            <p:cNvSpPr/>
            <p:nvPr/>
          </p:nvSpPr>
          <p:spPr>
            <a:xfrm>
              <a:off x="8964862" y="3399115"/>
              <a:ext cx="350207" cy="17026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DD02037-5606-BF53-6C45-BF5F59BE3DA7}"/>
                </a:ext>
              </a:extLst>
            </p:cNvPr>
            <p:cNvSpPr/>
            <p:nvPr/>
          </p:nvSpPr>
          <p:spPr>
            <a:xfrm>
              <a:off x="7927217" y="3351489"/>
              <a:ext cx="962025" cy="25982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noProof="0" dirty="0">
                  <a:solidFill>
                    <a:srgbClr val="002060"/>
                  </a:solidFill>
                </a:rPr>
                <a:t>Signal </a:t>
              </a:r>
            </a:p>
          </p:txBody>
        </p: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E17569A1-1567-3EDD-BCC2-BA4995249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47575" y="3111500"/>
              <a:ext cx="737790" cy="737790"/>
            </a:xfrm>
            <a:prstGeom prst="rect">
              <a:avLst/>
            </a:prstGeom>
          </p:spPr>
        </p:pic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32C36334-C6F3-295F-17D3-428A286E1BB1}"/>
                </a:ext>
              </a:extLst>
            </p:cNvPr>
            <p:cNvSpPr/>
            <p:nvPr/>
          </p:nvSpPr>
          <p:spPr>
            <a:xfrm>
              <a:off x="10126046" y="3395262"/>
              <a:ext cx="350207" cy="17026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A5F4F094-91D2-4E7B-11F3-9846C9B66DE2}"/>
                </a:ext>
              </a:extLst>
            </p:cNvPr>
            <p:cNvSpPr/>
            <p:nvPr/>
          </p:nvSpPr>
          <p:spPr>
            <a:xfrm>
              <a:off x="10543698" y="3351489"/>
              <a:ext cx="1069182" cy="25982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noProof="0" dirty="0">
                  <a:solidFill>
                    <a:srgbClr val="002060"/>
                  </a:solidFill>
                </a:rPr>
                <a:t>Decision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4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3817</Words>
  <Application>Microsoft Office PowerPoint</Application>
  <PresentationFormat>Widescreen</PresentationFormat>
  <Paragraphs>585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Project: Introduction</vt:lpstr>
      <vt:lpstr>Project: Objectives</vt:lpstr>
      <vt:lpstr>Project: Methods</vt:lpstr>
      <vt:lpstr>Classification approaches</vt:lpstr>
      <vt:lpstr>Knowledge based classifier </vt:lpstr>
      <vt:lpstr>Classification performance assessment </vt:lpstr>
      <vt:lpstr>Knowledge based - results</vt:lpstr>
      <vt:lpstr>Classification approaches</vt:lpstr>
      <vt:lpstr>Results: model comparison</vt:lpstr>
      <vt:lpstr>Conclusions</vt:lpstr>
      <vt:lpstr>Future works -  discussion </vt:lpstr>
      <vt:lpstr>Presentazione standard di PowerPoint</vt:lpstr>
      <vt:lpstr>Knowledge based classifier </vt:lpstr>
      <vt:lpstr>Presentazione standard di PowerPoint</vt:lpstr>
      <vt:lpstr>Machine Learning workflow</vt:lpstr>
      <vt:lpstr>Toy example: features extraction</vt:lpstr>
      <vt:lpstr>Feature extraction</vt:lpstr>
      <vt:lpstr>Examples of features from active areas analysis</vt:lpstr>
      <vt:lpstr>Literature inspired features</vt:lpstr>
      <vt:lpstr>Results: feature importance</vt:lpstr>
      <vt:lpstr>Presentazione standard di PowerPoint</vt:lpstr>
      <vt:lpstr>Tree classifier: key concepts</vt:lpstr>
      <vt:lpstr>Tree classifier: key concepts</vt:lpstr>
      <vt:lpstr>Tree classifier: conclusions</vt:lpstr>
      <vt:lpstr>Multinomial logistic classifier: key concepts</vt:lpstr>
      <vt:lpstr>Multinomial logistic classifier: key concepts</vt:lpstr>
      <vt:lpstr>Multinomial logistic classifier: conclusions</vt:lpstr>
      <vt:lpstr>Support vector machines: key concepts</vt:lpstr>
      <vt:lpstr>SVM: kernel trick and multiclass classification</vt:lpstr>
      <vt:lpstr>Support vector machines: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287</cp:revision>
  <dcterms:created xsi:type="dcterms:W3CDTF">2024-05-22T12:11:36Z</dcterms:created>
  <dcterms:modified xsi:type="dcterms:W3CDTF">2025-04-16T07:09:07Z</dcterms:modified>
</cp:coreProperties>
</file>