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0"/>
  </p:notesMasterIdLst>
  <p:sldIdLst>
    <p:sldId id="573" r:id="rId2"/>
    <p:sldId id="574" r:id="rId3"/>
    <p:sldId id="613" r:id="rId4"/>
    <p:sldId id="575" r:id="rId5"/>
    <p:sldId id="611" r:id="rId6"/>
    <p:sldId id="621" r:id="rId7"/>
    <p:sldId id="612" r:id="rId8"/>
    <p:sldId id="576" r:id="rId9"/>
    <p:sldId id="614" r:id="rId10"/>
    <p:sldId id="577" r:id="rId11"/>
    <p:sldId id="615" r:id="rId12"/>
    <p:sldId id="616" r:id="rId13"/>
    <p:sldId id="617" r:id="rId14"/>
    <p:sldId id="618" r:id="rId15"/>
    <p:sldId id="619" r:id="rId16"/>
    <p:sldId id="607" r:id="rId17"/>
    <p:sldId id="620" r:id="rId18"/>
    <p:sldId id="600" r:id="rId1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1894F-B278-4D96-9594-A030EA633187}" type="datetimeFigureOut">
              <a:rPr lang="it-IT" smtClean="0"/>
              <a:t>06/09/2024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09845-AAA7-4464-9085-F87415E005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917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64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45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007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8024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367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296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8362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0326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66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500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473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006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70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746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19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441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69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87F76DB5-5F55-483D-98BE-CFE204FEB514}"/>
              </a:ext>
            </a:extLst>
          </p:cNvPr>
          <p:cNvSpPr/>
          <p:nvPr userDrawn="1"/>
        </p:nvSpPr>
        <p:spPr>
          <a:xfrm>
            <a:off x="0" y="5121734"/>
            <a:ext cx="12192000" cy="1744288"/>
          </a:xfrm>
          <a:prstGeom prst="rect">
            <a:avLst/>
          </a:prstGeom>
          <a:gradFill flip="none" rotWithShape="1">
            <a:gsLst>
              <a:gs pos="100000">
                <a:srgbClr val="64000C"/>
              </a:gs>
              <a:gs pos="2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EI_logo">
            <a:extLst>
              <a:ext uri="{FF2B5EF4-FFF2-40B4-BE49-F238E27FC236}">
                <a16:creationId xmlns:a16="http://schemas.microsoft.com/office/drawing/2014/main" id="{8D3E5C15-8688-4EC0-AB2E-60EA797B68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75" y="101197"/>
            <a:ext cx="2472742" cy="163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6A61492-1A17-44EE-A7E0-419D668532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218" y="271429"/>
            <a:ext cx="2940066" cy="132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egnaposto testo 24">
            <a:extLst>
              <a:ext uri="{FF2B5EF4-FFF2-40B4-BE49-F238E27FC236}">
                <a16:creationId xmlns:a16="http://schemas.microsoft.com/office/drawing/2014/main" id="{CA3AC1A8-61AE-4F30-8623-2554B80A34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1465" y="3939363"/>
            <a:ext cx="9866313" cy="951614"/>
          </a:xfrm>
        </p:spPr>
        <p:txBody>
          <a:bodyPr>
            <a:normAutofit/>
          </a:bodyPr>
          <a:lstStyle>
            <a:lvl1pPr marL="0" indent="0">
              <a:buNone/>
              <a:defRPr sz="540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it-IT" dirty="0"/>
              <a:t>Titolo</a:t>
            </a:r>
            <a:endParaRPr lang="en-US" dirty="0"/>
          </a:p>
        </p:txBody>
      </p:sp>
      <p:sp>
        <p:nvSpPr>
          <p:cNvPr id="27" name="Segnaposto testo 26">
            <a:extLst>
              <a:ext uri="{FF2B5EF4-FFF2-40B4-BE49-F238E27FC236}">
                <a16:creationId xmlns:a16="http://schemas.microsoft.com/office/drawing/2014/main" id="{C02D5D6F-EEC6-4452-B840-0DFF54E632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38975" y="5454650"/>
            <a:ext cx="4592638" cy="1013954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Autore</a:t>
            </a:r>
            <a:endParaRPr lang="en-US" dirty="0"/>
          </a:p>
          <a:p>
            <a:pPr lvl="0"/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4008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D12BF9-8369-40E3-B5A2-44F872134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2259C4-E2CF-4043-8449-702491E52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93CD6E-8444-4087-9A62-D62D9BEC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D78B-0F35-4E3B-A0B9-554BA787D8A4}" type="datetime1">
              <a:rPr lang="en-US" smtClean="0"/>
              <a:t>9/6/2024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799CD0-E399-4FEA-9FC7-231B9704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EA980F-5851-481E-A4C7-E31520DE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E4C5CCE-C11D-4704-95AC-B52FACDE0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BA732D-6278-426E-A234-926FE7753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04F4E6-341B-4516-9370-1332D69F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87E5-BE79-4BAC-AEB7-0CE0533B5E5C}" type="datetime1">
              <a:rPr lang="en-US" smtClean="0"/>
              <a:t>9/6/2024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724EDD-1F48-4F51-B05B-AF207EA0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825917-FFB5-48C8-B99B-DF0182A5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0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67EFFC-184C-4BC6-BA11-4883DAB1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6A3599-E9CA-4D4C-BC73-603E4A01F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EB37C6-4E77-49F7-899E-3DD3227A6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E0CB-9E21-49FD-99A0-0CD75BBC45F4}" type="datetime1">
              <a:rPr lang="en-US" smtClean="0"/>
              <a:t>9/6/2024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40A76B-F6A6-483B-938F-CCF7E168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BC246D-6617-4F53-9337-EEE734AC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6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C1C5C4-1798-422E-93B8-17346C373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4BD1B8-CAFC-4A62-8FC8-1FF824FD8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1EA9B4-7E7D-4247-86BA-BEE07203A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7149-FE96-419A-8F67-9BD351842985}" type="datetime1">
              <a:rPr lang="en-US" smtClean="0"/>
              <a:t>9/6/2024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D68261-3D47-481F-8CB6-8F58C2D1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59D8DD-C13B-4D8B-B056-840A36CE7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4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CEBFBF-8C2A-47BE-8579-EB8A9372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347AF4-9484-4FF7-A605-1A0FCB1A7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8B59699-371B-4CD4-AACB-37509B6C8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E956FE3-6EAD-44F6-8A0D-FDC79AA4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7CEF-DD94-4A20-85BC-5094F3EA8887}" type="datetime1">
              <a:rPr lang="en-US" smtClean="0"/>
              <a:t>9/6/2024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632AF7-6D15-46D3-A495-E83C64AB5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4EAFB53-A0C1-4B2F-B940-30342F8D6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3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A05C58-0012-4C0C-955C-7A200AFB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CFC820-D208-443A-8075-1EB8A2B0C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7A6FCD1-D6B6-4D69-A241-123960BE7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15B0966-AA1A-429C-A3C6-3A8E65262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9FB0890-B4D8-43C0-9CB5-0AB4C786F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0E868F1-880B-482F-B395-38ED8CA58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EB4C-45F8-47BA-B435-B6097D61B684}" type="datetime1">
              <a:rPr lang="en-US" smtClean="0"/>
              <a:t>9/6/2024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F26594E-6D2F-4663-ACAD-8A99452C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B73871D-B594-4F8E-9281-81C512CB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7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7044E8-0409-4BEF-BA65-36E29BC3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4301CB9-7559-4213-8BF3-D031C23BC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D0E2-B7EC-4D81-9389-8F889EE865AB}" type="datetime1">
              <a:rPr lang="en-US" smtClean="0"/>
              <a:t>9/6/2024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3C3D6E8-EF9F-4876-91E3-30211E74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2113620-5EC2-4B81-811A-F3490A38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8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DBF8B70-3620-4310-99CE-04529E20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7F5C-7FA0-44DA-BF82-413AB90208B7}" type="datetime1">
              <a:rPr lang="en-US" smtClean="0"/>
              <a:t>9/6/2024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BD3BB3A-BEFE-4B6E-8C9A-8650EC0C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48CE43E-332C-4F00-803E-739CE500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1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BDB5EF-1765-472C-94AB-E28CFF232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462328-3018-4562-9F3A-C74029453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910BD41-9666-42DB-BEE1-16228DE5A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B5B709F-545F-428C-9041-6A8C8FCF9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15A8-F8BD-47CC-8D20-53798396961D}" type="datetime1">
              <a:rPr lang="en-US" smtClean="0"/>
              <a:t>9/6/2024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E38A51A-C75A-4898-88C4-F9F8B67B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51E6D4-50FC-4A75-8F9E-0FC82604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DD035D-DF3B-4153-99FE-99D91AF0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CA2B6DF-FFEF-4376-BE85-25F925AA5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6DD07F4-26AF-4E13-BEE3-CEC69281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10F1613-72B3-4F49-A766-A43C4242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F5A1-6669-4CDD-B1B4-04FFE5C41ADE}" type="datetime1">
              <a:rPr lang="en-US" smtClean="0"/>
              <a:t>9/6/2024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B6BCEC-E6E1-4F7F-9F2E-403A6545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56D2CA8-AD96-433D-B919-B4D1DDCAC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6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3203DAA-6859-4718-9CD2-4516B3E42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15B42E-5544-4876-9ACD-500317AAE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988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21662-C242-4258-8799-9F32C0D7CC75}" type="datetime1">
              <a:rPr lang="en-US" smtClean="0"/>
              <a:t>9/6/2024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12AFE8-BA2D-4E2C-83BD-7C1461845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988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17A1F05-1D35-4696-B0DD-6B01E298F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988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F60CB8E7-27F3-4D7F-AC11-6FFCB1475227}"/>
              </a:ext>
            </a:extLst>
          </p:cNvPr>
          <p:cNvSpPr/>
          <p:nvPr userDrawn="1"/>
        </p:nvSpPr>
        <p:spPr>
          <a:xfrm>
            <a:off x="0" y="852"/>
            <a:ext cx="12192000" cy="1370748"/>
          </a:xfrm>
          <a:prstGeom prst="rect">
            <a:avLst/>
          </a:prstGeom>
          <a:gradFill flip="none" rotWithShape="1">
            <a:gsLst>
              <a:gs pos="76000">
                <a:schemeClr val="accent1"/>
              </a:gs>
              <a:gs pos="100000">
                <a:srgbClr val="64000C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1BEFA3B-6264-4D9C-BF88-AB8560C32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F48C0665-6FA4-4037-8F7F-525C1938DBF4}"/>
              </a:ext>
            </a:extLst>
          </p:cNvPr>
          <p:cNvCxnSpPr>
            <a:cxnSpLocks/>
          </p:cNvCxnSpPr>
          <p:nvPr userDrawn="1"/>
        </p:nvCxnSpPr>
        <p:spPr>
          <a:xfrm>
            <a:off x="514184" y="6341537"/>
            <a:ext cx="11163631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18000">
                  <a:srgbClr val="C00000"/>
                </a:gs>
                <a:gs pos="53000">
                  <a:srgbClr val="C00000"/>
                </a:gs>
                <a:gs pos="82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E5A65661-0450-4093-B81F-CAB1CAC0253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64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7861"/>
          <a:stretch/>
        </p:blipFill>
        <p:spPr bwMode="auto">
          <a:xfrm>
            <a:off x="225271" y="13334"/>
            <a:ext cx="368469" cy="1167509"/>
          </a:xfrm>
          <a:prstGeom prst="rect">
            <a:avLst/>
          </a:prstGeom>
          <a:noFill/>
        </p:spPr>
      </p:pic>
      <p:pic>
        <p:nvPicPr>
          <p:cNvPr id="1030" name="Picture 6" descr="https://lh3.googleusercontent.com/proxy/mzNJqYreb1z1VtRiBhoWp4Hlh1-FDC1nL4QQurvDYL431OuaU1eqH5V15mGmtl9KHbbqssWeTEYd0W1QHdwMdDljiGr_7zYpAHvMFhodpzs">
            <a:extLst>
              <a:ext uri="{FF2B5EF4-FFF2-40B4-BE49-F238E27FC236}">
                <a16:creationId xmlns:a16="http://schemas.microsoft.com/office/drawing/2014/main" id="{313CFE70-AE4F-4B8F-B4BC-4D6798F22D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200" y="127860"/>
            <a:ext cx="1095529" cy="108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69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9.png"/><Relationship Id="rId5" Type="http://schemas.openxmlformats.org/officeDocument/2006/relationships/image" Target="../media/image80.png"/><Relationship Id="rId4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0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74CB49B5-C59F-4019-B40C-DC3CA39595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1465" y="2347415"/>
            <a:ext cx="11617622" cy="2543562"/>
          </a:xfrm>
        </p:spPr>
        <p:txBody>
          <a:bodyPr>
            <a:normAutofit/>
          </a:bodyPr>
          <a:lstStyle/>
          <a:p>
            <a:r>
              <a:rPr lang="en-US" dirty="0"/>
              <a:t>Subjects’ Traces alignment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D0985C3-75B2-4717-A635-A9F1AA6927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Andrea Corrado</a:t>
            </a: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D5686B0F-B25A-4457-BD38-D0A4D2A5E6F3}"/>
              </a:ext>
            </a:extLst>
          </p:cNvPr>
          <p:cNvSpPr txBox="1">
            <a:spLocks/>
          </p:cNvSpPr>
          <p:nvPr/>
        </p:nvSpPr>
        <p:spPr>
          <a:xfrm>
            <a:off x="622788" y="5456048"/>
            <a:ext cx="4592638" cy="1013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August 2024 </a:t>
            </a:r>
          </a:p>
        </p:txBody>
      </p:sp>
    </p:spTree>
    <p:extLst>
      <p:ext uri="{BB962C8B-B14F-4D97-AF65-F5344CB8AC3E}">
        <p14:creationId xmlns:p14="http://schemas.microsoft.com/office/powerpoint/2010/main" val="1354971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Traces alignment: strategy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D9704C79-DF15-E314-C934-557E333897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2103" y="1432423"/>
                <a:ext cx="5455194" cy="47123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1600" dirty="0">
                    <a:latin typeface="+mj-lt"/>
                  </a:rPr>
                  <a:t>For each signal:</a:t>
                </a:r>
              </a:p>
              <a:p>
                <a:r>
                  <a:rPr lang="en-GB" sz="1600" dirty="0">
                    <a:latin typeface="+mj-lt"/>
                  </a:rPr>
                  <a:t>On the </a:t>
                </a:r>
                <a:r>
                  <a:rPr lang="en-GB" sz="1600" b="1" dirty="0">
                    <a:solidFill>
                      <a:srgbClr val="C00000"/>
                    </a:solidFill>
                    <a:latin typeface="+mj-lt"/>
                  </a:rPr>
                  <a:t>reference</a:t>
                </a:r>
                <a:r>
                  <a:rPr lang="en-GB" sz="1600" dirty="0">
                    <a:latin typeface="+mj-lt"/>
                  </a:rPr>
                  <a:t> </a:t>
                </a:r>
                <a:r>
                  <a:rPr lang="en-GB" sz="1600" b="1" dirty="0">
                    <a:solidFill>
                      <a:srgbClr val="C00000"/>
                    </a:solidFill>
                    <a:latin typeface="+mj-lt"/>
                  </a:rPr>
                  <a:t>signal</a:t>
                </a:r>
                <a:r>
                  <a:rPr lang="en-GB" sz="1600" dirty="0">
                    <a:latin typeface="+mj-lt"/>
                  </a:rPr>
                  <a:t> find the </a:t>
                </a:r>
                <a:r>
                  <a:rPr lang="en-GB" sz="1600" b="1" dirty="0">
                    <a:solidFill>
                      <a:srgbClr val="C00000"/>
                    </a:solidFill>
                    <a:latin typeface="+mj-lt"/>
                  </a:rPr>
                  <a:t>QRS</a:t>
                </a:r>
                <a:r>
                  <a:rPr lang="en-GB" sz="1600" dirty="0">
                    <a:latin typeface="+mj-lt"/>
                  </a:rPr>
                  <a:t> position</a:t>
                </a:r>
              </a:p>
              <a:p>
                <a:r>
                  <a:rPr lang="en-GB" sz="1600" dirty="0">
                    <a:latin typeface="+mj-lt"/>
                  </a:rPr>
                  <a:t>Then switch to the Rov signal:</a:t>
                </a:r>
              </a:p>
              <a:p>
                <a:pPr lvl="1"/>
                <a:r>
                  <a:rPr lang="en-GB" sz="1600" dirty="0">
                    <a:latin typeface="+mj-lt"/>
                  </a:rPr>
                  <a:t>Define a </a:t>
                </a:r>
                <a:r>
                  <a:rPr lang="en-GB" sz="1600" b="1" dirty="0">
                    <a:solidFill>
                      <a:srgbClr val="C00000"/>
                    </a:solidFill>
                    <a:latin typeface="+mj-lt"/>
                  </a:rPr>
                  <a:t>neighbourhood</a:t>
                </a:r>
                <a:r>
                  <a:rPr lang="en-GB" sz="1600" dirty="0">
                    <a:latin typeface="+mj-lt"/>
                  </a:rPr>
                  <a:t> which contains the QRS position (i.e., QRS is the center)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1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it-IT" sz="1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𝑄𝑅𝑆</m:t>
                          </m:r>
                        </m:sup>
                      </m:sSup>
                      <m:r>
                        <a:rPr lang="it-IT" sz="16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it-IT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𝑤𝑖𝑛𝑑𝑜𝑤</m:t>
                              </m:r>
                            </m:sub>
                          </m:sSub>
                          <m:r>
                            <a:rPr lang="it-IT" sz="1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𝑄𝑅𝑆</m:t>
                              </m:r>
                            </m:sub>
                          </m:sSub>
                          <m:r>
                            <a:rPr lang="it-IT" sz="1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,…,+</m:t>
                          </m:r>
                          <m:f>
                            <m:fPr>
                              <m:ctrlPr>
                                <a:rPr lang="it-IT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it-IT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𝑤𝑖𝑛𝑑𝑜𝑤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600" dirty="0">
                  <a:latin typeface="+mj-lt"/>
                </a:endParaRPr>
              </a:p>
              <a:p>
                <a:pPr marL="457200" lvl="1" indent="0">
                  <a:buNone/>
                </a:pPr>
                <a:r>
                  <a:rPr lang="en-GB" sz="1200" i="1" dirty="0">
                    <a:latin typeface="+mj-lt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2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12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𝑤𝑖𝑛𝑑𝑜𝑤</m:t>
                        </m:r>
                      </m:sub>
                    </m:sSub>
                  </m:oMath>
                </a14:m>
                <a:r>
                  <a:rPr lang="en-GB" sz="1200" i="1" dirty="0">
                    <a:latin typeface="+mj-lt"/>
                  </a:rPr>
                  <a:t> is the window of time into which searching for the maximum </a:t>
                </a:r>
              </a:p>
              <a:p>
                <a:pPr lvl="1"/>
                <a:r>
                  <a:rPr lang="en-GB" sz="1600" dirty="0">
                    <a:latin typeface="+mj-lt"/>
                  </a:rPr>
                  <a:t>Find the </a:t>
                </a:r>
                <a:r>
                  <a:rPr lang="en-GB" sz="1600" b="1" dirty="0">
                    <a:solidFill>
                      <a:srgbClr val="C00000"/>
                    </a:solidFill>
                    <a:latin typeface="+mj-lt"/>
                  </a:rPr>
                  <a:t>maximum</a:t>
                </a:r>
                <a:r>
                  <a:rPr lang="en-GB" sz="1600" dirty="0">
                    <a:latin typeface="+mj-lt"/>
                  </a:rPr>
                  <a:t> of the neighbourhood </a:t>
                </a:r>
              </a:p>
              <a:p>
                <a:pPr lvl="1"/>
                <a:r>
                  <a:rPr lang="en-GB" sz="1600" dirty="0">
                    <a:latin typeface="+mj-lt"/>
                  </a:rPr>
                  <a:t>Compute the </a:t>
                </a:r>
                <a:r>
                  <a:rPr lang="en-GB" sz="1600" b="1" dirty="0">
                    <a:solidFill>
                      <a:srgbClr val="0070C0"/>
                    </a:solidFill>
                    <a:latin typeface="+mj-lt"/>
                  </a:rPr>
                  <a:t>distance</a:t>
                </a:r>
                <a:r>
                  <a:rPr lang="en-GB" sz="1600" dirty="0">
                    <a:latin typeface="+mj-lt"/>
                  </a:rPr>
                  <a:t>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it-IT" sz="16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6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𝑄𝑅</m:t>
                      </m:r>
                      <m:sSub>
                        <m:sSubPr>
                          <m:ctrlPr>
                            <a:rPr lang="it-IT" sz="1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</m:t>
                          </m:r>
                        </m:sub>
                      </m:sSub>
                      <m:r>
                        <a:rPr lang="it-IT" sz="16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16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𝑀𝑎𝑥</m:t>
                      </m:r>
                      <m:sSub>
                        <m:sSubPr>
                          <m:ctrlPr>
                            <a:rPr lang="it-IT" sz="1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it-IT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𝑁𝑒𝑖𝑔h𝑏𝑜𝑢𝑟h𝑜𝑜𝑑</m:t>
                              </m:r>
                            </m:e>
                          </m:d>
                        </m:e>
                        <m:sub>
                          <m:r>
                            <a:rPr lang="it-IT" sz="1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j-lt"/>
                </a:endParaRPr>
              </a:p>
              <a:p>
                <a:pPr lvl="1"/>
                <a:r>
                  <a:rPr lang="en-GB" sz="1600" dirty="0">
                    <a:latin typeface="+mj-lt"/>
                  </a:rPr>
                  <a:t>If the </a:t>
                </a:r>
                <a:r>
                  <a:rPr lang="en-GB" sz="1600" b="1" dirty="0">
                    <a:solidFill>
                      <a:srgbClr val="0070C0"/>
                    </a:solidFill>
                    <a:latin typeface="+mj-lt"/>
                  </a:rPr>
                  <a:t>distance</a:t>
                </a:r>
                <a:r>
                  <a:rPr lang="en-GB" sz="1600" dirty="0">
                    <a:latin typeface="+mj-lt"/>
                  </a:rPr>
                  <a:t> is negative:</a:t>
                </a:r>
              </a:p>
              <a:p>
                <a:pPr lvl="2"/>
                <a:r>
                  <a:rPr lang="en-GB" sz="1200" dirty="0">
                    <a:latin typeface="+mj-lt"/>
                  </a:rPr>
                  <a:t>The QRS is before the maximum </a:t>
                </a:r>
                <a:r>
                  <a:rPr lang="en-GB" sz="1200" dirty="0">
                    <a:latin typeface="+mj-lt"/>
                    <a:sym typeface="Wingdings" panose="05000000000000000000" pitchFamily="2" charset="2"/>
                  </a:rPr>
                  <a:t> Nan-padding at the end of the signal</a:t>
                </a:r>
              </a:p>
              <a:p>
                <a:pPr lvl="2"/>
                <a:endParaRPr lang="en-GB" sz="1000" dirty="0">
                  <a:latin typeface="+mj-lt"/>
                  <a:sym typeface="Wingdings" panose="05000000000000000000" pitchFamily="2" charset="2"/>
                </a:endParaRPr>
              </a:p>
              <a:p>
                <a:pPr lvl="1"/>
                <a:r>
                  <a:rPr lang="en-GB" sz="1600" dirty="0">
                    <a:latin typeface="+mj-lt"/>
                    <a:sym typeface="Wingdings" panose="05000000000000000000" pitchFamily="2" charset="2"/>
                  </a:rPr>
                  <a:t>If the </a:t>
                </a:r>
                <a:r>
                  <a:rPr lang="en-GB" sz="1600" b="1" dirty="0">
                    <a:solidFill>
                      <a:srgbClr val="0070C0"/>
                    </a:solidFill>
                    <a:latin typeface="+mj-lt"/>
                    <a:sym typeface="Wingdings" panose="05000000000000000000" pitchFamily="2" charset="2"/>
                  </a:rPr>
                  <a:t>distance</a:t>
                </a:r>
                <a:r>
                  <a:rPr lang="en-GB" sz="1600" dirty="0">
                    <a:latin typeface="+mj-lt"/>
                    <a:sym typeface="Wingdings" panose="05000000000000000000" pitchFamily="2" charset="2"/>
                  </a:rPr>
                  <a:t> is positive</a:t>
                </a:r>
              </a:p>
              <a:p>
                <a:pPr lvl="2"/>
                <a:r>
                  <a:rPr lang="en-GB" sz="1200" dirty="0">
                    <a:latin typeface="+mj-lt"/>
                    <a:sym typeface="Wingdings" panose="05000000000000000000" pitchFamily="2" charset="2"/>
                  </a:rPr>
                  <a:t>The QRS is after the maximum  Nan-padding on top of the signal </a:t>
                </a:r>
                <a:endParaRPr lang="en-GB" sz="1200" dirty="0">
                  <a:latin typeface="+mj-lt"/>
                </a:endParaRPr>
              </a:p>
              <a:p>
                <a:pPr lvl="1"/>
                <a:endParaRPr lang="en-GB" sz="1200" dirty="0">
                  <a:latin typeface="+mj-lt"/>
                </a:endParaRPr>
              </a:p>
              <a:p>
                <a:pPr marL="0" indent="0">
                  <a:buNone/>
                </a:pPr>
                <a:endParaRPr lang="en-GB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D9704C79-DF15-E314-C934-557E33389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03" y="1432423"/>
                <a:ext cx="5455194" cy="4712345"/>
              </a:xfrm>
              <a:prstGeom prst="rect">
                <a:avLst/>
              </a:prstGeom>
              <a:blipFill>
                <a:blip r:embed="rId5"/>
                <a:stretch>
                  <a:fillRect l="-559" t="-906" r="-67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Example_of_alignment">
            <a:hlinkClick r:id="" action="ppaction://media"/>
            <a:extLst>
              <a:ext uri="{FF2B5EF4-FFF2-40B4-BE49-F238E27FC236}">
                <a16:creationId xmlns:a16="http://schemas.microsoft.com/office/drawing/2014/main" id="{5DBC852E-D997-BB2D-B497-BFA6CA24C4D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6"/>
          <a:srcRect l="18978" t="579" r="18555" b="-405"/>
          <a:stretch/>
        </p:blipFill>
        <p:spPr>
          <a:xfrm>
            <a:off x="7075360" y="1573676"/>
            <a:ext cx="4149471" cy="3710647"/>
          </a:xfrm>
          <a:prstGeom prst="rect">
            <a:avLst/>
          </a:prstGeom>
        </p:spPr>
      </p:pic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B6A4A2D4-B8E4-BD84-D2FA-5C85DFE89FB0}"/>
              </a:ext>
            </a:extLst>
          </p:cNvPr>
          <p:cNvSpPr/>
          <p:nvPr/>
        </p:nvSpPr>
        <p:spPr>
          <a:xfrm>
            <a:off x="7075360" y="5535278"/>
            <a:ext cx="2066544" cy="6126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chemeClr val="accent1"/>
                </a:solidFill>
                <a:latin typeface="+mj-lt"/>
              </a:rPr>
              <a:t>Hyperparameters</a:t>
            </a:r>
          </a:p>
          <a:p>
            <a:r>
              <a:rPr lang="en-GB" sz="1600" dirty="0">
                <a:latin typeface="+mj-lt"/>
              </a:rPr>
              <a:t>Time window: 0.01 s</a:t>
            </a:r>
          </a:p>
        </p:txBody>
      </p:sp>
    </p:spTree>
    <p:extLst>
      <p:ext uri="{BB962C8B-B14F-4D97-AF65-F5344CB8AC3E}">
        <p14:creationId xmlns:p14="http://schemas.microsoft.com/office/powerpoint/2010/main" val="426991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5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1: results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11</a:t>
            </a:fld>
            <a:endParaRPr lang="en-US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78100" y="1574963"/>
            <a:ext cx="3928145" cy="27463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latin typeface="+mj-lt"/>
              </a:rPr>
              <a:t>For some traces results are encouraging.</a:t>
            </a:r>
          </a:p>
          <a:p>
            <a:pPr lvl="1"/>
            <a:r>
              <a:rPr lang="en-GB" sz="1400" dirty="0">
                <a:latin typeface="+mj-lt"/>
              </a:rPr>
              <a:t>Clear distinction between </a:t>
            </a:r>
            <a:r>
              <a:rPr lang="en-GB" sz="14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atrial</a:t>
            </a:r>
            <a:r>
              <a:rPr lang="en-GB" sz="1400" dirty="0">
                <a:latin typeface="+mj-lt"/>
              </a:rPr>
              <a:t> and </a:t>
            </a:r>
            <a:r>
              <a:rPr lang="en-GB" sz="14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ventricular</a:t>
            </a:r>
            <a:r>
              <a:rPr lang="en-GB" sz="1400" dirty="0">
                <a:latin typeface="+mj-lt"/>
              </a:rPr>
              <a:t> components (and </a:t>
            </a:r>
            <a:r>
              <a:rPr lang="en-GB" sz="1400" b="1" dirty="0">
                <a:solidFill>
                  <a:srgbClr val="7030A0"/>
                </a:solidFill>
                <a:latin typeface="+mj-lt"/>
              </a:rPr>
              <a:t>His’ bundle</a:t>
            </a:r>
            <a:r>
              <a:rPr lang="en-GB" sz="1400" dirty="0">
                <a:latin typeface="+mj-lt"/>
              </a:rPr>
              <a:t>)</a:t>
            </a:r>
          </a:p>
          <a:p>
            <a:pPr lvl="1"/>
            <a:r>
              <a:rPr lang="en-GB" sz="1400" dirty="0">
                <a:latin typeface="+mj-lt"/>
              </a:rPr>
              <a:t>Division of components in accordance with the expected characteristics of MAPs </a:t>
            </a:r>
          </a:p>
          <a:p>
            <a:r>
              <a:rPr lang="en-GB" sz="1800" dirty="0">
                <a:latin typeface="+mj-lt"/>
              </a:rPr>
              <a:t>In other cases, the results are misleading</a:t>
            </a:r>
          </a:p>
          <a:p>
            <a:pPr lvl="1"/>
            <a:r>
              <a:rPr lang="en-GB" sz="1400" dirty="0">
                <a:latin typeface="+mj-lt"/>
              </a:rPr>
              <a:t> </a:t>
            </a:r>
            <a:r>
              <a:rPr lang="en-GB" sz="14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Atrial</a:t>
            </a:r>
            <a:r>
              <a:rPr lang="en-GB" sz="1400" dirty="0">
                <a:latin typeface="+mj-lt"/>
              </a:rPr>
              <a:t> signal aligned with the QRS, while the </a:t>
            </a:r>
            <a:r>
              <a:rPr lang="en-GB" sz="14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ventricular</a:t>
            </a:r>
            <a:r>
              <a:rPr lang="en-GB" sz="1400" dirty="0">
                <a:latin typeface="+mj-lt"/>
              </a:rPr>
              <a:t> one not.</a:t>
            </a:r>
          </a:p>
          <a:p>
            <a:pPr lvl="1"/>
            <a:endParaRPr lang="en-GB" sz="1400" dirty="0">
              <a:latin typeface="+mj-lt"/>
            </a:endParaRPr>
          </a:p>
          <a:p>
            <a:pPr lvl="1"/>
            <a:endParaRPr lang="en-GB" sz="1400" dirty="0">
              <a:latin typeface="+mj-lt"/>
            </a:endParaRPr>
          </a:p>
          <a:p>
            <a:pPr marL="0" indent="0">
              <a:buNone/>
            </a:pPr>
            <a:endParaRPr lang="en-GB" sz="1600" dirty="0">
              <a:latin typeface="+mj-lt"/>
            </a:endParaRPr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4E4B3463-387B-7BB0-9E51-E4F14A3D17F6}"/>
              </a:ext>
            </a:extLst>
          </p:cNvPr>
          <p:cNvGrpSpPr/>
          <p:nvPr/>
        </p:nvGrpSpPr>
        <p:grpSpPr>
          <a:xfrm>
            <a:off x="4561826" y="1574964"/>
            <a:ext cx="7360457" cy="4204044"/>
            <a:chOff x="4561826" y="1574964"/>
            <a:chExt cx="7360457" cy="4204044"/>
          </a:xfrm>
        </p:grpSpPr>
        <p:grpSp>
          <p:nvGrpSpPr>
            <p:cNvPr id="17" name="Gruppo 16">
              <a:extLst>
                <a:ext uri="{FF2B5EF4-FFF2-40B4-BE49-F238E27FC236}">
                  <a16:creationId xmlns:a16="http://schemas.microsoft.com/office/drawing/2014/main" id="{2F1CE004-73E9-D80E-B824-F6F1CAB86AF9}"/>
                </a:ext>
              </a:extLst>
            </p:cNvPr>
            <p:cNvGrpSpPr/>
            <p:nvPr/>
          </p:nvGrpSpPr>
          <p:grpSpPr>
            <a:xfrm>
              <a:off x="4561826" y="1574964"/>
              <a:ext cx="7360457" cy="4204044"/>
              <a:chOff x="4561826" y="1574964"/>
              <a:chExt cx="7360457" cy="4204044"/>
            </a:xfrm>
          </p:grpSpPr>
          <p:pic>
            <p:nvPicPr>
              <p:cNvPr id="9" name="Immagine 8" descr="Immagine che contiene testo, linea, diagramma, Carattere&#10;&#10;Descrizione generata automaticamente">
                <a:extLst>
                  <a:ext uri="{FF2B5EF4-FFF2-40B4-BE49-F238E27FC236}">
                    <a16:creationId xmlns:a16="http://schemas.microsoft.com/office/drawing/2014/main" id="{AC0556CF-38DE-C947-B4FD-3658AB5FDC4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825" t="4562" r="8500" b="4562"/>
              <a:stretch/>
            </p:blipFill>
            <p:spPr>
              <a:xfrm>
                <a:off x="4561826" y="1574964"/>
                <a:ext cx="7360457" cy="4204044"/>
              </a:xfrm>
              <a:prstGeom prst="rect">
                <a:avLst/>
              </a:prstGeom>
            </p:spPr>
          </p:pic>
          <p:grpSp>
            <p:nvGrpSpPr>
              <p:cNvPr id="16" name="Gruppo 15">
                <a:extLst>
                  <a:ext uri="{FF2B5EF4-FFF2-40B4-BE49-F238E27FC236}">
                    <a16:creationId xmlns:a16="http://schemas.microsoft.com/office/drawing/2014/main" id="{976F15C2-40F2-6D00-B9B0-0D450E6DB0A9}"/>
                  </a:ext>
                </a:extLst>
              </p:cNvPr>
              <p:cNvGrpSpPr/>
              <p:nvPr/>
            </p:nvGrpSpPr>
            <p:grpSpPr>
              <a:xfrm>
                <a:off x="6647688" y="1773936"/>
                <a:ext cx="1819656" cy="971551"/>
                <a:chOff x="6647688" y="1773936"/>
                <a:chExt cx="1819656" cy="971551"/>
              </a:xfrm>
            </p:grpSpPr>
            <p:sp>
              <p:nvSpPr>
                <p:cNvPr id="12" name="Rettangolo con angoli arrotondati 11">
                  <a:extLst>
                    <a:ext uri="{FF2B5EF4-FFF2-40B4-BE49-F238E27FC236}">
                      <a16:creationId xmlns:a16="http://schemas.microsoft.com/office/drawing/2014/main" id="{78973BFA-ED40-80A8-79E5-F7B0FB65A48D}"/>
                    </a:ext>
                  </a:extLst>
                </p:cNvPr>
                <p:cNvSpPr/>
                <p:nvPr/>
              </p:nvSpPr>
              <p:spPr>
                <a:xfrm>
                  <a:off x="6647688" y="1773936"/>
                  <a:ext cx="457200" cy="971551"/>
                </a:xfrm>
                <a:prstGeom prst="roundRect">
                  <a:avLst/>
                </a:prstGeom>
                <a:noFill/>
                <a:ln w="19050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3" name="Rettangolo con angoli arrotondati 12">
                  <a:extLst>
                    <a:ext uri="{FF2B5EF4-FFF2-40B4-BE49-F238E27FC236}">
                      <a16:creationId xmlns:a16="http://schemas.microsoft.com/office/drawing/2014/main" id="{6B3292B8-9744-7576-11F6-B587FFCBA80B}"/>
                    </a:ext>
                  </a:extLst>
                </p:cNvPr>
                <p:cNvSpPr/>
                <p:nvPr/>
              </p:nvSpPr>
              <p:spPr>
                <a:xfrm>
                  <a:off x="8010144" y="2194560"/>
                  <a:ext cx="457200" cy="475488"/>
                </a:xfrm>
                <a:prstGeom prst="roundRect">
                  <a:avLst/>
                </a:prstGeom>
                <a:noFill/>
                <a:ln w="1905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sp>
          <p:nvSpPr>
            <p:cNvPr id="18" name="Rettangolo con angoli arrotondati 17">
              <a:extLst>
                <a:ext uri="{FF2B5EF4-FFF2-40B4-BE49-F238E27FC236}">
                  <a16:creationId xmlns:a16="http://schemas.microsoft.com/office/drawing/2014/main" id="{DD1ED61E-4893-4F6B-2455-B24898857E44}"/>
                </a:ext>
              </a:extLst>
            </p:cNvPr>
            <p:cNvSpPr/>
            <p:nvPr/>
          </p:nvSpPr>
          <p:spPr>
            <a:xfrm>
              <a:off x="5111496" y="1892808"/>
              <a:ext cx="777240" cy="21945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dirty="0"/>
                <a:t>MAP A </a:t>
              </a:r>
            </a:p>
          </p:txBody>
        </p:sp>
      </p:grp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C6FE4E7B-9A4D-09C1-3262-F05CDD8D0159}"/>
              </a:ext>
            </a:extLst>
          </p:cNvPr>
          <p:cNvGrpSpPr/>
          <p:nvPr/>
        </p:nvGrpSpPr>
        <p:grpSpPr>
          <a:xfrm>
            <a:off x="4561826" y="1563527"/>
            <a:ext cx="7360457" cy="4215481"/>
            <a:chOff x="4561826" y="1563527"/>
            <a:chExt cx="7360457" cy="4215481"/>
          </a:xfrm>
        </p:grpSpPr>
        <p:pic>
          <p:nvPicPr>
            <p:cNvPr id="21" name="Immagine 20" descr="Immagine che contiene testo, linea, diagramma, Carattere&#10;&#10;Descrizione generata automaticamente">
              <a:extLst>
                <a:ext uri="{FF2B5EF4-FFF2-40B4-BE49-F238E27FC236}">
                  <a16:creationId xmlns:a16="http://schemas.microsoft.com/office/drawing/2014/main" id="{018AF1FB-D01E-8143-5C45-24D4070755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25" t="4622" r="9025" b="4622"/>
            <a:stretch/>
          </p:blipFill>
          <p:spPr>
            <a:xfrm>
              <a:off x="4561826" y="1563527"/>
              <a:ext cx="7360457" cy="4215481"/>
            </a:xfrm>
            <a:prstGeom prst="rect">
              <a:avLst/>
            </a:prstGeom>
          </p:spPr>
        </p:pic>
        <p:sp>
          <p:nvSpPr>
            <p:cNvPr id="14" name="Rettangolo con angoli arrotondati 13">
              <a:extLst>
                <a:ext uri="{FF2B5EF4-FFF2-40B4-BE49-F238E27FC236}">
                  <a16:creationId xmlns:a16="http://schemas.microsoft.com/office/drawing/2014/main" id="{5663F81F-531C-17A0-4F02-2083D30F90DD}"/>
                </a:ext>
              </a:extLst>
            </p:cNvPr>
            <p:cNvSpPr/>
            <p:nvPr/>
          </p:nvSpPr>
          <p:spPr>
            <a:xfrm>
              <a:off x="6647688" y="1698498"/>
              <a:ext cx="457200" cy="523540"/>
            </a:xfrm>
            <a:prstGeom prst="round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Rettangolo con angoli arrotondati 14">
              <a:extLst>
                <a:ext uri="{FF2B5EF4-FFF2-40B4-BE49-F238E27FC236}">
                  <a16:creationId xmlns:a16="http://schemas.microsoft.com/office/drawing/2014/main" id="{1F6D0477-083E-F10F-D2F1-D57A7F5ED876}"/>
                </a:ext>
              </a:extLst>
            </p:cNvPr>
            <p:cNvSpPr/>
            <p:nvPr/>
          </p:nvSpPr>
          <p:spPr>
            <a:xfrm>
              <a:off x="8238744" y="1698498"/>
              <a:ext cx="457200" cy="971550"/>
            </a:xfrm>
            <a:prstGeom prst="roundRect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" name="Rettangolo con angoli arrotondati 21">
              <a:extLst>
                <a:ext uri="{FF2B5EF4-FFF2-40B4-BE49-F238E27FC236}">
                  <a16:creationId xmlns:a16="http://schemas.microsoft.com/office/drawing/2014/main" id="{B3813B5D-0B0D-8780-4873-FAE705B4B32D}"/>
                </a:ext>
              </a:extLst>
            </p:cNvPr>
            <p:cNvSpPr/>
            <p:nvPr/>
          </p:nvSpPr>
          <p:spPr>
            <a:xfrm>
              <a:off x="5073365" y="2040255"/>
              <a:ext cx="777240" cy="21945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dirty="0"/>
                <a:t>MAP B</a:t>
              </a:r>
            </a:p>
          </p:txBody>
        </p:sp>
      </p:grp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64E2ED5B-7273-8F6D-6DCD-82261F6D07B4}"/>
              </a:ext>
            </a:extLst>
          </p:cNvPr>
          <p:cNvGrpSpPr/>
          <p:nvPr/>
        </p:nvGrpSpPr>
        <p:grpSpPr>
          <a:xfrm>
            <a:off x="4561826" y="1563527"/>
            <a:ext cx="7360457" cy="4226918"/>
            <a:chOff x="4561826" y="1563527"/>
            <a:chExt cx="7360457" cy="4226918"/>
          </a:xfrm>
        </p:grpSpPr>
        <p:pic>
          <p:nvPicPr>
            <p:cNvPr id="28" name="Immagine 27" descr="Immagine che contiene testo, linea, diagramma, Carattere&#10;&#10;Descrizione generata automaticamente">
              <a:extLst>
                <a:ext uri="{FF2B5EF4-FFF2-40B4-BE49-F238E27FC236}">
                  <a16:creationId xmlns:a16="http://schemas.microsoft.com/office/drawing/2014/main" id="{E06C7829-F2C2-E674-CEEB-5D0C0C663E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00" t="5000" r="8350" b="4854"/>
            <a:stretch/>
          </p:blipFill>
          <p:spPr>
            <a:xfrm>
              <a:off x="4561826" y="1563527"/>
              <a:ext cx="7360457" cy="4226918"/>
            </a:xfrm>
            <a:prstGeom prst="rect">
              <a:avLst/>
            </a:prstGeom>
          </p:spPr>
        </p:pic>
        <p:sp>
          <p:nvSpPr>
            <p:cNvPr id="29" name="Rettangolo con angoli arrotondati 28">
              <a:extLst>
                <a:ext uri="{FF2B5EF4-FFF2-40B4-BE49-F238E27FC236}">
                  <a16:creationId xmlns:a16="http://schemas.microsoft.com/office/drawing/2014/main" id="{D3882819-EC48-99E7-3E0B-DD027771AB70}"/>
                </a:ext>
              </a:extLst>
            </p:cNvPr>
            <p:cNvSpPr/>
            <p:nvPr/>
          </p:nvSpPr>
          <p:spPr>
            <a:xfrm>
              <a:off x="7056120" y="1704217"/>
              <a:ext cx="457200" cy="523540"/>
            </a:xfrm>
            <a:prstGeom prst="round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Rettangolo con angoli arrotondati 29">
              <a:extLst>
                <a:ext uri="{FF2B5EF4-FFF2-40B4-BE49-F238E27FC236}">
                  <a16:creationId xmlns:a16="http://schemas.microsoft.com/office/drawing/2014/main" id="{96FC6885-2F69-98A1-483D-97B059271B66}"/>
                </a:ext>
              </a:extLst>
            </p:cNvPr>
            <p:cNvSpPr/>
            <p:nvPr/>
          </p:nvSpPr>
          <p:spPr>
            <a:xfrm>
              <a:off x="8238744" y="1708785"/>
              <a:ext cx="457200" cy="971550"/>
            </a:xfrm>
            <a:prstGeom prst="roundRect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" name="Rettangolo con angoli arrotondati 30">
              <a:extLst>
                <a:ext uri="{FF2B5EF4-FFF2-40B4-BE49-F238E27FC236}">
                  <a16:creationId xmlns:a16="http://schemas.microsoft.com/office/drawing/2014/main" id="{98239CBF-AD72-8D91-AA28-DA53FB6D396E}"/>
                </a:ext>
              </a:extLst>
            </p:cNvPr>
            <p:cNvSpPr/>
            <p:nvPr/>
          </p:nvSpPr>
          <p:spPr>
            <a:xfrm>
              <a:off x="5175504" y="2151743"/>
              <a:ext cx="777240" cy="21945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dirty="0"/>
                <a:t>MAP C</a:t>
              </a:r>
            </a:p>
          </p:txBody>
        </p:sp>
        <p:sp>
          <p:nvSpPr>
            <p:cNvPr id="32" name="Rettangolo con angoli arrotondati 31">
              <a:extLst>
                <a:ext uri="{FF2B5EF4-FFF2-40B4-BE49-F238E27FC236}">
                  <a16:creationId xmlns:a16="http://schemas.microsoft.com/office/drawing/2014/main" id="{2141F200-69EC-C397-FE79-4AD56272209E}"/>
                </a:ext>
              </a:extLst>
            </p:cNvPr>
            <p:cNvSpPr/>
            <p:nvPr/>
          </p:nvSpPr>
          <p:spPr>
            <a:xfrm>
              <a:off x="7592568" y="1839895"/>
              <a:ext cx="367778" cy="382143"/>
            </a:xfrm>
            <a:prstGeom prst="roundRect">
              <a:avLst/>
            </a:prstGeom>
            <a:noFill/>
            <a:ln w="1905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864C0C9D-F6B4-0543-40B4-21BF122C1D47}"/>
              </a:ext>
            </a:extLst>
          </p:cNvPr>
          <p:cNvGrpSpPr/>
          <p:nvPr/>
        </p:nvGrpSpPr>
        <p:grpSpPr>
          <a:xfrm>
            <a:off x="4561826" y="1574964"/>
            <a:ext cx="7288071" cy="4130892"/>
            <a:chOff x="4561826" y="1574964"/>
            <a:chExt cx="7288071" cy="4130892"/>
          </a:xfrm>
        </p:grpSpPr>
        <p:pic>
          <p:nvPicPr>
            <p:cNvPr id="35" name="Immagine 34" descr="Immagine che contiene testo, linea, diagramma, Carattere&#10;&#10;Descrizione generata automaticamente">
              <a:extLst>
                <a:ext uri="{FF2B5EF4-FFF2-40B4-BE49-F238E27FC236}">
                  <a16:creationId xmlns:a16="http://schemas.microsoft.com/office/drawing/2014/main" id="{392634E7-8A79-4D6A-57D5-9B70281E4D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75" t="4270" r="8425" b="5292"/>
            <a:stretch/>
          </p:blipFill>
          <p:spPr>
            <a:xfrm>
              <a:off x="4561826" y="1574964"/>
              <a:ext cx="7288071" cy="4130892"/>
            </a:xfrm>
            <a:prstGeom prst="rect">
              <a:avLst/>
            </a:prstGeom>
          </p:spPr>
        </p:pic>
        <p:sp>
          <p:nvSpPr>
            <p:cNvPr id="36" name="Rettangolo con angoli arrotondati 35">
              <a:extLst>
                <a:ext uri="{FF2B5EF4-FFF2-40B4-BE49-F238E27FC236}">
                  <a16:creationId xmlns:a16="http://schemas.microsoft.com/office/drawing/2014/main" id="{17FD94B3-68B2-2F39-4138-AE5E5606B258}"/>
                </a:ext>
              </a:extLst>
            </p:cNvPr>
            <p:cNvSpPr/>
            <p:nvPr/>
          </p:nvSpPr>
          <p:spPr>
            <a:xfrm>
              <a:off x="8087415" y="1753884"/>
              <a:ext cx="457200" cy="936738"/>
            </a:xfrm>
            <a:prstGeom prst="round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ttangolo con angoli arrotondati 36">
              <a:extLst>
                <a:ext uri="{FF2B5EF4-FFF2-40B4-BE49-F238E27FC236}">
                  <a16:creationId xmlns:a16="http://schemas.microsoft.com/office/drawing/2014/main" id="{446E50C7-5944-2CC2-A3D1-788D705D0DAE}"/>
                </a:ext>
              </a:extLst>
            </p:cNvPr>
            <p:cNvSpPr/>
            <p:nvPr/>
          </p:nvSpPr>
          <p:spPr>
            <a:xfrm>
              <a:off x="9175572" y="1793363"/>
              <a:ext cx="457200" cy="734416"/>
            </a:xfrm>
            <a:prstGeom prst="roundRect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Rettangolo con angoli arrotondati 38">
              <a:extLst>
                <a:ext uri="{FF2B5EF4-FFF2-40B4-BE49-F238E27FC236}">
                  <a16:creationId xmlns:a16="http://schemas.microsoft.com/office/drawing/2014/main" id="{BEB50609-0DAC-3D77-74E4-D251355E3EFC}"/>
                </a:ext>
              </a:extLst>
            </p:cNvPr>
            <p:cNvSpPr/>
            <p:nvPr/>
          </p:nvSpPr>
          <p:spPr>
            <a:xfrm>
              <a:off x="5032248" y="2137015"/>
              <a:ext cx="777240" cy="21945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dirty="0"/>
                <a:t>MAP A</a:t>
              </a:r>
            </a:p>
          </p:txBody>
        </p:sp>
      </p:grpSp>
      <p:grpSp>
        <p:nvGrpSpPr>
          <p:cNvPr id="46" name="Gruppo 45">
            <a:extLst>
              <a:ext uri="{FF2B5EF4-FFF2-40B4-BE49-F238E27FC236}">
                <a16:creationId xmlns:a16="http://schemas.microsoft.com/office/drawing/2014/main" id="{2D3C6475-5411-DEA1-808D-5562CFA92F1F}"/>
              </a:ext>
            </a:extLst>
          </p:cNvPr>
          <p:cNvGrpSpPr/>
          <p:nvPr/>
        </p:nvGrpSpPr>
        <p:grpSpPr>
          <a:xfrm>
            <a:off x="4561825" y="1574963"/>
            <a:ext cx="7288071" cy="4226917"/>
            <a:chOff x="4561825" y="1574963"/>
            <a:chExt cx="7288071" cy="4226917"/>
          </a:xfrm>
        </p:grpSpPr>
        <p:pic>
          <p:nvPicPr>
            <p:cNvPr id="42" name="Immagine 41" descr="Immagine che contiene testo, linea, diagramma, Carattere&#10;&#10;Descrizione generata automaticamente">
              <a:extLst>
                <a:ext uri="{FF2B5EF4-FFF2-40B4-BE49-F238E27FC236}">
                  <a16:creationId xmlns:a16="http://schemas.microsoft.com/office/drawing/2014/main" id="{9642B0EB-E6C2-51DA-BD1F-B1E7984930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75" t="4707" r="9175" b="5292"/>
            <a:stretch/>
          </p:blipFill>
          <p:spPr>
            <a:xfrm>
              <a:off x="4561825" y="1574963"/>
              <a:ext cx="7288071" cy="4226917"/>
            </a:xfrm>
            <a:prstGeom prst="rect">
              <a:avLst/>
            </a:prstGeom>
          </p:spPr>
        </p:pic>
        <p:sp>
          <p:nvSpPr>
            <p:cNvPr id="43" name="Rettangolo con angoli arrotondati 42">
              <a:extLst>
                <a:ext uri="{FF2B5EF4-FFF2-40B4-BE49-F238E27FC236}">
                  <a16:creationId xmlns:a16="http://schemas.microsoft.com/office/drawing/2014/main" id="{9BFE0773-CD55-A3C0-4F5E-765812720A9C}"/>
                </a:ext>
              </a:extLst>
            </p:cNvPr>
            <p:cNvSpPr/>
            <p:nvPr/>
          </p:nvSpPr>
          <p:spPr>
            <a:xfrm>
              <a:off x="8087415" y="1807256"/>
              <a:ext cx="457200" cy="523540"/>
            </a:xfrm>
            <a:prstGeom prst="round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con angoli arrotondati 43">
              <a:extLst>
                <a:ext uri="{FF2B5EF4-FFF2-40B4-BE49-F238E27FC236}">
                  <a16:creationId xmlns:a16="http://schemas.microsoft.com/office/drawing/2014/main" id="{6E56D2D3-918B-B029-AE57-9206CF323E5B}"/>
                </a:ext>
              </a:extLst>
            </p:cNvPr>
            <p:cNvSpPr/>
            <p:nvPr/>
          </p:nvSpPr>
          <p:spPr>
            <a:xfrm>
              <a:off x="9122664" y="1703090"/>
              <a:ext cx="457200" cy="971550"/>
            </a:xfrm>
            <a:prstGeom prst="roundRect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Rettangolo con angoli arrotondati 44">
              <a:extLst>
                <a:ext uri="{FF2B5EF4-FFF2-40B4-BE49-F238E27FC236}">
                  <a16:creationId xmlns:a16="http://schemas.microsoft.com/office/drawing/2014/main" id="{09F54149-2B5B-7829-0C1F-05A147E9F56E}"/>
                </a:ext>
              </a:extLst>
            </p:cNvPr>
            <p:cNvSpPr/>
            <p:nvPr/>
          </p:nvSpPr>
          <p:spPr>
            <a:xfrm>
              <a:off x="4988635" y="2111340"/>
              <a:ext cx="777240" cy="21945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dirty="0"/>
                <a:t>MAP B</a:t>
              </a:r>
            </a:p>
          </p:txBody>
        </p:sp>
      </p:grpSp>
      <p:grpSp>
        <p:nvGrpSpPr>
          <p:cNvPr id="49" name="Gruppo 48">
            <a:extLst>
              <a:ext uri="{FF2B5EF4-FFF2-40B4-BE49-F238E27FC236}">
                <a16:creationId xmlns:a16="http://schemas.microsoft.com/office/drawing/2014/main" id="{191CA549-C84D-8C35-C9C0-49EE9D86D958}"/>
              </a:ext>
            </a:extLst>
          </p:cNvPr>
          <p:cNvGrpSpPr/>
          <p:nvPr/>
        </p:nvGrpSpPr>
        <p:grpSpPr>
          <a:xfrm>
            <a:off x="4561824" y="1563526"/>
            <a:ext cx="7360456" cy="4238354"/>
            <a:chOff x="4561824" y="1563526"/>
            <a:chExt cx="7360456" cy="4238354"/>
          </a:xfrm>
        </p:grpSpPr>
        <p:pic>
          <p:nvPicPr>
            <p:cNvPr id="48" name="Immagine 47" descr="Immagine che contiene testo, linea, diagramma, Parallelo&#10;&#10;Descrizione generata automaticamente">
              <a:extLst>
                <a:ext uri="{FF2B5EF4-FFF2-40B4-BE49-F238E27FC236}">
                  <a16:creationId xmlns:a16="http://schemas.microsoft.com/office/drawing/2014/main" id="{973698E8-AE96-EF30-A7A9-4053A231D8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00" t="4553" r="8650" b="4553"/>
            <a:stretch/>
          </p:blipFill>
          <p:spPr>
            <a:xfrm>
              <a:off x="4561824" y="1563526"/>
              <a:ext cx="7360456" cy="4238354"/>
            </a:xfrm>
            <a:prstGeom prst="rect">
              <a:avLst/>
            </a:prstGeom>
          </p:spPr>
        </p:pic>
        <p:sp>
          <p:nvSpPr>
            <p:cNvPr id="24" name="Rettangolo con angoli arrotondati 23">
              <a:extLst>
                <a:ext uri="{FF2B5EF4-FFF2-40B4-BE49-F238E27FC236}">
                  <a16:creationId xmlns:a16="http://schemas.microsoft.com/office/drawing/2014/main" id="{581746D2-C70B-D017-E576-410A57738095}"/>
                </a:ext>
              </a:extLst>
            </p:cNvPr>
            <p:cNvSpPr/>
            <p:nvPr/>
          </p:nvSpPr>
          <p:spPr>
            <a:xfrm>
              <a:off x="7941725" y="2003660"/>
              <a:ext cx="457200" cy="523540"/>
            </a:xfrm>
            <a:prstGeom prst="round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AD910738-99A2-6327-FB94-81CB6452D666}"/>
                </a:ext>
              </a:extLst>
            </p:cNvPr>
            <p:cNvSpPr/>
            <p:nvPr/>
          </p:nvSpPr>
          <p:spPr>
            <a:xfrm>
              <a:off x="9207102" y="1760968"/>
              <a:ext cx="457200" cy="971550"/>
            </a:xfrm>
            <a:prstGeom prst="roundRect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Rettangolo con angoli arrotondati 25">
              <a:extLst>
                <a:ext uri="{FF2B5EF4-FFF2-40B4-BE49-F238E27FC236}">
                  <a16:creationId xmlns:a16="http://schemas.microsoft.com/office/drawing/2014/main" id="{0395A358-64E7-DFE6-05C3-529DD723842F}"/>
                </a:ext>
              </a:extLst>
            </p:cNvPr>
            <p:cNvSpPr/>
            <p:nvPr/>
          </p:nvSpPr>
          <p:spPr>
            <a:xfrm>
              <a:off x="5061022" y="1892808"/>
              <a:ext cx="777240" cy="21945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dirty="0"/>
                <a:t>MAP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225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Strategy 1: understanding misleading results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12</a:t>
            </a:fld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1C7120-EEDE-C29A-BFBA-4E1C0149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535" y="1459855"/>
            <a:ext cx="3864137" cy="13205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WarnockPro-Light"/>
              </a:rPr>
              <a:t>Looking deeper is possible to recognize a sort of </a:t>
            </a:r>
            <a:r>
              <a:rPr lang="en-US" sz="1400" b="1" dirty="0">
                <a:latin typeface="WarnockPro-Light"/>
              </a:rPr>
              <a:t>pattern</a:t>
            </a:r>
            <a:r>
              <a:rPr lang="en-US" sz="1400" dirty="0">
                <a:latin typeface="WarnockPro-Light"/>
              </a:rPr>
              <a:t> into signals with misleading results.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WarnockPro-Light"/>
            </a:endParaRPr>
          </a:p>
          <a:p>
            <a:pPr marL="0" indent="0">
              <a:buNone/>
            </a:pPr>
            <a:endParaRPr lang="en-US" sz="1400" dirty="0">
              <a:latin typeface="WarnockPro-Light"/>
            </a:endParaRPr>
          </a:p>
        </p:txBody>
      </p:sp>
      <p:grpSp>
        <p:nvGrpSpPr>
          <p:cNvPr id="47" name="Gruppo 46">
            <a:extLst>
              <a:ext uri="{FF2B5EF4-FFF2-40B4-BE49-F238E27FC236}">
                <a16:creationId xmlns:a16="http://schemas.microsoft.com/office/drawing/2014/main" id="{116D7058-6DEB-6088-2056-4789E0CAF7F4}"/>
              </a:ext>
            </a:extLst>
          </p:cNvPr>
          <p:cNvGrpSpPr/>
          <p:nvPr/>
        </p:nvGrpSpPr>
        <p:grpSpPr>
          <a:xfrm>
            <a:off x="4544569" y="1624446"/>
            <a:ext cx="7452438" cy="4181993"/>
            <a:chOff x="4544569" y="1624446"/>
            <a:chExt cx="7452438" cy="4181993"/>
          </a:xfrm>
        </p:grpSpPr>
        <p:pic>
          <p:nvPicPr>
            <p:cNvPr id="7" name="Immagine 6" descr="Immagine che contiene testo, linea, diagramma, Carattere&#10;&#10;Descrizione generata automaticamente">
              <a:extLst>
                <a:ext uri="{FF2B5EF4-FFF2-40B4-BE49-F238E27FC236}">
                  <a16:creationId xmlns:a16="http://schemas.microsoft.com/office/drawing/2014/main" id="{0140E746-8DE7-C96F-F9B2-E2BB97AD1E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75" t="4853" r="8940" b="5852"/>
            <a:stretch/>
          </p:blipFill>
          <p:spPr>
            <a:xfrm>
              <a:off x="4544569" y="1624446"/>
              <a:ext cx="7452438" cy="4181993"/>
            </a:xfrm>
            <a:prstGeom prst="rect">
              <a:avLst/>
            </a:prstGeom>
          </p:spPr>
        </p:pic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3FB74DAD-0454-04D1-E695-5E2EF8841144}"/>
                </a:ext>
              </a:extLst>
            </p:cNvPr>
            <p:cNvSpPr/>
            <p:nvPr/>
          </p:nvSpPr>
          <p:spPr>
            <a:xfrm>
              <a:off x="8055864" y="1901952"/>
              <a:ext cx="804672" cy="2304288"/>
            </a:xfrm>
            <a:prstGeom prst="roundRect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051BA294-656F-1470-0D9A-24181D7A3DA5}"/>
                </a:ext>
              </a:extLst>
            </p:cNvPr>
            <p:cNvSpPr txBox="1"/>
            <p:nvPr/>
          </p:nvSpPr>
          <p:spPr>
            <a:xfrm rot="16200000">
              <a:off x="6948023" y="2830034"/>
              <a:ext cx="1743318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solidFill>
                    <a:schemeClr val="accent1"/>
                  </a:solidFill>
                </a:rPr>
                <a:t>Not correctly aligned</a:t>
              </a:r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255F5BE4-443B-E273-B8DB-D2E2681909B8}"/>
                </a:ext>
              </a:extLst>
            </p:cNvPr>
            <p:cNvSpPr txBox="1"/>
            <p:nvPr/>
          </p:nvSpPr>
          <p:spPr>
            <a:xfrm rot="16200000">
              <a:off x="9245456" y="3555458"/>
              <a:ext cx="1475094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solidFill>
                    <a:schemeClr val="accent6">
                      <a:lumMod val="75000"/>
                    </a:schemeClr>
                  </a:solidFill>
                </a:rPr>
                <a:t> Correctly aligned</a:t>
              </a:r>
            </a:p>
          </p:txBody>
        </p:sp>
        <p:sp>
          <p:nvSpPr>
            <p:cNvPr id="20" name="Rettangolo con angoli arrotondati 19">
              <a:extLst>
                <a:ext uri="{FF2B5EF4-FFF2-40B4-BE49-F238E27FC236}">
                  <a16:creationId xmlns:a16="http://schemas.microsoft.com/office/drawing/2014/main" id="{2E38B08A-2ADF-E7C8-7145-9AC3B7AF86FB}"/>
                </a:ext>
              </a:extLst>
            </p:cNvPr>
            <p:cNvSpPr/>
            <p:nvPr/>
          </p:nvSpPr>
          <p:spPr>
            <a:xfrm>
              <a:off x="9006078" y="1773286"/>
              <a:ext cx="804672" cy="3822842"/>
            </a:xfrm>
            <a:prstGeom prst="roundRect">
              <a:avLst/>
            </a:prstGeom>
            <a:noFill/>
            <a:ln w="285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56" name="Gruppo 55">
            <a:extLst>
              <a:ext uri="{FF2B5EF4-FFF2-40B4-BE49-F238E27FC236}">
                <a16:creationId xmlns:a16="http://schemas.microsoft.com/office/drawing/2014/main" id="{EE678B48-92A0-E143-DC68-2E2CE7C5AB01}"/>
              </a:ext>
            </a:extLst>
          </p:cNvPr>
          <p:cNvGrpSpPr/>
          <p:nvPr/>
        </p:nvGrpSpPr>
        <p:grpSpPr>
          <a:xfrm>
            <a:off x="4544568" y="1624445"/>
            <a:ext cx="7452437" cy="4181993"/>
            <a:chOff x="4544568" y="1624445"/>
            <a:chExt cx="7452437" cy="4181993"/>
          </a:xfrm>
        </p:grpSpPr>
        <p:pic>
          <p:nvPicPr>
            <p:cNvPr id="51" name="Immagine 50" descr="Immagine che contiene testo, linea, diagramma, Parallelo&#10;&#10;Descrizione generata automaticamente">
              <a:extLst>
                <a:ext uri="{FF2B5EF4-FFF2-40B4-BE49-F238E27FC236}">
                  <a16:creationId xmlns:a16="http://schemas.microsoft.com/office/drawing/2014/main" id="{D695B2A0-CE4A-DEC7-43C5-8FC12A6726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75" t="4416" r="8951" b="5292"/>
            <a:stretch/>
          </p:blipFill>
          <p:spPr>
            <a:xfrm>
              <a:off x="4544568" y="1624445"/>
              <a:ext cx="7452437" cy="4181993"/>
            </a:xfrm>
            <a:prstGeom prst="rect">
              <a:avLst/>
            </a:prstGeom>
          </p:spPr>
        </p:pic>
        <p:sp>
          <p:nvSpPr>
            <p:cNvPr id="27" name="Rettangolo con angoli arrotondati 26">
              <a:extLst>
                <a:ext uri="{FF2B5EF4-FFF2-40B4-BE49-F238E27FC236}">
                  <a16:creationId xmlns:a16="http://schemas.microsoft.com/office/drawing/2014/main" id="{2AA642AC-49AB-81DE-86FA-6D2B3DE4FA59}"/>
                </a:ext>
              </a:extLst>
            </p:cNvPr>
            <p:cNvSpPr/>
            <p:nvPr/>
          </p:nvSpPr>
          <p:spPr>
            <a:xfrm>
              <a:off x="7969001" y="1773286"/>
              <a:ext cx="804672" cy="2304288"/>
            </a:xfrm>
            <a:prstGeom prst="roundRect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CasellaDiTesto 33">
              <a:extLst>
                <a:ext uri="{FF2B5EF4-FFF2-40B4-BE49-F238E27FC236}">
                  <a16:creationId xmlns:a16="http://schemas.microsoft.com/office/drawing/2014/main" id="{1484C6C4-B982-1BC6-6518-9C838EE781E9}"/>
                </a:ext>
              </a:extLst>
            </p:cNvPr>
            <p:cNvSpPr txBox="1"/>
            <p:nvPr/>
          </p:nvSpPr>
          <p:spPr>
            <a:xfrm rot="16200000">
              <a:off x="6861160" y="2701368"/>
              <a:ext cx="1743318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solidFill>
                    <a:schemeClr val="accent1"/>
                  </a:solidFill>
                </a:rPr>
                <a:t>Not correctly aligned</a:t>
              </a:r>
            </a:p>
          </p:txBody>
        </p:sp>
        <p:sp>
          <p:nvSpPr>
            <p:cNvPr id="38" name="CasellaDiTesto 37">
              <a:extLst>
                <a:ext uri="{FF2B5EF4-FFF2-40B4-BE49-F238E27FC236}">
                  <a16:creationId xmlns:a16="http://schemas.microsoft.com/office/drawing/2014/main" id="{686D921C-4D8F-6416-EAA6-6EB93D1DB823}"/>
                </a:ext>
              </a:extLst>
            </p:cNvPr>
            <p:cNvSpPr txBox="1"/>
            <p:nvPr/>
          </p:nvSpPr>
          <p:spPr>
            <a:xfrm rot="16200000">
              <a:off x="9333841" y="3555457"/>
              <a:ext cx="1475094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solidFill>
                    <a:schemeClr val="accent6">
                      <a:lumMod val="75000"/>
                    </a:schemeClr>
                  </a:solidFill>
                </a:rPr>
                <a:t> Correctly aligned</a:t>
              </a:r>
            </a:p>
          </p:txBody>
        </p:sp>
        <p:sp>
          <p:nvSpPr>
            <p:cNvPr id="41" name="Rettangolo con angoli arrotondati 40">
              <a:extLst>
                <a:ext uri="{FF2B5EF4-FFF2-40B4-BE49-F238E27FC236}">
                  <a16:creationId xmlns:a16="http://schemas.microsoft.com/office/drawing/2014/main" id="{104BC90A-E9ED-A4D8-4596-82BD3C8D9FEE}"/>
                </a:ext>
              </a:extLst>
            </p:cNvPr>
            <p:cNvSpPr/>
            <p:nvPr/>
          </p:nvSpPr>
          <p:spPr>
            <a:xfrm>
              <a:off x="9094463" y="1773285"/>
              <a:ext cx="804672" cy="3822842"/>
            </a:xfrm>
            <a:prstGeom prst="roundRect">
              <a:avLst/>
            </a:prstGeom>
            <a:noFill/>
            <a:ln w="285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59" name="Gruppo 58">
            <a:extLst>
              <a:ext uri="{FF2B5EF4-FFF2-40B4-BE49-F238E27FC236}">
                <a16:creationId xmlns:a16="http://schemas.microsoft.com/office/drawing/2014/main" id="{6DC31C45-EE85-D015-9129-48D8A1DF3188}"/>
              </a:ext>
            </a:extLst>
          </p:cNvPr>
          <p:cNvGrpSpPr/>
          <p:nvPr/>
        </p:nvGrpSpPr>
        <p:grpSpPr>
          <a:xfrm>
            <a:off x="4544567" y="1624444"/>
            <a:ext cx="7452438" cy="4305762"/>
            <a:chOff x="4544567" y="1624444"/>
            <a:chExt cx="7452438" cy="4305762"/>
          </a:xfrm>
        </p:grpSpPr>
        <p:pic>
          <p:nvPicPr>
            <p:cNvPr id="58" name="Immagine 57" descr="Immagine che contiene testo, linea, diagramma, Carattere&#10;&#10;Descrizione generata automaticamente">
              <a:extLst>
                <a:ext uri="{FF2B5EF4-FFF2-40B4-BE49-F238E27FC236}">
                  <a16:creationId xmlns:a16="http://schemas.microsoft.com/office/drawing/2014/main" id="{20759730-3D44-E148-31D2-F87BDC9830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50" t="4707" r="8500" b="5438"/>
            <a:stretch/>
          </p:blipFill>
          <p:spPr>
            <a:xfrm>
              <a:off x="4544567" y="1624444"/>
              <a:ext cx="7452438" cy="4305762"/>
            </a:xfrm>
            <a:prstGeom prst="rect">
              <a:avLst/>
            </a:prstGeom>
          </p:spPr>
        </p:pic>
        <p:sp>
          <p:nvSpPr>
            <p:cNvPr id="52" name="Rettangolo con angoli arrotondati 51">
              <a:extLst>
                <a:ext uri="{FF2B5EF4-FFF2-40B4-BE49-F238E27FC236}">
                  <a16:creationId xmlns:a16="http://schemas.microsoft.com/office/drawing/2014/main" id="{3D49DA77-F1FA-8BBC-FF1E-DDBF4F2AF54F}"/>
                </a:ext>
              </a:extLst>
            </p:cNvPr>
            <p:cNvSpPr/>
            <p:nvPr/>
          </p:nvSpPr>
          <p:spPr>
            <a:xfrm>
              <a:off x="7987365" y="1944162"/>
              <a:ext cx="804672" cy="2304288"/>
            </a:xfrm>
            <a:prstGeom prst="roundRect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3" name="CasellaDiTesto 52">
              <a:extLst>
                <a:ext uri="{FF2B5EF4-FFF2-40B4-BE49-F238E27FC236}">
                  <a16:creationId xmlns:a16="http://schemas.microsoft.com/office/drawing/2014/main" id="{B19AD8EC-A169-03B9-2B9A-BB94AA3E5A83}"/>
                </a:ext>
              </a:extLst>
            </p:cNvPr>
            <p:cNvSpPr txBox="1"/>
            <p:nvPr/>
          </p:nvSpPr>
          <p:spPr>
            <a:xfrm rot="16200000">
              <a:off x="6879524" y="2872244"/>
              <a:ext cx="1743318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solidFill>
                    <a:schemeClr val="accent1"/>
                  </a:solidFill>
                </a:rPr>
                <a:t>Not correctly aligned</a:t>
              </a:r>
            </a:p>
          </p:txBody>
        </p:sp>
        <p:sp>
          <p:nvSpPr>
            <p:cNvPr id="54" name="CasellaDiTesto 53">
              <a:extLst>
                <a:ext uri="{FF2B5EF4-FFF2-40B4-BE49-F238E27FC236}">
                  <a16:creationId xmlns:a16="http://schemas.microsoft.com/office/drawing/2014/main" id="{E5D1FB37-2A89-23E7-A173-7112CC4C9E1E}"/>
                </a:ext>
              </a:extLst>
            </p:cNvPr>
            <p:cNvSpPr txBox="1"/>
            <p:nvPr/>
          </p:nvSpPr>
          <p:spPr>
            <a:xfrm rot="16200000">
              <a:off x="9968582" y="3597667"/>
              <a:ext cx="1475094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solidFill>
                    <a:schemeClr val="accent6">
                      <a:lumMod val="75000"/>
                    </a:schemeClr>
                  </a:solidFill>
                </a:rPr>
                <a:t> Correctly aligned</a:t>
              </a:r>
            </a:p>
          </p:txBody>
        </p:sp>
        <p:sp>
          <p:nvSpPr>
            <p:cNvPr id="55" name="Rettangolo con angoli arrotondati 54">
              <a:extLst>
                <a:ext uri="{FF2B5EF4-FFF2-40B4-BE49-F238E27FC236}">
                  <a16:creationId xmlns:a16="http://schemas.microsoft.com/office/drawing/2014/main" id="{EC7068D8-3186-6146-B2D3-E0D6D926AC94}"/>
                </a:ext>
              </a:extLst>
            </p:cNvPr>
            <p:cNvSpPr/>
            <p:nvPr/>
          </p:nvSpPr>
          <p:spPr>
            <a:xfrm>
              <a:off x="9729204" y="1815495"/>
              <a:ext cx="804672" cy="3822842"/>
            </a:xfrm>
            <a:prstGeom prst="roundRect">
              <a:avLst/>
            </a:prstGeom>
            <a:noFill/>
            <a:ln w="285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60" name="Rettangolo con angoli arrotondati 59">
            <a:extLst>
              <a:ext uri="{FF2B5EF4-FFF2-40B4-BE49-F238E27FC236}">
                <a16:creationId xmlns:a16="http://schemas.microsoft.com/office/drawing/2014/main" id="{F663FAA0-94D1-973C-7BE9-243370499CC7}"/>
              </a:ext>
            </a:extLst>
          </p:cNvPr>
          <p:cNvSpPr/>
          <p:nvPr/>
        </p:nvSpPr>
        <p:spPr>
          <a:xfrm>
            <a:off x="729210" y="1983597"/>
            <a:ext cx="3144785" cy="63158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/>
                </a:solidFill>
                <a:latin typeface="WarnockPro-Light"/>
              </a:rPr>
              <a:t>When the ROV signal is not correctly aligned, even the spare2 trace is not</a:t>
            </a:r>
          </a:p>
        </p:txBody>
      </p:sp>
      <p:sp>
        <p:nvSpPr>
          <p:cNvPr id="63" name="Segnaposto contenuto 2">
            <a:extLst>
              <a:ext uri="{FF2B5EF4-FFF2-40B4-BE49-F238E27FC236}">
                <a16:creationId xmlns:a16="http://schemas.microsoft.com/office/drawing/2014/main" id="{FDE31454-A30F-6314-4D92-874223AD07C0}"/>
              </a:ext>
            </a:extLst>
          </p:cNvPr>
          <p:cNvSpPr txBox="1">
            <a:spLocks/>
          </p:cNvSpPr>
          <p:nvPr/>
        </p:nvSpPr>
        <p:spPr>
          <a:xfrm>
            <a:off x="381744" y="2786385"/>
            <a:ext cx="3864137" cy="1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chemeClr val="accent1"/>
                </a:solidFill>
                <a:latin typeface="WarnockPro-Light"/>
              </a:rPr>
              <a:t>Is it possible that Ref traces are aligned with an ungiven rule? I.e., by centering the QRS into the 1-second –length acquisition?</a:t>
            </a:r>
          </a:p>
          <a:p>
            <a:r>
              <a:rPr lang="en-US" sz="1400" dirty="0">
                <a:latin typeface="WarnockPro-Light"/>
              </a:rPr>
              <a:t>Previous analysis suggest yes</a:t>
            </a:r>
            <a:endParaRPr lang="en-GB" sz="1400" dirty="0">
              <a:latin typeface="WarnockPro-Light"/>
            </a:endParaRPr>
          </a:p>
        </p:txBody>
      </p:sp>
      <p:pic>
        <p:nvPicPr>
          <p:cNvPr id="65" name="Immagine 64" descr="Immagine che contiene testo, linea, diagramma, schermata&#10;&#10;Descrizione generata automaticamente">
            <a:extLst>
              <a:ext uri="{FF2B5EF4-FFF2-40B4-BE49-F238E27FC236}">
                <a16:creationId xmlns:a16="http://schemas.microsoft.com/office/drawing/2014/main" id="{C225D9F7-A8C5-923C-BDA5-9B17791DE74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9" t="1639" r="8651" b="5146"/>
          <a:stretch/>
        </p:blipFill>
        <p:spPr>
          <a:xfrm>
            <a:off x="4544565" y="1624443"/>
            <a:ext cx="7452437" cy="4305762"/>
          </a:xfrm>
          <a:prstGeom prst="rect">
            <a:avLst/>
          </a:prstGeom>
        </p:spPr>
      </p:pic>
      <p:sp>
        <p:nvSpPr>
          <p:cNvPr id="66" name="Segnaposto contenuto 2">
            <a:extLst>
              <a:ext uri="{FF2B5EF4-FFF2-40B4-BE49-F238E27FC236}">
                <a16:creationId xmlns:a16="http://schemas.microsoft.com/office/drawing/2014/main" id="{A9FB293D-3A99-F5A3-D202-3B0FAA05A9C0}"/>
              </a:ext>
            </a:extLst>
          </p:cNvPr>
          <p:cNvSpPr txBox="1">
            <a:spLocks/>
          </p:cNvSpPr>
          <p:nvPr/>
        </p:nvSpPr>
        <p:spPr>
          <a:xfrm>
            <a:off x="390926" y="3992882"/>
            <a:ext cx="3864137" cy="1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rgbClr val="0070C0"/>
                </a:solidFill>
                <a:latin typeface="WarnockPro-Light"/>
              </a:rPr>
              <a:t>It’s necessary find out a way to consider such situation when defining the neighborhood </a:t>
            </a:r>
            <a:endParaRPr lang="en-GB" sz="1400" dirty="0">
              <a:solidFill>
                <a:srgbClr val="0070C0"/>
              </a:solidFill>
              <a:latin typeface="WarnockPro-Light"/>
            </a:endParaRPr>
          </a:p>
        </p:txBody>
      </p:sp>
    </p:spTree>
    <p:extLst>
      <p:ext uri="{BB962C8B-B14F-4D97-AF65-F5344CB8AC3E}">
        <p14:creationId xmlns:p14="http://schemas.microsoft.com/office/powerpoint/2010/main" val="151894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58"/>
            <a:ext cx="10515600" cy="4722511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Necessity of alignment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QRS detection: Pam-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Tompinks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algorithm 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Traces alignment: strategy 1</a:t>
            </a:r>
          </a:p>
          <a:p>
            <a:pPr lvl="1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Description</a:t>
            </a:r>
          </a:p>
          <a:p>
            <a:pPr lvl="1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r>
              <a:rPr lang="en-US" sz="2400" dirty="0"/>
              <a:t>Traces alignment: strategy 2</a:t>
            </a:r>
          </a:p>
          <a:p>
            <a:pPr lvl="1"/>
            <a:r>
              <a:rPr lang="en-US" sz="2000" dirty="0"/>
              <a:t>Description</a:t>
            </a:r>
          </a:p>
          <a:p>
            <a:pPr lvl="1"/>
            <a:r>
              <a:rPr lang="en-US" sz="2000" dirty="0"/>
              <a:t>Results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Conclusions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883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Traces alignment: strategy 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D9704C79-DF15-E314-C934-557E333897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2103" y="1432423"/>
                <a:ext cx="5455194" cy="33224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1600" dirty="0">
                    <a:latin typeface="+mj-lt"/>
                  </a:rPr>
                  <a:t>For each signal:</a:t>
                </a:r>
              </a:p>
              <a:p>
                <a:r>
                  <a:rPr lang="en-GB" sz="1600" dirty="0">
                    <a:latin typeface="+mj-lt"/>
                  </a:rPr>
                  <a:t>Find the </a:t>
                </a:r>
                <a:r>
                  <a:rPr lang="en-GB" sz="1600" b="1" dirty="0">
                    <a:solidFill>
                      <a:srgbClr val="C00000"/>
                    </a:solidFill>
                    <a:latin typeface="+mj-lt"/>
                  </a:rPr>
                  <a:t>QRS</a:t>
                </a:r>
                <a:r>
                  <a:rPr lang="en-GB" sz="1600" dirty="0">
                    <a:latin typeface="+mj-lt"/>
                  </a:rPr>
                  <a:t> position on the </a:t>
                </a:r>
                <a:r>
                  <a:rPr lang="en-GB" sz="1600" b="1" dirty="0">
                    <a:solidFill>
                      <a:srgbClr val="C00000"/>
                    </a:solidFill>
                    <a:latin typeface="+mj-lt"/>
                  </a:rPr>
                  <a:t>reference</a:t>
                </a:r>
                <a:r>
                  <a:rPr lang="en-GB" sz="1600" dirty="0">
                    <a:latin typeface="+mj-lt"/>
                  </a:rPr>
                  <a:t> </a:t>
                </a:r>
                <a:r>
                  <a:rPr lang="en-GB" sz="1600" b="1" dirty="0">
                    <a:solidFill>
                      <a:srgbClr val="C00000"/>
                    </a:solidFill>
                    <a:latin typeface="+mj-lt"/>
                  </a:rPr>
                  <a:t>signal</a:t>
                </a:r>
                <a:r>
                  <a:rPr lang="en-GB" sz="1600" dirty="0">
                    <a:latin typeface="+mj-lt"/>
                  </a:rPr>
                  <a:t> and on the </a:t>
                </a:r>
                <a:r>
                  <a:rPr lang="en-GB" sz="1600" b="1" dirty="0">
                    <a:solidFill>
                      <a:srgbClr val="C00000"/>
                    </a:solidFill>
                    <a:latin typeface="+mj-lt"/>
                  </a:rPr>
                  <a:t>spare</a:t>
                </a:r>
                <a:r>
                  <a:rPr lang="en-GB" sz="1600" dirty="0">
                    <a:solidFill>
                      <a:srgbClr val="C00000"/>
                    </a:solidFill>
                    <a:latin typeface="+mj-lt"/>
                  </a:rPr>
                  <a:t> </a:t>
                </a:r>
                <a:r>
                  <a:rPr lang="en-GB" sz="1600" b="1" dirty="0">
                    <a:solidFill>
                      <a:srgbClr val="C00000"/>
                    </a:solidFill>
                    <a:latin typeface="+mj-lt"/>
                  </a:rPr>
                  <a:t>2</a:t>
                </a:r>
                <a:r>
                  <a:rPr lang="en-GB" sz="1600" dirty="0">
                    <a:solidFill>
                      <a:srgbClr val="C00000"/>
                    </a:solidFill>
                    <a:latin typeface="+mj-lt"/>
                  </a:rPr>
                  <a:t> </a:t>
                </a:r>
                <a:r>
                  <a:rPr lang="en-GB" sz="1600" dirty="0">
                    <a:latin typeface="+mj-lt"/>
                  </a:rPr>
                  <a:t>one. </a:t>
                </a:r>
              </a:p>
              <a:p>
                <a:r>
                  <a:rPr lang="en-GB" sz="1600" dirty="0">
                    <a:latin typeface="+mj-lt"/>
                  </a:rPr>
                  <a:t>Then switch to the Rov signal:</a:t>
                </a:r>
              </a:p>
              <a:p>
                <a:pPr lvl="1"/>
                <a:r>
                  <a:rPr lang="en-GB" sz="1600" dirty="0">
                    <a:latin typeface="+mj-lt"/>
                  </a:rPr>
                  <a:t>Evaluate the </a:t>
                </a:r>
                <a:r>
                  <a:rPr lang="en-GB" sz="1600" b="1" dirty="0">
                    <a:solidFill>
                      <a:srgbClr val="0070C0"/>
                    </a:solidFill>
                    <a:latin typeface="+mj-lt"/>
                  </a:rPr>
                  <a:t>time delay </a:t>
                </a:r>
                <a:r>
                  <a:rPr lang="en-GB" sz="1600" dirty="0">
                    <a:latin typeface="+mj-lt"/>
                  </a:rPr>
                  <a:t>between the QRS position into  </a:t>
                </a:r>
                <a:r>
                  <a:rPr lang="en-GB" sz="1600" b="1" dirty="0">
                    <a:solidFill>
                      <a:srgbClr val="0070C0"/>
                    </a:solidFill>
                    <a:latin typeface="+mj-lt"/>
                  </a:rPr>
                  <a:t>Rov</a:t>
                </a:r>
                <a:r>
                  <a:rPr lang="en-GB" sz="1600" dirty="0">
                    <a:latin typeface="+mj-lt"/>
                  </a:rPr>
                  <a:t> and </a:t>
                </a:r>
                <a:r>
                  <a:rPr lang="en-GB" sz="1600" b="1" dirty="0">
                    <a:solidFill>
                      <a:srgbClr val="0070C0"/>
                    </a:solidFill>
                    <a:latin typeface="+mj-lt"/>
                  </a:rPr>
                  <a:t>spare</a:t>
                </a:r>
                <a:r>
                  <a:rPr lang="en-GB" sz="1600" dirty="0">
                    <a:latin typeface="+mj-lt"/>
                  </a:rPr>
                  <a:t> </a:t>
                </a:r>
                <a:r>
                  <a:rPr lang="en-GB" sz="1600" b="1" dirty="0">
                    <a:solidFill>
                      <a:srgbClr val="0070C0"/>
                    </a:solidFill>
                    <a:latin typeface="+mj-lt"/>
                  </a:rPr>
                  <a:t>2</a:t>
                </a:r>
                <a:r>
                  <a:rPr lang="en-GB" sz="1600" dirty="0">
                    <a:latin typeface="+mj-lt"/>
                  </a:rPr>
                  <a:t> trace.</a:t>
                </a:r>
              </a:p>
              <a:p>
                <a:pPr lvl="1"/>
                <a:r>
                  <a:rPr lang="en-GB" sz="1600" dirty="0">
                    <a:latin typeface="+mj-lt"/>
                  </a:rPr>
                  <a:t>If the </a:t>
                </a:r>
                <a:r>
                  <a:rPr lang="en-GB" sz="1600" b="1" dirty="0">
                    <a:solidFill>
                      <a:srgbClr val="0070C0"/>
                    </a:solidFill>
                    <a:latin typeface="+mj-lt"/>
                  </a:rPr>
                  <a:t>Delay</a:t>
                </a:r>
                <a:r>
                  <a:rPr lang="en-GB" sz="1600" dirty="0">
                    <a:latin typeface="+mj-lt"/>
                  </a:rPr>
                  <a:t> is more than a certain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𝑡𝑜𝑙𝑒𝑟𝑎𝑛𝑐𝑒</m:t>
                    </m:r>
                  </m:oMath>
                </a14:m>
                <a:r>
                  <a:rPr lang="en-GB" sz="1600" dirty="0">
                    <a:latin typeface="+mj-lt"/>
                  </a:rPr>
                  <a:t>:</a:t>
                </a:r>
              </a:p>
              <a:p>
                <a:pPr lvl="2"/>
                <a:r>
                  <a:rPr lang="en-GB" sz="1200" dirty="0">
                    <a:latin typeface="+mj-lt"/>
                    <a:sym typeface="Wingdings" panose="05000000000000000000" pitchFamily="2" charset="2"/>
                  </a:rPr>
                  <a:t>QRS points are not close in time  center the neighbourhood around the QRS of the spare 2 trace </a:t>
                </a:r>
              </a:p>
              <a:p>
                <a:pPr lvl="2"/>
                <a:endParaRPr lang="en-GB" sz="1000" dirty="0">
                  <a:latin typeface="+mj-lt"/>
                  <a:sym typeface="Wingdings" panose="05000000000000000000" pitchFamily="2" charset="2"/>
                </a:endParaRPr>
              </a:p>
              <a:p>
                <a:pPr lvl="1"/>
                <a:r>
                  <a:rPr lang="en-GB" sz="1600" dirty="0">
                    <a:latin typeface="+mj-lt"/>
                    <a:sym typeface="Wingdings" panose="05000000000000000000" pitchFamily="2" charset="2"/>
                  </a:rPr>
                  <a:t>If the </a:t>
                </a:r>
                <a:r>
                  <a:rPr lang="en-GB" sz="1600" b="1" dirty="0">
                    <a:solidFill>
                      <a:srgbClr val="0070C0"/>
                    </a:solidFill>
                    <a:latin typeface="+mj-lt"/>
                    <a:sym typeface="Wingdings" panose="05000000000000000000" pitchFamily="2" charset="2"/>
                  </a:rPr>
                  <a:t>Delay</a:t>
                </a:r>
                <a:r>
                  <a:rPr lang="en-GB" sz="1600" dirty="0">
                    <a:latin typeface="+mj-lt"/>
                    <a:sym typeface="Wingdings" panose="05000000000000000000" pitchFamily="2" charset="2"/>
                  </a:rPr>
                  <a:t> is lower than a certain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𝑡𝑜𝑙𝑒𝑟𝑎𝑛𝑐𝑒</m:t>
                    </m:r>
                    <m:r>
                      <a:rPr lang="it-IT" sz="1600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600" dirty="0">
                    <a:latin typeface="+mj-lt"/>
                    <a:sym typeface="Wingdings" panose="05000000000000000000" pitchFamily="2" charset="2"/>
                  </a:rPr>
                  <a:t>:</a:t>
                </a:r>
              </a:p>
              <a:p>
                <a:pPr lvl="2"/>
                <a:r>
                  <a:rPr lang="en-GB" sz="1200" dirty="0">
                    <a:latin typeface="+mj-lt"/>
                    <a:sym typeface="Wingdings" panose="05000000000000000000" pitchFamily="2" charset="2"/>
                  </a:rPr>
                  <a:t>QRS into spare 2 trace is near the QRS into the reference trace  center the neighbourhood around the QRS of the reference</a:t>
                </a:r>
              </a:p>
              <a:p>
                <a:pPr marL="457200" lvl="1" indent="0">
                  <a:buNone/>
                </a:pPr>
                <a:endParaRPr lang="en-GB" sz="1200" dirty="0">
                  <a:latin typeface="+mj-lt"/>
                </a:endParaRPr>
              </a:p>
              <a:p>
                <a:pPr lvl="1"/>
                <a:endParaRPr lang="en-GB" sz="1200" dirty="0">
                  <a:latin typeface="+mj-lt"/>
                </a:endParaRPr>
              </a:p>
              <a:p>
                <a:pPr marL="0" indent="0">
                  <a:buNone/>
                </a:pPr>
                <a:endParaRPr lang="en-GB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D9704C79-DF15-E314-C934-557E33389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03" y="1432423"/>
                <a:ext cx="5455194" cy="3322457"/>
              </a:xfrm>
              <a:prstGeom prst="rect">
                <a:avLst/>
              </a:prstGeom>
              <a:blipFill>
                <a:blip r:embed="rId3"/>
                <a:stretch>
                  <a:fillRect l="-559" t="-1284" r="-1117" b="-18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egnaposto contenuto 2">
                <a:extLst>
                  <a:ext uri="{FF2B5EF4-FFF2-40B4-BE49-F238E27FC236}">
                    <a16:creationId xmlns:a16="http://schemas.microsoft.com/office/drawing/2014/main" id="{219EB55F-0761-7EA1-BC71-304CB487CA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98606" y="1432423"/>
                <a:ext cx="5455194" cy="36333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914400" lvl="2" indent="0">
                  <a:buNone/>
                </a:pPr>
                <a:endParaRPr lang="en-GB" sz="1200" dirty="0">
                  <a:latin typeface="+mj-lt"/>
                </a:endParaRPr>
              </a:p>
              <a:p>
                <a:pPr lvl="1"/>
                <a:r>
                  <a:rPr lang="en-GB" sz="1600" dirty="0">
                    <a:latin typeface="+mj-lt"/>
                  </a:rPr>
                  <a:t>Define a </a:t>
                </a:r>
                <a:r>
                  <a:rPr lang="en-GB" sz="1600" b="1" dirty="0">
                    <a:solidFill>
                      <a:srgbClr val="C00000"/>
                    </a:solidFill>
                    <a:latin typeface="+mj-lt"/>
                  </a:rPr>
                  <a:t>neighbourhood</a:t>
                </a:r>
                <a:r>
                  <a:rPr lang="en-GB" sz="1600" dirty="0">
                    <a:latin typeface="+mj-lt"/>
                  </a:rPr>
                  <a:t> which contains the QRS position (i.e., QRS is the center)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1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it-IT" sz="1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𝑄𝑅𝑆</m:t>
                          </m:r>
                        </m:sup>
                      </m:sSup>
                      <m:r>
                        <a:rPr lang="it-IT" sz="16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it-IT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𝑤𝑖𝑛𝑑𝑜𝑤</m:t>
                              </m:r>
                            </m:sub>
                          </m:sSub>
                          <m:r>
                            <a:rPr lang="it-IT" sz="1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𝑐𝑒𝑛𝑡𝑟𝑎𝑙</m:t>
                              </m:r>
                            </m:sub>
                          </m:sSub>
                          <m:r>
                            <a:rPr lang="it-IT" sz="1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,…,+</m:t>
                          </m:r>
                          <m:f>
                            <m:fPr>
                              <m:ctrlPr>
                                <a:rPr lang="it-IT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it-IT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𝑤𝑖𝑛𝑑𝑜𝑤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600" dirty="0">
                  <a:latin typeface="+mj-lt"/>
                </a:endParaRPr>
              </a:p>
              <a:p>
                <a:pPr marL="457200" lvl="1" indent="0">
                  <a:buNone/>
                </a:pPr>
                <a:r>
                  <a:rPr lang="en-GB" sz="1200" i="1" dirty="0">
                    <a:latin typeface="+mj-lt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2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12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𝑤𝑖𝑛𝑑𝑜𝑤</m:t>
                        </m:r>
                      </m:sub>
                    </m:sSub>
                  </m:oMath>
                </a14:m>
                <a:r>
                  <a:rPr lang="en-GB" sz="1200" i="1" dirty="0">
                    <a:latin typeface="+mj-lt"/>
                  </a:rPr>
                  <a:t> is the window of time into which searching for the maximum </a:t>
                </a:r>
              </a:p>
              <a:p>
                <a:pPr lvl="1"/>
                <a:r>
                  <a:rPr lang="en-GB" sz="1600" dirty="0">
                    <a:latin typeface="+mj-lt"/>
                  </a:rPr>
                  <a:t>Find the </a:t>
                </a:r>
                <a:r>
                  <a:rPr lang="en-GB" sz="1600" b="1" dirty="0">
                    <a:solidFill>
                      <a:srgbClr val="C00000"/>
                    </a:solidFill>
                    <a:latin typeface="+mj-lt"/>
                  </a:rPr>
                  <a:t>maximum</a:t>
                </a:r>
                <a:r>
                  <a:rPr lang="en-GB" sz="1600" dirty="0">
                    <a:latin typeface="+mj-lt"/>
                  </a:rPr>
                  <a:t> of the neighbourhood </a:t>
                </a:r>
              </a:p>
              <a:p>
                <a:pPr lvl="1"/>
                <a:r>
                  <a:rPr lang="en-GB" sz="1600" dirty="0">
                    <a:latin typeface="+mj-lt"/>
                  </a:rPr>
                  <a:t>Compute the </a:t>
                </a:r>
                <a:r>
                  <a:rPr lang="en-GB" sz="1600" b="1" dirty="0">
                    <a:solidFill>
                      <a:srgbClr val="0070C0"/>
                    </a:solidFill>
                    <a:latin typeface="+mj-lt"/>
                  </a:rPr>
                  <a:t>distance</a:t>
                </a:r>
                <a:r>
                  <a:rPr lang="en-GB" sz="1600" dirty="0">
                    <a:latin typeface="+mj-lt"/>
                  </a:rPr>
                  <a:t>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it-IT" sz="16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6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𝑄𝑅</m:t>
                      </m:r>
                      <m:sSub>
                        <m:sSubPr>
                          <m:ctrlPr>
                            <a:rPr lang="it-IT" sz="1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</m:t>
                          </m:r>
                        </m:sub>
                      </m:sSub>
                      <m:r>
                        <a:rPr lang="it-IT" sz="16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16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𝑀𝑎𝑥</m:t>
                      </m:r>
                      <m:sSub>
                        <m:sSubPr>
                          <m:ctrlPr>
                            <a:rPr lang="it-IT" sz="1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it-IT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𝑁𝑒𝑖𝑔h𝑏𝑜𝑢𝑟h𝑜𝑜𝑑</m:t>
                              </m:r>
                            </m:e>
                          </m:d>
                        </m:e>
                        <m:sub>
                          <m:r>
                            <a:rPr lang="it-IT" sz="1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j-lt"/>
                </a:endParaRPr>
              </a:p>
              <a:p>
                <a:pPr lvl="1"/>
                <a:r>
                  <a:rPr lang="en-GB" sz="1600" dirty="0">
                    <a:latin typeface="+mj-lt"/>
                  </a:rPr>
                  <a:t>If the </a:t>
                </a:r>
                <a:r>
                  <a:rPr lang="en-GB" sz="1600" b="1" dirty="0">
                    <a:solidFill>
                      <a:srgbClr val="0070C0"/>
                    </a:solidFill>
                    <a:latin typeface="+mj-lt"/>
                  </a:rPr>
                  <a:t>distance</a:t>
                </a:r>
                <a:r>
                  <a:rPr lang="en-GB" sz="1600" dirty="0">
                    <a:latin typeface="+mj-lt"/>
                  </a:rPr>
                  <a:t> is negative:</a:t>
                </a:r>
              </a:p>
              <a:p>
                <a:pPr lvl="2"/>
                <a:r>
                  <a:rPr lang="en-GB" sz="1200" dirty="0">
                    <a:latin typeface="+mj-lt"/>
                  </a:rPr>
                  <a:t>The QRS is before the maximum </a:t>
                </a:r>
                <a:r>
                  <a:rPr lang="en-GB" sz="1200" dirty="0">
                    <a:latin typeface="+mj-lt"/>
                    <a:sym typeface="Wingdings" panose="05000000000000000000" pitchFamily="2" charset="2"/>
                  </a:rPr>
                  <a:t> Nan-padding at the end of the signal</a:t>
                </a:r>
                <a:endParaRPr lang="en-GB" sz="1000" dirty="0">
                  <a:latin typeface="+mj-lt"/>
                  <a:sym typeface="Wingdings" panose="05000000000000000000" pitchFamily="2" charset="2"/>
                </a:endParaRPr>
              </a:p>
              <a:p>
                <a:pPr lvl="1"/>
                <a:r>
                  <a:rPr lang="en-GB" sz="1600" dirty="0">
                    <a:latin typeface="+mj-lt"/>
                    <a:sym typeface="Wingdings" panose="05000000000000000000" pitchFamily="2" charset="2"/>
                  </a:rPr>
                  <a:t>If the </a:t>
                </a:r>
                <a:r>
                  <a:rPr lang="en-GB" sz="1600" b="1" dirty="0">
                    <a:solidFill>
                      <a:srgbClr val="0070C0"/>
                    </a:solidFill>
                    <a:latin typeface="+mj-lt"/>
                    <a:sym typeface="Wingdings" panose="05000000000000000000" pitchFamily="2" charset="2"/>
                  </a:rPr>
                  <a:t>distance</a:t>
                </a:r>
                <a:r>
                  <a:rPr lang="en-GB" sz="1600" dirty="0">
                    <a:latin typeface="+mj-lt"/>
                    <a:sym typeface="Wingdings" panose="05000000000000000000" pitchFamily="2" charset="2"/>
                  </a:rPr>
                  <a:t> is positive</a:t>
                </a:r>
              </a:p>
              <a:p>
                <a:pPr lvl="2"/>
                <a:r>
                  <a:rPr lang="en-GB" sz="1200" dirty="0">
                    <a:latin typeface="+mj-lt"/>
                    <a:sym typeface="Wingdings" panose="05000000000000000000" pitchFamily="2" charset="2"/>
                  </a:rPr>
                  <a:t>The QRS is after the maximum  Nan-padding on top of the signal </a:t>
                </a:r>
                <a:endParaRPr lang="en-GB" sz="1200" dirty="0">
                  <a:latin typeface="+mj-lt"/>
                </a:endParaRPr>
              </a:p>
              <a:p>
                <a:pPr lvl="1"/>
                <a:endParaRPr lang="en-GB" sz="1200" dirty="0">
                  <a:latin typeface="+mj-lt"/>
                </a:endParaRPr>
              </a:p>
              <a:p>
                <a:pPr marL="0" indent="0">
                  <a:buNone/>
                </a:pPr>
                <a:endParaRPr lang="en-GB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Segnaposto contenuto 2">
                <a:extLst>
                  <a:ext uri="{FF2B5EF4-FFF2-40B4-BE49-F238E27FC236}">
                    <a16:creationId xmlns:a16="http://schemas.microsoft.com/office/drawing/2014/main" id="{219EB55F-0761-7EA1-BC71-304CB487C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606" y="1432423"/>
                <a:ext cx="5455194" cy="3633353"/>
              </a:xfrm>
              <a:prstGeom prst="rect">
                <a:avLst/>
              </a:prstGeom>
              <a:blipFill>
                <a:blip r:embed="rId4"/>
                <a:stretch>
                  <a:fillRect r="-55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F820A4E4-5D76-2B8D-C22D-7140F9D0BEBD}"/>
              </a:ext>
            </a:extLst>
          </p:cNvPr>
          <p:cNvSpPr/>
          <p:nvPr/>
        </p:nvSpPr>
        <p:spPr>
          <a:xfrm>
            <a:off x="736892" y="5308623"/>
            <a:ext cx="2066544" cy="92950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chemeClr val="accent1"/>
                </a:solidFill>
                <a:latin typeface="+mj-lt"/>
              </a:rPr>
              <a:t>Hyperparameters</a:t>
            </a:r>
          </a:p>
          <a:p>
            <a:r>
              <a:rPr lang="en-GB" sz="1600" dirty="0">
                <a:latin typeface="+mj-lt"/>
              </a:rPr>
              <a:t>Time window: 0.01 s</a:t>
            </a:r>
          </a:p>
          <a:p>
            <a:r>
              <a:rPr lang="en-GB" sz="1600" dirty="0">
                <a:latin typeface="+mj-lt"/>
              </a:rPr>
              <a:t>Tolerance: 0.05 s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17EB41BB-914E-2492-C2BD-E99CBED3A48F}"/>
              </a:ext>
            </a:extLst>
          </p:cNvPr>
          <p:cNvSpPr/>
          <p:nvPr/>
        </p:nvSpPr>
        <p:spPr>
          <a:xfrm>
            <a:off x="736892" y="2651760"/>
            <a:ext cx="5060406" cy="2103120"/>
          </a:xfrm>
          <a:prstGeom prst="roundRect">
            <a:avLst>
              <a:gd name="adj" fmla="val 11450"/>
            </a:avLst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2AA51768-9903-8070-F58C-47D8DFF795A1}"/>
                  </a:ext>
                </a:extLst>
              </p:cNvPr>
              <p:cNvSpPr txBox="1"/>
              <p:nvPr/>
            </p:nvSpPr>
            <p:spPr>
              <a:xfrm>
                <a:off x="2308851" y="4676887"/>
                <a:ext cx="2212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sz="18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𝑐𝑒𝑛𝑡𝑟𝑎𝑙</m:t>
                          </m:r>
                        </m:sub>
                      </m:sSub>
                      <m:r>
                        <a:rPr lang="it-IT" sz="18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8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𝑝𝑜𝑠𝑖𝑡𝑖𝑜𝑛𝑖𝑛𝑔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2AA51768-9903-8070-F58C-47D8DFF79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851" y="4676887"/>
                <a:ext cx="2212337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B3D8294B-D930-FD71-7CA7-1F61B3AD5ECC}"/>
              </a:ext>
            </a:extLst>
          </p:cNvPr>
          <p:cNvSpPr/>
          <p:nvPr/>
        </p:nvSpPr>
        <p:spPr>
          <a:xfrm>
            <a:off x="6293394" y="1545336"/>
            <a:ext cx="5060406" cy="3520440"/>
          </a:xfrm>
          <a:prstGeom prst="roundRect">
            <a:avLst>
              <a:gd name="adj" fmla="val 10174"/>
            </a:avLst>
          </a:prstGeom>
          <a:noFill/>
          <a:ln w="28575" cap="flat" cmpd="sng" algn="ctr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279E60A1-1C09-2FFB-BA8F-3F3463BC04CD}"/>
                  </a:ext>
                </a:extLst>
              </p:cNvPr>
              <p:cNvSpPr txBox="1"/>
              <p:nvPr/>
            </p:nvSpPr>
            <p:spPr>
              <a:xfrm rot="5400000">
                <a:off x="10636557" y="3064432"/>
                <a:ext cx="1823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𝐴𝑠</m:t>
                      </m:r>
                      <m:r>
                        <a:rPr lang="it-IT" sz="18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8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𝑑𝑜𝑛𝑒</m:t>
                      </m:r>
                      <m:r>
                        <a:rPr lang="it-IT" sz="18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8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𝑏𝑒𝑓𝑜𝑟𝑒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279E60A1-1C09-2FFB-BA8F-3F3463BC0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0636557" y="3064432"/>
                <a:ext cx="1823384" cy="369332"/>
              </a:xfrm>
              <a:prstGeom prst="rect">
                <a:avLst/>
              </a:prstGeom>
              <a:blipFill>
                <a:blip r:embed="rId6"/>
                <a:stretch>
                  <a:fillRect l="-131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290E9DFC-2FA0-82B2-EE4B-3518B2754EA6}"/>
              </a:ext>
            </a:extLst>
          </p:cNvPr>
          <p:cNvSpPr/>
          <p:nvPr/>
        </p:nvSpPr>
        <p:spPr>
          <a:xfrm>
            <a:off x="3554693" y="5178689"/>
            <a:ext cx="7900415" cy="105943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>
                <a:latin typeface="+mj-lt"/>
              </a:rPr>
              <a:t>Notes: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+mj-lt"/>
              </a:rPr>
              <a:t>the possibility of having multiple QRS detected is handle considering the most prominent 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+mj-lt"/>
              </a:rPr>
              <a:t>Unvaluable QRS points are imputed using the median QRS position for the trace</a:t>
            </a:r>
          </a:p>
        </p:txBody>
      </p:sp>
    </p:spTree>
    <p:extLst>
      <p:ext uri="{BB962C8B-B14F-4D97-AF65-F5344CB8AC3E}">
        <p14:creationId xmlns:p14="http://schemas.microsoft.com/office/powerpoint/2010/main" val="1313116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2: results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15</a:t>
            </a:fld>
            <a:endParaRPr lang="en-US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78100" y="1574963"/>
            <a:ext cx="3928145" cy="27463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latin typeface="+mj-lt"/>
              </a:rPr>
              <a:t>Results correctly obtained with strategy 1 are maintained.</a:t>
            </a:r>
          </a:p>
          <a:p>
            <a:r>
              <a:rPr lang="en-GB" sz="1800" dirty="0">
                <a:latin typeface="+mj-lt"/>
              </a:rPr>
              <a:t>But now errors are corrected.</a:t>
            </a:r>
          </a:p>
          <a:p>
            <a:pPr lvl="1"/>
            <a:r>
              <a:rPr lang="en-GB" sz="1400" dirty="0">
                <a:latin typeface="+mj-lt"/>
              </a:rPr>
              <a:t>Clear distinction between </a:t>
            </a:r>
            <a:r>
              <a:rPr lang="en-GB" sz="14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atrial</a:t>
            </a:r>
            <a:r>
              <a:rPr lang="en-GB" sz="1400" dirty="0">
                <a:latin typeface="+mj-lt"/>
              </a:rPr>
              <a:t> and </a:t>
            </a:r>
            <a:r>
              <a:rPr lang="en-GB" sz="14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ventricular</a:t>
            </a:r>
            <a:r>
              <a:rPr lang="en-GB" sz="1400" dirty="0">
                <a:latin typeface="+mj-lt"/>
              </a:rPr>
              <a:t> components (and </a:t>
            </a:r>
            <a:r>
              <a:rPr lang="en-GB" sz="1400" b="1" dirty="0">
                <a:solidFill>
                  <a:srgbClr val="7030A0"/>
                </a:solidFill>
                <a:latin typeface="+mj-lt"/>
              </a:rPr>
              <a:t>His’ bundle</a:t>
            </a:r>
            <a:r>
              <a:rPr lang="en-GB" sz="1400" dirty="0">
                <a:latin typeface="+mj-lt"/>
              </a:rPr>
              <a:t>) even in signals with spare traces not aligned respect to the reference</a:t>
            </a:r>
          </a:p>
          <a:p>
            <a:pPr lvl="1"/>
            <a:r>
              <a:rPr lang="en-GB" sz="1400" dirty="0">
                <a:latin typeface="+mj-lt"/>
              </a:rPr>
              <a:t>Even with signals with multiple QRS episodes</a:t>
            </a:r>
          </a:p>
          <a:p>
            <a:r>
              <a:rPr lang="en-GB" sz="1800" dirty="0">
                <a:latin typeface="+mj-lt"/>
              </a:rPr>
              <a:t>Even if not always</a:t>
            </a:r>
            <a:endParaRPr lang="en-GB" sz="1400" dirty="0">
              <a:latin typeface="+mj-lt"/>
            </a:endParaRPr>
          </a:p>
          <a:p>
            <a:pPr lvl="1"/>
            <a:r>
              <a:rPr lang="en-GB" sz="1400" dirty="0">
                <a:latin typeface="+mj-lt"/>
              </a:rPr>
              <a:t>Due to limits of the QRS-detection algorithm. (i.e., low flexibility of hyperparameters)</a:t>
            </a:r>
          </a:p>
          <a:p>
            <a:pPr lvl="1"/>
            <a:r>
              <a:rPr lang="en-GB" sz="1400" dirty="0">
                <a:latin typeface="+mj-lt"/>
              </a:rPr>
              <a:t>A visual inspection suggest less than 1.5% of signals bad aligned  </a:t>
            </a:r>
          </a:p>
          <a:p>
            <a:pPr lvl="1"/>
            <a:endParaRPr lang="en-GB" sz="1400" dirty="0">
              <a:latin typeface="+mj-lt"/>
            </a:endParaRPr>
          </a:p>
          <a:p>
            <a:pPr marL="0" indent="0">
              <a:buNone/>
            </a:pPr>
            <a:endParaRPr lang="en-GB" sz="1600" dirty="0">
              <a:latin typeface="+mj-lt"/>
            </a:endParaRPr>
          </a:p>
        </p:txBody>
      </p:sp>
      <p:pic>
        <p:nvPicPr>
          <p:cNvPr id="9" name="Immagine 8" descr="Immagine che contiene testo, linea, diagramma, Carattere&#10;&#10;Descrizione generata automaticamente">
            <a:extLst>
              <a:ext uri="{FF2B5EF4-FFF2-40B4-BE49-F238E27FC236}">
                <a16:creationId xmlns:a16="http://schemas.microsoft.com/office/drawing/2014/main" id="{AC0556CF-38DE-C947-B4FD-3658AB5FDC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5" t="4562" r="8500" b="4562"/>
          <a:stretch/>
        </p:blipFill>
        <p:spPr>
          <a:xfrm>
            <a:off x="4561826" y="1574964"/>
            <a:ext cx="7360457" cy="4204044"/>
          </a:xfrm>
          <a:prstGeom prst="rect">
            <a:avLst/>
          </a:prstGeom>
        </p:spPr>
      </p:pic>
      <p:grpSp>
        <p:nvGrpSpPr>
          <p:cNvPr id="27" name="Gruppo 26">
            <a:extLst>
              <a:ext uri="{FF2B5EF4-FFF2-40B4-BE49-F238E27FC236}">
                <a16:creationId xmlns:a16="http://schemas.microsoft.com/office/drawing/2014/main" id="{C176A956-A758-63BE-9AB1-68A3D0876AD0}"/>
              </a:ext>
            </a:extLst>
          </p:cNvPr>
          <p:cNvGrpSpPr/>
          <p:nvPr/>
        </p:nvGrpSpPr>
        <p:grpSpPr>
          <a:xfrm>
            <a:off x="4498226" y="1578880"/>
            <a:ext cx="7360457" cy="4196212"/>
            <a:chOff x="4561825" y="1582796"/>
            <a:chExt cx="7360457" cy="4196212"/>
          </a:xfrm>
        </p:grpSpPr>
        <p:pic>
          <p:nvPicPr>
            <p:cNvPr id="20" name="Immagine 19" descr="Immagine che contiene testo, linea, diagramma, Parallelo&#10;&#10;Descrizione generata automaticamente">
              <a:extLst>
                <a:ext uri="{FF2B5EF4-FFF2-40B4-BE49-F238E27FC236}">
                  <a16:creationId xmlns:a16="http://schemas.microsoft.com/office/drawing/2014/main" id="{47871B0B-975D-F1F0-5BF1-FD46F13DD8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36" t="5293" r="8776" b="5200"/>
            <a:stretch/>
          </p:blipFill>
          <p:spPr>
            <a:xfrm>
              <a:off x="4561825" y="1582796"/>
              <a:ext cx="7360457" cy="4196212"/>
            </a:xfrm>
            <a:prstGeom prst="rect">
              <a:avLst/>
            </a:prstGeom>
          </p:spPr>
        </p:pic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397DB125-4B51-6E83-2066-8AC9A5B218FA}"/>
                </a:ext>
              </a:extLst>
            </p:cNvPr>
            <p:cNvSpPr/>
            <p:nvPr/>
          </p:nvSpPr>
          <p:spPr>
            <a:xfrm>
              <a:off x="5051282" y="2291908"/>
              <a:ext cx="1508138" cy="25980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Strategy</a:t>
              </a:r>
              <a:r>
                <a:rPr lang="it-IT" sz="1400" dirty="0"/>
                <a:t> 1</a:t>
              </a:r>
            </a:p>
          </p:txBody>
        </p:sp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B23201BA-9873-02BA-3D8E-051CEDDA0138}"/>
                </a:ext>
              </a:extLst>
            </p:cNvPr>
            <p:cNvSpPr/>
            <p:nvPr/>
          </p:nvSpPr>
          <p:spPr>
            <a:xfrm>
              <a:off x="8013453" y="1720309"/>
              <a:ext cx="457200" cy="971551"/>
            </a:xfrm>
            <a:prstGeom prst="round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C6168540-0542-A66E-3F27-ADC2384F2763}"/>
                </a:ext>
              </a:extLst>
            </p:cNvPr>
            <p:cNvSpPr/>
            <p:nvPr/>
          </p:nvSpPr>
          <p:spPr>
            <a:xfrm>
              <a:off x="9810750" y="1830936"/>
              <a:ext cx="457200" cy="475488"/>
            </a:xfrm>
            <a:prstGeom prst="roundRect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52" name="Gruppo 51">
            <a:extLst>
              <a:ext uri="{FF2B5EF4-FFF2-40B4-BE49-F238E27FC236}">
                <a16:creationId xmlns:a16="http://schemas.microsoft.com/office/drawing/2014/main" id="{352FC624-AA31-83DE-5E2E-83467DAC182F}"/>
              </a:ext>
            </a:extLst>
          </p:cNvPr>
          <p:cNvGrpSpPr/>
          <p:nvPr/>
        </p:nvGrpSpPr>
        <p:grpSpPr>
          <a:xfrm>
            <a:off x="4496353" y="1571048"/>
            <a:ext cx="7360457" cy="4196212"/>
            <a:chOff x="4561824" y="1582796"/>
            <a:chExt cx="7360457" cy="4196212"/>
          </a:xfrm>
        </p:grpSpPr>
        <p:pic>
          <p:nvPicPr>
            <p:cNvPr id="10" name="Immagine 9" descr="Immagine che contiene testo, linea, diagramma, Parallelo&#10;&#10;Descrizione generata automaticamente">
              <a:extLst>
                <a:ext uri="{FF2B5EF4-FFF2-40B4-BE49-F238E27FC236}">
                  <a16:creationId xmlns:a16="http://schemas.microsoft.com/office/drawing/2014/main" id="{29F879D0-80CB-C6FC-A66D-84723680D4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99" t="5292" r="8875" b="5147"/>
            <a:stretch/>
          </p:blipFill>
          <p:spPr>
            <a:xfrm>
              <a:off x="4561824" y="1582796"/>
              <a:ext cx="7360457" cy="4196212"/>
            </a:xfrm>
            <a:prstGeom prst="rect">
              <a:avLst/>
            </a:prstGeom>
          </p:spPr>
        </p:pic>
        <p:sp>
          <p:nvSpPr>
            <p:cNvPr id="34" name="Rettangolo con angoli arrotondati 33">
              <a:extLst>
                <a:ext uri="{FF2B5EF4-FFF2-40B4-BE49-F238E27FC236}">
                  <a16:creationId xmlns:a16="http://schemas.microsoft.com/office/drawing/2014/main" id="{7BC3FA88-BB69-ED22-CB9B-2C88802BF7EE}"/>
                </a:ext>
              </a:extLst>
            </p:cNvPr>
            <p:cNvSpPr/>
            <p:nvPr/>
          </p:nvSpPr>
          <p:spPr>
            <a:xfrm>
              <a:off x="10305762" y="1808871"/>
              <a:ext cx="1508138" cy="25980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Strategy</a:t>
              </a:r>
              <a:r>
                <a:rPr lang="it-IT" sz="1400" dirty="0"/>
                <a:t> 2</a:t>
              </a:r>
            </a:p>
          </p:txBody>
        </p:sp>
        <p:sp>
          <p:nvSpPr>
            <p:cNvPr id="38" name="Rettangolo con angoli arrotondati 37">
              <a:extLst>
                <a:ext uri="{FF2B5EF4-FFF2-40B4-BE49-F238E27FC236}">
                  <a16:creationId xmlns:a16="http://schemas.microsoft.com/office/drawing/2014/main" id="{9F7536BB-82E4-3AF8-046C-BD00DD78F208}"/>
                </a:ext>
              </a:extLst>
            </p:cNvPr>
            <p:cNvSpPr/>
            <p:nvPr/>
          </p:nvSpPr>
          <p:spPr>
            <a:xfrm>
              <a:off x="6130522" y="1712402"/>
              <a:ext cx="457200" cy="971551"/>
            </a:xfrm>
            <a:prstGeom prst="round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" name="Rettangolo con angoli arrotondati 40">
              <a:extLst>
                <a:ext uri="{FF2B5EF4-FFF2-40B4-BE49-F238E27FC236}">
                  <a16:creationId xmlns:a16="http://schemas.microsoft.com/office/drawing/2014/main" id="{388A1507-7626-8DDC-A533-359527B5133C}"/>
                </a:ext>
              </a:extLst>
            </p:cNvPr>
            <p:cNvSpPr/>
            <p:nvPr/>
          </p:nvSpPr>
          <p:spPr>
            <a:xfrm>
              <a:off x="7927819" y="1823029"/>
              <a:ext cx="457200" cy="475488"/>
            </a:xfrm>
            <a:prstGeom prst="roundRect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55" name="Gruppo 54">
            <a:extLst>
              <a:ext uri="{FF2B5EF4-FFF2-40B4-BE49-F238E27FC236}">
                <a16:creationId xmlns:a16="http://schemas.microsoft.com/office/drawing/2014/main" id="{A0974D4F-0FFC-BCF2-5249-DE8794AF917C}"/>
              </a:ext>
            </a:extLst>
          </p:cNvPr>
          <p:cNvGrpSpPr/>
          <p:nvPr/>
        </p:nvGrpSpPr>
        <p:grpSpPr>
          <a:xfrm>
            <a:off x="4476033" y="1563216"/>
            <a:ext cx="7360457" cy="4196212"/>
            <a:chOff x="4561823" y="1574963"/>
            <a:chExt cx="7360457" cy="4196212"/>
          </a:xfrm>
        </p:grpSpPr>
        <p:pic>
          <p:nvPicPr>
            <p:cNvPr id="54" name="Immagine 53" descr="Immagine che contiene testo, linea, diagramma, Parallelo&#10;&#10;Descrizione generata automaticamente">
              <a:extLst>
                <a:ext uri="{FF2B5EF4-FFF2-40B4-BE49-F238E27FC236}">
                  <a16:creationId xmlns:a16="http://schemas.microsoft.com/office/drawing/2014/main" id="{CD1501A6-0F55-5550-78A5-E11FACF0F3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19" t="4455" r="8776" b="5497"/>
            <a:stretch/>
          </p:blipFill>
          <p:spPr>
            <a:xfrm>
              <a:off x="4561823" y="1574963"/>
              <a:ext cx="7360457" cy="4196212"/>
            </a:xfrm>
            <a:prstGeom prst="rect">
              <a:avLst/>
            </a:prstGeom>
          </p:spPr>
        </p:pic>
        <p:sp>
          <p:nvSpPr>
            <p:cNvPr id="47" name="Rettangolo con angoli arrotondati 46">
              <a:extLst>
                <a:ext uri="{FF2B5EF4-FFF2-40B4-BE49-F238E27FC236}">
                  <a16:creationId xmlns:a16="http://schemas.microsoft.com/office/drawing/2014/main" id="{D534312A-BC91-D957-D024-18607A9DBDF5}"/>
                </a:ext>
              </a:extLst>
            </p:cNvPr>
            <p:cNvSpPr/>
            <p:nvPr/>
          </p:nvSpPr>
          <p:spPr>
            <a:xfrm>
              <a:off x="5154991" y="2176444"/>
              <a:ext cx="1508138" cy="25980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Strategy</a:t>
              </a:r>
              <a:r>
                <a:rPr lang="it-IT" sz="1400" dirty="0"/>
                <a:t> 2</a:t>
              </a:r>
            </a:p>
          </p:txBody>
        </p:sp>
        <p:sp>
          <p:nvSpPr>
            <p:cNvPr id="50" name="Rettangolo con angoli arrotondati 49">
              <a:extLst>
                <a:ext uri="{FF2B5EF4-FFF2-40B4-BE49-F238E27FC236}">
                  <a16:creationId xmlns:a16="http://schemas.microsoft.com/office/drawing/2014/main" id="{C32FE52E-A8B7-9710-512D-8F137CC24ACB}"/>
                </a:ext>
              </a:extLst>
            </p:cNvPr>
            <p:cNvSpPr/>
            <p:nvPr/>
          </p:nvSpPr>
          <p:spPr>
            <a:xfrm>
              <a:off x="7477917" y="1720234"/>
              <a:ext cx="457200" cy="971551"/>
            </a:xfrm>
            <a:prstGeom prst="round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Rettangolo con angoli arrotondati 50">
              <a:extLst>
                <a:ext uri="{FF2B5EF4-FFF2-40B4-BE49-F238E27FC236}">
                  <a16:creationId xmlns:a16="http://schemas.microsoft.com/office/drawing/2014/main" id="{260DFF0F-43E7-4129-B6EA-D3F7ABE0CEFD}"/>
                </a:ext>
              </a:extLst>
            </p:cNvPr>
            <p:cNvSpPr/>
            <p:nvPr/>
          </p:nvSpPr>
          <p:spPr>
            <a:xfrm>
              <a:off x="8475076" y="1700956"/>
              <a:ext cx="457200" cy="590952"/>
            </a:xfrm>
            <a:prstGeom prst="roundRect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1" name="Gruppo 60">
            <a:extLst>
              <a:ext uri="{FF2B5EF4-FFF2-40B4-BE49-F238E27FC236}">
                <a16:creationId xmlns:a16="http://schemas.microsoft.com/office/drawing/2014/main" id="{1E6B8D44-A7AE-D819-D0AC-47935B76B59B}"/>
              </a:ext>
            </a:extLst>
          </p:cNvPr>
          <p:cNvGrpSpPr/>
          <p:nvPr/>
        </p:nvGrpSpPr>
        <p:grpSpPr>
          <a:xfrm>
            <a:off x="4476032" y="1571048"/>
            <a:ext cx="7360457" cy="4198764"/>
            <a:chOff x="4561820" y="1580244"/>
            <a:chExt cx="7360457" cy="4198764"/>
          </a:xfrm>
        </p:grpSpPr>
        <p:pic>
          <p:nvPicPr>
            <p:cNvPr id="57" name="Immagine 56" descr="Immagine che contiene testo, linea, diagramma, Parallelo&#10;&#10;Descrizione generata automaticamente">
              <a:extLst>
                <a:ext uri="{FF2B5EF4-FFF2-40B4-BE49-F238E27FC236}">
                  <a16:creationId xmlns:a16="http://schemas.microsoft.com/office/drawing/2014/main" id="{524E9FEA-0C58-015F-CC2F-DA491084D9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95" t="5198" r="8776" b="5796"/>
            <a:stretch/>
          </p:blipFill>
          <p:spPr>
            <a:xfrm>
              <a:off x="4561820" y="1580244"/>
              <a:ext cx="7360457" cy="4198764"/>
            </a:xfrm>
            <a:prstGeom prst="rect">
              <a:avLst/>
            </a:prstGeom>
          </p:spPr>
        </p:pic>
        <p:sp>
          <p:nvSpPr>
            <p:cNvPr id="58" name="Rettangolo con angoli arrotondati 57">
              <a:extLst>
                <a:ext uri="{FF2B5EF4-FFF2-40B4-BE49-F238E27FC236}">
                  <a16:creationId xmlns:a16="http://schemas.microsoft.com/office/drawing/2014/main" id="{0B0D083A-069F-04A6-A351-A8BA2E369DE3}"/>
                </a:ext>
              </a:extLst>
            </p:cNvPr>
            <p:cNvSpPr/>
            <p:nvPr/>
          </p:nvSpPr>
          <p:spPr>
            <a:xfrm>
              <a:off x="5123765" y="1928744"/>
              <a:ext cx="1508138" cy="25980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Strategy</a:t>
              </a:r>
              <a:r>
                <a:rPr lang="it-IT" sz="1400" dirty="0"/>
                <a:t> 2</a:t>
              </a:r>
            </a:p>
          </p:txBody>
        </p:sp>
        <p:sp>
          <p:nvSpPr>
            <p:cNvPr id="59" name="Rettangolo con angoli arrotondati 58">
              <a:extLst>
                <a:ext uri="{FF2B5EF4-FFF2-40B4-BE49-F238E27FC236}">
                  <a16:creationId xmlns:a16="http://schemas.microsoft.com/office/drawing/2014/main" id="{149DED90-340F-EF6A-507B-5AED03D10851}"/>
                </a:ext>
              </a:extLst>
            </p:cNvPr>
            <p:cNvSpPr/>
            <p:nvPr/>
          </p:nvSpPr>
          <p:spPr>
            <a:xfrm>
              <a:off x="6823884" y="2068680"/>
              <a:ext cx="457200" cy="367573"/>
            </a:xfrm>
            <a:prstGeom prst="round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0" name="Rettangolo con angoli arrotondati 59">
              <a:extLst>
                <a:ext uri="{FF2B5EF4-FFF2-40B4-BE49-F238E27FC236}">
                  <a16:creationId xmlns:a16="http://schemas.microsoft.com/office/drawing/2014/main" id="{18080066-4109-71E3-1549-07A55EC04442}"/>
                </a:ext>
              </a:extLst>
            </p:cNvPr>
            <p:cNvSpPr/>
            <p:nvPr/>
          </p:nvSpPr>
          <p:spPr>
            <a:xfrm>
              <a:off x="8036615" y="1720233"/>
              <a:ext cx="457200" cy="963719"/>
            </a:xfrm>
            <a:prstGeom prst="roundRect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75" name="Gruppo 74">
            <a:extLst>
              <a:ext uri="{FF2B5EF4-FFF2-40B4-BE49-F238E27FC236}">
                <a16:creationId xmlns:a16="http://schemas.microsoft.com/office/drawing/2014/main" id="{B3B1C029-7BAE-BB59-2024-CD3512005329}"/>
              </a:ext>
            </a:extLst>
          </p:cNvPr>
          <p:cNvGrpSpPr/>
          <p:nvPr/>
        </p:nvGrpSpPr>
        <p:grpSpPr>
          <a:xfrm>
            <a:off x="4486192" y="1590529"/>
            <a:ext cx="7360457" cy="4219971"/>
            <a:chOff x="4557477" y="1559036"/>
            <a:chExt cx="7360457" cy="4219971"/>
          </a:xfrm>
        </p:grpSpPr>
        <p:pic>
          <p:nvPicPr>
            <p:cNvPr id="71" name="Immagine 70" descr="Immagine che contiene testo, linea, diagramma, Carattere&#10;&#10;Descrizione generata automaticamente">
              <a:extLst>
                <a:ext uri="{FF2B5EF4-FFF2-40B4-BE49-F238E27FC236}">
                  <a16:creationId xmlns:a16="http://schemas.microsoft.com/office/drawing/2014/main" id="{09725B49-53A9-BCA8-9BC3-1FA66FCBCB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75" t="4854" r="9175" b="5731"/>
            <a:stretch/>
          </p:blipFill>
          <p:spPr>
            <a:xfrm>
              <a:off x="4557477" y="1559036"/>
              <a:ext cx="7360457" cy="4219971"/>
            </a:xfrm>
            <a:prstGeom prst="rect">
              <a:avLst/>
            </a:prstGeom>
          </p:spPr>
        </p:pic>
        <p:sp>
          <p:nvSpPr>
            <p:cNvPr id="72" name="Rettangolo con angoli arrotondati 71">
              <a:extLst>
                <a:ext uri="{FF2B5EF4-FFF2-40B4-BE49-F238E27FC236}">
                  <a16:creationId xmlns:a16="http://schemas.microsoft.com/office/drawing/2014/main" id="{F586489B-1B64-7FAA-C394-BF70212D81B1}"/>
                </a:ext>
              </a:extLst>
            </p:cNvPr>
            <p:cNvSpPr/>
            <p:nvPr/>
          </p:nvSpPr>
          <p:spPr>
            <a:xfrm>
              <a:off x="5354027" y="2145086"/>
              <a:ext cx="1508138" cy="25980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Strategy</a:t>
              </a:r>
              <a:r>
                <a:rPr lang="it-IT" sz="1400" dirty="0"/>
                <a:t> 2</a:t>
              </a:r>
            </a:p>
          </p:txBody>
        </p:sp>
        <p:sp>
          <p:nvSpPr>
            <p:cNvPr id="73" name="Rettangolo con angoli arrotondati 72">
              <a:extLst>
                <a:ext uri="{FF2B5EF4-FFF2-40B4-BE49-F238E27FC236}">
                  <a16:creationId xmlns:a16="http://schemas.microsoft.com/office/drawing/2014/main" id="{19AAF1A4-3274-785A-FED8-68F061CB328E}"/>
                </a:ext>
              </a:extLst>
            </p:cNvPr>
            <p:cNvSpPr/>
            <p:nvPr/>
          </p:nvSpPr>
          <p:spPr>
            <a:xfrm>
              <a:off x="7840923" y="1847603"/>
              <a:ext cx="457200" cy="367573"/>
            </a:xfrm>
            <a:prstGeom prst="round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4" name="Rettangolo con angoli arrotondati 73">
              <a:extLst>
                <a:ext uri="{FF2B5EF4-FFF2-40B4-BE49-F238E27FC236}">
                  <a16:creationId xmlns:a16="http://schemas.microsoft.com/office/drawing/2014/main" id="{6A07A73C-A95D-6DB5-1F7A-59EEC3FFE38B}"/>
                </a:ext>
              </a:extLst>
            </p:cNvPr>
            <p:cNvSpPr/>
            <p:nvPr/>
          </p:nvSpPr>
          <p:spPr>
            <a:xfrm>
              <a:off x="9043372" y="1694584"/>
              <a:ext cx="457200" cy="963719"/>
            </a:xfrm>
            <a:prstGeom prst="roundRect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69" name="Immagine 68" descr="Immagine che contiene testo, linea, diagramma, Carattere&#10;&#10;Descrizione generata automaticamente">
            <a:extLst>
              <a:ext uri="{FF2B5EF4-FFF2-40B4-BE49-F238E27FC236}">
                <a16:creationId xmlns:a16="http://schemas.microsoft.com/office/drawing/2014/main" id="{D74DAE6B-D546-7EB4-EF3F-7B5622B125D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0" t="5146" r="8800" b="5876"/>
          <a:stretch/>
        </p:blipFill>
        <p:spPr>
          <a:xfrm>
            <a:off x="4463998" y="1567132"/>
            <a:ext cx="7360457" cy="420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61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comments and observations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8C167163-56EB-9659-9274-C86DE4A14723}"/>
              </a:ext>
            </a:extLst>
          </p:cNvPr>
          <p:cNvSpPr txBox="1">
            <a:spLocks/>
          </p:cNvSpPr>
          <p:nvPr/>
        </p:nvSpPr>
        <p:spPr>
          <a:xfrm>
            <a:off x="362479" y="1432632"/>
            <a:ext cx="4961996" cy="3691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 dirty="0">
                <a:latin typeface="+mj-lt"/>
              </a:rPr>
              <a:t>After the alignment </a:t>
            </a:r>
            <a:r>
              <a:rPr lang="en-GB" sz="1400" dirty="0">
                <a:latin typeface="+mj-lt"/>
              </a:rPr>
              <a:t>it’s possible to clearly distinguish between atrial and ventricular contributions.</a:t>
            </a:r>
          </a:p>
          <a:p>
            <a:pPr marL="0" indent="0">
              <a:buNone/>
            </a:pPr>
            <a:r>
              <a:rPr lang="en-GB" sz="1400" dirty="0">
                <a:latin typeface="+mj-lt"/>
              </a:rPr>
              <a:t>Thus, it’s possible to </a:t>
            </a:r>
            <a:r>
              <a:rPr lang="en-GB" sz="1400" b="1" dirty="0">
                <a:latin typeface="+mj-lt"/>
              </a:rPr>
              <a:t>check the Maps’ proprieties</a:t>
            </a:r>
            <a:r>
              <a:rPr lang="en-GB" sz="1400" dirty="0">
                <a:latin typeface="+mj-lt"/>
              </a:rPr>
              <a:t>.</a:t>
            </a:r>
          </a:p>
          <a:p>
            <a:pPr marL="0" indent="0">
              <a:buNone/>
            </a:pPr>
            <a:r>
              <a:rPr lang="en-GB" sz="1400" dirty="0">
                <a:latin typeface="+mj-lt"/>
              </a:rPr>
              <a:t>By looking at the signals after the alignment there is still an open question:</a:t>
            </a:r>
          </a:p>
          <a:p>
            <a:pPr marL="0" indent="0">
              <a:buNone/>
            </a:pPr>
            <a:r>
              <a:rPr lang="en-GB" sz="1400" b="1" dirty="0">
                <a:solidFill>
                  <a:schemeClr val="accent1"/>
                </a:solidFill>
                <a:latin typeface="+mj-lt"/>
              </a:rPr>
              <a:t>Why some traces have a dominant component which is not expected?</a:t>
            </a:r>
          </a:p>
          <a:p>
            <a:pPr marL="0" indent="0">
              <a:buNone/>
            </a:pPr>
            <a:r>
              <a:rPr lang="en-GB" sz="1400" i="1" dirty="0">
                <a:latin typeface="+mj-lt"/>
              </a:rPr>
              <a:t>Example: dominant ventricular signal into a record from MAP A</a:t>
            </a:r>
          </a:p>
          <a:p>
            <a:pPr marL="0" indent="0">
              <a:buNone/>
            </a:pPr>
            <a:r>
              <a:rPr lang="en-GB" sz="1400" b="1" dirty="0">
                <a:latin typeface="+mj-lt"/>
              </a:rPr>
              <a:t>Possible answers:</a:t>
            </a:r>
          </a:p>
          <a:p>
            <a:pPr>
              <a:buFont typeface="+mj-lt"/>
              <a:buAutoNum type="arabicPeriod"/>
            </a:pPr>
            <a:r>
              <a:rPr lang="en-GB" sz="1400" dirty="0">
                <a:latin typeface="+mj-lt"/>
              </a:rPr>
              <a:t>Wrong strategy of alignment </a:t>
            </a:r>
          </a:p>
          <a:p>
            <a:pPr>
              <a:buFont typeface="+mj-lt"/>
              <a:buAutoNum type="arabicPeriod"/>
            </a:pPr>
            <a:r>
              <a:rPr lang="en-GB" sz="1400" dirty="0">
                <a:latin typeface="+mj-lt"/>
              </a:rPr>
              <a:t>Noise and bad positioning of the electrode</a:t>
            </a:r>
          </a:p>
          <a:p>
            <a:pPr>
              <a:buFont typeface="+mj-lt"/>
              <a:buAutoNum type="arabicPeriod"/>
            </a:pPr>
            <a:r>
              <a:rPr lang="en-GB" sz="1400" dirty="0">
                <a:latin typeface="+mj-lt"/>
              </a:rPr>
              <a:t>Necessity of positional information to completely characterize the signal (i.e., </a:t>
            </a:r>
            <a:r>
              <a:rPr lang="en-US" sz="1400" dirty="0">
                <a:latin typeface="+mj-lt"/>
              </a:rPr>
              <a:t>the heart surgeon knows where it’s located with the electrode and uses this information to “classify” the signal)</a:t>
            </a:r>
          </a:p>
          <a:p>
            <a:pPr>
              <a:buFont typeface="+mj-lt"/>
              <a:buAutoNum type="arabicPeriod"/>
            </a:pPr>
            <a:r>
              <a:rPr lang="en-US" sz="1400" dirty="0">
                <a:latin typeface="+mj-lt"/>
              </a:rPr>
              <a:t>Since the classification is done a posteriori (knowing the ablation result), it is possible that the signal may be afferent to a certain MAP even though its characteristics do not suggest the classification assigned to it</a:t>
            </a:r>
            <a:endParaRPr lang="en-GB" sz="1200" dirty="0">
              <a:latin typeface="+mj-lt"/>
            </a:endParaRP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AE3D8E12-8427-7C68-DFF2-48E7681B0585}"/>
              </a:ext>
            </a:extLst>
          </p:cNvPr>
          <p:cNvGrpSpPr/>
          <p:nvPr/>
        </p:nvGrpSpPr>
        <p:grpSpPr>
          <a:xfrm>
            <a:off x="5434943" y="1577068"/>
            <a:ext cx="6519120" cy="3691981"/>
            <a:chOff x="5434943" y="1577068"/>
            <a:chExt cx="6519120" cy="3691981"/>
          </a:xfrm>
        </p:grpSpPr>
        <p:pic>
          <p:nvPicPr>
            <p:cNvPr id="5" name="Immagine 4" descr="Immagine che contiene testo, linea, diagramma, Carattere&#10;&#10;Descrizione generata automaticamente">
              <a:extLst>
                <a:ext uri="{FF2B5EF4-FFF2-40B4-BE49-F238E27FC236}">
                  <a16:creationId xmlns:a16="http://schemas.microsoft.com/office/drawing/2014/main" id="{05213223-B8FE-E48B-C21E-AD2B36FBC0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49" t="4123" r="8575" b="5438"/>
            <a:stretch/>
          </p:blipFill>
          <p:spPr>
            <a:xfrm>
              <a:off x="5434943" y="1577068"/>
              <a:ext cx="6519120" cy="3691981"/>
            </a:xfrm>
            <a:prstGeom prst="rect">
              <a:avLst/>
            </a:prstGeom>
          </p:spPr>
        </p:pic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3520F848-5169-B55F-5A1B-5887E904B184}"/>
                </a:ext>
              </a:extLst>
            </p:cNvPr>
            <p:cNvSpPr/>
            <p:nvPr/>
          </p:nvSpPr>
          <p:spPr>
            <a:xfrm>
              <a:off x="8610600" y="1755648"/>
              <a:ext cx="868680" cy="777240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BD43F7AF-4CB4-BA7A-11F2-AFFEC77BE3D6}"/>
                </a:ext>
              </a:extLst>
            </p:cNvPr>
            <p:cNvSpPr txBox="1"/>
            <p:nvPr/>
          </p:nvSpPr>
          <p:spPr>
            <a:xfrm>
              <a:off x="9479280" y="1892809"/>
              <a:ext cx="7429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accent1"/>
                  </a:solidFill>
                </a:rPr>
                <a:t>Why?</a:t>
              </a:r>
            </a:p>
            <a:p>
              <a:endParaRPr lang="it-IT" sz="14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892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58"/>
            <a:ext cx="10515600" cy="4722511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Necessity of alignment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QRS detection: Pam-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Tompinks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algorithm 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Traces alignment: strategy 1</a:t>
            </a:r>
          </a:p>
          <a:p>
            <a:pPr lvl="1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Description</a:t>
            </a:r>
          </a:p>
          <a:p>
            <a:pPr lvl="1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Traces alignment: strategy 2</a:t>
            </a:r>
          </a:p>
          <a:p>
            <a:pPr lvl="1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Description</a:t>
            </a:r>
          </a:p>
          <a:p>
            <a:pPr lvl="1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r>
              <a:rPr lang="en-US" sz="2400" dirty="0"/>
              <a:t>Conclusions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081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/>
              <a:t>Conclusions</a:t>
            </a:r>
            <a:endParaRPr lang="en-US" sz="36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18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88F10A3-B51A-5737-E391-BBC862C3D528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334AD31-F8CD-F096-F547-4896E55300D2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2216921-F32D-FCB8-56C5-732473CABB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7357" y="1531935"/>
            <a:ext cx="10656443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it-IT" sz="1600" dirty="0"/>
              <a:t>The presented analysis starts by highlighting the </a:t>
            </a:r>
            <a:r>
              <a:rPr lang="en-GB" altLang="it-IT" sz="1600" b="1" dirty="0">
                <a:solidFill>
                  <a:schemeClr val="accent1"/>
                </a:solidFill>
              </a:rPr>
              <a:t>necessity of signal alignment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altLang="it-IT" sz="16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it-IT" sz="1600" dirty="0"/>
              <a:t>The </a:t>
            </a:r>
            <a:r>
              <a:rPr lang="en-GB" altLang="it-IT" sz="1600" b="1" dirty="0">
                <a:solidFill>
                  <a:schemeClr val="accent1"/>
                </a:solidFill>
              </a:rPr>
              <a:t>first</a:t>
            </a:r>
            <a:r>
              <a:rPr lang="en-GB" altLang="it-IT" sz="1600" dirty="0"/>
              <a:t> </a:t>
            </a:r>
            <a:r>
              <a:rPr lang="en-GB" altLang="it-IT" sz="1600" b="1" dirty="0">
                <a:solidFill>
                  <a:schemeClr val="accent1"/>
                </a:solidFill>
              </a:rPr>
              <a:t>strategy</a:t>
            </a:r>
            <a:r>
              <a:rPr lang="en-GB" altLang="it-IT" sz="1600" dirty="0"/>
              <a:t> used was </a:t>
            </a:r>
            <a:r>
              <a:rPr lang="en-GB" altLang="it-IT" sz="1600" b="1" dirty="0">
                <a:solidFill>
                  <a:schemeClr val="accent1"/>
                </a:solidFill>
              </a:rPr>
              <a:t>too</a:t>
            </a:r>
            <a:r>
              <a:rPr lang="en-GB" altLang="it-IT" sz="1600" dirty="0"/>
              <a:t> </a:t>
            </a:r>
            <a:r>
              <a:rPr lang="en-GB" altLang="it-IT" sz="1600" b="1" dirty="0">
                <a:solidFill>
                  <a:schemeClr val="accent1"/>
                </a:solidFill>
              </a:rPr>
              <a:t>simple</a:t>
            </a:r>
            <a:r>
              <a:rPr lang="en-GB" altLang="it-IT" sz="1600" dirty="0"/>
              <a:t> and </a:t>
            </a:r>
            <a:r>
              <a:rPr lang="en-GB" altLang="it-IT" sz="1600" b="1" dirty="0">
                <a:solidFill>
                  <a:schemeClr val="accent1"/>
                </a:solidFill>
              </a:rPr>
              <a:t>leads</a:t>
            </a:r>
            <a:r>
              <a:rPr lang="en-GB" altLang="it-IT" sz="1600" dirty="0"/>
              <a:t> to </a:t>
            </a:r>
            <a:r>
              <a:rPr lang="en-GB" altLang="it-IT" sz="1600" b="1" dirty="0">
                <a:solidFill>
                  <a:schemeClr val="accent1"/>
                </a:solidFill>
              </a:rPr>
              <a:t>misleading</a:t>
            </a:r>
            <a:r>
              <a:rPr lang="en-GB" altLang="it-IT" sz="1600" dirty="0"/>
              <a:t> results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altLang="it-IT" sz="16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it-IT" sz="1600" dirty="0"/>
              <a:t>The </a:t>
            </a:r>
            <a:r>
              <a:rPr lang="en-GB" altLang="it-IT" sz="1600" b="1" dirty="0">
                <a:solidFill>
                  <a:schemeClr val="accent1"/>
                </a:solidFill>
              </a:rPr>
              <a:t>second</a:t>
            </a:r>
            <a:r>
              <a:rPr lang="en-GB" altLang="it-IT" sz="1600" dirty="0"/>
              <a:t> one </a:t>
            </a:r>
            <a:r>
              <a:rPr lang="en-GB" altLang="it-IT" sz="1600" b="1" dirty="0">
                <a:solidFill>
                  <a:schemeClr val="accent1"/>
                </a:solidFill>
              </a:rPr>
              <a:t>considers</a:t>
            </a:r>
            <a:r>
              <a:rPr lang="en-GB" altLang="it-IT" sz="1600" dirty="0"/>
              <a:t> even of the </a:t>
            </a:r>
            <a:r>
              <a:rPr lang="en-GB" altLang="it-IT" sz="1600" b="1" dirty="0">
                <a:solidFill>
                  <a:schemeClr val="accent1"/>
                </a:solidFill>
              </a:rPr>
              <a:t>spare</a:t>
            </a:r>
            <a:r>
              <a:rPr lang="en-GB" altLang="it-IT" sz="1600" dirty="0"/>
              <a:t> signals, leading to more </a:t>
            </a:r>
            <a:r>
              <a:rPr lang="en-GB" altLang="it-IT" sz="1600" b="1" dirty="0">
                <a:solidFill>
                  <a:schemeClr val="accent1"/>
                </a:solidFill>
              </a:rPr>
              <a:t>robust</a:t>
            </a:r>
            <a:r>
              <a:rPr lang="en-GB" altLang="it-IT" sz="1600" dirty="0"/>
              <a:t> and </a:t>
            </a:r>
            <a:r>
              <a:rPr lang="en-GB" altLang="it-IT" sz="1600" b="1" dirty="0">
                <a:solidFill>
                  <a:schemeClr val="accent1"/>
                </a:solidFill>
              </a:rPr>
              <a:t>reliable</a:t>
            </a:r>
            <a:r>
              <a:rPr lang="en-GB" altLang="it-IT" sz="1600" dirty="0"/>
              <a:t> </a:t>
            </a:r>
            <a:r>
              <a:rPr lang="en-GB" altLang="it-IT" sz="1600" b="1" dirty="0">
                <a:solidFill>
                  <a:schemeClr val="accent1"/>
                </a:solidFill>
              </a:rPr>
              <a:t>results</a:t>
            </a:r>
            <a:r>
              <a:rPr lang="en-GB" altLang="it-IT" sz="1600" dirty="0"/>
              <a:t>. Even in this case some </a:t>
            </a:r>
            <a:r>
              <a:rPr lang="en-GB" altLang="it-IT" sz="1600" b="1" dirty="0">
                <a:solidFill>
                  <a:schemeClr val="accent1"/>
                </a:solidFill>
              </a:rPr>
              <a:t>errors</a:t>
            </a:r>
            <a:r>
              <a:rPr lang="en-GB" altLang="it-IT" sz="1600" dirty="0"/>
              <a:t> </a:t>
            </a:r>
            <a:r>
              <a:rPr lang="en-GB" altLang="it-IT" sz="1600" b="1" dirty="0">
                <a:solidFill>
                  <a:schemeClr val="accent1"/>
                </a:solidFill>
              </a:rPr>
              <a:t>can</a:t>
            </a:r>
            <a:r>
              <a:rPr lang="en-GB" altLang="it-IT" sz="1600" dirty="0"/>
              <a:t> </a:t>
            </a:r>
            <a:r>
              <a:rPr lang="en-GB" altLang="it-IT" sz="1600" b="1" dirty="0">
                <a:solidFill>
                  <a:schemeClr val="accent1"/>
                </a:solidFill>
              </a:rPr>
              <a:t>occur</a:t>
            </a:r>
            <a:r>
              <a:rPr lang="en-GB" altLang="it-IT" sz="1600" dirty="0"/>
              <a:t> but are very </a:t>
            </a:r>
            <a:r>
              <a:rPr lang="en-GB" altLang="it-IT" sz="1600" b="1" dirty="0">
                <a:solidFill>
                  <a:schemeClr val="accent1"/>
                </a:solidFill>
              </a:rPr>
              <a:t>limited</a:t>
            </a:r>
            <a:r>
              <a:rPr lang="en-GB" altLang="it-IT" sz="1600" dirty="0"/>
              <a:t> (less than 1.5% of signals). Probably, a more flexible and adaptable algorithm could improve the overall quality of the alignment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GB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it-IT" sz="1600" dirty="0"/>
              <a:t>Finally, an analysis of the information lost due to Nan-Padding should be done: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altLang="it-IT" sz="16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it-IT" sz="1600" dirty="0"/>
              <a:t>On</a:t>
            </a:r>
            <a:r>
              <a:rPr lang="en-GB" altLang="it-IT" sz="1600" b="1" dirty="0">
                <a:solidFill>
                  <a:srgbClr val="0070C0"/>
                </a:solidFill>
              </a:rPr>
              <a:t> average</a:t>
            </a:r>
            <a:r>
              <a:rPr lang="en-GB" altLang="it-IT" sz="1600" dirty="0"/>
              <a:t>, each subject lost </a:t>
            </a:r>
            <a:r>
              <a:rPr lang="en-GB" altLang="it-IT" sz="1600" b="1" dirty="0">
                <a:solidFill>
                  <a:srgbClr val="0070C0"/>
                </a:solidFill>
              </a:rPr>
              <a:t>10%</a:t>
            </a:r>
            <a:r>
              <a:rPr lang="en-GB" altLang="it-IT" sz="1600" dirty="0"/>
              <a:t> of each signal record (around 200 points per signal)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GB" altLang="it-IT" sz="16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But</a:t>
            </a:r>
            <a:r>
              <a:rPr lang="en-GB" altLang="it-IT" sz="1600" dirty="0"/>
              <a:t> such average has </a:t>
            </a:r>
            <a:r>
              <a:rPr lang="en-GB" altLang="it-IT" sz="1600" b="1" dirty="0">
                <a:solidFill>
                  <a:srgbClr val="0070C0"/>
                </a:solidFill>
              </a:rPr>
              <a:t>high</a:t>
            </a:r>
            <a:r>
              <a:rPr lang="en-GB" altLang="it-IT" sz="1600" dirty="0"/>
              <a:t> </a:t>
            </a:r>
            <a:r>
              <a:rPr lang="en-GB" altLang="it-IT" sz="1600" b="1" dirty="0">
                <a:solidFill>
                  <a:srgbClr val="0070C0"/>
                </a:solidFill>
              </a:rPr>
              <a:t>standard deviation</a:t>
            </a:r>
            <a:r>
              <a:rPr lang="en-GB" altLang="it-IT" sz="1600" dirty="0"/>
              <a:t>: around </a:t>
            </a:r>
            <a:r>
              <a:rPr lang="en-GB" altLang="it-IT" sz="1600" b="1" dirty="0">
                <a:solidFill>
                  <a:srgbClr val="0070C0"/>
                </a:solidFill>
              </a:rPr>
              <a:t>7%</a:t>
            </a:r>
            <a:r>
              <a:rPr lang="en-GB" altLang="it-IT" sz="1600" dirty="0"/>
              <a:t> (maximum average information lost: 15%, lowest: 0.3%)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GB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GB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GB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15802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58"/>
            <a:ext cx="10515600" cy="4722511"/>
          </a:xfrm>
        </p:spPr>
        <p:txBody>
          <a:bodyPr>
            <a:noAutofit/>
          </a:bodyPr>
          <a:lstStyle/>
          <a:p>
            <a:r>
              <a:rPr lang="en-US" sz="2400" dirty="0"/>
              <a:t>Necessity of alignment</a:t>
            </a:r>
          </a:p>
          <a:p>
            <a:r>
              <a:rPr lang="en-US" sz="2400" dirty="0"/>
              <a:t>QRS detection: Pam-</a:t>
            </a:r>
            <a:r>
              <a:rPr lang="en-US" sz="2400" dirty="0" err="1"/>
              <a:t>Tompinks</a:t>
            </a:r>
            <a:r>
              <a:rPr lang="en-US" sz="2400" dirty="0"/>
              <a:t> algorithm </a:t>
            </a:r>
          </a:p>
          <a:p>
            <a:r>
              <a:rPr lang="en-US" sz="2400" dirty="0"/>
              <a:t>Traces alignment: strategy 1</a:t>
            </a:r>
          </a:p>
          <a:p>
            <a:pPr lvl="1"/>
            <a:r>
              <a:rPr lang="en-US" sz="2000" dirty="0"/>
              <a:t>Description</a:t>
            </a:r>
          </a:p>
          <a:p>
            <a:pPr lvl="1"/>
            <a:r>
              <a:rPr lang="en-US" sz="2000" dirty="0"/>
              <a:t>Results</a:t>
            </a:r>
          </a:p>
          <a:p>
            <a:r>
              <a:rPr lang="en-US" sz="2400" dirty="0"/>
              <a:t>Traces alignment: strategy 2</a:t>
            </a:r>
          </a:p>
          <a:p>
            <a:pPr lvl="1"/>
            <a:r>
              <a:rPr lang="en-US" sz="2000" dirty="0"/>
              <a:t>Description</a:t>
            </a:r>
          </a:p>
          <a:p>
            <a:pPr lvl="1"/>
            <a:r>
              <a:rPr lang="en-US" sz="2000" dirty="0"/>
              <a:t>Results</a:t>
            </a:r>
          </a:p>
          <a:p>
            <a:r>
              <a:rPr lang="en-US" sz="2400" dirty="0"/>
              <a:t>Conclusions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499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58"/>
            <a:ext cx="10515600" cy="4722511"/>
          </a:xfrm>
        </p:spPr>
        <p:txBody>
          <a:bodyPr>
            <a:noAutofit/>
          </a:bodyPr>
          <a:lstStyle/>
          <a:p>
            <a:r>
              <a:rPr lang="en-US" sz="2400" dirty="0"/>
              <a:t>Necessity of alignment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QRS detection: Pam-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Tompinks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algorithm 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Traces alignment: strategy 1</a:t>
            </a:r>
          </a:p>
          <a:p>
            <a:pPr lvl="1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Description</a:t>
            </a:r>
          </a:p>
          <a:p>
            <a:pPr lvl="1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Traces alignment: strategy 2</a:t>
            </a:r>
          </a:p>
          <a:p>
            <a:pPr lvl="1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Description</a:t>
            </a:r>
          </a:p>
          <a:p>
            <a:pPr lvl="1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Conclusions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19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Necessity of Alignment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41" y="1487287"/>
            <a:ext cx="4979159" cy="45934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So far, we encountered several problems:</a:t>
            </a:r>
          </a:p>
          <a:p>
            <a:r>
              <a:rPr lang="en-US" sz="1600" dirty="0"/>
              <a:t>Distinguish between atrial and ventricular components into the ROV trace is not so easy</a:t>
            </a:r>
          </a:p>
          <a:p>
            <a:r>
              <a:rPr lang="en-US" sz="1600" dirty="0"/>
              <a:t>Traces are not directly comparable due to difference into the positions of the peaks</a:t>
            </a:r>
          </a:p>
          <a:p>
            <a:r>
              <a:rPr lang="en-US" sz="1600" dirty="0"/>
              <a:t>Population analysis isn’t possible in such situation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158B0A03-9A3C-B876-9440-FCC0550DB405}"/>
              </a:ext>
            </a:extLst>
          </p:cNvPr>
          <p:cNvGrpSpPr/>
          <p:nvPr/>
        </p:nvGrpSpPr>
        <p:grpSpPr>
          <a:xfrm>
            <a:off x="342649" y="3429000"/>
            <a:ext cx="4806879" cy="2889504"/>
            <a:chOff x="342649" y="3429000"/>
            <a:chExt cx="4806879" cy="2889504"/>
          </a:xfrm>
        </p:grpSpPr>
        <p:pic>
          <p:nvPicPr>
            <p:cNvPr id="7" name="Immagine 6" descr="Immagine che contiene testo, diagramma, linea, Parallelo&#10;&#10;Descrizione generata automaticamente">
              <a:extLst>
                <a:ext uri="{FF2B5EF4-FFF2-40B4-BE49-F238E27FC236}">
                  <a16:creationId xmlns:a16="http://schemas.microsoft.com/office/drawing/2014/main" id="{EB0E1239-7817-6BB9-5CB2-4448424385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75" t="1639" r="9250" b="4123"/>
            <a:stretch/>
          </p:blipFill>
          <p:spPr>
            <a:xfrm>
              <a:off x="342649" y="3429000"/>
              <a:ext cx="4806879" cy="2889504"/>
            </a:xfrm>
            <a:prstGeom prst="rect">
              <a:avLst/>
            </a:prstGeom>
          </p:spPr>
        </p:pic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F93650A5-B377-21E8-9D29-440E53CDB4C3}"/>
                </a:ext>
              </a:extLst>
            </p:cNvPr>
            <p:cNvSpPr/>
            <p:nvPr/>
          </p:nvSpPr>
          <p:spPr>
            <a:xfrm>
              <a:off x="2478024" y="4014216"/>
              <a:ext cx="740664" cy="1554480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8F08A263-2B53-77FF-6D72-4D2266DF7A0C}"/>
                </a:ext>
              </a:extLst>
            </p:cNvPr>
            <p:cNvSpPr txBox="1"/>
            <p:nvPr/>
          </p:nvSpPr>
          <p:spPr>
            <a:xfrm>
              <a:off x="2286000" y="3722495"/>
              <a:ext cx="1408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i="1" dirty="0">
                  <a:solidFill>
                    <a:srgbClr val="C00000"/>
                  </a:solidFill>
                </a:rPr>
                <a:t>Atrial? Ventricular?</a:t>
              </a:r>
            </a:p>
          </p:txBody>
        </p:sp>
        <p:sp>
          <p:nvSpPr>
            <p:cNvPr id="15" name="Rettangolo con angoli arrotondati 14">
              <a:extLst>
                <a:ext uri="{FF2B5EF4-FFF2-40B4-BE49-F238E27FC236}">
                  <a16:creationId xmlns:a16="http://schemas.microsoft.com/office/drawing/2014/main" id="{D6C38000-1314-DADB-6E23-573CC740815C}"/>
                </a:ext>
              </a:extLst>
            </p:cNvPr>
            <p:cNvSpPr/>
            <p:nvPr/>
          </p:nvSpPr>
          <p:spPr>
            <a:xfrm>
              <a:off x="3282696" y="4105656"/>
              <a:ext cx="566928" cy="1399032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Rettangolo con angoli arrotondati 16">
              <a:extLst>
                <a:ext uri="{FF2B5EF4-FFF2-40B4-BE49-F238E27FC236}">
                  <a16:creationId xmlns:a16="http://schemas.microsoft.com/office/drawing/2014/main" id="{67ACCAB4-1EAA-8E4A-62CA-F19DF39B3586}"/>
                </a:ext>
              </a:extLst>
            </p:cNvPr>
            <p:cNvSpPr/>
            <p:nvPr/>
          </p:nvSpPr>
          <p:spPr>
            <a:xfrm>
              <a:off x="1847088" y="4105656"/>
              <a:ext cx="566928" cy="1399032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30E5A827-779C-1A9C-23B1-63C3B0C391BF}"/>
              </a:ext>
            </a:extLst>
          </p:cNvPr>
          <p:cNvGrpSpPr/>
          <p:nvPr/>
        </p:nvGrpSpPr>
        <p:grpSpPr>
          <a:xfrm>
            <a:off x="6128494" y="1487287"/>
            <a:ext cx="5800636" cy="4699298"/>
            <a:chOff x="6128494" y="1487287"/>
            <a:chExt cx="5800636" cy="4699298"/>
          </a:xfrm>
        </p:grpSpPr>
        <p:sp>
          <p:nvSpPr>
            <p:cNvPr id="19" name="Segnaposto contenuto 2">
              <a:extLst>
                <a:ext uri="{FF2B5EF4-FFF2-40B4-BE49-F238E27FC236}">
                  <a16:creationId xmlns:a16="http://schemas.microsoft.com/office/drawing/2014/main" id="{5EB07923-B4D8-35BB-4E02-71A7EF96011C}"/>
                </a:ext>
              </a:extLst>
            </p:cNvPr>
            <p:cNvSpPr txBox="1">
              <a:spLocks/>
            </p:cNvSpPr>
            <p:nvPr/>
          </p:nvSpPr>
          <p:spPr>
            <a:xfrm>
              <a:off x="6539233" y="1487287"/>
              <a:ext cx="4979159" cy="36512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b="1" dirty="0">
                  <a:solidFill>
                    <a:srgbClr val="C00000"/>
                  </a:solidFill>
                </a:rPr>
                <a:t>It’s necessary to find out a way to align traces</a:t>
              </a:r>
              <a:endParaRPr lang="en-US" sz="1600" b="1" dirty="0">
                <a:solidFill>
                  <a:srgbClr val="C00000"/>
                </a:solidFill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en-US" sz="1400" b="1" dirty="0">
                <a:solidFill>
                  <a:srgbClr val="C00000"/>
                </a:solidFill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en-US" sz="1400" b="1" dirty="0">
                <a:solidFill>
                  <a:srgbClr val="C00000"/>
                </a:solidFill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en-US" sz="1400" b="1" dirty="0">
                <a:solidFill>
                  <a:srgbClr val="C00000"/>
                </a:solidFill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en-US" sz="1400" b="1" dirty="0">
                <a:solidFill>
                  <a:srgbClr val="C00000"/>
                </a:solidFill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20" name="Rettangolo con angoli arrotondati 19">
              <a:extLst>
                <a:ext uri="{FF2B5EF4-FFF2-40B4-BE49-F238E27FC236}">
                  <a16:creationId xmlns:a16="http://schemas.microsoft.com/office/drawing/2014/main" id="{6A2EFDB6-5651-BDB2-5312-9055F76EC536}"/>
                </a:ext>
              </a:extLst>
            </p:cNvPr>
            <p:cNvSpPr/>
            <p:nvPr/>
          </p:nvSpPr>
          <p:spPr>
            <a:xfrm>
              <a:off x="7437756" y="1952996"/>
              <a:ext cx="3182112" cy="72237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/>
                <a:t>Key idea: align respect to QRS</a:t>
              </a:r>
            </a:p>
          </p:txBody>
        </p:sp>
        <p:pic>
          <p:nvPicPr>
            <p:cNvPr id="28" name="Immagine 27" descr="Immagine che contiene testo, linea, diagramma, Parallelo&#10;&#10;Descrizione generata automaticamente">
              <a:extLst>
                <a:ext uri="{FF2B5EF4-FFF2-40B4-BE49-F238E27FC236}">
                  <a16:creationId xmlns:a16="http://schemas.microsoft.com/office/drawing/2014/main" id="{5286E2BB-179B-546C-49CE-5DF585C209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84" t="3831" r="8956" b="6030"/>
            <a:stretch/>
          </p:blipFill>
          <p:spPr>
            <a:xfrm>
              <a:off x="6128494" y="2887669"/>
              <a:ext cx="5800636" cy="3298916"/>
            </a:xfrm>
            <a:prstGeom prst="rect">
              <a:avLst/>
            </a:prstGeom>
          </p:spPr>
        </p:pic>
        <p:sp>
          <p:nvSpPr>
            <p:cNvPr id="30" name="Rettangolo con angoli arrotondati 29">
              <a:extLst>
                <a:ext uri="{FF2B5EF4-FFF2-40B4-BE49-F238E27FC236}">
                  <a16:creationId xmlns:a16="http://schemas.microsoft.com/office/drawing/2014/main" id="{CA5F2766-21B9-3E64-6B35-B3D6CF74FF68}"/>
                </a:ext>
              </a:extLst>
            </p:cNvPr>
            <p:cNvSpPr/>
            <p:nvPr/>
          </p:nvSpPr>
          <p:spPr>
            <a:xfrm>
              <a:off x="8756904" y="3999494"/>
              <a:ext cx="740664" cy="1121146"/>
            </a:xfrm>
            <a:prstGeom prst="roundRect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C75E1CC3-8C32-FA3F-A7B4-57352EF8871D}"/>
                </a:ext>
              </a:extLst>
            </p:cNvPr>
            <p:cNvSpPr txBox="1"/>
            <p:nvPr/>
          </p:nvSpPr>
          <p:spPr>
            <a:xfrm>
              <a:off x="9463024" y="4283068"/>
              <a:ext cx="453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i="1" dirty="0">
                  <a:solidFill>
                    <a:schemeClr val="accent2">
                      <a:lumMod val="75000"/>
                    </a:schemeClr>
                  </a:solidFill>
                </a:rPr>
                <a:t>QRS</a:t>
              </a:r>
              <a:r>
                <a:rPr lang="en-GB" sz="1200" i="1" dirty="0">
                  <a:solidFill>
                    <a:srgbClr val="C00000"/>
                  </a:solidFill>
                </a:rPr>
                <a:t> </a:t>
              </a:r>
            </a:p>
          </p:txBody>
        </p:sp>
        <p:cxnSp>
          <p:nvCxnSpPr>
            <p:cNvPr id="33" name="Connettore diritto 32">
              <a:extLst>
                <a:ext uri="{FF2B5EF4-FFF2-40B4-BE49-F238E27FC236}">
                  <a16:creationId xmlns:a16="http://schemas.microsoft.com/office/drawing/2014/main" id="{820845FC-231A-CCEE-020E-C4BE4ED22024}"/>
                </a:ext>
              </a:extLst>
            </p:cNvPr>
            <p:cNvCxnSpPr/>
            <p:nvPr/>
          </p:nvCxnSpPr>
          <p:spPr>
            <a:xfrm flipV="1">
              <a:off x="9123680" y="3078480"/>
              <a:ext cx="0" cy="1767840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2 34">
              <a:extLst>
                <a:ext uri="{FF2B5EF4-FFF2-40B4-BE49-F238E27FC236}">
                  <a16:creationId xmlns:a16="http://schemas.microsoft.com/office/drawing/2014/main" id="{FACC90DD-476E-2C77-7DB7-3081780F658C}"/>
                </a:ext>
              </a:extLst>
            </p:cNvPr>
            <p:cNvCxnSpPr/>
            <p:nvPr/>
          </p:nvCxnSpPr>
          <p:spPr>
            <a:xfrm flipH="1">
              <a:off x="7437756" y="3665220"/>
              <a:ext cx="16459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2 35">
              <a:extLst>
                <a:ext uri="{FF2B5EF4-FFF2-40B4-BE49-F238E27FC236}">
                  <a16:creationId xmlns:a16="http://schemas.microsoft.com/office/drawing/2014/main" id="{D19E64B6-955A-0539-243E-30F2B85ABC41}"/>
                </a:ext>
              </a:extLst>
            </p:cNvPr>
            <p:cNvCxnSpPr>
              <a:cxnSpLocks/>
            </p:cNvCxnSpPr>
            <p:nvPr/>
          </p:nvCxnSpPr>
          <p:spPr>
            <a:xfrm>
              <a:off x="9174354" y="3665220"/>
              <a:ext cx="16459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asellaDiTesto 38">
              <a:extLst>
                <a:ext uri="{FF2B5EF4-FFF2-40B4-BE49-F238E27FC236}">
                  <a16:creationId xmlns:a16="http://schemas.microsoft.com/office/drawing/2014/main" id="{590CE3A4-06B2-36FD-EE97-F487D5A387BD}"/>
                </a:ext>
              </a:extLst>
            </p:cNvPr>
            <p:cNvSpPr txBox="1"/>
            <p:nvPr/>
          </p:nvSpPr>
          <p:spPr>
            <a:xfrm>
              <a:off x="8034148" y="3438068"/>
              <a:ext cx="7227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i="1" dirty="0">
                  <a:solidFill>
                    <a:srgbClr val="C00000"/>
                  </a:solidFill>
                </a:rPr>
                <a:t>Atrial </a:t>
              </a:r>
            </a:p>
          </p:txBody>
        </p:sp>
        <p:sp>
          <p:nvSpPr>
            <p:cNvPr id="40" name="CasellaDiTesto 39">
              <a:extLst>
                <a:ext uri="{FF2B5EF4-FFF2-40B4-BE49-F238E27FC236}">
                  <a16:creationId xmlns:a16="http://schemas.microsoft.com/office/drawing/2014/main" id="{FB320FB2-30C3-E93A-9248-1C1987190839}"/>
                </a:ext>
              </a:extLst>
            </p:cNvPr>
            <p:cNvSpPr txBox="1"/>
            <p:nvPr/>
          </p:nvSpPr>
          <p:spPr>
            <a:xfrm>
              <a:off x="9423348" y="3453528"/>
              <a:ext cx="969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i="1" dirty="0">
                  <a:solidFill>
                    <a:srgbClr val="C00000"/>
                  </a:solidFill>
                </a:rPr>
                <a:t>Ventricular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278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Pseudo-code strategy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41" y="1487287"/>
            <a:ext cx="7841231" cy="21977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To </a:t>
            </a:r>
            <a:r>
              <a:rPr lang="en-US" sz="1800" b="1" dirty="0">
                <a:solidFill>
                  <a:srgbClr val="C00000"/>
                </a:solidFill>
              </a:rPr>
              <a:t>align Rov signals respect to the QRS </a:t>
            </a:r>
            <a:r>
              <a:rPr lang="en-US" sz="1800" dirty="0"/>
              <a:t>the following strategy is used:</a:t>
            </a:r>
          </a:p>
          <a:p>
            <a:r>
              <a:rPr lang="en-US" sz="1800" dirty="0"/>
              <a:t>For each Rov signal</a:t>
            </a:r>
          </a:p>
          <a:p>
            <a:pPr lvl="1"/>
            <a:r>
              <a:rPr lang="en-US" sz="1600" i="1" dirty="0"/>
              <a:t>Find the QRS </a:t>
            </a:r>
            <a:r>
              <a:rPr lang="en-US" sz="1600" dirty="0"/>
              <a:t>into another trace (i.e., ref or spare)</a:t>
            </a:r>
          </a:p>
          <a:p>
            <a:pPr lvl="1"/>
            <a:r>
              <a:rPr lang="en-US" sz="1600" dirty="0"/>
              <a:t>Define into the ROV trace </a:t>
            </a:r>
            <a:r>
              <a:rPr lang="en-US" sz="1600" i="1" dirty="0"/>
              <a:t>a </a:t>
            </a:r>
            <a:r>
              <a:rPr lang="en-GB" sz="1600" i="1" dirty="0"/>
              <a:t>neighbourhood</a:t>
            </a:r>
            <a:r>
              <a:rPr lang="en-US" sz="1600" i="1" dirty="0"/>
              <a:t> </a:t>
            </a:r>
            <a:r>
              <a:rPr lang="en-US" sz="1600" dirty="0"/>
              <a:t>into which there is the QRS</a:t>
            </a:r>
          </a:p>
          <a:p>
            <a:pPr lvl="1"/>
            <a:r>
              <a:rPr lang="en-US" sz="1600" dirty="0"/>
              <a:t>Find the peak into the </a:t>
            </a:r>
            <a:r>
              <a:rPr lang="en-GB" sz="1600" i="1" dirty="0"/>
              <a:t>neighbourhood</a:t>
            </a:r>
            <a:r>
              <a:rPr lang="en-US" sz="1600" i="1" dirty="0"/>
              <a:t> </a:t>
            </a:r>
            <a:r>
              <a:rPr lang="en-US" sz="1600" dirty="0"/>
              <a:t>of the Rov trace</a:t>
            </a:r>
          </a:p>
          <a:p>
            <a:pPr lvl="1"/>
            <a:r>
              <a:rPr lang="en-US" sz="1600" dirty="0"/>
              <a:t>Align the QRS with the Rov peak using </a:t>
            </a:r>
            <a:r>
              <a:rPr lang="en-US" sz="1600" i="1" dirty="0"/>
              <a:t>Nan-Padding</a:t>
            </a:r>
            <a:r>
              <a:rPr lang="en-US" sz="1600" dirty="0"/>
              <a:t> and maintaining the original length of the signal.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3037F90B-C523-1269-EAB6-A1E6257E14A0}"/>
              </a:ext>
            </a:extLst>
          </p:cNvPr>
          <p:cNvGrpSpPr/>
          <p:nvPr/>
        </p:nvGrpSpPr>
        <p:grpSpPr>
          <a:xfrm>
            <a:off x="1407033" y="3785616"/>
            <a:ext cx="9377934" cy="1310777"/>
            <a:chOff x="1102995" y="3867912"/>
            <a:chExt cx="9377934" cy="1310777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156EBA15-ACD2-F53D-723E-11A03D2FC224}"/>
                </a:ext>
              </a:extLst>
            </p:cNvPr>
            <p:cNvSpPr/>
            <p:nvPr/>
          </p:nvSpPr>
          <p:spPr>
            <a:xfrm>
              <a:off x="1102995" y="3867912"/>
              <a:ext cx="1795272" cy="13107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QRS detection</a:t>
              </a:r>
            </a:p>
          </p:txBody>
        </p:sp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BAD5D4B8-F726-6AD3-FAF7-A38B296E6C83}"/>
                </a:ext>
              </a:extLst>
            </p:cNvPr>
            <p:cNvSpPr/>
            <p:nvPr/>
          </p:nvSpPr>
          <p:spPr>
            <a:xfrm>
              <a:off x="3633216" y="3867912"/>
              <a:ext cx="1795272" cy="13107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Rov Neighborhood definition</a:t>
              </a:r>
              <a:endParaRPr lang="it-IT" dirty="0"/>
            </a:p>
          </p:txBody>
        </p:sp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620BA992-74F9-12C1-B1F4-6EE375022A6D}"/>
                </a:ext>
              </a:extLst>
            </p:cNvPr>
            <p:cNvSpPr/>
            <p:nvPr/>
          </p:nvSpPr>
          <p:spPr>
            <a:xfrm>
              <a:off x="6155436" y="3867912"/>
              <a:ext cx="1795272" cy="13107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Maximum into neighborhood localization</a:t>
              </a:r>
              <a:endParaRPr lang="it-IT" dirty="0"/>
            </a:p>
          </p:txBody>
        </p:sp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4844B33B-1844-DC79-D03C-518FEF03851C}"/>
                </a:ext>
              </a:extLst>
            </p:cNvPr>
            <p:cNvSpPr/>
            <p:nvPr/>
          </p:nvSpPr>
          <p:spPr>
            <a:xfrm>
              <a:off x="8685657" y="3867912"/>
              <a:ext cx="1795272" cy="13107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Peaks alignment</a:t>
              </a:r>
              <a:endParaRPr lang="it-IT" dirty="0"/>
            </a:p>
          </p:txBody>
        </p:sp>
        <p:cxnSp>
          <p:nvCxnSpPr>
            <p:cNvPr id="13" name="Connettore 2 12">
              <a:extLst>
                <a:ext uri="{FF2B5EF4-FFF2-40B4-BE49-F238E27FC236}">
                  <a16:creationId xmlns:a16="http://schemas.microsoft.com/office/drawing/2014/main" id="{3AB5C4D5-E062-24A6-D4EE-028AD554B5B9}"/>
                </a:ext>
              </a:extLst>
            </p:cNvPr>
            <p:cNvCxnSpPr>
              <a:stCxn id="5" idx="3"/>
            </p:cNvCxnSpPr>
            <p:nvPr/>
          </p:nvCxnSpPr>
          <p:spPr>
            <a:xfrm>
              <a:off x="2898267" y="4523301"/>
              <a:ext cx="734949" cy="2979"/>
            </a:xfrm>
            <a:prstGeom prst="straightConnector1">
              <a:avLst/>
            </a:prstGeom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" name="Connettore 2 13">
              <a:extLst>
                <a:ext uri="{FF2B5EF4-FFF2-40B4-BE49-F238E27FC236}">
                  <a16:creationId xmlns:a16="http://schemas.microsoft.com/office/drawing/2014/main" id="{D2176B17-3660-9A23-2C67-51D014B2788E}"/>
                </a:ext>
              </a:extLst>
            </p:cNvPr>
            <p:cNvCxnSpPr/>
            <p:nvPr/>
          </p:nvCxnSpPr>
          <p:spPr>
            <a:xfrm>
              <a:off x="5428488" y="4523300"/>
              <a:ext cx="734949" cy="2979"/>
            </a:xfrm>
            <a:prstGeom prst="straightConnector1">
              <a:avLst/>
            </a:prstGeom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" name="Connettore 2 15">
              <a:extLst>
                <a:ext uri="{FF2B5EF4-FFF2-40B4-BE49-F238E27FC236}">
                  <a16:creationId xmlns:a16="http://schemas.microsoft.com/office/drawing/2014/main" id="{D58C4551-F0F2-D75E-C31D-B4BEA124516B}"/>
                </a:ext>
              </a:extLst>
            </p:cNvPr>
            <p:cNvCxnSpPr/>
            <p:nvPr/>
          </p:nvCxnSpPr>
          <p:spPr>
            <a:xfrm>
              <a:off x="7950708" y="4508197"/>
              <a:ext cx="734949" cy="2979"/>
            </a:xfrm>
            <a:prstGeom prst="straightConnector1">
              <a:avLst/>
            </a:prstGeom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774A3485-5C17-2B47-C23F-45F0C2136C3F}"/>
              </a:ext>
            </a:extLst>
          </p:cNvPr>
          <p:cNvSpPr/>
          <p:nvPr/>
        </p:nvSpPr>
        <p:spPr>
          <a:xfrm>
            <a:off x="2859976" y="5340302"/>
            <a:ext cx="1437513" cy="2377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Base trace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BFA922AA-BE63-FF37-4B52-F4634A9E53A1}"/>
              </a:ext>
            </a:extLst>
          </p:cNvPr>
          <p:cNvSpPr/>
          <p:nvPr/>
        </p:nvSpPr>
        <p:spPr>
          <a:xfrm>
            <a:off x="2859975" y="5733494"/>
            <a:ext cx="1437513" cy="2377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Control trace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B76FD255-64D0-B31C-D6B5-F3EBDB05E093}"/>
              </a:ext>
            </a:extLst>
          </p:cNvPr>
          <p:cNvSpPr/>
          <p:nvPr/>
        </p:nvSpPr>
        <p:spPr>
          <a:xfrm>
            <a:off x="2767584" y="5285232"/>
            <a:ext cx="1615440" cy="728817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ttore a gomito 14">
            <a:extLst>
              <a:ext uri="{FF2B5EF4-FFF2-40B4-BE49-F238E27FC236}">
                <a16:creationId xmlns:a16="http://schemas.microsoft.com/office/drawing/2014/main" id="{B8D25E97-9C76-6D54-242E-2010742F8A3B}"/>
              </a:ext>
            </a:extLst>
          </p:cNvPr>
          <p:cNvCxnSpPr>
            <a:cxnSpLocks/>
            <a:stCxn id="10" idx="1"/>
            <a:endCxn id="5" idx="2"/>
          </p:cNvCxnSpPr>
          <p:nvPr/>
        </p:nvCxnSpPr>
        <p:spPr>
          <a:xfrm rot="10800000">
            <a:off x="2304670" y="5096393"/>
            <a:ext cx="462915" cy="553248"/>
          </a:xfrm>
          <a:prstGeom prst="bentConnector2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nettore a gomito 17">
            <a:extLst>
              <a:ext uri="{FF2B5EF4-FFF2-40B4-BE49-F238E27FC236}">
                <a16:creationId xmlns:a16="http://schemas.microsoft.com/office/drawing/2014/main" id="{168DE7DA-392D-D0FB-F0F1-E662F72E14D5}"/>
              </a:ext>
            </a:extLst>
          </p:cNvPr>
          <p:cNvCxnSpPr>
            <a:cxnSpLocks/>
            <a:stCxn id="10" idx="3"/>
            <a:endCxn id="6" idx="2"/>
          </p:cNvCxnSpPr>
          <p:nvPr/>
        </p:nvCxnSpPr>
        <p:spPr>
          <a:xfrm flipV="1">
            <a:off x="4383024" y="5096393"/>
            <a:ext cx="451866" cy="553248"/>
          </a:xfrm>
          <a:prstGeom prst="bentConnector2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994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trace and control trace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937" y="1424683"/>
            <a:ext cx="5552183" cy="45435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To proceed with alignment, it’s necessary </a:t>
            </a:r>
            <a:r>
              <a:rPr lang="en-US" sz="1600" b="1" dirty="0"/>
              <a:t>define respect which signal align the Rov trace</a:t>
            </a:r>
            <a:r>
              <a:rPr lang="en-US" sz="1600" dirty="0"/>
              <a:t>. From now on we’ll use these names:</a:t>
            </a:r>
          </a:p>
          <a:p>
            <a:r>
              <a:rPr lang="en-US" sz="1600" b="1" dirty="0">
                <a:solidFill>
                  <a:srgbClr val="0070C0"/>
                </a:solidFill>
              </a:rPr>
              <a:t>Base trace</a:t>
            </a:r>
            <a:r>
              <a:rPr lang="en-US" sz="1600" dirty="0"/>
              <a:t>: trace respect to align the Rov trace</a:t>
            </a:r>
          </a:p>
          <a:p>
            <a:r>
              <a:rPr lang="en-US" sz="1600" b="1" dirty="0">
                <a:solidFill>
                  <a:schemeClr val="accent2"/>
                </a:solidFill>
              </a:rPr>
              <a:t>Control trace</a:t>
            </a:r>
            <a:r>
              <a:rPr lang="en-US" sz="1600" dirty="0"/>
              <a:t>: trace used to define the </a:t>
            </a:r>
            <a:r>
              <a:rPr lang="en-GB" sz="1600" i="1" dirty="0"/>
              <a:t>neighbourhood </a:t>
            </a:r>
            <a:r>
              <a:rPr lang="en-GB" sz="1600" dirty="0"/>
              <a:t>into the Rov trace</a:t>
            </a:r>
          </a:p>
          <a:p>
            <a:pPr marL="0" indent="0">
              <a:buNone/>
            </a:pPr>
            <a:r>
              <a:rPr lang="en-GB" sz="1600" dirty="0"/>
              <a:t>The reason of such subdivision will be clear in the next slides. </a:t>
            </a:r>
          </a:p>
          <a:p>
            <a:pPr marL="0" indent="0">
              <a:buNone/>
            </a:pPr>
            <a:r>
              <a:rPr lang="en-GB" sz="1600" dirty="0"/>
              <a:t>Such division allow to build different strategies of alignment, explained into the next steps, here</a:t>
            </a:r>
            <a:r>
              <a:rPr lang="en-US" sz="1600" dirty="0"/>
              <a:t> quickly summarized:</a:t>
            </a:r>
          </a:p>
          <a:p>
            <a:r>
              <a:rPr lang="en-US" sz="1600" b="1" dirty="0"/>
              <a:t>Strategy 1:</a:t>
            </a:r>
            <a:r>
              <a:rPr lang="en-US" sz="1600" dirty="0"/>
              <a:t> </a:t>
            </a:r>
          </a:p>
          <a:p>
            <a:pPr lvl="1"/>
            <a:r>
              <a:rPr lang="en-US" sz="1400" b="1" dirty="0">
                <a:solidFill>
                  <a:srgbClr val="0070C0"/>
                </a:solidFill>
              </a:rPr>
              <a:t>Base trace</a:t>
            </a:r>
            <a:r>
              <a:rPr lang="en-US" sz="1400" dirty="0"/>
              <a:t>: ref trace</a:t>
            </a:r>
          </a:p>
          <a:p>
            <a:pPr lvl="1"/>
            <a:r>
              <a:rPr lang="en-US" sz="1400" b="1" dirty="0">
                <a:solidFill>
                  <a:schemeClr val="accent2"/>
                </a:solidFill>
              </a:rPr>
              <a:t>Control trace</a:t>
            </a:r>
            <a:r>
              <a:rPr lang="en-US" sz="1400" dirty="0"/>
              <a:t>: ref trace</a:t>
            </a:r>
          </a:p>
          <a:p>
            <a:r>
              <a:rPr lang="en-US" sz="1600" b="1" dirty="0"/>
              <a:t>Strategy 2:</a:t>
            </a:r>
          </a:p>
          <a:p>
            <a:pPr lvl="1"/>
            <a:r>
              <a:rPr lang="en-US" sz="1400" b="1" dirty="0">
                <a:solidFill>
                  <a:srgbClr val="0070C0"/>
                </a:solidFill>
              </a:rPr>
              <a:t>Base trace</a:t>
            </a:r>
            <a:r>
              <a:rPr lang="en-US" sz="1400" dirty="0"/>
              <a:t>: ref trace</a:t>
            </a:r>
          </a:p>
          <a:p>
            <a:pPr lvl="1"/>
            <a:r>
              <a:rPr lang="en-US" sz="1400" b="1" dirty="0">
                <a:solidFill>
                  <a:schemeClr val="accent2"/>
                </a:solidFill>
              </a:rPr>
              <a:t>Control trace</a:t>
            </a:r>
            <a:r>
              <a:rPr lang="en-US" sz="1400" dirty="0"/>
              <a:t>: spare2 trace</a:t>
            </a:r>
          </a:p>
          <a:p>
            <a:r>
              <a:rPr lang="en-US" sz="1600" b="1" dirty="0"/>
              <a:t>Strategy 3:</a:t>
            </a:r>
          </a:p>
          <a:p>
            <a:pPr lvl="1"/>
            <a:r>
              <a:rPr lang="en-US" sz="1400" b="1" dirty="0">
                <a:solidFill>
                  <a:srgbClr val="0070C0"/>
                </a:solidFill>
              </a:rPr>
              <a:t>Base trace</a:t>
            </a:r>
            <a:r>
              <a:rPr lang="en-US" sz="1400" dirty="0"/>
              <a:t>: ref trace</a:t>
            </a:r>
          </a:p>
          <a:p>
            <a:pPr lvl="1"/>
            <a:r>
              <a:rPr lang="en-US" sz="1400" b="1" dirty="0">
                <a:solidFill>
                  <a:schemeClr val="accent2"/>
                </a:solidFill>
              </a:rPr>
              <a:t>Control trace</a:t>
            </a:r>
            <a:r>
              <a:rPr lang="en-US" sz="1400" dirty="0"/>
              <a:t>: spare1 trace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6</a:t>
            </a:fld>
            <a:endParaRPr lang="en-US" dirty="0"/>
          </a:p>
        </p:txBody>
      </p:sp>
      <p:pic>
        <p:nvPicPr>
          <p:cNvPr id="24" name="Immagine 23" descr="Immagine che contiene testo, linea, diagramma, Carattere&#10;&#10;Descrizione generata automaticamente">
            <a:extLst>
              <a:ext uri="{FF2B5EF4-FFF2-40B4-BE49-F238E27FC236}">
                <a16:creationId xmlns:a16="http://schemas.microsoft.com/office/drawing/2014/main" id="{C7A55A8D-CF8B-5DB7-9DD7-1A732200BE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6" t="4627" r="8750" b="4301"/>
          <a:stretch/>
        </p:blipFill>
        <p:spPr>
          <a:xfrm>
            <a:off x="5659120" y="1694597"/>
            <a:ext cx="6278880" cy="4003678"/>
          </a:xfrm>
          <a:prstGeom prst="rect">
            <a:avLst/>
          </a:prstGeom>
        </p:spPr>
      </p:pic>
      <p:sp>
        <p:nvSpPr>
          <p:cNvPr id="25" name="Rettangolo con angoli arrotondati 24">
            <a:extLst>
              <a:ext uri="{FF2B5EF4-FFF2-40B4-BE49-F238E27FC236}">
                <a16:creationId xmlns:a16="http://schemas.microsoft.com/office/drawing/2014/main" id="{8188ECEC-156D-EBB7-0969-48195982AC12}"/>
              </a:ext>
            </a:extLst>
          </p:cNvPr>
          <p:cNvSpPr/>
          <p:nvPr/>
        </p:nvSpPr>
        <p:spPr>
          <a:xfrm>
            <a:off x="9509760" y="4348480"/>
            <a:ext cx="660400" cy="1127760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 sz="1050" dirty="0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C4445986-F857-1D64-724F-419CC20A4A57}"/>
              </a:ext>
            </a:extLst>
          </p:cNvPr>
          <p:cNvSpPr txBox="1"/>
          <p:nvPr/>
        </p:nvSpPr>
        <p:spPr>
          <a:xfrm>
            <a:off x="9458895" y="5423955"/>
            <a:ext cx="8535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chemeClr val="accent2"/>
                </a:solidFill>
              </a:rPr>
              <a:t>Control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E8F3F7D0-61CC-F298-4C45-2FD94CF61C44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9839960" y="2484120"/>
            <a:ext cx="0" cy="186436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id="{1CE8B488-6A27-D027-5B91-948021815912}"/>
              </a:ext>
            </a:extLst>
          </p:cNvPr>
          <p:cNvSpPr/>
          <p:nvPr/>
        </p:nvSpPr>
        <p:spPr>
          <a:xfrm>
            <a:off x="8651240" y="3103930"/>
            <a:ext cx="589280" cy="1066750"/>
          </a:xfrm>
          <a:prstGeom prst="round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D5EDF7F5-5F8A-AC00-ECF6-15464D21354D}"/>
              </a:ext>
            </a:extLst>
          </p:cNvPr>
          <p:cNvSpPr txBox="1"/>
          <p:nvPr/>
        </p:nvSpPr>
        <p:spPr>
          <a:xfrm>
            <a:off x="8077102" y="3707837"/>
            <a:ext cx="8535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chemeClr val="accent6"/>
                </a:solidFill>
              </a:rPr>
              <a:t>Base</a:t>
            </a:r>
          </a:p>
        </p:txBody>
      </p:sp>
    </p:spTree>
    <p:extLst>
      <p:ext uri="{BB962C8B-B14F-4D97-AF65-F5344CB8AC3E}">
        <p14:creationId xmlns:p14="http://schemas.microsoft.com/office/powerpoint/2010/main" val="2947100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58"/>
            <a:ext cx="10515600" cy="4722511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Necessity of alignment</a:t>
            </a:r>
          </a:p>
          <a:p>
            <a:r>
              <a:rPr lang="en-US" sz="2400" dirty="0"/>
              <a:t>QRS detection: Pam-</a:t>
            </a:r>
            <a:r>
              <a:rPr lang="en-US" sz="2400" dirty="0" err="1"/>
              <a:t>Tompinks</a:t>
            </a:r>
            <a:r>
              <a:rPr lang="en-US" sz="2400" dirty="0"/>
              <a:t> algorithm 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Traces alignment: strategy 1</a:t>
            </a:r>
          </a:p>
          <a:p>
            <a:pPr lvl="1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Description</a:t>
            </a:r>
          </a:p>
          <a:p>
            <a:pPr lvl="1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Traces alignment: strategy 2</a:t>
            </a:r>
          </a:p>
          <a:p>
            <a:pPr lvl="1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Description</a:t>
            </a:r>
          </a:p>
          <a:p>
            <a:pPr lvl="1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Conclusions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808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Pam-Tompkins algorithm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823" y="1487287"/>
            <a:ext cx="5455194" cy="37888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WarnockPro-Light"/>
              </a:rPr>
              <a:t>The </a:t>
            </a:r>
            <a:r>
              <a:rPr lang="en-US" sz="1400" b="1" dirty="0">
                <a:latin typeface="WarnockPro-Light"/>
              </a:rPr>
              <a:t>Pan-Tompkins algorithm</a:t>
            </a:r>
            <a:r>
              <a:rPr lang="en-US" sz="1400" dirty="0">
                <a:latin typeface="WarnockPro-Light"/>
              </a:rPr>
              <a:t>, </a:t>
            </a:r>
            <a:r>
              <a:rPr lang="en-US" sz="1400" i="1" dirty="0">
                <a:latin typeface="WarnockPro-Light"/>
              </a:rPr>
              <a:t>(Willis J. Tompkins and </a:t>
            </a:r>
            <a:r>
              <a:rPr lang="en-US" sz="1400" i="1" dirty="0" err="1">
                <a:latin typeface="WarnockPro-Light"/>
              </a:rPr>
              <a:t>Jiapu</a:t>
            </a:r>
            <a:r>
              <a:rPr lang="en-US" sz="1400" i="1" dirty="0">
                <a:latin typeface="WarnockPro-Light"/>
              </a:rPr>
              <a:t> Pan, 1985) </a:t>
            </a:r>
            <a:r>
              <a:rPr lang="en-US" sz="1400" dirty="0">
                <a:latin typeface="WarnockPro-Light"/>
              </a:rPr>
              <a:t>was designed to accurately detect QRS complexes in electrocardiogram (ECG) signals in real-time.</a:t>
            </a:r>
          </a:p>
          <a:p>
            <a:pPr marL="0" indent="0">
              <a:buNone/>
            </a:pPr>
            <a:r>
              <a:rPr lang="en-US" sz="1400" dirty="0">
                <a:latin typeface="WarnockPro-Light"/>
              </a:rPr>
              <a:t>The algorithm works through a </a:t>
            </a:r>
            <a:r>
              <a:rPr lang="en-US" sz="1400" b="1" dirty="0">
                <a:latin typeface="WarnockPro-Light"/>
              </a:rPr>
              <a:t>series of steps:</a:t>
            </a:r>
          </a:p>
          <a:p>
            <a:r>
              <a:rPr lang="en-US" sz="1400" b="1" dirty="0">
                <a:latin typeface="WarnockPro-Light"/>
              </a:rPr>
              <a:t>Bandpass Filtering</a:t>
            </a:r>
            <a:r>
              <a:rPr lang="en-US" sz="1400" dirty="0">
                <a:latin typeface="WarnockPro-Light"/>
              </a:rPr>
              <a:t>: It filters the ECG signal to remove noise and baseline drift, focusing on the QRS complex frequency range (5-15 Hz).</a:t>
            </a:r>
          </a:p>
          <a:p>
            <a:r>
              <a:rPr lang="en-US" sz="1400" b="1" dirty="0">
                <a:latin typeface="WarnockPro-Light"/>
              </a:rPr>
              <a:t>Differentiation</a:t>
            </a:r>
            <a:r>
              <a:rPr lang="en-US" sz="1400" dirty="0">
                <a:latin typeface="WarnockPro-Light"/>
              </a:rPr>
              <a:t>: The filtered signal is differentiated to highlight the high slopes of the QRS complex, which are its most distinctive feature.</a:t>
            </a:r>
          </a:p>
          <a:p>
            <a:r>
              <a:rPr lang="en-US" sz="1400" b="1" dirty="0">
                <a:latin typeface="WarnockPro-Light"/>
              </a:rPr>
              <a:t>Squaring</a:t>
            </a:r>
            <a:r>
              <a:rPr lang="en-US" sz="1400" dirty="0">
                <a:latin typeface="WarnockPro-Light"/>
              </a:rPr>
              <a:t>: The differentiated signal is squared to accentuate the large values and suppress smaller ones, enhancing the QRS complex peaks.</a:t>
            </a:r>
          </a:p>
          <a:p>
            <a:r>
              <a:rPr lang="en-US" sz="1400" b="1" dirty="0">
                <a:latin typeface="WarnockPro-Light"/>
              </a:rPr>
              <a:t>Moving Window Integration</a:t>
            </a:r>
            <a:r>
              <a:rPr lang="en-US" sz="1400" dirty="0">
                <a:latin typeface="WarnockPro-Light"/>
              </a:rPr>
              <a:t>: This step smooths the squared signal, producing a waveform that shows prominent peaks corresponding to the QRS complexes.</a:t>
            </a:r>
          </a:p>
          <a:p>
            <a:r>
              <a:rPr lang="en-US" sz="1400" b="1" dirty="0">
                <a:latin typeface="WarnockPro-Light"/>
              </a:rPr>
              <a:t>Thresholding</a:t>
            </a:r>
            <a:r>
              <a:rPr lang="en-US" sz="1400" dirty="0">
                <a:latin typeface="WarnockPro-Light"/>
              </a:rPr>
              <a:t>: The integrated signal is then compared against a dynamic threshold to detect the precise QRS complex locations.</a:t>
            </a:r>
          </a:p>
          <a:p>
            <a:pPr marL="0" indent="0">
              <a:buNone/>
            </a:pPr>
            <a:r>
              <a:rPr lang="en-US" sz="1400" dirty="0">
                <a:latin typeface="WarnockPro-Light"/>
              </a:rPr>
              <a:t>This algorithm is highly effective and has become a standard method for QRS detection due to its accuracy and relatively low computational complexity, making it suitable for real-time applications.</a:t>
            </a:r>
            <a:endParaRPr lang="en-GB" sz="1400" dirty="0">
              <a:latin typeface="WarnockPro-Light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8</a:t>
            </a:fld>
            <a:endParaRPr lang="en-US" dirty="0"/>
          </a:p>
        </p:txBody>
      </p:sp>
      <p:pic>
        <p:nvPicPr>
          <p:cNvPr id="12" name="Immagine 11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3C488B4B-F188-978B-82CD-DD6CC13E09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1" t="2821" r="8515" b="4798"/>
          <a:stretch/>
        </p:blipFill>
        <p:spPr>
          <a:xfrm>
            <a:off x="5955222" y="2105652"/>
            <a:ext cx="5848955" cy="336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13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58"/>
            <a:ext cx="10515600" cy="4722511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Necessity of alignment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QRS detection: Pam-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Tompinks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algorithm </a:t>
            </a:r>
          </a:p>
          <a:p>
            <a:r>
              <a:rPr lang="en-US" sz="2400" dirty="0"/>
              <a:t>Traces alignment: strategy 1</a:t>
            </a:r>
          </a:p>
          <a:p>
            <a:pPr lvl="1"/>
            <a:r>
              <a:rPr lang="en-US" sz="2000" dirty="0"/>
              <a:t>Description</a:t>
            </a:r>
          </a:p>
          <a:p>
            <a:pPr lvl="1"/>
            <a:r>
              <a:rPr lang="en-US" sz="2000" dirty="0"/>
              <a:t>Results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Traces alignment: strategy 2</a:t>
            </a:r>
          </a:p>
          <a:p>
            <a:pPr lvl="1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Description</a:t>
            </a:r>
          </a:p>
          <a:p>
            <a:pPr lvl="1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Conclusions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399639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i Office">
  <a:themeElements>
    <a:clrScheme name="UniP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B001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</TotalTime>
  <Words>1579</Words>
  <Application>Microsoft Office PowerPoint</Application>
  <PresentationFormat>Widescreen</PresentationFormat>
  <Paragraphs>266</Paragraphs>
  <Slides>18</Slides>
  <Notes>17</Notes>
  <HiddenSlides>0</HiddenSlides>
  <MMClips>1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4" baseType="lpstr">
      <vt:lpstr>Aptos</vt:lpstr>
      <vt:lpstr>Arial</vt:lpstr>
      <vt:lpstr>Calibri</vt:lpstr>
      <vt:lpstr>Cambria Math</vt:lpstr>
      <vt:lpstr>WarnockPro-Light</vt:lpstr>
      <vt:lpstr>1_Tema di Office</vt:lpstr>
      <vt:lpstr>Presentazione standard di PowerPoint</vt:lpstr>
      <vt:lpstr>Outline </vt:lpstr>
      <vt:lpstr>Outline </vt:lpstr>
      <vt:lpstr>Necessity of Alignment</vt:lpstr>
      <vt:lpstr>Pseudo-code strategy</vt:lpstr>
      <vt:lpstr>Base trace and control trace</vt:lpstr>
      <vt:lpstr>Outline </vt:lpstr>
      <vt:lpstr>Pam-Tompkins algorithm</vt:lpstr>
      <vt:lpstr>Outline </vt:lpstr>
      <vt:lpstr>Traces alignment: strategy 1</vt:lpstr>
      <vt:lpstr>Strategy 1: results</vt:lpstr>
      <vt:lpstr>Strategy 1: understanding misleading results</vt:lpstr>
      <vt:lpstr>Outline </vt:lpstr>
      <vt:lpstr>Traces alignment: strategy 2</vt:lpstr>
      <vt:lpstr>Strategy 2: results</vt:lpstr>
      <vt:lpstr>Further comments and observations</vt:lpstr>
      <vt:lpstr>Outline 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Corrado Andrea</dc:creator>
  <cp:lastModifiedBy>Andrea Corrado</cp:lastModifiedBy>
  <cp:revision>23</cp:revision>
  <dcterms:created xsi:type="dcterms:W3CDTF">2024-05-22T12:11:36Z</dcterms:created>
  <dcterms:modified xsi:type="dcterms:W3CDTF">2024-09-06T09:20:21Z</dcterms:modified>
</cp:coreProperties>
</file>