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573" r:id="rId2"/>
    <p:sldId id="574" r:id="rId3"/>
    <p:sldId id="619" r:id="rId4"/>
    <p:sldId id="576" r:id="rId5"/>
    <p:sldId id="612" r:id="rId6"/>
    <p:sldId id="611" r:id="rId7"/>
    <p:sldId id="613" r:id="rId8"/>
    <p:sldId id="635" r:id="rId9"/>
    <p:sldId id="636" r:id="rId10"/>
    <p:sldId id="630" r:id="rId11"/>
    <p:sldId id="631" r:id="rId12"/>
    <p:sldId id="632" r:id="rId13"/>
    <p:sldId id="615" r:id="rId14"/>
    <p:sldId id="637" r:id="rId15"/>
    <p:sldId id="633" r:id="rId16"/>
    <p:sldId id="614" r:id="rId17"/>
    <p:sldId id="634" r:id="rId18"/>
    <p:sldId id="617" r:id="rId19"/>
    <p:sldId id="622" r:id="rId20"/>
    <p:sldId id="639" r:id="rId21"/>
    <p:sldId id="624" r:id="rId22"/>
    <p:sldId id="627" r:id="rId23"/>
    <p:sldId id="620" r:id="rId24"/>
    <p:sldId id="600" r:id="rId25"/>
    <p:sldId id="610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25/09/2024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9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3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59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40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95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08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88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4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5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7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7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67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4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64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3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3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9/25/2024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9/25/2024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dirty="0"/>
              <a:t>In-depth Spectrum analysis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strategy: wavelet filters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DWT decomposes a signal into multiple scales, also called levels. At each level it captures both the approximate and detailed components of the signal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[3] </a:t>
            </a:r>
            <a:r>
              <a:rPr lang="en-US" sz="1600" dirty="0">
                <a:latin typeface="+mj-lt"/>
              </a:rPr>
              <a:t>:</a:t>
            </a:r>
          </a:p>
          <a:p>
            <a:r>
              <a:rPr lang="en-US" sz="1600" b="1" dirty="0">
                <a:latin typeface="+mj-lt"/>
              </a:rPr>
              <a:t>Approximation</a:t>
            </a:r>
            <a:r>
              <a:rPr lang="en-US" sz="1600" dirty="0">
                <a:latin typeface="+mj-lt"/>
              </a:rPr>
              <a:t> (LPF) coefficients represent the signal at a coarser resolution (low-frequency content).</a:t>
            </a:r>
          </a:p>
          <a:p>
            <a:r>
              <a:rPr lang="en-US" sz="1600" b="1" dirty="0">
                <a:latin typeface="+mj-lt"/>
              </a:rPr>
              <a:t>Detail</a:t>
            </a:r>
            <a:r>
              <a:rPr lang="en-US" sz="1600" dirty="0">
                <a:latin typeface="+mj-lt"/>
              </a:rPr>
              <a:t> coefficients (HPF) represent the finer details (high-frequency content).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primary idea is that noise predominantly affects the high-frequency components. By thresholding the detail coefficients, one can effectively reduce the noise while preserving the signal.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Soft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thresholding</a:t>
            </a:r>
            <a:r>
              <a:rPr lang="en-US" sz="1600" dirty="0">
                <a:latin typeface="+mj-lt"/>
              </a:rPr>
              <a:t>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[4] </a:t>
            </a:r>
            <a:r>
              <a:rPr lang="en-US" sz="1600" dirty="0">
                <a:latin typeface="+mj-lt"/>
              </a:rPr>
              <a:t>(introduced by </a:t>
            </a:r>
            <a:r>
              <a:rPr lang="en-US" sz="1600" i="1" dirty="0">
                <a:latin typeface="+mj-lt"/>
              </a:rPr>
              <a:t>Donoho</a:t>
            </a:r>
            <a:r>
              <a:rPr lang="en-US" sz="1600" dirty="0">
                <a:latin typeface="+mj-lt"/>
              </a:rPr>
              <a:t>) not only sets small coefficients to zero but also shrinks larger coefficients toward zero by the threshold value, smoothing the signal.</a:t>
            </a: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B194A6-03A3-2E61-5605-8D8C95E8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2" y="1483469"/>
            <a:ext cx="36099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5197AD-BC04-62D5-057D-AE6FC84C5F6D}"/>
                  </a:ext>
                </a:extLst>
              </p:cNvPr>
              <p:cNvSpPr txBox="1"/>
              <p:nvPr/>
            </p:nvSpPr>
            <p:spPr>
              <a:xfrm>
                <a:off x="7155849" y="3212033"/>
                <a:ext cx="3688072" cy="13413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5197AD-BC04-62D5-057D-AE6FC84C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49" y="3212033"/>
                <a:ext cx="3688072" cy="1341329"/>
              </a:xfrm>
              <a:prstGeom prst="rect">
                <a:avLst/>
              </a:prstGeom>
              <a:blipFill>
                <a:blip r:embed="rId4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1C31F4B-245B-F802-BA0E-01D8B39BCDA7}"/>
                  </a:ext>
                </a:extLst>
              </p:cNvPr>
              <p:cNvSpPr txBox="1"/>
              <p:nvPr/>
            </p:nvSpPr>
            <p:spPr>
              <a:xfrm>
                <a:off x="6372225" y="4915681"/>
                <a:ext cx="5255325" cy="786113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&lt;−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eqAr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=1,…, 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=1…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1C31F4B-245B-F802-BA0E-01D8B39B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25" y="4915681"/>
                <a:ext cx="5255325" cy="786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in giù 8">
            <a:extLst>
              <a:ext uri="{FF2B5EF4-FFF2-40B4-BE49-F238E27FC236}">
                <a16:creationId xmlns:a16="http://schemas.microsoft.com/office/drawing/2014/main" id="{341D0B7E-8195-A6EC-861E-1D4DFE5B8F93}"/>
              </a:ext>
            </a:extLst>
          </p:cNvPr>
          <p:cNvSpPr/>
          <p:nvPr/>
        </p:nvSpPr>
        <p:spPr>
          <a:xfrm>
            <a:off x="8882110" y="2883644"/>
            <a:ext cx="235553" cy="3292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912C9036-2F92-4645-D961-0DA90D9FAC4A}"/>
              </a:ext>
            </a:extLst>
          </p:cNvPr>
          <p:cNvSpPr/>
          <p:nvPr/>
        </p:nvSpPr>
        <p:spPr>
          <a:xfrm>
            <a:off x="8882109" y="4515337"/>
            <a:ext cx="235553" cy="3292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2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strategy: padding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4946556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115854" y="1446935"/>
            <a:ext cx="5674330" cy="477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To improve the DWT, specially when the number of points of the signal is low (i.e., single beat)  ,padding is often used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r>
              <a:rPr lang="en-GB" sz="1600" dirty="0">
                <a:latin typeface="+mj-lt"/>
              </a:rPr>
              <a:t>:</a:t>
            </a:r>
          </a:p>
          <a:p>
            <a:r>
              <a:rPr lang="en-GB" sz="1400" dirty="0">
                <a:latin typeface="+mj-lt"/>
              </a:rPr>
              <a:t>Zero padding</a:t>
            </a:r>
          </a:p>
          <a:p>
            <a:r>
              <a:rPr lang="en-GB" sz="1400" dirty="0">
                <a:latin typeface="+mj-lt"/>
              </a:rPr>
              <a:t>Symmetric padding</a:t>
            </a:r>
          </a:p>
          <a:p>
            <a:r>
              <a:rPr lang="en-GB" sz="1400" dirty="0">
                <a:latin typeface="+mj-lt"/>
              </a:rPr>
              <a:t>Circular padding</a:t>
            </a:r>
          </a:p>
          <a:p>
            <a:r>
              <a:rPr lang="en-GB" sz="1400" dirty="0">
                <a:latin typeface="+mj-lt"/>
              </a:rPr>
              <a:t>… </a:t>
            </a:r>
          </a:p>
          <a:p>
            <a:pPr marL="0" indent="0">
              <a:buNone/>
            </a:pPr>
            <a:r>
              <a:rPr lang="en-GB" sz="1600" dirty="0">
                <a:latin typeface="+mj-lt"/>
              </a:rPr>
              <a:t>Among all possibilities, it seems that symmetric padding performs better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[2,3]</a:t>
            </a:r>
            <a:r>
              <a:rPr lang="en-GB" sz="1600" dirty="0"/>
              <a:t>. </a:t>
            </a:r>
            <a:r>
              <a:rPr lang="en-GB" sz="1600" dirty="0">
                <a:latin typeface="+mj-lt"/>
              </a:rPr>
              <a:t>So, in the proposed filtering strategy there is the possibility of using such type of padding. </a:t>
            </a:r>
          </a:p>
          <a:p>
            <a:r>
              <a:rPr lang="en-GB" sz="1600" dirty="0">
                <a:latin typeface="+mj-lt"/>
              </a:rPr>
              <a:t>When </a:t>
            </a:r>
            <a:r>
              <a:rPr lang="en-GB" sz="1600" b="1" dirty="0">
                <a:latin typeface="+mj-lt"/>
              </a:rPr>
              <a:t>padding is present</a:t>
            </a:r>
            <a:r>
              <a:rPr lang="en-GB" sz="16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Single-beat filtering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performance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improved</a:t>
            </a:r>
          </a:p>
          <a:p>
            <a:pPr lvl="1"/>
            <a:r>
              <a:rPr lang="en-GB" sz="1400" dirty="0">
                <a:latin typeface="+mj-lt"/>
              </a:rPr>
              <a:t>The denoised signal is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shifted</a:t>
            </a:r>
            <a:r>
              <a:rPr lang="en-GB" sz="1400" dirty="0">
                <a:latin typeface="+mj-lt"/>
              </a:rPr>
              <a:t> respect to the original</a:t>
            </a:r>
          </a:p>
          <a:p>
            <a:r>
              <a:rPr lang="en-GB" sz="1600" dirty="0">
                <a:latin typeface="+mj-lt"/>
              </a:rPr>
              <a:t>When </a:t>
            </a:r>
            <a:r>
              <a:rPr lang="en-GB" sz="1600" b="1" dirty="0">
                <a:latin typeface="+mj-lt"/>
              </a:rPr>
              <a:t>padding is absent</a:t>
            </a:r>
            <a:r>
              <a:rPr lang="en-GB" sz="1600" dirty="0">
                <a:latin typeface="+mj-lt"/>
              </a:rPr>
              <a:t>:</a:t>
            </a:r>
          </a:p>
          <a:p>
            <a:pPr lvl="1"/>
            <a:r>
              <a:rPr lang="en-GB" sz="1400" dirty="0"/>
              <a:t>Phase </a:t>
            </a:r>
            <a:r>
              <a:rPr lang="en-GB" sz="1400" b="1" dirty="0">
                <a:solidFill>
                  <a:schemeClr val="accent6"/>
                </a:solidFill>
              </a:rPr>
              <a:t>shift is absent</a:t>
            </a:r>
          </a:p>
          <a:p>
            <a:pPr lvl="1"/>
            <a:r>
              <a:rPr lang="en-GB" sz="1400" dirty="0">
                <a:latin typeface="+mj-lt"/>
              </a:rPr>
              <a:t>Presence of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artifacts</a:t>
            </a:r>
            <a:r>
              <a:rPr lang="en-GB" sz="1400" dirty="0">
                <a:latin typeface="+mj-lt"/>
              </a:rPr>
              <a:t> into the denoised signal</a:t>
            </a:r>
          </a:p>
          <a:p>
            <a:pPr marL="0" indent="0">
              <a:buNone/>
            </a:pPr>
            <a:r>
              <a:rPr lang="en-GB" sz="1600" dirty="0">
                <a:latin typeface="+mj-lt"/>
              </a:rPr>
              <a:t>It should be noted that, </a:t>
            </a:r>
            <a:r>
              <a:rPr lang="en-GB" sz="1600" b="1" dirty="0">
                <a:latin typeface="+mj-lt"/>
              </a:rPr>
              <a:t>when the number of points increases, the padding is not required</a:t>
            </a:r>
            <a:r>
              <a:rPr lang="en-GB" sz="1600" dirty="0">
                <a:latin typeface="+mj-lt"/>
              </a:rPr>
              <a:t>. So, from </a:t>
            </a:r>
            <a:r>
              <a:rPr lang="en-GB" sz="1600" b="1" dirty="0">
                <a:latin typeface="+mj-lt"/>
              </a:rPr>
              <a:t>now on, it will not be used.</a:t>
            </a:r>
          </a:p>
          <a:p>
            <a:pPr lvl="1"/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D250E61-C773-BA73-7821-7EE75C28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76" y="1552361"/>
            <a:ext cx="5839936" cy="1205625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FF14008-DB1C-16A0-3F0D-5D644A99CF51}"/>
              </a:ext>
            </a:extLst>
          </p:cNvPr>
          <p:cNvGrpSpPr/>
          <p:nvPr/>
        </p:nvGrpSpPr>
        <p:grpSpPr>
          <a:xfrm>
            <a:off x="5660136" y="3663172"/>
            <a:ext cx="6291072" cy="2455234"/>
            <a:chOff x="5660136" y="3663172"/>
            <a:chExt cx="6291072" cy="2455234"/>
          </a:xfrm>
        </p:grpSpPr>
        <p:pic>
          <p:nvPicPr>
            <p:cNvPr id="12" name="Immagine 11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6FF60558-A5FE-12C8-66AC-BCD817217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25" t="5895" r="8575" b="54527"/>
            <a:stretch/>
          </p:blipFill>
          <p:spPr>
            <a:xfrm>
              <a:off x="5660136" y="4032504"/>
              <a:ext cx="6291072" cy="2085902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5792E082-F937-4860-4B9F-1A8B70AA7BB2}"/>
                </a:ext>
              </a:extLst>
            </p:cNvPr>
            <p:cNvSpPr txBox="1"/>
            <p:nvPr/>
          </p:nvSpPr>
          <p:spPr>
            <a:xfrm>
              <a:off x="5850128" y="3663172"/>
              <a:ext cx="61010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ON</a:t>
              </a:r>
              <a:r>
                <a:rPr lang="en-GB" sz="1600" i="1" dirty="0">
                  <a:latin typeface="+mj-lt"/>
                </a:rPr>
                <a:t>, 1000 points, HF noise</a:t>
              </a:r>
              <a:endParaRPr lang="it-IT" sz="1600" i="1" dirty="0"/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79C36A96-7B12-89F4-1A56-0C078E10023A}"/>
              </a:ext>
            </a:extLst>
          </p:cNvPr>
          <p:cNvGrpSpPr/>
          <p:nvPr/>
        </p:nvGrpSpPr>
        <p:grpSpPr>
          <a:xfrm>
            <a:off x="5660136" y="3663172"/>
            <a:ext cx="6369592" cy="2455234"/>
            <a:chOff x="5425440" y="3663172"/>
            <a:chExt cx="6604288" cy="2455234"/>
          </a:xfrm>
        </p:grpSpPr>
        <p:pic>
          <p:nvPicPr>
            <p:cNvPr id="21" name="Immagine 20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B9E1A743-828D-579C-DD31-C2F866C22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66" t="4872" r="8917" b="53740"/>
            <a:stretch/>
          </p:blipFill>
          <p:spPr>
            <a:xfrm>
              <a:off x="5425440" y="3952923"/>
              <a:ext cx="6604288" cy="2165483"/>
            </a:xfrm>
            <a:prstGeom prst="rect">
              <a:avLst/>
            </a:prstGeom>
          </p:spPr>
        </p:pic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22731271-B3D6-AEC4-8F99-7911FACA6719}"/>
                </a:ext>
              </a:extLst>
            </p:cNvPr>
            <p:cNvSpPr txBox="1"/>
            <p:nvPr/>
          </p:nvSpPr>
          <p:spPr>
            <a:xfrm>
              <a:off x="5622433" y="3663172"/>
              <a:ext cx="61010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OFF</a:t>
              </a:r>
              <a:r>
                <a:rPr lang="en-GB" sz="1600" i="1" dirty="0">
                  <a:latin typeface="+mj-lt"/>
                </a:rPr>
                <a:t>, 1000 points, HF noise</a:t>
              </a:r>
              <a:endParaRPr lang="it-IT" sz="1600" i="1" dirty="0"/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7429E7C-6E15-5B2E-2312-D7087891CEA9}"/>
              </a:ext>
            </a:extLst>
          </p:cNvPr>
          <p:cNvGrpSpPr/>
          <p:nvPr/>
        </p:nvGrpSpPr>
        <p:grpSpPr>
          <a:xfrm>
            <a:off x="5660136" y="3664960"/>
            <a:ext cx="6369592" cy="2533027"/>
            <a:chOff x="5660136" y="3664960"/>
            <a:chExt cx="6369592" cy="2533027"/>
          </a:xfrm>
        </p:grpSpPr>
        <p:pic>
          <p:nvPicPr>
            <p:cNvPr id="38" name="Immagine 37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9C40B6C8-C1AC-25E7-6DE7-FDCA443A7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0" t="4872" r="8166" b="53741"/>
            <a:stretch/>
          </p:blipFill>
          <p:spPr>
            <a:xfrm>
              <a:off x="5660136" y="4061039"/>
              <a:ext cx="6369592" cy="2136948"/>
            </a:xfrm>
            <a:prstGeom prst="rect">
              <a:avLst/>
            </a:prstGeom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BBBDC914-7658-CBA8-6AF6-C76C40C61412}"/>
                </a:ext>
              </a:extLst>
            </p:cNvPr>
            <p:cNvSpPr txBox="1"/>
            <p:nvPr/>
          </p:nvSpPr>
          <p:spPr>
            <a:xfrm>
              <a:off x="5850128" y="3664960"/>
              <a:ext cx="58842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OFF</a:t>
              </a:r>
              <a:r>
                <a:rPr lang="en-GB" sz="1600" i="1" dirty="0">
                  <a:latin typeface="+mj-lt"/>
                </a:rPr>
                <a:t>, </a:t>
              </a:r>
              <a:r>
                <a:rPr lang="en-GB" sz="1600" b="1" i="1" dirty="0">
                  <a:latin typeface="+mj-lt"/>
                </a:rPr>
                <a:t>2000</a:t>
              </a:r>
              <a:r>
                <a:rPr lang="en-GB" sz="1600" i="1" dirty="0">
                  <a:latin typeface="+mj-lt"/>
                </a:rPr>
                <a:t> points, HF noise</a:t>
              </a:r>
              <a:endParaRPr lang="it-IT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3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strategy 1 or 2?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11580656" cy="143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higher is the level of cleanliness of the signals, the higher will be the goodness of the spectrum, so 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strategy 1</a:t>
            </a:r>
            <a:r>
              <a:rPr lang="en-US" sz="1600" dirty="0">
                <a:latin typeface="+mj-lt"/>
              </a:rPr>
              <a:t> (BP zero phase filters) and 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strategy 2</a:t>
            </a:r>
            <a:r>
              <a:rPr lang="en-US" sz="1600" dirty="0">
                <a:latin typeface="+mj-lt"/>
              </a:rPr>
              <a:t> (wavelet and BP zero phase filters) are compared in terms of performances on two “didactics” signals corrupted by high and low frequency noise.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D07337-7F59-163D-7C87-A567400D614E}"/>
              </a:ext>
            </a:extLst>
          </p:cNvPr>
          <p:cNvSpPr txBox="1"/>
          <p:nvPr/>
        </p:nvSpPr>
        <p:spPr>
          <a:xfrm>
            <a:off x="721244" y="2199694"/>
            <a:ext cx="5118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C00000"/>
                </a:solidFill>
                <a:latin typeface="+mj-lt"/>
              </a:rPr>
              <a:t>High frequency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</a:rPr>
              <a:t>Strategy </a:t>
            </a:r>
            <a:r>
              <a:rPr lang="en-GB" sz="1600" b="1" dirty="0">
                <a:latin typeface="+mj-lt"/>
              </a:rPr>
              <a:t>2</a:t>
            </a:r>
            <a:r>
              <a:rPr lang="en-GB" sz="1600" dirty="0">
                <a:latin typeface="+mj-lt"/>
              </a:rPr>
              <a:t> performs </a:t>
            </a:r>
            <a:r>
              <a:rPr lang="en-GB" sz="1600" b="1" dirty="0">
                <a:latin typeface="+mj-lt"/>
              </a:rPr>
              <a:t>better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than</a:t>
            </a:r>
            <a:r>
              <a:rPr lang="en-GB" sz="1600" dirty="0">
                <a:latin typeface="+mj-lt"/>
              </a:rPr>
              <a:t> strategy </a:t>
            </a:r>
            <a:r>
              <a:rPr lang="en-GB" sz="1600" b="1" dirty="0">
                <a:latin typeface="+mj-lt"/>
              </a:rPr>
              <a:t>1</a:t>
            </a:r>
            <a:r>
              <a:rPr lang="en-GB" sz="1600" dirty="0">
                <a:latin typeface="+mj-lt"/>
              </a:rPr>
              <a:t>, even if strategy 1 reaches good results</a:t>
            </a:r>
            <a:endParaRPr lang="en-GB" sz="1400" dirty="0">
              <a:latin typeface="+mj-lt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3A4272-CCBF-5307-1809-5E5FDC3CAC59}"/>
              </a:ext>
            </a:extLst>
          </p:cNvPr>
          <p:cNvSpPr txBox="1"/>
          <p:nvPr/>
        </p:nvSpPr>
        <p:spPr>
          <a:xfrm>
            <a:off x="6562325" y="2135423"/>
            <a:ext cx="4841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C00000"/>
                </a:solidFill>
                <a:latin typeface="+mj-lt"/>
              </a:rPr>
              <a:t>Low frequency noise</a:t>
            </a:r>
            <a:endParaRPr lang="en-GB" sz="1200" b="1" dirty="0">
              <a:solidFill>
                <a:srgbClr val="C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+mj-lt"/>
              </a:rPr>
              <a:t>Both</a:t>
            </a:r>
            <a:r>
              <a:rPr lang="en-GB" sz="1600" dirty="0">
                <a:latin typeface="+mj-lt"/>
              </a:rPr>
              <a:t> strategies seems to perform </a:t>
            </a:r>
            <a:r>
              <a:rPr lang="en-GB" sz="1600" b="1" dirty="0">
                <a:latin typeface="+mj-lt"/>
              </a:rPr>
              <a:t>well</a:t>
            </a:r>
            <a:r>
              <a:rPr lang="en-GB" sz="1600" dirty="0">
                <a:latin typeface="+mj-lt"/>
              </a:rPr>
              <a:t>, with very low differences between them.</a:t>
            </a:r>
            <a:endParaRPr lang="en-GB" sz="2000" dirty="0">
              <a:latin typeface="+mj-lt"/>
            </a:endParaRP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5CA366-D01A-A067-721D-025711B2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781" r="8917" b="5132"/>
          <a:stretch/>
        </p:blipFill>
        <p:spPr>
          <a:xfrm>
            <a:off x="707701" y="3218546"/>
            <a:ext cx="5067300" cy="2842348"/>
          </a:xfrm>
          <a:prstGeom prst="rect">
            <a:avLst/>
          </a:prstGeom>
        </p:spPr>
      </p:pic>
      <p:pic>
        <p:nvPicPr>
          <p:cNvPr id="16" name="Immagine 1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EC59D4-A9AC-7A6B-75C6-080073F01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943" r="8917" b="5619"/>
          <a:stretch/>
        </p:blipFill>
        <p:spPr>
          <a:xfrm>
            <a:off x="6417001" y="3186790"/>
            <a:ext cx="5131888" cy="2905860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45BA370C-8D77-F2FC-5E94-F97E12C6D291}"/>
              </a:ext>
            </a:extLst>
          </p:cNvPr>
          <p:cNvSpPr txBox="1">
            <a:spLocks/>
          </p:cNvSpPr>
          <p:nvPr/>
        </p:nvSpPr>
        <p:spPr>
          <a:xfrm>
            <a:off x="384396" y="3323813"/>
            <a:ext cx="5968016" cy="235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Because of:</a:t>
            </a:r>
          </a:p>
          <a:p>
            <a:r>
              <a:rPr lang="en-GB" sz="1600" dirty="0">
                <a:latin typeface="+mj-lt"/>
              </a:rPr>
              <a:t>Goodness of results on filtering</a:t>
            </a:r>
          </a:p>
          <a:p>
            <a:r>
              <a:rPr lang="en-GB" sz="1600" dirty="0">
                <a:latin typeface="+mj-lt"/>
              </a:rPr>
              <a:t>Known higher performance even on other sources of noise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 </a:t>
            </a:r>
          </a:p>
          <a:p>
            <a:r>
              <a:rPr lang="en-GB" sz="1600" dirty="0">
                <a:latin typeface="+mj-lt"/>
              </a:rPr>
              <a:t>Good performances on short signals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[2,3]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Strategy 2 (Wavelet thresholding and BP zero phase filters) </a:t>
            </a:r>
            <a:r>
              <a:rPr lang="en-GB" sz="1600" dirty="0">
                <a:latin typeface="+mj-lt"/>
              </a:rPr>
              <a:t>will be used from now on.</a:t>
            </a:r>
          </a:p>
          <a:p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11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 dirty="0"/>
          </a:p>
        </p:txBody>
      </p: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B433CAE4-0278-B673-92F5-9145CAA43B81}"/>
              </a:ext>
            </a:extLst>
          </p:cNvPr>
          <p:cNvSpPr txBox="1">
            <a:spLocks/>
          </p:cNvSpPr>
          <p:nvPr/>
        </p:nvSpPr>
        <p:spPr>
          <a:xfrm>
            <a:off x="622116" y="1626452"/>
            <a:ext cx="5038019" cy="4618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Spectrum estimation can be done following different strategies:</a:t>
            </a:r>
          </a:p>
          <a:p>
            <a:r>
              <a:rPr lang="en-US" sz="1800" b="1" dirty="0"/>
              <a:t>Parametric</a:t>
            </a:r>
            <a:r>
              <a:rPr lang="en-US" sz="1800" dirty="0"/>
              <a:t> strategies: i.e., AR estimation</a:t>
            </a:r>
          </a:p>
          <a:p>
            <a:r>
              <a:rPr lang="en-US" sz="1800" b="1" dirty="0"/>
              <a:t>Non-Parametric</a:t>
            </a:r>
            <a:r>
              <a:rPr lang="en-US" sz="1800" dirty="0"/>
              <a:t> Strategies: i.e., Spectrogram or Welch estimation</a:t>
            </a:r>
          </a:p>
          <a:p>
            <a:pPr marL="0" indent="0">
              <a:buNone/>
            </a:pPr>
            <a:r>
              <a:rPr lang="en-US" sz="1800" dirty="0"/>
              <a:t>Here the </a:t>
            </a:r>
            <a:r>
              <a:rPr lang="en-US" sz="1800" b="1" dirty="0"/>
              <a:t>AR</a:t>
            </a:r>
            <a:r>
              <a:rPr lang="en-US" sz="1800" dirty="0"/>
              <a:t> </a:t>
            </a:r>
            <a:r>
              <a:rPr lang="en-US" sz="1800" b="1" dirty="0"/>
              <a:t>estimation</a:t>
            </a:r>
            <a:r>
              <a:rPr lang="en-US" sz="1800" dirty="0"/>
              <a:t> is </a:t>
            </a:r>
            <a:r>
              <a:rPr lang="en-US" sz="1800" b="1" dirty="0"/>
              <a:t>used</a:t>
            </a:r>
            <a:r>
              <a:rPr lang="en-US" sz="1800" dirty="0"/>
              <a:t> due to his many advantages, exposed in the next slide.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092AB8BF-EB6F-2BE3-5089-04C6C00F53D6}"/>
                  </a:ext>
                </a:extLst>
              </p:cNvPr>
              <p:cNvSpPr/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092AB8BF-EB6F-2BE3-5089-04C6C00F5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D6394C98-7439-1FED-BAEF-36D2C8454BCC}"/>
                  </a:ext>
                </a:extLst>
              </p:cNvPr>
              <p:cNvSpPr/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D6394C98-7439-1FED-BAEF-36D2C8454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D2C5C913-342C-2818-2A01-1C90C455FC11}"/>
                  </a:ext>
                </a:extLst>
              </p:cNvPr>
              <p:cNvSpPr/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D2C5C913-342C-2818-2A01-1C90C455F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D53CDFC-890B-8147-CC28-1FBBADBE8FAA}"/>
                  </a:ext>
                </a:extLst>
              </p:cNvPr>
              <p:cNvSpPr/>
              <p:nvPr/>
            </p:nvSpPr>
            <p:spPr>
              <a:xfrm>
                <a:off x="6612309" y="2873656"/>
                <a:ext cx="4934711" cy="115860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D53CDFC-890B-8147-CC28-1FBBADBE8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09" y="2873656"/>
                <a:ext cx="4934711" cy="115860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08E2244C-7577-3F7B-51C0-6EC5D5B7E9C4}"/>
                  </a:ext>
                </a:extLst>
              </p:cNvPr>
              <p:cNvSpPr/>
              <p:nvPr/>
            </p:nvSpPr>
            <p:spPr>
              <a:xfrm>
                <a:off x="6635172" y="4249799"/>
                <a:ext cx="4934711" cy="19315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08E2244C-7577-3F7B-51C0-6EC5D5B7E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72" y="4249799"/>
                <a:ext cx="4934711" cy="19315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E8E8F52F-E1E5-5A12-C979-7C939E80FEB5}"/>
                  </a:ext>
                </a:extLst>
              </p:cNvPr>
              <p:cNvSpPr/>
              <p:nvPr/>
            </p:nvSpPr>
            <p:spPr>
              <a:xfrm>
                <a:off x="6612310" y="1508452"/>
                <a:ext cx="4934711" cy="11586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E8E8F52F-E1E5-5A12-C979-7C939E80F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1508452"/>
                <a:ext cx="4934711" cy="115860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2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Spectrum estimation is made through AR model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[5]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𝐴𝑅𝑀𝐴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  <a:blipFill>
                <a:blip r:embed="rId3"/>
                <a:stretch>
                  <a:fillRect l="-466" t="-2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293EB560-F1BB-B02B-674D-843BB8189222}"/>
              </a:ext>
            </a:extLst>
          </p:cNvPr>
          <p:cNvGrpSpPr/>
          <p:nvPr/>
        </p:nvGrpSpPr>
        <p:grpSpPr>
          <a:xfrm>
            <a:off x="1588770" y="2468880"/>
            <a:ext cx="7700009" cy="1973543"/>
            <a:chOff x="1588770" y="2468880"/>
            <a:chExt cx="7700009" cy="1973543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B28F51C6-B35F-2874-F513-CCDD11E82082}"/>
                </a:ext>
              </a:extLst>
            </p:cNvPr>
            <p:cNvGrpSpPr/>
            <p:nvPr/>
          </p:nvGrpSpPr>
          <p:grpSpPr>
            <a:xfrm>
              <a:off x="1588770" y="2894076"/>
              <a:ext cx="979046" cy="838059"/>
              <a:chOff x="1588770" y="2894076"/>
              <a:chExt cx="979046" cy="838059"/>
            </a:xfrm>
          </p:grpSpPr>
          <p:sp>
            <p:nvSpPr>
              <p:cNvPr id="5" name="Parentesi graffa chiusa 4">
                <a:extLst>
                  <a:ext uri="{FF2B5EF4-FFF2-40B4-BE49-F238E27FC236}">
                    <a16:creationId xmlns:a16="http://schemas.microsoft.com/office/drawing/2014/main" id="{F1164951-6868-5225-4557-DC402F2E07E6}"/>
                  </a:ext>
                </a:extLst>
              </p:cNvPr>
              <p:cNvSpPr/>
              <p:nvPr/>
            </p:nvSpPr>
            <p:spPr>
              <a:xfrm rot="5400000">
                <a:off x="1897380" y="2702052"/>
                <a:ext cx="228600" cy="61264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6C17EF-B1CB-C333-8855-592461952573}"/>
                  </a:ext>
                </a:extLst>
              </p:cNvPr>
              <p:cNvSpPr txBox="1"/>
              <p:nvPr/>
            </p:nvSpPr>
            <p:spPr>
              <a:xfrm>
                <a:off x="1588770" y="3085804"/>
                <a:ext cx="9790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the target signal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F5B410E-A4B2-BAB4-D383-9142D01D7D59}"/>
                </a:ext>
              </a:extLst>
            </p:cNvPr>
            <p:cNvGrpSpPr/>
            <p:nvPr/>
          </p:nvGrpSpPr>
          <p:grpSpPr>
            <a:xfrm>
              <a:off x="2667762" y="2894076"/>
              <a:ext cx="1081278" cy="841249"/>
              <a:chOff x="1705356" y="2894076"/>
              <a:chExt cx="1081278" cy="841249"/>
            </a:xfrm>
          </p:grpSpPr>
          <p:sp>
            <p:nvSpPr>
              <p:cNvPr id="9" name="Parentesi graffa chiusa 8">
                <a:extLst>
                  <a:ext uri="{FF2B5EF4-FFF2-40B4-BE49-F238E27FC236}">
                    <a16:creationId xmlns:a16="http://schemas.microsoft.com/office/drawing/2014/main" id="{1DD5E7B8-BC70-AF49-35BA-82A45113DBF0}"/>
                  </a:ext>
                </a:extLst>
              </p:cNvPr>
              <p:cNvSpPr/>
              <p:nvPr/>
            </p:nvSpPr>
            <p:spPr>
              <a:xfrm rot="5400000">
                <a:off x="2131695" y="2467737"/>
                <a:ext cx="228600" cy="108127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28B7EED-9758-54E6-9E1E-7827A19ACBD6}"/>
                  </a:ext>
                </a:extLst>
              </p:cNvPr>
              <p:cNvSpPr txBox="1"/>
              <p:nvPr/>
            </p:nvSpPr>
            <p:spPr>
              <a:xfrm>
                <a:off x="1821942" y="3088994"/>
                <a:ext cx="845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ARMA model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5F831AB-4997-4CA5-687C-7D23E75F92C3}"/>
                </a:ext>
              </a:extLst>
            </p:cNvPr>
            <p:cNvGrpSpPr/>
            <p:nvPr/>
          </p:nvGrpSpPr>
          <p:grpSpPr>
            <a:xfrm>
              <a:off x="4469330" y="2708547"/>
              <a:ext cx="2397652" cy="1208254"/>
              <a:chOff x="4469330" y="2708547"/>
              <a:chExt cx="2397652" cy="1208254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F1E364C1-2FD8-D722-7E87-EA0D0EFA0B0F}"/>
                  </a:ext>
                </a:extLst>
              </p:cNvPr>
              <p:cNvGrpSpPr/>
              <p:nvPr/>
            </p:nvGrpSpPr>
            <p:grpSpPr>
              <a:xfrm>
                <a:off x="4469330" y="2894076"/>
                <a:ext cx="1256176" cy="1022725"/>
                <a:chOff x="1168746" y="2894076"/>
                <a:chExt cx="1256176" cy="1022725"/>
              </a:xfrm>
            </p:grpSpPr>
            <p:sp>
              <p:nvSpPr>
                <p:cNvPr id="12" name="Parentesi graffa chiusa 11">
                  <a:extLst>
                    <a:ext uri="{FF2B5EF4-FFF2-40B4-BE49-F238E27FC236}">
                      <a16:creationId xmlns:a16="http://schemas.microsoft.com/office/drawing/2014/main" id="{E3087304-E6D1-809C-26F6-FB35487D47DB}"/>
                    </a:ext>
                  </a:extLst>
                </p:cNvPr>
                <p:cNvSpPr/>
                <p:nvPr/>
              </p:nvSpPr>
              <p:spPr>
                <a:xfrm rot="5400000">
                  <a:off x="1897380" y="2702052"/>
                  <a:ext cx="228600" cy="61264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54595CA7-9D0F-E1E5-EA93-D0F3A58E1929}"/>
                    </a:ext>
                  </a:extLst>
                </p:cNvPr>
                <p:cNvSpPr txBox="1"/>
                <p:nvPr/>
              </p:nvSpPr>
              <p:spPr>
                <a:xfrm>
                  <a:off x="1168746" y="3085804"/>
                  <a:ext cx="12561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Spectrum of the input signal of the model (white noise)</a:t>
                  </a:r>
                </a:p>
              </p:txBody>
            </p:sp>
          </p:grpSp>
          <p:cxnSp>
            <p:nvCxnSpPr>
              <p:cNvPr id="15" name="Connettore a gomito 14">
                <a:extLst>
                  <a:ext uri="{FF2B5EF4-FFF2-40B4-BE49-F238E27FC236}">
                    <a16:creationId xmlns:a16="http://schemas.microsoft.com/office/drawing/2014/main" id="{EC8B53F1-060D-5CAC-FDD3-E1BFF139ED6C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5725506" y="2708547"/>
                <a:ext cx="1141476" cy="792756"/>
              </a:xfrm>
              <a:prstGeom prst="bentConnector3">
                <a:avLst>
                  <a:gd name="adj1" fmla="val 10040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66ABB980-D81D-E132-7701-ED4021252289}"/>
                </a:ext>
              </a:extLst>
            </p:cNvPr>
            <p:cNvGrpSpPr/>
            <p:nvPr/>
          </p:nvGrpSpPr>
          <p:grpSpPr>
            <a:xfrm>
              <a:off x="7421880" y="2894076"/>
              <a:ext cx="1866899" cy="966977"/>
              <a:chOff x="997821" y="2894076"/>
              <a:chExt cx="1866899" cy="966977"/>
            </a:xfrm>
          </p:grpSpPr>
          <p:sp>
            <p:nvSpPr>
              <p:cNvPr id="20" name="Parentesi graffa chiusa 19">
                <a:extLst>
                  <a:ext uri="{FF2B5EF4-FFF2-40B4-BE49-F238E27FC236}">
                    <a16:creationId xmlns:a16="http://schemas.microsoft.com/office/drawing/2014/main" id="{17F6D929-9F91-AE50-258A-5802AEEC44E3}"/>
                  </a:ext>
                </a:extLst>
              </p:cNvPr>
              <p:cNvSpPr/>
              <p:nvPr/>
            </p:nvSpPr>
            <p:spPr>
              <a:xfrm rot="5400000">
                <a:off x="1816971" y="2074926"/>
                <a:ext cx="228600" cy="186689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CC5FFB16-8397-83E0-B4E7-29425F9F767F}"/>
                  </a:ext>
                </a:extLst>
              </p:cNvPr>
              <p:cNvSpPr txBox="1"/>
              <p:nvPr/>
            </p:nvSpPr>
            <p:spPr>
              <a:xfrm>
                <a:off x="1177251" y="3030056"/>
                <a:ext cx="16874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Transfer function of the AR model which approximates the ARMA one 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C3366993-BD1D-2428-94AD-A321D9F190F9}"/>
                </a:ext>
              </a:extLst>
            </p:cNvPr>
            <p:cNvGrpSpPr/>
            <p:nvPr/>
          </p:nvGrpSpPr>
          <p:grpSpPr>
            <a:xfrm>
              <a:off x="5942038" y="2468880"/>
              <a:ext cx="1866899" cy="1973543"/>
              <a:chOff x="5942038" y="2468880"/>
              <a:chExt cx="1866899" cy="1973543"/>
            </a:xfrm>
          </p:grpSpPr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41553118-4C07-AED8-64EC-6E66F691BBAC}"/>
                  </a:ext>
                </a:extLst>
              </p:cNvPr>
              <p:cNvSpPr txBox="1"/>
              <p:nvPr/>
            </p:nvSpPr>
            <p:spPr>
              <a:xfrm>
                <a:off x="5942038" y="3796092"/>
                <a:ext cx="1866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0070C0"/>
                    </a:solidFill>
                  </a:rPr>
                  <a:t>ARMA models can be approximated by an AR with sufficiently high order</a:t>
                </a:r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6B9F163F-66E3-7B43-B9E3-F8273EA7A4C5}"/>
                  </a:ext>
                </a:extLst>
              </p:cNvPr>
              <p:cNvCxnSpPr/>
              <p:nvPr/>
            </p:nvCxnSpPr>
            <p:spPr>
              <a:xfrm flipV="1">
                <a:off x="7196328" y="2468880"/>
                <a:ext cx="0" cy="1327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B433CAE4-0278-B673-92F5-9145CAA43B81}"/>
              </a:ext>
            </a:extLst>
          </p:cNvPr>
          <p:cNvSpPr txBox="1">
            <a:spLocks/>
          </p:cNvSpPr>
          <p:nvPr/>
        </p:nvSpPr>
        <p:spPr>
          <a:xfrm>
            <a:off x="713556" y="4689693"/>
            <a:ext cx="10456963" cy="1235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Fast and easy application</a:t>
            </a:r>
          </a:p>
          <a:p>
            <a:r>
              <a:rPr lang="en-US" sz="1800" dirty="0"/>
              <a:t>Require a zero-mean signal as input of the estimator of the model </a:t>
            </a:r>
          </a:p>
          <a:p>
            <a:r>
              <a:rPr lang="en-US" sz="1800" dirty="0"/>
              <a:t>Consistent and not windowed estimation of the spectrum</a:t>
            </a:r>
          </a:p>
          <a:p>
            <a:r>
              <a:rPr lang="en-US" sz="1800" dirty="0"/>
              <a:t>Order choice is crucial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92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identification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486D176B-091A-A3DC-BF3A-FD29AC9CA46C}"/>
              </a:ext>
            </a:extLst>
          </p:cNvPr>
          <p:cNvSpPr txBox="1">
            <a:spLocks/>
          </p:cNvSpPr>
          <p:nvPr/>
        </p:nvSpPr>
        <p:spPr>
          <a:xfrm>
            <a:off x="174464" y="1399141"/>
            <a:ext cx="485473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When dealing with AR models, and in particular if used to evaluate spectrums, the </a:t>
            </a:r>
            <a:r>
              <a:rPr lang="en-GB" sz="1600" b="1" dirty="0">
                <a:latin typeface="+mj-lt"/>
              </a:rPr>
              <a:t>estimation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method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must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be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chosen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carefully</a:t>
            </a:r>
            <a:r>
              <a:rPr lang="en-GB" sz="1600" dirty="0">
                <a:latin typeface="+mj-lt"/>
              </a:rPr>
              <a:t>. From previous studies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</a:t>
            </a:r>
            <a:r>
              <a:rPr lang="en-GB" sz="1600" dirty="0">
                <a:latin typeface="+mj-lt"/>
              </a:rPr>
              <a:t> is known that:</a:t>
            </a:r>
          </a:p>
          <a:p>
            <a:r>
              <a:rPr lang="en-GB" sz="1600" b="1" dirty="0">
                <a:latin typeface="+mj-lt"/>
              </a:rPr>
              <a:t>Yule-Walker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</a:t>
            </a:r>
          </a:p>
          <a:p>
            <a:pPr lvl="1"/>
            <a:r>
              <a:rPr lang="en-GB" sz="1400" dirty="0">
                <a:latin typeface="+mj-lt"/>
              </a:rPr>
              <a:t>Requires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order</a:t>
            </a:r>
            <a:r>
              <a:rPr lang="en-GB" sz="1400" dirty="0">
                <a:latin typeface="+mj-lt"/>
              </a:rPr>
              <a:t> models and does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not</a:t>
            </a:r>
            <a:r>
              <a:rPr lang="en-GB" sz="1400" dirty="0">
                <a:latin typeface="+mj-lt"/>
              </a:rPr>
              <a:t> have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good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resolution</a:t>
            </a:r>
            <a:r>
              <a:rPr lang="en-GB" sz="1400" dirty="0">
                <a:latin typeface="+mj-lt"/>
              </a:rPr>
              <a:t> </a:t>
            </a:r>
          </a:p>
          <a:p>
            <a:r>
              <a:rPr lang="en-GB" sz="1600" b="1" dirty="0">
                <a:latin typeface="+mj-lt"/>
              </a:rPr>
              <a:t>Least-Squares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Does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not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ensure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 (but it’s not a problem if the order is low) </a:t>
            </a:r>
          </a:p>
          <a:p>
            <a:pPr lvl="1"/>
            <a:r>
              <a:rPr lang="en-GB" sz="1400" dirty="0">
                <a:latin typeface="+mj-lt"/>
              </a:rPr>
              <a:t>Have high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resolution</a:t>
            </a:r>
            <a:r>
              <a:rPr lang="en-GB" sz="1400" dirty="0">
                <a:latin typeface="+mj-lt"/>
              </a:rPr>
              <a:t> and performs well with lower orders</a:t>
            </a:r>
          </a:p>
          <a:p>
            <a:r>
              <a:rPr lang="en-GB" sz="1600" b="1" dirty="0">
                <a:latin typeface="+mj-lt"/>
              </a:rPr>
              <a:t>Burg’s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resolution</a:t>
            </a:r>
            <a:endParaRPr lang="en-GB" sz="1200" dirty="0">
              <a:latin typeface="+mj-lt"/>
            </a:endParaRPr>
          </a:p>
          <a:p>
            <a:pPr marL="0" indent="0">
              <a:buNone/>
            </a:pPr>
            <a:r>
              <a:rPr lang="en-GB" sz="1600" b="1" dirty="0">
                <a:latin typeface="+mj-lt"/>
              </a:rPr>
              <a:t>NB</a:t>
            </a:r>
            <a:r>
              <a:rPr lang="en-GB" sz="1600" dirty="0">
                <a:latin typeface="+mj-lt"/>
              </a:rPr>
              <a:t>: the difference is mainly on the value (and number) of the coefficients, while the spectrum estimation formula remains the same.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0C8896F2-88F0-6A12-3F34-8F6EB7CFBFD8}"/>
                  </a:ext>
                </a:extLst>
              </p:cNvPr>
              <p:cNvSpPr/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Yule- Walker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autocovariance matrix (</a:t>
                </a:r>
                <a:r>
                  <a:rPr lang="en-GB" sz="1400" i="1" dirty="0" err="1">
                    <a:solidFill>
                      <a:schemeClr val="tx1"/>
                    </a:solidFill>
                  </a:rPr>
                  <a:t>pxp</a:t>
                </a:r>
                <a:r>
                  <a:rPr lang="en-GB" sz="1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first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points</a:t>
                </a:r>
                <a:r>
                  <a:rPr lang="en-GB" sz="1400" dirty="0">
                    <a:solidFill>
                      <a:schemeClr val="tx1"/>
                    </a:solidFill>
                  </a:rPr>
                  <a:t> of the autocorrelation function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0C8896F2-88F0-6A12-3F34-8F6EB7CFB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blipFill>
                <a:blip r:embed="rId3"/>
                <a:stretch>
                  <a:fillRect t="-3620" b="-6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6F2CB46-658D-BE6D-2C3E-0C70DEF940EE}"/>
                  </a:ext>
                </a:extLst>
              </p:cNvPr>
              <p:cNvSpPr/>
              <p:nvPr/>
            </p:nvSpPr>
            <p:spPr>
              <a:xfrm>
                <a:off x="5242560" y="2802556"/>
                <a:ext cx="6672582" cy="1405601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Least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matrix of observations lagged by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(N-p x p 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N-p observations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6F2CB46-658D-BE6D-2C3E-0C70DEF94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2802556"/>
                <a:ext cx="6672582" cy="1405601"/>
              </a:xfrm>
              <a:prstGeom prst="roundRect">
                <a:avLst/>
              </a:prstGeom>
              <a:blipFill>
                <a:blip r:embed="rId4"/>
                <a:stretch>
                  <a:fillRect t="-3879" b="-68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3B242624-CB32-B0EB-E815-B563AD57C6E9}"/>
                  </a:ext>
                </a:extLst>
              </p:cNvPr>
              <p:cNvSpPr/>
              <p:nvPr/>
            </p:nvSpPr>
            <p:spPr>
              <a:xfrm>
                <a:off x="5242560" y="4277673"/>
                <a:ext cx="6672582" cy="1991047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Burg  iterative process minimizes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forward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future points knowing the past ones)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backward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the past points knowing the future ones)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3B242624-CB32-B0EB-E815-B563AD57C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4277673"/>
                <a:ext cx="6672582" cy="1991047"/>
              </a:xfrm>
              <a:prstGeom prst="roundRect">
                <a:avLst/>
              </a:prstGeom>
              <a:blipFill>
                <a:blip r:embed="rId5"/>
                <a:stretch>
                  <a:fillRect t="-1220" b="-21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1131D048-6E5C-1A2B-FB6A-B16DBED17FE2}"/>
                  </a:ext>
                </a:extLst>
              </p:cNvPr>
              <p:cNvSpPr/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Yule- Walker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bg1">
                        <a:lumMod val="75000"/>
                      </a:schemeClr>
                    </a:solidFill>
                  </a:rPr>
                  <a:t>p)</a:t>
                </a:r>
                <a:endParaRPr lang="en-GB" sz="1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is the autocovariance matrix (</a:t>
                </a:r>
                <a:r>
                  <a:rPr lang="en-GB" sz="1400" i="1" dirty="0" err="1">
                    <a:solidFill>
                      <a:schemeClr val="bg1">
                        <a:lumMod val="75000"/>
                      </a:schemeClr>
                    </a:solidFill>
                  </a:rPr>
                  <a:t>pxp</a:t>
                </a: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bg1">
                        <a:lumMod val="75000"/>
                      </a:schemeClr>
                    </a:solidFill>
                  </a:rPr>
                  <a:t>is the vector of the first </a:t>
                </a:r>
                <a:r>
                  <a:rPr lang="en-GB" sz="1400" i="1" dirty="0">
                    <a:solidFill>
                      <a:schemeClr val="bg1">
                        <a:lumMod val="75000"/>
                      </a:schemeClr>
                    </a:solidFill>
                  </a:rPr>
                  <a:t>p points</a:t>
                </a: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of the autocorrelation function </a:t>
                </a:r>
                <a:endParaRPr lang="en-GB" sz="1400" b="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1131D048-6E5C-1A2B-FB6A-B16DBED17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blipFill>
                <a:blip r:embed="rId6"/>
                <a:stretch>
                  <a:fillRect t="-3620" b="-678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85D3B0BF-04EF-A36F-980E-43F776CB6D84}"/>
                  </a:ext>
                </a:extLst>
              </p:cNvPr>
              <p:cNvSpPr/>
              <p:nvPr/>
            </p:nvSpPr>
            <p:spPr>
              <a:xfrm>
                <a:off x="5242560" y="2802555"/>
                <a:ext cx="6672582" cy="140560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Least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matrix of observations lagged by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(N-p x p 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N-p observations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85D3B0BF-04EF-A36F-980E-43F776CB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2802555"/>
                <a:ext cx="6672582" cy="1405601"/>
              </a:xfrm>
              <a:prstGeom prst="roundRect">
                <a:avLst/>
              </a:prstGeom>
              <a:blipFill>
                <a:blip r:embed="rId7"/>
                <a:stretch>
                  <a:fillRect t="-3879" b="-6897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88E7EA1F-4A54-CA2B-A3C8-0C1979EE3BEA}"/>
                  </a:ext>
                </a:extLst>
              </p:cNvPr>
              <p:cNvSpPr/>
              <p:nvPr/>
            </p:nvSpPr>
            <p:spPr>
              <a:xfrm>
                <a:off x="5242560" y="4277672"/>
                <a:ext cx="6672582" cy="199104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Burg  iterative process minimizes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forward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future points knowing the past ones)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backward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the past points knowing the future ones)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88E7EA1F-4A54-CA2B-A3C8-0C1979EE3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4277672"/>
                <a:ext cx="6672582" cy="1991048"/>
              </a:xfrm>
              <a:prstGeom prst="roundRect">
                <a:avLst/>
              </a:prstGeom>
              <a:blipFill>
                <a:blip r:embed="rId8"/>
                <a:stretch>
                  <a:fillRect t="-1220" b="-213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6565285-4026-A32D-FA9B-74C2B1037718}"/>
              </a:ext>
            </a:extLst>
          </p:cNvPr>
          <p:cNvSpPr txBox="1"/>
          <p:nvPr/>
        </p:nvSpPr>
        <p:spPr>
          <a:xfrm>
            <a:off x="361950" y="6398882"/>
            <a:ext cx="99707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 Nayak, Jagadish, et al. "AR modeling of heart rate signals." 2004 IEEE Region 10 Conference TENCON 2004.. IEEE, 2004.</a:t>
            </a:r>
          </a:p>
        </p:txBody>
      </p:sp>
    </p:spTree>
    <p:extLst>
      <p:ext uri="{BB962C8B-B14F-4D97-AF65-F5344CB8AC3E}">
        <p14:creationId xmlns:p14="http://schemas.microsoft.com/office/powerpoint/2010/main" val="181459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474989"/>
            <a:ext cx="6315017" cy="3908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AR spectrum estimation is a well-established strategy but requires to fix the order of the model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[5] </a:t>
            </a:r>
          </a:p>
          <a:p>
            <a:r>
              <a:rPr lang="en-GB" sz="1800" dirty="0">
                <a:latin typeface="+mj-lt"/>
              </a:rPr>
              <a:t>There are many strategies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[6]</a:t>
            </a:r>
            <a:r>
              <a:rPr lang="en-GB" sz="18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AIC criterion</a:t>
            </a:r>
          </a:p>
          <a:p>
            <a:pPr lvl="1"/>
            <a:r>
              <a:rPr lang="en-GB" sz="1400" dirty="0">
                <a:latin typeface="+mj-lt"/>
              </a:rPr>
              <a:t>BIC criterion</a:t>
            </a:r>
          </a:p>
          <a:p>
            <a:pPr lvl="1"/>
            <a:r>
              <a:rPr lang="en-GB" sz="1400" dirty="0">
                <a:latin typeface="+mj-lt"/>
              </a:rPr>
              <a:t>AIC/BIC mixed strategy</a:t>
            </a:r>
          </a:p>
          <a:p>
            <a:pPr lvl="1"/>
            <a:r>
              <a:rPr lang="en-GB" sz="1400" dirty="0">
                <a:latin typeface="+mj-lt"/>
              </a:rPr>
              <a:t>Similarity between AR spectrum estimation and classical/Welch spectrogram </a:t>
            </a:r>
          </a:p>
          <a:p>
            <a:r>
              <a:rPr lang="en-GB" sz="1800" dirty="0">
                <a:latin typeface="+mj-lt"/>
              </a:rPr>
              <a:t>But there isn’t a “fixed” rule. In other studies, the optimal order is found to be between 8 and 20 (Burg and LS estimations)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 </a:t>
            </a:r>
            <a:r>
              <a:rPr lang="en-GB" sz="1800" dirty="0">
                <a:latin typeface="+mj-lt"/>
              </a:rPr>
              <a:t>and all cases was fixed.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  <a:latin typeface="+mj-lt"/>
              </a:rPr>
              <a:t>Normalized AIC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criterium</a:t>
            </a:r>
            <a:r>
              <a:rPr lang="en-GB" sz="1800" dirty="0">
                <a:latin typeface="+mj-lt"/>
              </a:rPr>
              <a:t> has been used on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range of candidate orders</a:t>
            </a:r>
            <a:r>
              <a:rPr lang="en-GB" sz="1800" dirty="0">
                <a:latin typeface="+mj-lt"/>
              </a:rPr>
              <a:t>, with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threshold</a:t>
            </a:r>
            <a:r>
              <a:rPr lang="en-GB" sz="1800" dirty="0">
                <a:latin typeface="+mj-lt"/>
              </a:rPr>
              <a:t> to decide whether the order reached improves significantly the estimation.</a:t>
            </a:r>
            <a:endParaRPr lang="en-GB" sz="1400" dirty="0">
              <a:latin typeface="+mj-lt"/>
            </a:endParaRPr>
          </a:p>
          <a:p>
            <a:endParaRPr lang="en-GB" sz="1800" dirty="0">
              <a:latin typeface="+mj-lt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7E9ABDE-4C50-34C5-80B9-69EE88D68B31}"/>
              </a:ext>
            </a:extLst>
          </p:cNvPr>
          <p:cNvSpPr/>
          <p:nvPr/>
        </p:nvSpPr>
        <p:spPr>
          <a:xfrm>
            <a:off x="342103" y="4551065"/>
            <a:ext cx="6241577" cy="831945"/>
          </a:xfrm>
          <a:prstGeom prst="round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2192079-E71E-E602-514F-3ED5CE16067D}"/>
              </a:ext>
            </a:extLst>
          </p:cNvPr>
          <p:cNvSpPr/>
          <p:nvPr/>
        </p:nvSpPr>
        <p:spPr>
          <a:xfrm>
            <a:off x="6657120" y="1432423"/>
            <a:ext cx="5349967" cy="4784236"/>
          </a:xfrm>
          <a:prstGeom prst="roundRect">
            <a:avLst>
              <a:gd name="adj" fmla="val 735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rgbClr val="C00000"/>
                </a:solidFill>
              </a:rPr>
              <a:t>p_opt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evaluate_order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signal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min_order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max_order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rgbClr val="7030A0"/>
                </a:solidFill>
              </a:rPr>
              <a:t>eps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rgbClr val="00B050"/>
                </a:solidFill>
              </a:rPr>
              <a:t>type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AIC_vector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to store AIC values for each model order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AIC_difference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as an empty array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p_opt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(optimal order) to 0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Loop</a:t>
            </a:r>
            <a:r>
              <a:rPr lang="en-US" sz="1200" dirty="0">
                <a:solidFill>
                  <a:schemeClr val="tx1"/>
                </a:solidFill>
              </a:rPr>
              <a:t> through each model order in the range of p (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min_order</a:t>
            </a:r>
            <a:r>
              <a:rPr lang="en-US" sz="1200" b="1" dirty="0" err="1">
                <a:solidFill>
                  <a:schemeClr val="tx1"/>
                </a:solidFill>
              </a:rPr>
              <a:t>: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sz="1200" b="1" dirty="0" err="1">
                <a:solidFill>
                  <a:schemeClr val="tx1"/>
                </a:solidFill>
              </a:rPr>
              <a:t>: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max_order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Fit AR model to the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signal</a:t>
            </a:r>
            <a:r>
              <a:rPr lang="en-US" sz="1200" dirty="0">
                <a:solidFill>
                  <a:schemeClr val="tx1"/>
                </a:solidFill>
              </a:rPr>
              <a:t> (after removing the mean), using the </a:t>
            </a:r>
            <a:r>
              <a:rPr lang="en-US" sz="1200" b="1" dirty="0">
                <a:solidFill>
                  <a:srgbClr val="00B050"/>
                </a:solidFill>
              </a:rPr>
              <a:t>type</a:t>
            </a:r>
            <a:r>
              <a:rPr lang="en-US" sz="1200" dirty="0">
                <a:solidFill>
                  <a:schemeClr val="tx1"/>
                </a:solidFill>
              </a:rPr>
              <a:t> estimation, for the current order p(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Calculate the AIC for the current AR model and store it in </a:t>
            </a:r>
            <a:r>
              <a:rPr lang="en-US" sz="1200" dirty="0" err="1">
                <a:solidFill>
                  <a:schemeClr val="tx1"/>
                </a:solidFill>
              </a:rPr>
              <a:t>AIC_vector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this is not the first iteration 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&gt; 1):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Compute the absolute difference between the current AIC and the previous AIC and store it in </a:t>
            </a:r>
            <a:r>
              <a:rPr lang="en-US" sz="1200" dirty="0" err="1">
                <a:solidFill>
                  <a:schemeClr val="tx1"/>
                </a:solidFill>
              </a:rPr>
              <a:t>AIC_difference</a:t>
            </a:r>
            <a:endParaRPr lang="en-US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the AIC difference is less than a tolerance value (</a:t>
            </a:r>
            <a:r>
              <a:rPr lang="en-US" sz="1200" b="1" dirty="0">
                <a:solidFill>
                  <a:srgbClr val="7030A0"/>
                </a:solidFill>
              </a:rPr>
              <a:t>eps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Break</a:t>
            </a:r>
            <a:r>
              <a:rPr lang="en-US" sz="1200" dirty="0">
                <a:solidFill>
                  <a:schemeClr val="tx1"/>
                </a:solidFill>
              </a:rPr>
              <a:t> the loop (convergence achieved)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Find the position of the optimal order where </a:t>
            </a:r>
            <a:r>
              <a:rPr lang="en-US" sz="1200" dirty="0" err="1">
                <a:solidFill>
                  <a:schemeClr val="tx1"/>
                </a:solidFill>
              </a:rPr>
              <a:t>AIC_difference</a:t>
            </a:r>
            <a:r>
              <a:rPr lang="en-US" sz="1200" dirty="0">
                <a:solidFill>
                  <a:schemeClr val="tx1"/>
                </a:solidFill>
              </a:rPr>
              <a:t> is less than epsilon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no convergence was found (position not found):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Set the optimal position to the index of the minimum AIC value in </a:t>
            </a:r>
            <a:r>
              <a:rPr lang="en-US" sz="1200" dirty="0" err="1">
                <a:solidFill>
                  <a:schemeClr val="tx1"/>
                </a:solidFill>
              </a:rPr>
              <a:t>AIC_vector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Set </a:t>
            </a:r>
            <a:r>
              <a:rPr lang="en-US" sz="1200" b="1" dirty="0" err="1">
                <a:solidFill>
                  <a:schemeClr val="accent1"/>
                </a:solidFill>
              </a:rPr>
              <a:t>p_opt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(optimal order) to the value of p at the optimal position</a:t>
            </a:r>
            <a:endParaRPr lang="it-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Spectrum estimation: orders boundaries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474989"/>
            <a:ext cx="11280937" cy="971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It’s important decide the range into which found the optimal order.</a:t>
            </a:r>
          </a:p>
          <a:p>
            <a:r>
              <a:rPr lang="en-GB" sz="1600" dirty="0"/>
              <a:t>From literature, an order between 8 and 20 should be enough for LS or Burg estimators.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[5,6] </a:t>
            </a:r>
            <a:endParaRPr lang="en-GB" sz="1600" dirty="0"/>
          </a:p>
          <a:p>
            <a:r>
              <a:rPr lang="en-GB" sz="1600" dirty="0"/>
              <a:t>Order choice is computationally demanding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10" name="Immagine 9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D0B66DFF-1AA1-095E-16AB-B3ECEA3D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t="2697" r="7668" b="4321"/>
          <a:stretch/>
        </p:blipFill>
        <p:spPr>
          <a:xfrm>
            <a:off x="342103" y="2517657"/>
            <a:ext cx="5059680" cy="2907920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55C3F21-4B98-C313-2192-FCC2C2D24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3509" r="8834" b="5455"/>
          <a:stretch/>
        </p:blipFill>
        <p:spPr>
          <a:xfrm>
            <a:off x="5499609" y="2446540"/>
            <a:ext cx="5198871" cy="2976089"/>
          </a:xfrm>
          <a:prstGeom prst="rect">
            <a:avLst/>
          </a:prstGeom>
        </p:spPr>
      </p:pic>
      <p:pic>
        <p:nvPicPr>
          <p:cNvPr id="13" name="Immagine 1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454C5A60-F6BE-DA47-FE0B-6BC51944E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8" t="6395" r="8834" b="70720"/>
          <a:stretch/>
        </p:blipFill>
        <p:spPr>
          <a:xfrm>
            <a:off x="10796306" y="3221681"/>
            <a:ext cx="1346267" cy="1499871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6DA98653-AF56-F4AD-5BFE-0BE160619B27}"/>
              </a:ext>
            </a:extLst>
          </p:cNvPr>
          <p:cNvSpPr/>
          <p:nvPr/>
        </p:nvSpPr>
        <p:spPr>
          <a:xfrm>
            <a:off x="4643120" y="2651760"/>
            <a:ext cx="758663" cy="924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F94EDA7-7480-AE06-5DE2-1F2F9D06E6E4}"/>
              </a:ext>
            </a:extLst>
          </p:cNvPr>
          <p:cNvSpPr/>
          <p:nvPr/>
        </p:nvSpPr>
        <p:spPr>
          <a:xfrm>
            <a:off x="9871382" y="2446540"/>
            <a:ext cx="758663" cy="924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1BB50384-7D3E-A26E-B830-98125F04B394}"/>
              </a:ext>
            </a:extLst>
          </p:cNvPr>
          <p:cNvSpPr txBox="1">
            <a:spLocks/>
          </p:cNvSpPr>
          <p:nvPr/>
        </p:nvSpPr>
        <p:spPr>
          <a:xfrm>
            <a:off x="342103" y="5383011"/>
            <a:ext cx="11280937" cy="971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LS estimation seems to be more robust on high orders</a:t>
            </a:r>
          </a:p>
          <a:p>
            <a:r>
              <a:rPr lang="en-GB" sz="1600" dirty="0"/>
              <a:t>Both tent to be more affected by noise when the order increases (&gt;18)</a:t>
            </a:r>
          </a:p>
          <a:p>
            <a:r>
              <a:rPr lang="en-GB" sz="1600" dirty="0"/>
              <a:t>Optimal order was searched between 8 and 16 at the end 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BA9FD2F-4291-5943-002B-0EC44353BD99}"/>
              </a:ext>
            </a:extLst>
          </p:cNvPr>
          <p:cNvSpPr/>
          <p:nvPr/>
        </p:nvSpPr>
        <p:spPr>
          <a:xfrm>
            <a:off x="3758184" y="2779776"/>
            <a:ext cx="1399032" cy="2468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Burg estimation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4B2AA89-98AA-B90B-9E0A-0C995693F9B6}"/>
              </a:ext>
            </a:extLst>
          </p:cNvPr>
          <p:cNvSpPr/>
          <p:nvPr/>
        </p:nvSpPr>
        <p:spPr>
          <a:xfrm>
            <a:off x="9213378" y="2779776"/>
            <a:ext cx="1289304" cy="2468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LS estimation</a:t>
            </a:r>
          </a:p>
        </p:txBody>
      </p:sp>
    </p:spTree>
    <p:extLst>
      <p:ext uri="{BB962C8B-B14F-4D97-AF65-F5344CB8AC3E}">
        <p14:creationId xmlns:p14="http://schemas.microsoft.com/office/powerpoint/2010/main" val="4808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61A5CE8-03D6-77AC-1993-332849F113F1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763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2" y="1636776"/>
            <a:ext cx="5672618" cy="3697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Before applying the algorithm to the AVNRT data, it has been tested on external data:</a:t>
            </a:r>
          </a:p>
          <a:p>
            <a:pPr lvl="1"/>
            <a:r>
              <a:rPr lang="en-GB" sz="1400" dirty="0">
                <a:latin typeface="+mj-lt"/>
              </a:rPr>
              <a:t>Didactical ECG with High Frequency noise (Fc: 1000 Hz, ~ 8500 points)</a:t>
            </a:r>
          </a:p>
          <a:p>
            <a:pPr lvl="1"/>
            <a:r>
              <a:rPr lang="en-GB" sz="1400" dirty="0">
                <a:latin typeface="+mj-lt"/>
              </a:rPr>
              <a:t>Didactical ECG with Low Frequency noise </a:t>
            </a:r>
            <a:r>
              <a:rPr lang="en-GB" sz="1400" dirty="0"/>
              <a:t>(Fc: 1000 Hz, ~ 9000 points)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PhysioNet Database ECG data: healthy and pathological </a:t>
            </a:r>
            <a:r>
              <a:rPr lang="en-GB" sz="1400" dirty="0"/>
              <a:t>(Fc: 360 Hz, 9000 points)</a:t>
            </a:r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+mj-lt"/>
            </a:endParaRPr>
          </a:p>
          <a:p>
            <a:r>
              <a:rPr lang="en-GB" sz="1800" dirty="0">
                <a:latin typeface="+mj-lt"/>
              </a:rPr>
              <a:t>For all these scenarios have been plotted the </a:t>
            </a:r>
            <a:r>
              <a:rPr lang="en-GB" sz="1800" b="1" dirty="0">
                <a:latin typeface="+mj-lt"/>
              </a:rPr>
              <a:t>AR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spectrums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compared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with</a:t>
            </a:r>
            <a:r>
              <a:rPr lang="en-GB" sz="1800" dirty="0">
                <a:latin typeface="+mj-lt"/>
              </a:rPr>
              <a:t> the </a:t>
            </a:r>
            <a:r>
              <a:rPr lang="en-GB" sz="1800" b="1" dirty="0">
                <a:latin typeface="+mj-lt"/>
              </a:rPr>
              <a:t>Welch</a:t>
            </a:r>
            <a:r>
              <a:rPr lang="en-GB" sz="1800" dirty="0">
                <a:latin typeface="+mj-lt"/>
              </a:rPr>
              <a:t> spectrum and the </a:t>
            </a:r>
            <a:r>
              <a:rPr lang="en-GB" sz="1800" b="1" dirty="0">
                <a:latin typeface="+mj-lt"/>
              </a:rPr>
              <a:t>FFT periodogram</a:t>
            </a:r>
            <a:endParaRPr lang="en-GB" sz="1800" dirty="0">
              <a:latin typeface="+mj-lt"/>
            </a:endParaRPr>
          </a:p>
          <a:p>
            <a:r>
              <a:rPr lang="en-GB" sz="1800" dirty="0">
                <a:latin typeface="+mj-lt"/>
              </a:rPr>
              <a:t>The number of points onto evaluating the spectrums are increased to see the behaviour of the analysis when considering an increasing number of cardiac beats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B4054667-3B6F-E7FA-EEF8-5B62F923646C}"/>
                  </a:ext>
                </a:extLst>
              </p:cNvPr>
              <p:cNvSpPr/>
              <p:nvPr/>
            </p:nvSpPr>
            <p:spPr>
              <a:xfrm>
                <a:off x="7372386" y="1571102"/>
                <a:ext cx="4477511" cy="105968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B4054667-3B6F-E7FA-EEF8-5B62F9236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86" y="1571102"/>
                <a:ext cx="4477511" cy="1059687"/>
              </a:xfrm>
              <a:prstGeom prst="roundRect">
                <a:avLst/>
              </a:prstGeom>
              <a:blipFill>
                <a:blip r:embed="rId3"/>
                <a:stretch>
                  <a:fillRect t="-4545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679CB28B-64A1-EBA8-C135-9A9A96037CDB}"/>
                  </a:ext>
                </a:extLst>
              </p:cNvPr>
              <p:cNvSpPr/>
              <p:nvPr/>
            </p:nvSpPr>
            <p:spPr>
              <a:xfrm>
                <a:off x="7372386" y="2748199"/>
                <a:ext cx="4477511" cy="176663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679CB28B-64A1-EBA8-C135-9A9A96037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86" y="2748199"/>
                <a:ext cx="4477511" cy="1766636"/>
              </a:xfrm>
              <a:prstGeom prst="roundRect">
                <a:avLst/>
              </a:prstGeom>
              <a:blipFill>
                <a:blip r:embed="rId4"/>
                <a:stretch>
                  <a:fillRect b="-1712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83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before and after filter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273159" y="1517904"/>
            <a:ext cx="11645681" cy="156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>
              <a:latin typeface="+mj-lt"/>
            </a:endParaRP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6CB96A-CCB1-3D86-359B-2B5DC66683DF}"/>
              </a:ext>
            </a:extLst>
          </p:cNvPr>
          <p:cNvSpPr txBox="1">
            <a:spLocks/>
          </p:cNvSpPr>
          <p:nvPr/>
        </p:nvSpPr>
        <p:spPr>
          <a:xfrm>
            <a:off x="596234" y="1426172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Low frequency noise record</a:t>
            </a:r>
          </a:p>
          <a:p>
            <a:r>
              <a:rPr lang="en-US" sz="1600" dirty="0">
                <a:latin typeface="+mj-lt"/>
              </a:rPr>
              <a:t>Spectrum estimation is clearly affected by noise</a:t>
            </a:r>
          </a:p>
          <a:p>
            <a:r>
              <a:rPr lang="en-US" sz="1600" dirty="0">
                <a:latin typeface="+mj-lt"/>
              </a:rPr>
              <a:t>Shape not useful and not informative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0CE1DFA-4399-811C-4F15-84E6F86FDDD5}"/>
              </a:ext>
            </a:extLst>
          </p:cNvPr>
          <p:cNvSpPr txBox="1">
            <a:spLocks/>
          </p:cNvSpPr>
          <p:nvPr/>
        </p:nvSpPr>
        <p:spPr>
          <a:xfrm>
            <a:off x="6541869" y="1426171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Filtered Record</a:t>
            </a:r>
          </a:p>
          <a:p>
            <a:r>
              <a:rPr lang="en-US" sz="1600" dirty="0">
                <a:latin typeface="+mj-lt"/>
              </a:rPr>
              <a:t>Frequency resolution clearly improved after filtering</a:t>
            </a:r>
          </a:p>
          <a:p>
            <a:r>
              <a:rPr lang="en-US" sz="1600" dirty="0">
                <a:latin typeface="+mj-lt"/>
              </a:rPr>
              <a:t>Good estimation of non-parametric spectrums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A71B379-21E1-076F-BE4B-65A844A92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r="5315"/>
          <a:stretch/>
        </p:blipFill>
        <p:spPr>
          <a:xfrm>
            <a:off x="290949" y="2832608"/>
            <a:ext cx="5467048" cy="314147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613822F-025E-EDA3-2287-D6F70C2B2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r="5427"/>
          <a:stretch/>
        </p:blipFill>
        <p:spPr>
          <a:xfrm>
            <a:off x="6394703" y="2831544"/>
            <a:ext cx="5455194" cy="31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24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of didactical examples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273159" y="1517904"/>
            <a:ext cx="11645681" cy="156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>
              <a:latin typeface="+mj-lt"/>
            </a:endParaRP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6CB96A-CCB1-3D86-359B-2B5DC66683DF}"/>
              </a:ext>
            </a:extLst>
          </p:cNvPr>
          <p:cNvSpPr txBox="1">
            <a:spLocks/>
          </p:cNvSpPr>
          <p:nvPr/>
        </p:nvSpPr>
        <p:spPr>
          <a:xfrm>
            <a:off x="596234" y="2546840"/>
            <a:ext cx="4856478" cy="106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HF noise filtered record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0CE1DFA-4399-811C-4F15-84E6F86FDDD5}"/>
              </a:ext>
            </a:extLst>
          </p:cNvPr>
          <p:cNvSpPr txBox="1">
            <a:spLocks/>
          </p:cNvSpPr>
          <p:nvPr/>
        </p:nvSpPr>
        <p:spPr>
          <a:xfrm>
            <a:off x="6825333" y="2546840"/>
            <a:ext cx="4856478" cy="420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LF noise filtered Record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A71B379-21E1-076F-BE4B-65A844A92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r="5315"/>
          <a:stretch/>
        </p:blipFill>
        <p:spPr>
          <a:xfrm>
            <a:off x="290949" y="2832608"/>
            <a:ext cx="5467048" cy="314147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613822F-025E-EDA3-2287-D6F70C2B2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r="5427"/>
          <a:stretch/>
        </p:blipFill>
        <p:spPr>
          <a:xfrm>
            <a:off x="6394703" y="2831544"/>
            <a:ext cx="5455194" cy="314253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55ED07B-F624-177C-164F-C2318D2E3991}"/>
              </a:ext>
            </a:extLst>
          </p:cNvPr>
          <p:cNvSpPr txBox="1">
            <a:spLocks/>
          </p:cNvSpPr>
          <p:nvPr/>
        </p:nvSpPr>
        <p:spPr>
          <a:xfrm>
            <a:off x="680430" y="1636776"/>
            <a:ext cx="10575834" cy="573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+mj-lt"/>
              </a:rPr>
              <a:t>As the used ECG signals are obtained by adding noise a posterior, once cleaned they should correspond to the same spectrum estimation.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147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PhysioNet database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2FA9B-50D8-C01C-26D3-E2A04F0421C5}"/>
              </a:ext>
            </a:extLst>
          </p:cNvPr>
          <p:cNvSpPr txBox="1">
            <a:spLocks/>
          </p:cNvSpPr>
          <p:nvPr/>
        </p:nvSpPr>
        <p:spPr>
          <a:xfrm>
            <a:off x="596234" y="1426172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Healthy record</a:t>
            </a:r>
          </a:p>
          <a:p>
            <a:r>
              <a:rPr lang="en-US" sz="1600" dirty="0">
                <a:latin typeface="+mj-lt"/>
              </a:rPr>
              <a:t>Good estimation of Welch spectrum even on “real world” data</a:t>
            </a:r>
          </a:p>
          <a:p>
            <a:r>
              <a:rPr lang="en-US" sz="1600" dirty="0">
                <a:latin typeface="+mj-lt"/>
              </a:rPr>
              <a:t>Peaks presence limited between 0 and 30 Hz 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E46D6A0-18F4-D366-1B40-A99815EA67C2}"/>
              </a:ext>
            </a:extLst>
          </p:cNvPr>
          <p:cNvSpPr txBox="1">
            <a:spLocks/>
          </p:cNvSpPr>
          <p:nvPr/>
        </p:nvSpPr>
        <p:spPr>
          <a:xfrm>
            <a:off x="6541869" y="1426171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Pathological Record</a:t>
            </a:r>
          </a:p>
          <a:p>
            <a:r>
              <a:rPr lang="en-US" sz="1600" dirty="0">
                <a:latin typeface="+mj-lt"/>
              </a:rPr>
              <a:t>Good estimation of Welch spectrum</a:t>
            </a:r>
          </a:p>
          <a:p>
            <a:r>
              <a:rPr lang="en-US" sz="1600" dirty="0">
                <a:latin typeface="+mj-lt"/>
              </a:rPr>
              <a:t>Presence of peaks above 30 Hz, an aspect that can be traced back to the pathology</a:t>
            </a:r>
            <a:endParaRPr lang="en-US" sz="1600" b="1" dirty="0">
              <a:latin typeface="+mj-lt"/>
            </a:endParaRPr>
          </a:p>
        </p:txBody>
      </p:sp>
      <p:pic>
        <p:nvPicPr>
          <p:cNvPr id="8" name="Immagine 7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156E6265-CF2D-DE04-A460-E3863DE1E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509" r="8333" b="4646"/>
          <a:stretch/>
        </p:blipFill>
        <p:spPr>
          <a:xfrm>
            <a:off x="290949" y="2832608"/>
            <a:ext cx="5467048" cy="3141471"/>
          </a:xfrm>
          <a:prstGeom prst="rect">
            <a:avLst/>
          </a:prstGeom>
        </p:spPr>
      </p:pic>
      <p:pic>
        <p:nvPicPr>
          <p:cNvPr id="11" name="Immagine 10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63B25A03-F3F1-515D-464D-7A4A5B758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3022" r="6875" b="4158"/>
          <a:stretch/>
        </p:blipFill>
        <p:spPr>
          <a:xfrm>
            <a:off x="6394703" y="2831544"/>
            <a:ext cx="5455194" cy="31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2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3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358" y="1689635"/>
            <a:ext cx="1128128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presentation shows a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estimating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spectrum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an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signal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In particular: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mixed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strategy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with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wavelet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thresholding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numerical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is used with good performances. </a:t>
            </a:r>
            <a:r>
              <a:rPr lang="en-US" altLang="it-IT" sz="1600" dirty="0"/>
              <a:t>Filtering pipeline could include padding, which improves performances on short-length signals but leads to a phase shift.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600" dirty="0"/>
              <a:t>AR optimal </a:t>
            </a:r>
            <a:r>
              <a:rPr lang="en-US" altLang="it-IT" sz="1600" b="1" dirty="0"/>
              <a:t>order</a:t>
            </a:r>
            <a:r>
              <a:rPr lang="en-US" altLang="it-IT" sz="1600" dirty="0"/>
              <a:t> was found between </a:t>
            </a:r>
            <a:r>
              <a:rPr lang="en-US" altLang="it-IT" sz="1600" b="1" dirty="0"/>
              <a:t>8 and 16</a:t>
            </a:r>
            <a:r>
              <a:rPr lang="en-US" altLang="it-IT" sz="1600" dirty="0"/>
              <a:t>, while using </a:t>
            </a:r>
            <a:r>
              <a:rPr lang="en-US" altLang="it-IT" sz="1600" b="1" dirty="0" err="1"/>
              <a:t>nAIC</a:t>
            </a:r>
            <a:r>
              <a:rPr lang="en-US" altLang="it-IT" sz="1600" dirty="0"/>
              <a:t> as metric.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600" dirty="0"/>
              <a:t>Least </a:t>
            </a:r>
            <a:r>
              <a:rPr lang="en-US" altLang="it-IT" sz="1600" b="1" dirty="0"/>
              <a:t>Squares</a:t>
            </a:r>
            <a:r>
              <a:rPr lang="en-US" altLang="it-IT" sz="1600" dirty="0"/>
              <a:t> and </a:t>
            </a:r>
            <a:r>
              <a:rPr lang="en-US" altLang="it-IT" sz="1600" b="1" dirty="0"/>
              <a:t>Burg’s</a:t>
            </a:r>
            <a:r>
              <a:rPr lang="en-US" altLang="it-IT" sz="1600" dirty="0"/>
              <a:t> </a:t>
            </a:r>
            <a:r>
              <a:rPr lang="en-US" altLang="it-IT" sz="1600" b="1" dirty="0"/>
              <a:t>estimation</a:t>
            </a:r>
            <a:r>
              <a:rPr lang="en-US" altLang="it-IT" sz="1600" dirty="0"/>
              <a:t> </a:t>
            </a:r>
            <a:r>
              <a:rPr lang="en-US" altLang="it-IT" sz="1600" b="1" dirty="0"/>
              <a:t>approaches</a:t>
            </a:r>
            <a:r>
              <a:rPr lang="en-US" altLang="it-IT" sz="1600" dirty="0"/>
              <a:t> are </a:t>
            </a:r>
            <a:r>
              <a:rPr lang="en-US" altLang="it-IT" sz="1600" b="1" dirty="0"/>
              <a:t>both</a:t>
            </a:r>
            <a:r>
              <a:rPr lang="en-US" altLang="it-IT" sz="1600" dirty="0"/>
              <a:t> </a:t>
            </a:r>
            <a:r>
              <a:rPr lang="en-US" altLang="it-IT" sz="1600" b="1" dirty="0"/>
              <a:t>used</a:t>
            </a:r>
            <a:r>
              <a:rPr lang="en-US" altLang="it-IT" sz="1600" dirty="0"/>
              <a:t> for their </a:t>
            </a:r>
            <a:r>
              <a:rPr lang="en-US" altLang="it-IT" sz="1600" b="1" dirty="0"/>
              <a:t>high</a:t>
            </a:r>
            <a:r>
              <a:rPr lang="en-US" altLang="it-IT" sz="1600" dirty="0"/>
              <a:t> </a:t>
            </a:r>
            <a:r>
              <a:rPr lang="en-US" altLang="it-IT" sz="1600" b="1" dirty="0"/>
              <a:t>frequency</a:t>
            </a:r>
            <a:r>
              <a:rPr lang="en-US" altLang="it-IT" sz="1600" dirty="0"/>
              <a:t> </a:t>
            </a:r>
            <a:r>
              <a:rPr lang="en-US" altLang="it-IT" sz="1600" b="1" dirty="0"/>
              <a:t>resolution</a:t>
            </a:r>
            <a:r>
              <a:rPr lang="en-US" altLang="it-IT" sz="1600" dirty="0"/>
              <a:t>. When augmenting the number of points, provides the </a:t>
            </a:r>
            <a:r>
              <a:rPr lang="en-US" altLang="it-IT" sz="1600" b="1" dirty="0"/>
              <a:t>same</a:t>
            </a:r>
            <a:r>
              <a:rPr lang="en-US" altLang="it-IT" sz="1600" dirty="0"/>
              <a:t> </a:t>
            </a:r>
            <a:r>
              <a:rPr lang="en-US" altLang="it-IT" sz="1600" b="1" dirty="0"/>
              <a:t>spectrum</a:t>
            </a:r>
            <a:r>
              <a:rPr lang="en-US" altLang="it-IT" sz="1600" dirty="0"/>
              <a:t> </a:t>
            </a:r>
            <a:r>
              <a:rPr lang="en-US" altLang="it-IT" sz="1600" b="1" dirty="0"/>
              <a:t>estimation</a:t>
            </a:r>
            <a:r>
              <a:rPr lang="en-US" altLang="it-IT" sz="1600" dirty="0"/>
              <a:t>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altLang="it-IT" sz="1600" dirty="0"/>
              <a:t>Overall </a:t>
            </a:r>
            <a:r>
              <a:rPr lang="en-GB" altLang="it-IT" sz="1600" b="1" dirty="0"/>
              <a:t>performances</a:t>
            </a:r>
            <a:r>
              <a:rPr lang="en-GB" altLang="it-IT" sz="1600" dirty="0"/>
              <a:t> of the method are </a:t>
            </a:r>
            <a:r>
              <a:rPr lang="en-GB" altLang="it-IT" sz="1600" b="1" dirty="0"/>
              <a:t>satisfying</a:t>
            </a:r>
            <a:r>
              <a:rPr lang="en-GB" altLang="it-IT" sz="1600" dirty="0"/>
              <a:t>. I</a:t>
            </a:r>
            <a:r>
              <a:rPr lang="en-US" altLang="it-IT" sz="1600" dirty="0"/>
              <a:t>n particular, the differences between the spectra of healthy and pathological ECG signals can be seen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765" y="1650815"/>
            <a:ext cx="1065644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600" dirty="0" err="1"/>
              <a:t>Sörnmo</a:t>
            </a:r>
            <a:r>
              <a:rPr lang="en-GB" altLang="it-IT" sz="1600" dirty="0"/>
              <a:t>, Leif, and Pablo Laguna. "Electrocardiogram (ECG) signal processing." Wiley encyclopaedia of biomedical engineering (2006).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GB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Saraiva, João &amp; Plácido da Silva, Hugo &amp; Fred, Ana. (2022). Denoising and Artifact Removal of the Electrocardiogram, Electrodermal Activity and Accelerometery for Continuous Ambulatory Monitoring of Epileptic Seizures with Wearable Devices. 10.13140/RG.2.2.10053.12004.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Singh, Brij N., and Arvind K. Tiwari. "Optimal selection of wavelet basis function applied to ECG signal denoising." Digital signal processing 16.3 (2006): 275-287.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Donoho, David L. "De-noising by soft-thresholding." IEEE transactions on information theory 41.3 (1995): 613-627.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Nayak, Jagadish, et al. "AR modeling of heart rate signals." 2004 IEEE Region 10 Conference TENCON 2004.. IEEE, 2004.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075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delve into spectral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33" y="1487287"/>
            <a:ext cx="5848385" cy="3788801"/>
          </a:xfrm>
        </p:spPr>
        <p:txBody>
          <a:bodyPr>
            <a:noAutofit/>
          </a:bodyPr>
          <a:lstStyle/>
          <a:p>
            <a:r>
              <a:rPr lang="en-GB" sz="1600" dirty="0">
                <a:latin typeface="+mj-lt"/>
              </a:rPr>
              <a:t>Previously, we found reference traces with unclear behaviours: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Absence of low-frequency components</a:t>
            </a:r>
          </a:p>
          <a:p>
            <a:pPr lvl="1"/>
            <a:r>
              <a:rPr lang="en-GB" sz="1400" b="1" dirty="0">
                <a:solidFill>
                  <a:schemeClr val="accent5"/>
                </a:solidFill>
                <a:latin typeface="+mj-lt"/>
              </a:rPr>
              <a:t>Huge presence of high frequency components</a:t>
            </a:r>
          </a:p>
          <a:p>
            <a:r>
              <a:rPr lang="en-GB" sz="1600" dirty="0">
                <a:latin typeface="+mj-lt"/>
              </a:rPr>
              <a:t>Or: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Frequency components totally squeezed into low frequences, without any peak</a:t>
            </a:r>
          </a:p>
          <a:p>
            <a:r>
              <a:rPr lang="en-GB" sz="1600" dirty="0">
                <a:latin typeface="+mj-lt"/>
              </a:rPr>
              <a:t>Are these characteristics acceptable? Which is the expected shape of a spectrum of an ECG signal?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[1]</a:t>
            </a:r>
          </a:p>
          <a:p>
            <a:pPr lvl="1"/>
            <a:r>
              <a:rPr lang="en-GB" sz="1400" b="1" dirty="0">
                <a:solidFill>
                  <a:srgbClr val="00B050"/>
                </a:solidFill>
                <a:latin typeface="+mj-lt"/>
              </a:rPr>
              <a:t>T wave localised before 10H, Highest peak</a:t>
            </a:r>
          </a:p>
          <a:p>
            <a:pPr lvl="1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 wave localized before 15 Hz, possibly masked by other components</a:t>
            </a:r>
          </a:p>
          <a:p>
            <a:pPr lvl="1"/>
            <a:r>
              <a:rPr lang="en-GB" sz="1400" b="1" dirty="0">
                <a:solidFill>
                  <a:srgbClr val="FF0000"/>
                </a:solidFill>
                <a:latin typeface="+mj-lt"/>
              </a:rPr>
              <a:t>QRS between 1 and 40 Hz, with one or more peaks.</a:t>
            </a:r>
          </a:p>
          <a:p>
            <a:pPr marL="457200" lvl="1" indent="0">
              <a:buNone/>
            </a:pPr>
            <a:endParaRPr lang="en-GB" sz="1400" dirty="0">
              <a:latin typeface="WarnockPro-Light"/>
            </a:endParaRPr>
          </a:p>
          <a:p>
            <a:pPr marL="457200" lvl="1" indent="0">
              <a:buNone/>
            </a:pPr>
            <a:r>
              <a:rPr lang="en-GB" sz="1200" dirty="0">
                <a:latin typeface="WarnockPro-Light"/>
              </a:rPr>
              <a:t>NB: reference figure can be used even with AR spectrum estimation. In this case, a single beat manually modified.</a:t>
            </a:r>
          </a:p>
          <a:p>
            <a:endParaRPr lang="en-GB" sz="1800" dirty="0">
              <a:latin typeface="WarnockPro-Ligh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460B047-DA01-CC74-1DC0-1BC8D3937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7" t="4191" r="8672" b="7538"/>
          <a:stretch/>
        </p:blipFill>
        <p:spPr>
          <a:xfrm>
            <a:off x="6096000" y="1813491"/>
            <a:ext cx="5849254" cy="3231017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3B555F0-1DC7-90E6-C8EA-1BBC7E005342}"/>
              </a:ext>
            </a:extLst>
          </p:cNvPr>
          <p:cNvSpPr/>
          <p:nvPr/>
        </p:nvSpPr>
        <p:spPr>
          <a:xfrm>
            <a:off x="6236208" y="3200400"/>
            <a:ext cx="1152144" cy="192024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A180797-AACD-7C0B-6179-B09AF683D3B5}"/>
              </a:ext>
            </a:extLst>
          </p:cNvPr>
          <p:cNvSpPr/>
          <p:nvPr/>
        </p:nvSpPr>
        <p:spPr>
          <a:xfrm>
            <a:off x="8074150" y="2535217"/>
            <a:ext cx="2907793" cy="192024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 descr="Immagine che contiene schizzo, diagramma&#10;&#10;Descrizione generata automaticamente">
            <a:extLst>
              <a:ext uri="{FF2B5EF4-FFF2-40B4-BE49-F238E27FC236}">
                <a16:creationId xmlns:a16="http://schemas.microsoft.com/office/drawing/2014/main" id="{D14AED6C-0BBE-4332-DD6B-FAB9594DB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3247" r="8350" b="4123"/>
          <a:stretch/>
        </p:blipFill>
        <p:spPr>
          <a:xfrm>
            <a:off x="6096000" y="1813491"/>
            <a:ext cx="5849254" cy="3462597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E51258A-0A7A-97CE-F2C6-178296AB8295}"/>
              </a:ext>
            </a:extLst>
          </p:cNvPr>
          <p:cNvSpPr/>
          <p:nvPr/>
        </p:nvSpPr>
        <p:spPr>
          <a:xfrm>
            <a:off x="6236208" y="2761488"/>
            <a:ext cx="1444752" cy="2359152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62BC49-AE4D-265B-2828-606172916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13491"/>
            <a:ext cx="5849254" cy="3788801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A107BBC-0F72-1482-519A-5719B4193873}"/>
              </a:ext>
            </a:extLst>
          </p:cNvPr>
          <p:cNvSpPr/>
          <p:nvPr/>
        </p:nvSpPr>
        <p:spPr>
          <a:xfrm>
            <a:off x="7242048" y="2697480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DB98716-D9D0-AFC6-5DCF-28147B53A260}"/>
              </a:ext>
            </a:extLst>
          </p:cNvPr>
          <p:cNvSpPr/>
          <p:nvPr/>
        </p:nvSpPr>
        <p:spPr>
          <a:xfrm>
            <a:off x="7798307" y="4607857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1B544AD-B077-2E22-CD40-D408E3F7993B}"/>
              </a:ext>
            </a:extLst>
          </p:cNvPr>
          <p:cNvSpPr/>
          <p:nvPr/>
        </p:nvSpPr>
        <p:spPr>
          <a:xfrm>
            <a:off x="8641150" y="3064730"/>
            <a:ext cx="1353241" cy="2453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2F3ECDF-B351-8310-C005-25C0F89343F0}"/>
              </a:ext>
            </a:extLst>
          </p:cNvPr>
          <p:cNvSpPr/>
          <p:nvPr/>
        </p:nvSpPr>
        <p:spPr>
          <a:xfrm>
            <a:off x="747124" y="5477256"/>
            <a:ext cx="4736592" cy="777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WarnockPro-Light"/>
              </a:rPr>
              <a:t>Spectrums evaluated so far are not acceptable</a:t>
            </a:r>
          </a:p>
        </p:txBody>
      </p:sp>
      <p:pic>
        <p:nvPicPr>
          <p:cNvPr id="6" name="Immagine 5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21891DC1-20E3-2797-C5A7-550407E1A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t="3412" r="8199" b="4872"/>
          <a:stretch/>
        </p:blipFill>
        <p:spPr>
          <a:xfrm>
            <a:off x="6164651" y="1709929"/>
            <a:ext cx="5711952" cy="39672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1BF4FE-470B-23F6-B36E-274DA9640271}"/>
              </a:ext>
            </a:extLst>
          </p:cNvPr>
          <p:cNvSpPr txBox="1"/>
          <p:nvPr/>
        </p:nvSpPr>
        <p:spPr>
          <a:xfrm>
            <a:off x="6027350" y="5677156"/>
            <a:ext cx="6117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200" dirty="0">
                <a:latin typeface="WarnockPro-Light"/>
              </a:rPr>
              <a:t>NB: Reference figure obtained using Welch Spectrum Estimation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50AA964-814D-3685-B20E-E31BDCBF46AD}"/>
              </a:ext>
            </a:extLst>
          </p:cNvPr>
          <p:cNvSpPr txBox="1"/>
          <p:nvPr/>
        </p:nvSpPr>
        <p:spPr>
          <a:xfrm>
            <a:off x="474035" y="6423331"/>
            <a:ext cx="114025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050" dirty="0" err="1"/>
              <a:t>Sörnmo</a:t>
            </a:r>
            <a:r>
              <a:rPr lang="en-GB" altLang="it-IT" sz="1050" dirty="0"/>
              <a:t>, Leif, and Pablo Laguna. "Electrocardiogram (ECG) signal processing." (2006).</a:t>
            </a:r>
          </a:p>
        </p:txBody>
      </p:sp>
    </p:spTree>
    <p:extLst>
      <p:ext uri="{BB962C8B-B14F-4D97-AF65-F5344CB8AC3E}">
        <p14:creationId xmlns:p14="http://schemas.microsoft.com/office/powerpoint/2010/main" val="16535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 of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1137631" y="1673352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3" y="1487287"/>
            <a:ext cx="4376202" cy="4099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So far, data are taken as they are, without any type of preprocessing</a:t>
            </a:r>
          </a:p>
          <a:p>
            <a:r>
              <a:rPr lang="en-GB" sz="1800" dirty="0">
                <a:latin typeface="+mj-lt"/>
              </a:rPr>
              <a:t>Is known that ECG </a:t>
            </a:r>
            <a:r>
              <a:rPr lang="en-GB" sz="1800" b="1" dirty="0">
                <a:latin typeface="+mj-lt"/>
              </a:rPr>
              <a:t>requires preprocessing </a:t>
            </a:r>
            <a:r>
              <a:rPr lang="en-GB" sz="1800" dirty="0">
                <a:latin typeface="+mj-lt"/>
              </a:rPr>
              <a:t>because affected from various sources of noise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  <a:p>
            <a:pPr lvl="1"/>
            <a:r>
              <a:rPr lang="en-GB" sz="1400" dirty="0"/>
              <a:t>Physiological, Environmental, Artifacts and Electronic</a:t>
            </a:r>
          </a:p>
          <a:p>
            <a:r>
              <a:rPr lang="en-GB" sz="1800" dirty="0">
                <a:latin typeface="+mj-lt"/>
              </a:rPr>
              <a:t>There are many strategies used to clean ECG signals: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endParaRPr lang="en-GB" sz="18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Numerical Filters</a:t>
            </a:r>
          </a:p>
          <a:p>
            <a:pPr lvl="1"/>
            <a:r>
              <a:rPr lang="en-GB" sz="1400" dirty="0">
                <a:latin typeface="+mj-lt"/>
              </a:rPr>
              <a:t>Averaging</a:t>
            </a:r>
          </a:p>
          <a:p>
            <a:pPr lvl="1"/>
            <a:r>
              <a:rPr lang="en-GB" sz="1400" dirty="0">
                <a:latin typeface="+mj-lt"/>
              </a:rPr>
              <a:t>Wavelet filtering</a:t>
            </a:r>
          </a:p>
          <a:p>
            <a:pPr lvl="1"/>
            <a:r>
              <a:rPr lang="en-GB" sz="1400" dirty="0">
                <a:latin typeface="+mj-lt"/>
              </a:rPr>
              <a:t>…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133103E5-C6C8-2780-00DD-46194C68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57" y="1432423"/>
            <a:ext cx="7009540" cy="356026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68AF4-D0C5-83BF-E935-55F8FF585A87}"/>
              </a:ext>
            </a:extLst>
          </p:cNvPr>
          <p:cNvSpPr txBox="1"/>
          <p:nvPr/>
        </p:nvSpPr>
        <p:spPr>
          <a:xfrm>
            <a:off x="387823" y="6302342"/>
            <a:ext cx="111175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</p:txBody>
      </p:sp>
    </p:spTree>
    <p:extLst>
      <p:ext uri="{BB962C8B-B14F-4D97-AF65-F5344CB8AC3E}">
        <p14:creationId xmlns:p14="http://schemas.microsoft.com/office/powerpoint/2010/main" val="6778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strategy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263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  <a:latin typeface="+mj-lt"/>
              </a:rPr>
              <a:t>Strategy 1: Zero phase band-pass filter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600" b="1" dirty="0">
              <a:solidFill>
                <a:srgbClr val="FF0000"/>
              </a:solidFill>
              <a:latin typeface="+mj-lt"/>
            </a:endParaRPr>
          </a:p>
          <a:p>
            <a:r>
              <a:rPr lang="en-GB" sz="1600" dirty="0">
                <a:latin typeface="+mj-lt"/>
              </a:rPr>
              <a:t>Two </a:t>
            </a:r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Butterworth Zero-Phase filters </a:t>
            </a:r>
            <a:r>
              <a:rPr lang="en-GB" sz="1600" dirty="0">
                <a:latin typeface="+mj-lt"/>
              </a:rPr>
              <a:t>are used to clean the signal. 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70C0"/>
                </a:solidFill>
                <a:latin typeface="+mj-lt"/>
              </a:rPr>
              <a:t>Strategy 2: Wavelet thresholding and band-pass filter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600" dirty="0">
              <a:latin typeface="+mj-lt"/>
            </a:endParaRPr>
          </a:p>
          <a:p>
            <a:r>
              <a:rPr lang="en-GB" sz="1600" b="1" dirty="0">
                <a:solidFill>
                  <a:schemeClr val="accent6"/>
                </a:solidFill>
                <a:latin typeface="+mj-lt"/>
              </a:rPr>
              <a:t>Wavelet Soft thresholding </a:t>
            </a:r>
            <a:r>
              <a:rPr lang="en-GB" sz="1600" dirty="0">
                <a:latin typeface="+mj-lt"/>
              </a:rPr>
              <a:t>to reduce the effect of the high and low frequency noise, improving BP filtering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[2,3,4]</a:t>
            </a:r>
          </a:p>
          <a:p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BP (zero-phase) filter </a:t>
            </a:r>
            <a:r>
              <a:rPr lang="en-GB" sz="1600" dirty="0">
                <a:latin typeface="+mj-lt"/>
              </a:rPr>
              <a:t>to remove the residual high frequency noise and remove the possible low-frequency drift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64A3D0D-B0F6-09FC-61C5-3FB1A24A1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4" t="1537" r="6364" b="3484"/>
          <a:stretch/>
        </p:blipFill>
        <p:spPr bwMode="auto">
          <a:xfrm>
            <a:off x="1312925" y="3909180"/>
            <a:ext cx="3460244" cy="238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uppo 65">
            <a:extLst>
              <a:ext uri="{FF2B5EF4-FFF2-40B4-BE49-F238E27FC236}">
                <a16:creationId xmlns:a16="http://schemas.microsoft.com/office/drawing/2014/main" id="{7394D8CD-9EF4-320B-EC23-6C8CBB48BCA6}"/>
              </a:ext>
            </a:extLst>
          </p:cNvPr>
          <p:cNvGrpSpPr/>
          <p:nvPr/>
        </p:nvGrpSpPr>
        <p:grpSpPr>
          <a:xfrm>
            <a:off x="6058663" y="1432423"/>
            <a:ext cx="5971031" cy="4838504"/>
            <a:chOff x="6058663" y="1432423"/>
            <a:chExt cx="5971031" cy="4838504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EB1350F0-9876-F27F-20EF-766A0873DE99}"/>
                </a:ext>
              </a:extLst>
            </p:cNvPr>
            <p:cNvGrpSpPr/>
            <p:nvPr/>
          </p:nvGrpSpPr>
          <p:grpSpPr>
            <a:xfrm>
              <a:off x="6058663" y="1432423"/>
              <a:ext cx="5971031" cy="4838504"/>
              <a:chOff x="6058663" y="1432423"/>
              <a:chExt cx="5971031" cy="4838504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DEA941D5-941D-9582-B553-DB0E2DE06BD0}"/>
                  </a:ext>
                </a:extLst>
              </p:cNvPr>
              <p:cNvGrpSpPr/>
              <p:nvPr/>
            </p:nvGrpSpPr>
            <p:grpSpPr>
              <a:xfrm>
                <a:off x="6058663" y="1432423"/>
                <a:ext cx="5971031" cy="4838504"/>
                <a:chOff x="5980177" y="1470857"/>
                <a:chExt cx="5971031" cy="4838504"/>
              </a:xfrm>
            </p:grpSpPr>
            <p:sp>
              <p:nvSpPr>
                <p:cNvPr id="23" name="Rettangolo con angoli arrotondati 22">
                  <a:extLst>
                    <a:ext uri="{FF2B5EF4-FFF2-40B4-BE49-F238E27FC236}">
                      <a16:creationId xmlns:a16="http://schemas.microsoft.com/office/drawing/2014/main" id="{A4D96B35-6E4E-2DD5-3A8A-955BEAEE9903}"/>
                    </a:ext>
                  </a:extLst>
                </p:cNvPr>
                <p:cNvSpPr/>
                <p:nvPr/>
              </p:nvSpPr>
              <p:spPr>
                <a:xfrm>
                  <a:off x="6095999" y="1470857"/>
                  <a:ext cx="2005586" cy="30493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Original signal</a:t>
                  </a:r>
                </a:p>
              </p:txBody>
            </p:sp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8C312E0C-E122-DC18-A3D8-DC567EFF0D02}"/>
                    </a:ext>
                  </a:extLst>
                </p:cNvPr>
                <p:cNvSpPr/>
                <p:nvPr/>
              </p:nvSpPr>
              <p:spPr>
                <a:xfrm>
                  <a:off x="6095999" y="2661612"/>
                  <a:ext cx="2005586" cy="30493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decomposition</a:t>
                  </a:r>
                </a:p>
              </p:txBody>
            </p:sp>
            <p:sp>
              <p:nvSpPr>
                <p:cNvPr id="25" name="Rettangolo con angoli arrotondati 24">
                  <a:extLst>
                    <a:ext uri="{FF2B5EF4-FFF2-40B4-BE49-F238E27FC236}">
                      <a16:creationId xmlns:a16="http://schemas.microsoft.com/office/drawing/2014/main" id="{B84530B7-8C48-A164-A57E-FB3D809B55B5}"/>
                    </a:ext>
                  </a:extLst>
                </p:cNvPr>
                <p:cNvSpPr/>
                <p:nvPr/>
              </p:nvSpPr>
              <p:spPr>
                <a:xfrm>
                  <a:off x="6089903" y="3199873"/>
                  <a:ext cx="2011682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Donoho soft thresholding</a:t>
                  </a:r>
                </a:p>
              </p:txBody>
            </p:sp>
            <p:sp>
              <p:nvSpPr>
                <p:cNvPr id="27" name="Rettangolo con angoli arrotondati 26">
                  <a:extLst>
                    <a:ext uri="{FF2B5EF4-FFF2-40B4-BE49-F238E27FC236}">
                      <a16:creationId xmlns:a16="http://schemas.microsoft.com/office/drawing/2014/main" id="{20175CDB-5BAB-9A30-CB36-D58FD733ED4B}"/>
                    </a:ext>
                  </a:extLst>
                </p:cNvPr>
                <p:cNvSpPr/>
                <p:nvPr/>
              </p:nvSpPr>
              <p:spPr>
                <a:xfrm>
                  <a:off x="6095999" y="2080731"/>
                  <a:ext cx="2005586" cy="35417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Symmetric padding</a:t>
                  </a:r>
                </a:p>
              </p:txBody>
            </p:sp>
            <p:sp>
              <p:nvSpPr>
                <p:cNvPr id="28" name="Rettangolo con angoli arrotondati 27">
                  <a:extLst>
                    <a:ext uri="{FF2B5EF4-FFF2-40B4-BE49-F238E27FC236}">
                      <a16:creationId xmlns:a16="http://schemas.microsoft.com/office/drawing/2014/main" id="{F3BC79E2-C758-E8AA-E225-173DD9E42BF2}"/>
                    </a:ext>
                  </a:extLst>
                </p:cNvPr>
                <p:cNvSpPr/>
                <p:nvPr/>
              </p:nvSpPr>
              <p:spPr>
                <a:xfrm>
                  <a:off x="6089903" y="4004835"/>
                  <a:ext cx="2005586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De-padding and DWT reconstruction</a:t>
                  </a:r>
                </a:p>
              </p:txBody>
            </p:sp>
            <p:sp>
              <p:nvSpPr>
                <p:cNvPr id="29" name="Rettangolo con angoli arrotondati 28">
                  <a:extLst>
                    <a:ext uri="{FF2B5EF4-FFF2-40B4-BE49-F238E27FC236}">
                      <a16:creationId xmlns:a16="http://schemas.microsoft.com/office/drawing/2014/main" id="{992B7B0A-3052-3273-E0FF-2B5853D5A4B7}"/>
                    </a:ext>
                  </a:extLst>
                </p:cNvPr>
                <p:cNvSpPr/>
                <p:nvPr/>
              </p:nvSpPr>
              <p:spPr>
                <a:xfrm>
                  <a:off x="6095999" y="4794247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HP filter </a:t>
                  </a:r>
                  <a:r>
                    <a:rPr lang="en-GB" sz="1100" dirty="0"/>
                    <a:t>(order 6, cutoff at 0.5 Hz)</a:t>
                  </a:r>
                  <a:endParaRPr lang="en-GB" sz="1600" dirty="0"/>
                </a:p>
              </p:txBody>
            </p:sp>
            <p:sp>
              <p:nvSpPr>
                <p:cNvPr id="30" name="Rettangolo con angoli arrotondati 29">
                  <a:extLst>
                    <a:ext uri="{FF2B5EF4-FFF2-40B4-BE49-F238E27FC236}">
                      <a16:creationId xmlns:a16="http://schemas.microsoft.com/office/drawing/2014/main" id="{CB1C513A-C012-BC23-53A5-3931C09A8224}"/>
                    </a:ext>
                  </a:extLst>
                </p:cNvPr>
                <p:cNvSpPr/>
                <p:nvPr/>
              </p:nvSpPr>
              <p:spPr>
                <a:xfrm>
                  <a:off x="6095999" y="5603312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LP filter </a:t>
                  </a:r>
                  <a:r>
                    <a:rPr lang="en-GB" sz="1100" dirty="0"/>
                    <a:t>(order 6, cutoff at 45 Hz)</a:t>
                  </a:r>
                  <a:endParaRPr lang="en-GB" sz="1600" dirty="0"/>
                </a:p>
              </p:txBody>
            </p:sp>
            <p:sp>
              <p:nvSpPr>
                <p:cNvPr id="31" name="Rettangolo con angoli arrotondati 30">
                  <a:extLst>
                    <a:ext uri="{FF2B5EF4-FFF2-40B4-BE49-F238E27FC236}">
                      <a16:creationId xmlns:a16="http://schemas.microsoft.com/office/drawing/2014/main" id="{93C9EB82-C465-94BF-BF8B-71F13A881C4E}"/>
                    </a:ext>
                  </a:extLst>
                </p:cNvPr>
                <p:cNvSpPr/>
                <p:nvPr/>
              </p:nvSpPr>
              <p:spPr>
                <a:xfrm>
                  <a:off x="8311136" y="2079639"/>
                  <a:ext cx="2980944" cy="390426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Improves the overall wavelet transformation but involves a phase shift into the de-padded signal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[3]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ttangolo con angoli arrotondati 31">
                      <a:extLst>
                        <a:ext uri="{FF2B5EF4-FFF2-40B4-BE49-F238E27FC236}">
                          <a16:creationId xmlns:a16="http://schemas.microsoft.com/office/drawing/2014/main" id="{44898CE4-3B97-0EBF-D8EE-65470AA71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50" dirty="0"/>
                        <a:t>Uses noise variance estimation </a:t>
                      </a:r>
                      <a14:m>
                        <m:oMath xmlns:m="http://schemas.openxmlformats.org/officeDocument/2006/math">
                          <m:r>
                            <a:rPr lang="it-IT" sz="105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GB" sz="1050" dirty="0"/>
                        <a:t> to fix a threshold under which DWT coefficients are set to zero: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it-IT" sz="105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oMath>
                      </a14:m>
                      <a:r>
                        <a:rPr lang="en-GB" sz="1050" dirty="0"/>
                        <a:t> where M is the sample size </a:t>
                      </a:r>
                      <a:r>
                        <a:rPr lang="en-GB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[4] </a:t>
                      </a:r>
                    </a:p>
                  </p:txBody>
                </p:sp>
              </mc:Choice>
              <mc:Fallback xmlns="">
                <p:sp>
                  <p:nvSpPr>
                    <p:cNvPr id="32" name="Rettangolo con angoli arrotondati 31">
                      <a:extLst>
                        <a:ext uri="{FF2B5EF4-FFF2-40B4-BE49-F238E27FC236}">
                          <a16:creationId xmlns:a16="http://schemas.microsoft.com/office/drawing/2014/main" id="{44898CE4-3B97-0EBF-D8EE-65470AA711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 b="-8333"/>
                      </a:stretch>
                    </a:blipFill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Rettangolo con angoli arrotondati 32">
                  <a:extLst>
                    <a:ext uri="{FF2B5EF4-FFF2-40B4-BE49-F238E27FC236}">
                      <a16:creationId xmlns:a16="http://schemas.microsoft.com/office/drawing/2014/main" id="{EFD88835-0A5E-4758-9CCD-BC563841D6C9}"/>
                    </a:ext>
                  </a:extLst>
                </p:cNvPr>
                <p:cNvSpPr/>
                <p:nvPr/>
              </p:nvSpPr>
              <p:spPr>
                <a:xfrm>
                  <a:off x="8311136" y="4957430"/>
                  <a:ext cx="2080258" cy="245272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Removes low frequency drift 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[2] </a:t>
                  </a:r>
                </a:p>
              </p:txBody>
            </p:sp>
            <p:sp>
              <p:nvSpPr>
                <p:cNvPr id="34" name="Rettangolo con angoli arrotondati 33">
                  <a:extLst>
                    <a:ext uri="{FF2B5EF4-FFF2-40B4-BE49-F238E27FC236}">
                      <a16:creationId xmlns:a16="http://schemas.microsoft.com/office/drawing/2014/main" id="{69C04314-41DE-2818-631F-F894D3301CDD}"/>
                    </a:ext>
                  </a:extLst>
                </p:cNvPr>
                <p:cNvSpPr/>
                <p:nvPr/>
              </p:nvSpPr>
              <p:spPr>
                <a:xfrm>
                  <a:off x="8311136" y="5766495"/>
                  <a:ext cx="2610864" cy="245272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Removes High frequency noise residuals 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[2] </a:t>
                  </a:r>
                </a:p>
              </p:txBody>
            </p:sp>
            <p:sp>
              <p:nvSpPr>
                <p:cNvPr id="35" name="Rettangolo con angoli arrotondati 34">
                  <a:extLst>
                    <a:ext uri="{FF2B5EF4-FFF2-40B4-BE49-F238E27FC236}">
                      <a16:creationId xmlns:a16="http://schemas.microsoft.com/office/drawing/2014/main" id="{374D58F7-54FC-9F21-5235-8EE790D41D94}"/>
                    </a:ext>
                  </a:extLst>
                </p:cNvPr>
                <p:cNvSpPr/>
                <p:nvPr/>
              </p:nvSpPr>
              <p:spPr>
                <a:xfrm>
                  <a:off x="5980177" y="1984249"/>
                  <a:ext cx="5971031" cy="4325112"/>
                </a:xfrm>
                <a:prstGeom prst="roundRect">
                  <a:avLst>
                    <a:gd name="adj" fmla="val 4447"/>
                  </a:avLst>
                </a:prstGeom>
                <a:noFill/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cxnSp>
              <p:nvCxnSpPr>
                <p:cNvPr id="43" name="Connettore 2 42">
                  <a:extLst>
                    <a:ext uri="{FF2B5EF4-FFF2-40B4-BE49-F238E27FC236}">
                      <a16:creationId xmlns:a16="http://schemas.microsoft.com/office/drawing/2014/main" id="{84CCD13B-4DFB-B650-196B-6E8020D2B65D}"/>
                    </a:ext>
                  </a:extLst>
                </p:cNvPr>
                <p:cNvCxnSpPr>
                  <a:cxnSpLocks/>
                  <a:stCxn id="23" idx="2"/>
                  <a:endCxn id="27" idx="0"/>
                </p:cNvCxnSpPr>
                <p:nvPr/>
              </p:nvCxnSpPr>
              <p:spPr>
                <a:xfrm>
                  <a:off x="7098792" y="1775794"/>
                  <a:ext cx="0" cy="30493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ttore 2 44">
                  <a:extLst>
                    <a:ext uri="{FF2B5EF4-FFF2-40B4-BE49-F238E27FC236}">
                      <a16:creationId xmlns:a16="http://schemas.microsoft.com/office/drawing/2014/main" id="{8A13818F-2046-6C1E-668C-F6B4CC3781EA}"/>
                    </a:ext>
                  </a:extLst>
                </p:cNvPr>
                <p:cNvCxnSpPr>
                  <a:cxnSpLocks/>
                  <a:stCxn id="27" idx="2"/>
                  <a:endCxn id="24" idx="0"/>
                </p:cNvCxnSpPr>
                <p:nvPr/>
              </p:nvCxnSpPr>
              <p:spPr>
                <a:xfrm>
                  <a:off x="7098792" y="2434901"/>
                  <a:ext cx="0" cy="226711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2 52">
                  <a:extLst>
                    <a:ext uri="{FF2B5EF4-FFF2-40B4-BE49-F238E27FC236}">
                      <a16:creationId xmlns:a16="http://schemas.microsoft.com/office/drawing/2014/main" id="{C05978EC-9E8C-E143-8232-940CFF5EDE87}"/>
                    </a:ext>
                  </a:extLst>
                </p:cNvPr>
                <p:cNvCxnSpPr>
                  <a:cxnSpLocks/>
                  <a:stCxn id="24" idx="2"/>
                  <a:endCxn id="25" idx="0"/>
                </p:cNvCxnSpPr>
                <p:nvPr/>
              </p:nvCxnSpPr>
              <p:spPr>
                <a:xfrm flipH="1">
                  <a:off x="7095744" y="2966549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2 60">
                  <a:extLst>
                    <a:ext uri="{FF2B5EF4-FFF2-40B4-BE49-F238E27FC236}">
                      <a16:creationId xmlns:a16="http://schemas.microsoft.com/office/drawing/2014/main" id="{C9EC1F32-FC92-A9C2-3334-1EE981EA4FC7}"/>
                    </a:ext>
                  </a:extLst>
                </p:cNvPr>
                <p:cNvCxnSpPr>
                  <a:cxnSpLocks/>
                  <a:stCxn id="25" idx="2"/>
                  <a:endCxn id="28" idx="0"/>
                </p:cNvCxnSpPr>
                <p:nvPr/>
              </p:nvCxnSpPr>
              <p:spPr>
                <a:xfrm flipH="1">
                  <a:off x="7092696" y="3771511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2 63">
                  <a:extLst>
                    <a:ext uri="{FF2B5EF4-FFF2-40B4-BE49-F238E27FC236}">
                      <a16:creationId xmlns:a16="http://schemas.microsoft.com/office/drawing/2014/main" id="{24DFF073-1230-B9E2-81CC-04DC536B4600}"/>
                    </a:ext>
                  </a:extLst>
                </p:cNvPr>
                <p:cNvCxnSpPr>
                  <a:cxnSpLocks/>
                  <a:stCxn id="28" idx="2"/>
                  <a:endCxn id="29" idx="0"/>
                </p:cNvCxnSpPr>
                <p:nvPr/>
              </p:nvCxnSpPr>
              <p:spPr>
                <a:xfrm>
                  <a:off x="7092696" y="4576473"/>
                  <a:ext cx="6096" cy="21777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ttore 2 67">
                  <a:extLst>
                    <a:ext uri="{FF2B5EF4-FFF2-40B4-BE49-F238E27FC236}">
                      <a16:creationId xmlns:a16="http://schemas.microsoft.com/office/drawing/2014/main" id="{8E802D19-9A41-B50C-1408-9C010EDDD599}"/>
                    </a:ext>
                  </a:extLst>
                </p:cNvPr>
                <p:cNvCxnSpPr>
                  <a:cxnSpLocks/>
                  <a:stCxn id="29" idx="2"/>
                  <a:endCxn id="30" idx="0"/>
                </p:cNvCxnSpPr>
                <p:nvPr/>
              </p:nvCxnSpPr>
              <p:spPr>
                <a:xfrm>
                  <a:off x="7098792" y="5365885"/>
                  <a:ext cx="0" cy="23742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8F2474CA-E4B8-4F85-C2CD-6D176BF11434}"/>
                  </a:ext>
                </a:extLst>
              </p:cNvPr>
              <p:cNvSpPr/>
              <p:nvPr/>
            </p:nvSpPr>
            <p:spPr>
              <a:xfrm>
                <a:off x="8389622" y="2623178"/>
                <a:ext cx="2980944" cy="30493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Symlets 4 wavelet is used due to its good performances on ECG signals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[2, 3] </a:t>
                </a:r>
              </a:p>
            </p:txBody>
          </p:sp>
        </p:grp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D33ADCCA-ED7C-A8BC-6208-838E22C990ED}"/>
                </a:ext>
              </a:extLst>
            </p:cNvPr>
            <p:cNvCxnSpPr>
              <a:cxnSpLocks/>
            </p:cNvCxnSpPr>
            <p:nvPr/>
          </p:nvCxnSpPr>
          <p:spPr>
            <a:xfrm>
              <a:off x="7024116" y="5327451"/>
              <a:ext cx="0" cy="237427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nettore a gomito 12">
              <a:extLst>
                <a:ext uri="{FF2B5EF4-FFF2-40B4-BE49-F238E27FC236}">
                  <a16:creationId xmlns:a16="http://schemas.microsoft.com/office/drawing/2014/main" id="{9A1DF218-2D5C-7D4F-E195-54FB1349FDA6}"/>
                </a:ext>
              </a:extLst>
            </p:cNvPr>
            <p:cNvCxnSpPr>
              <a:cxnSpLocks/>
              <a:stCxn id="23" idx="1"/>
              <a:endCxn id="29" idx="1"/>
            </p:cNvCxnSpPr>
            <p:nvPr/>
          </p:nvCxnSpPr>
          <p:spPr>
            <a:xfrm rot="10800000" flipV="1">
              <a:off x="6174485" y="1584892"/>
              <a:ext cx="12700" cy="3456740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D54E6475-2ECF-4D67-B06A-8D59744BB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277" y="2042295"/>
              <a:ext cx="96164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B6CB7522-26EB-3A83-ACA1-3B1D75B54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454" y="2025072"/>
              <a:ext cx="0" cy="344901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27EDFA30-A2F4-DA08-0685-B93291EAB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2330" y="2396602"/>
              <a:ext cx="96164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E493D97-D109-FA45-22C7-D3669E551BE9}"/>
              </a:ext>
            </a:extLst>
          </p:cNvPr>
          <p:cNvSpPr txBox="1"/>
          <p:nvPr/>
        </p:nvSpPr>
        <p:spPr>
          <a:xfrm>
            <a:off x="531117" y="6357417"/>
            <a:ext cx="106169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Singh, Brij N., and Arvind K. Tiwari. "Optimal selection of wavelet basis function applied to ECG signal denoising." Digital signal processing 16.3 (2006): 275-287.</a:t>
            </a:r>
            <a:endParaRPr lang="en-US" altLang="it-IT" sz="11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Donoho, David L. "De-noising by soft-thresholding." IEEE transactions on information theory 41.3 (1995): 613-627.</a:t>
            </a:r>
          </a:p>
        </p:txBody>
      </p:sp>
    </p:spTree>
    <p:extLst>
      <p:ext uri="{BB962C8B-B14F-4D97-AF65-F5344CB8AC3E}">
        <p14:creationId xmlns:p14="http://schemas.microsoft.com/office/powerpoint/2010/main" val="338451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Theory: Continuous Wavelet Transform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824" y="1483469"/>
                <a:ext cx="5525296" cy="4798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dirty="0">
                    <a:latin typeface="+mj-lt"/>
                  </a:rPr>
                  <a:t>The </a:t>
                </a:r>
                <a:r>
                  <a:rPr lang="en-US" sz="1600" b="1" dirty="0">
                    <a:solidFill>
                      <a:schemeClr val="accent2"/>
                    </a:solidFill>
                    <a:latin typeface="+mj-lt"/>
                  </a:rPr>
                  <a:t>wavelet transform </a:t>
                </a:r>
                <a:r>
                  <a:rPr lang="en-US" sz="1600" dirty="0">
                    <a:latin typeface="+mj-lt"/>
                  </a:rPr>
                  <a:t>is a technique that allows signal analysis in both the time and frequency domains. Unlike the Fourier transform, which decomposes the signal into sinusoids, the wavelet transform uses "wavelets," localized basis functions.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</a:rPr>
                  <a:t>Mother wavelets </a:t>
                </a:r>
                <a:r>
                  <a:rPr lang="en-US" sz="1600" dirty="0">
                    <a:latin typeface="+mj-lt"/>
                  </a:rPr>
                  <a:t>are oscillating, localized functions in time, and they are scaled and translated to fit the signal. They must have:</a:t>
                </a:r>
              </a:p>
              <a:p>
                <a:r>
                  <a:rPr lang="en-US" sz="1600" b="1" dirty="0">
                    <a:latin typeface="+mj-lt"/>
                  </a:rPr>
                  <a:t>Zero mean </a:t>
                </a:r>
              </a:p>
              <a:p>
                <a:r>
                  <a:rPr lang="en-US" sz="1600" b="1" dirty="0">
                    <a:latin typeface="+mj-lt"/>
                  </a:rPr>
                  <a:t>Finite energy</a:t>
                </a:r>
              </a:p>
              <a:p>
                <a:r>
                  <a:rPr lang="en-US" sz="1600" b="1" dirty="0">
                    <a:latin typeface="+mj-lt"/>
                  </a:rPr>
                  <a:t>Admissibility condition </a:t>
                </a:r>
                <a:r>
                  <a:rPr lang="en-US" sz="1600" dirty="0">
                    <a:latin typeface="+mj-lt"/>
                  </a:rPr>
                  <a:t>satisfied: the </a:t>
                </a:r>
                <a:r>
                  <a:rPr lang="en-US" sz="1600" i="1" dirty="0">
                    <a:latin typeface="+mj-lt"/>
                  </a:rPr>
                  <a:t>Fourier Transform </a:t>
                </a:r>
                <a:r>
                  <a:rPr lang="en-US" sz="1600" dirty="0">
                    <a:latin typeface="+mj-lt"/>
                  </a:rPr>
                  <a:t>of the wavelet must verify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GB" sz="1600" dirty="0">
                    <a:latin typeface="+mj-lt"/>
                  </a:rPr>
                  <a:t> to ensure the inverse of the transform.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latin typeface="+mj-lt"/>
                  </a:rPr>
                  <a:t>Formally</a:t>
                </a:r>
                <a:r>
                  <a:rPr lang="en-US" sz="1600" dirty="0">
                    <a:latin typeface="+mj-lt"/>
                  </a:rPr>
                  <a:t>, each point (coefficient) of the wavelet transform represent the </a:t>
                </a:r>
                <a:r>
                  <a:rPr lang="en-US" sz="1600" b="1" dirty="0">
                    <a:latin typeface="+mj-lt"/>
                  </a:rPr>
                  <a:t>similarity</a:t>
                </a:r>
                <a:r>
                  <a:rPr lang="en-US" sz="1600" dirty="0">
                    <a:latin typeface="+mj-lt"/>
                  </a:rPr>
                  <a:t> (dot product) between the signal and the mother wavelet shifted and scaled.</a:t>
                </a:r>
                <a:endParaRPr lang="en-GB" sz="16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latin typeface="+mj-lt"/>
                  </a:rPr>
                  <a:t>Popular wavelets </a:t>
                </a:r>
                <a:r>
                  <a:rPr lang="en-US" sz="1600" dirty="0">
                    <a:latin typeface="+mj-lt"/>
                  </a:rPr>
                  <a:t>include </a:t>
                </a:r>
                <a:r>
                  <a:rPr lang="en-US" sz="1600" dirty="0" err="1">
                    <a:latin typeface="+mj-lt"/>
                  </a:rPr>
                  <a:t>Haar</a:t>
                </a:r>
                <a:r>
                  <a:rPr lang="en-US" sz="1600" dirty="0">
                    <a:latin typeface="+mj-lt"/>
                  </a:rPr>
                  <a:t>, Daubechies, and </a:t>
                </a:r>
                <a:r>
                  <a:rPr lang="en-US" sz="1600" dirty="0" err="1">
                    <a:latin typeface="+mj-lt"/>
                  </a:rPr>
                  <a:t>Morlet</a:t>
                </a:r>
                <a:r>
                  <a:rPr lang="en-US" sz="1600" dirty="0">
                    <a:latin typeface="+mj-lt"/>
                  </a:rPr>
                  <a:t>, each with distinct properties for different types of signals.</a:t>
                </a:r>
                <a:endParaRPr lang="en-GB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4" y="1483469"/>
                <a:ext cx="5525296" cy="4798459"/>
              </a:xfrm>
              <a:prstGeom prst="rect">
                <a:avLst/>
              </a:prstGeom>
              <a:blipFill>
                <a:blip r:embed="rId3"/>
                <a:stretch>
                  <a:fillRect l="-662" t="-888" r="-9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6B788D-C74C-31EF-58C6-F5D16E541B00}"/>
                  </a:ext>
                </a:extLst>
              </p:cNvPr>
              <p:cNvSpPr txBox="1"/>
              <p:nvPr/>
            </p:nvSpPr>
            <p:spPr>
              <a:xfrm>
                <a:off x="6882714" y="1531621"/>
                <a:ext cx="3996992" cy="1897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rad>
                            </m:den>
                          </m:f>
                          <m:r>
                            <a:rPr lang="en-GB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b="0" dirty="0"/>
              </a:p>
              <a:p>
                <a:r>
                  <a:rPr lang="en-GB" sz="1600" i="1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600" dirty="0"/>
                  <a:t> is the signal being analysed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mother wavelet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scale </a:t>
                </a:r>
                <a:r>
                  <a:rPr lang="en-GB" sz="1600" dirty="0"/>
                  <a:t>(inverse of the frequency)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time shift</a:t>
                </a:r>
                <a:endParaRPr lang="en-GB" sz="16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6B788D-C74C-31EF-58C6-F5D16E54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14" y="1531621"/>
                <a:ext cx="3996992" cy="1897379"/>
              </a:xfrm>
              <a:prstGeom prst="rect">
                <a:avLst/>
              </a:prstGeom>
              <a:blipFill>
                <a:blip r:embed="rId4"/>
                <a:stretch>
                  <a:fillRect l="-3049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Examples of different types of wavelets.">
            <a:extLst>
              <a:ext uri="{FF2B5EF4-FFF2-40B4-BE49-F238E27FC236}">
                <a16:creationId xmlns:a16="http://schemas.microsoft.com/office/drawing/2014/main" id="{12B7A789-F50B-CD63-6D7E-2084B23A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340" y="3509813"/>
            <a:ext cx="3259739" cy="253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3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Theory: Discrete Wavelet Transform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</a:t>
            </a:r>
            <a:r>
              <a:rPr lang="en-US" sz="1600" b="1" dirty="0">
                <a:solidFill>
                  <a:schemeClr val="accent2"/>
                </a:solidFill>
                <a:latin typeface="+mj-lt"/>
              </a:rPr>
              <a:t>DWT</a:t>
            </a:r>
            <a:r>
              <a:rPr lang="en-US" sz="1600" dirty="0">
                <a:latin typeface="+mj-lt"/>
              </a:rPr>
              <a:t> is obtained by discretely sampling the continuous wavelet transform, typically using </a:t>
            </a:r>
            <a:r>
              <a:rPr lang="en-US" sz="1600" b="1" dirty="0">
                <a:latin typeface="+mj-lt"/>
              </a:rPr>
              <a:t>powers of two for scaling and translation</a:t>
            </a:r>
            <a:r>
              <a:rPr lang="en-US" sz="16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discrete wavelet transform can be implemented using 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low-pass</a:t>
            </a:r>
            <a:r>
              <a:rPr lang="en-US" sz="1600" dirty="0">
                <a:latin typeface="+mj-lt"/>
              </a:rPr>
              <a:t> and 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high-pass filters </a:t>
            </a:r>
            <a:r>
              <a:rPr lang="en-US" sz="1600" dirty="0">
                <a:latin typeface="+mj-lt"/>
              </a:rPr>
              <a:t>followed by under sampling, leading to the so-called </a:t>
            </a:r>
            <a:r>
              <a:rPr lang="en-US" sz="1600" b="1" dirty="0">
                <a:latin typeface="+mj-lt"/>
              </a:rPr>
              <a:t>filter-bank representation</a:t>
            </a:r>
            <a:r>
              <a:rPr lang="en-US" sz="16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This decomposition, for each decomposition level, separates the signal into: </a:t>
            </a:r>
          </a:p>
          <a:p>
            <a:r>
              <a:rPr lang="en-US" sz="1600" dirty="0">
                <a:latin typeface="+mj-lt"/>
              </a:rPr>
              <a:t>low-frequency components (approximations) through a low pass filter</a:t>
            </a:r>
          </a:p>
          <a:p>
            <a:pPr lvl="1"/>
            <a:r>
              <a:rPr lang="en-US" sz="1200" dirty="0">
                <a:latin typeface="+mj-lt"/>
              </a:rPr>
              <a:t>LP filter derive from the so-called scaling function, which is defined differently for each wavelet type.</a:t>
            </a:r>
          </a:p>
          <a:p>
            <a:r>
              <a:rPr lang="en-US" sz="1600" dirty="0">
                <a:latin typeface="+mj-lt"/>
              </a:rPr>
              <a:t>high-frequency components (details) through a high pass filter  </a:t>
            </a:r>
          </a:p>
          <a:p>
            <a:pPr lvl="1"/>
            <a:r>
              <a:rPr lang="en-US" sz="1200" dirty="0">
                <a:latin typeface="+mj-lt"/>
              </a:rPr>
              <a:t>HP filter derives directly from the mother wavelet.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6B788D-C74C-31EF-58C6-F5D16E541B00}"/>
                  </a:ext>
                </a:extLst>
              </p:cNvPr>
              <p:cNvSpPr txBox="1"/>
              <p:nvPr/>
            </p:nvSpPr>
            <p:spPr>
              <a:xfrm>
                <a:off x="6882714" y="1531621"/>
                <a:ext cx="3798476" cy="1517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GB" b="0" dirty="0"/>
              </a:p>
              <a:p>
                <a:r>
                  <a:rPr lang="en-GB" sz="1600" i="1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scale </a:t>
                </a:r>
                <a:r>
                  <a:rPr lang="en-GB" sz="1600" dirty="0"/>
                  <a:t>(inverse of the frequency)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time shift</a:t>
                </a:r>
                <a:endParaRPr lang="en-GB" sz="16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6B788D-C74C-31EF-58C6-F5D16E54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14" y="1531621"/>
                <a:ext cx="3798476" cy="1517788"/>
              </a:xfrm>
              <a:prstGeom prst="rect">
                <a:avLst/>
              </a:prstGeom>
              <a:blipFill>
                <a:blip r:embed="rId3"/>
                <a:stretch>
                  <a:fillRect l="-3210" b="-76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3F6AD1-3076-C234-6AD8-B6596797AA23}"/>
                  </a:ext>
                </a:extLst>
              </p:cNvPr>
              <p:cNvSpPr txBox="1"/>
              <p:nvPr/>
            </p:nvSpPr>
            <p:spPr>
              <a:xfrm>
                <a:off x="7400067" y="3326823"/>
                <a:ext cx="2763770" cy="1441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t-IT" sz="1600" b="0" dirty="0"/>
              </a:p>
              <a:p>
                <a:endParaRPr lang="it-IT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3F6AD1-3076-C234-6AD8-B6596797A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067" y="3326823"/>
                <a:ext cx="2763770" cy="1441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77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2837</TotalTime>
  <Words>3222</Words>
  <Application>Microsoft Office PowerPoint</Application>
  <PresentationFormat>Widescreen</PresentationFormat>
  <Paragraphs>394</Paragraphs>
  <Slides>25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WarnockPro-Light</vt:lpstr>
      <vt:lpstr>1_Tema di Office</vt:lpstr>
      <vt:lpstr>Presentazione standard di PowerPoint</vt:lpstr>
      <vt:lpstr>Outline </vt:lpstr>
      <vt:lpstr>Outline </vt:lpstr>
      <vt:lpstr>Why delve into spectral analysis</vt:lpstr>
      <vt:lpstr>Sources of noise</vt:lpstr>
      <vt:lpstr>Outline </vt:lpstr>
      <vt:lpstr>Filtering strategy</vt:lpstr>
      <vt:lpstr>Theory: Continuous Wavelet Transform</vt:lpstr>
      <vt:lpstr>Theory: Discrete Wavelet Transform</vt:lpstr>
      <vt:lpstr>Filtering strategy: wavelet filters</vt:lpstr>
      <vt:lpstr>Filtering strategy: padding </vt:lpstr>
      <vt:lpstr>Filtering strategy 1 or 2?</vt:lpstr>
      <vt:lpstr>Spectrum estimation</vt:lpstr>
      <vt:lpstr>Spectrum estimation</vt:lpstr>
      <vt:lpstr>Spectrum estimation: AR identification</vt:lpstr>
      <vt:lpstr>Spectrum estimation: AR order choice</vt:lpstr>
      <vt:lpstr>Spectrum estimation: orders boundaries</vt:lpstr>
      <vt:lpstr>Outline </vt:lpstr>
      <vt:lpstr>Spectrum estimation: AR order choice</vt:lpstr>
      <vt:lpstr>Spectrum before and after filter</vt:lpstr>
      <vt:lpstr>Spectrum of didactical examples</vt:lpstr>
      <vt:lpstr>PhysioNet database </vt:lpstr>
      <vt:lpstr>Outline 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44</cp:revision>
  <dcterms:created xsi:type="dcterms:W3CDTF">2024-05-22T12:11:36Z</dcterms:created>
  <dcterms:modified xsi:type="dcterms:W3CDTF">2024-09-25T09:09:31Z</dcterms:modified>
</cp:coreProperties>
</file>