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8" r:id="rId4"/>
    <p:sldId id="575" r:id="rId5"/>
    <p:sldId id="619" r:id="rId6"/>
    <p:sldId id="576" r:id="rId7"/>
    <p:sldId id="611" r:id="rId8"/>
    <p:sldId id="612" r:id="rId9"/>
    <p:sldId id="613" r:id="rId10"/>
    <p:sldId id="615" r:id="rId11"/>
    <p:sldId id="614" r:id="rId12"/>
    <p:sldId id="616" r:id="rId13"/>
    <p:sldId id="617" r:id="rId14"/>
    <p:sldId id="622" r:id="rId15"/>
    <p:sldId id="624" r:id="rId16"/>
    <p:sldId id="626" r:id="rId17"/>
    <p:sldId id="627" r:id="rId18"/>
    <p:sldId id="620" r:id="rId19"/>
    <p:sldId id="600" r:id="rId20"/>
    <p:sldId id="610" r:id="rId21"/>
    <p:sldId id="577" r:id="rId22"/>
    <p:sldId id="605" r:id="rId23"/>
    <p:sldId id="606" r:id="rId24"/>
    <p:sldId id="608" r:id="rId25"/>
    <p:sldId id="60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29/08/2024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1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40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8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Consistent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838200" y="1836146"/>
            <a:ext cx="9521952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r>
              <a:rPr lang="en-GB" sz="1800" b="1" dirty="0">
                <a:latin typeface="+mj-lt"/>
              </a:rPr>
              <a:t>So far</a:t>
            </a:r>
            <a:r>
              <a:rPr lang="en-GB" sz="1800" dirty="0">
                <a:latin typeface="+mj-lt"/>
              </a:rPr>
              <a:t>,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</a:p>
          <a:p>
            <a:r>
              <a:rPr lang="en-GB" sz="1800" b="1" dirty="0">
                <a:latin typeface="+mj-lt"/>
              </a:rPr>
              <a:t>Problems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Leads to unnecessary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orders</a:t>
            </a:r>
            <a:r>
              <a:rPr lang="en-GB" sz="1400" dirty="0">
                <a:latin typeface="+mj-lt"/>
              </a:rPr>
              <a:t> </a:t>
            </a:r>
          </a:p>
          <a:p>
            <a:pPr lvl="1"/>
            <a:r>
              <a:rPr lang="en-GB" sz="1400" dirty="0">
                <a:latin typeface="+mj-lt"/>
              </a:rPr>
              <a:t>Relies on the goodness of the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threshold</a:t>
            </a:r>
            <a:r>
              <a:rPr lang="en-GB" sz="1400" dirty="0">
                <a:latin typeface="+mj-lt"/>
              </a:rPr>
              <a:t> fixed by the user </a:t>
            </a:r>
          </a:p>
          <a:p>
            <a:pPr lvl="1"/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636776"/>
                <a:ext cx="5455194" cy="36977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800" dirty="0">
                    <a:latin typeface="+mj-lt"/>
                  </a:rPr>
                  <a:t>Now a new  strategy is proposed, which relies on the fact that AR spectrum estimation should be a “smoothed” version of the Welch periodogram (or the classical spectrogram) </a:t>
                </a:r>
              </a:p>
              <a:p>
                <a:r>
                  <a:rPr lang="en-GB" sz="1800" dirty="0">
                    <a:latin typeface="+mj-lt"/>
                  </a:rPr>
                  <a:t>Similarity  between spectrums is measured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dirty="0">
                    <a:latin typeface="+mj-lt"/>
                  </a:rPr>
                  <a:t> coefficient of correlation.</a:t>
                </a: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  <a:p>
                <a:r>
                  <a:rPr lang="en-GB" sz="1800" dirty="0">
                    <a:latin typeface="+mj-lt"/>
                  </a:rPr>
                  <a:t>Improvements: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Fast and efficient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Lower orders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High similarity between spectrums, with the known improvements due to AR estimation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Does not rely on a threshold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Return the slowest order which ensure a good similarity</a:t>
                </a: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636776"/>
                <a:ext cx="5455194" cy="3697709"/>
              </a:xfrm>
              <a:prstGeom prst="rect">
                <a:avLst/>
              </a:prstGeom>
              <a:blipFill>
                <a:blip r:embed="rId3"/>
                <a:stretch>
                  <a:fillRect l="-670" t="-1650" r="-1899" b="-77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59DA292-D2ED-76DE-49AF-B4F398C2A4FF}"/>
                  </a:ext>
                </a:extLst>
              </p:cNvPr>
              <p:cNvSpPr/>
              <p:nvPr/>
            </p:nvSpPr>
            <p:spPr>
              <a:xfrm>
                <a:off x="6646960" y="1614646"/>
                <a:ext cx="5349967" cy="3719839"/>
              </a:xfrm>
              <a:prstGeom prst="roundRect">
                <a:avLst>
                  <a:gd name="adj" fmla="val 7350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r>
                  <a:rPr lang="en-US" sz="1200" b="1" dirty="0" err="1">
                    <a:solidFill>
                      <a:srgbClr val="C00000"/>
                    </a:solidFill>
                  </a:rPr>
                  <a:t>p_opt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evaluate_order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min_order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max_order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step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Fs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Welch spectrum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the 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Fs</a:t>
                </a:r>
                <a:r>
                  <a:rPr lang="en-US" sz="1200" dirty="0">
                    <a:solidFill>
                      <a:schemeClr val="tx1"/>
                    </a:solidFill>
                  </a:rPr>
                  <a:t> is used in the computation).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Such spectrum will act as “reference”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Initialize the vector of correlation coefficients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For</a:t>
                </a:r>
                <a:r>
                  <a:rPr lang="en-US" sz="1200" dirty="0">
                    <a:solidFill>
                      <a:schemeClr val="tx1"/>
                    </a:solidFill>
                  </a:rPr>
                  <a:t> each candidate order between the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minimum</a:t>
                </a:r>
                <a:r>
                  <a:rPr lang="en-US" sz="1200" dirty="0">
                    <a:solidFill>
                      <a:schemeClr val="tx1"/>
                    </a:solidFill>
                  </a:rPr>
                  <a:t> and the 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</a:rPr>
                  <a:t>maximum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step</a:t>
                </a:r>
                <a:r>
                  <a:rPr lang="en-US" sz="1200" dirty="0">
                    <a:solidFill>
                      <a:schemeClr val="tx1"/>
                    </a:solidFill>
                  </a:rPr>
                  <a:t> id fixed by the used):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AR spectrum of the 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dirty="0">
                    <a:solidFill>
                      <a:schemeClr val="tx1"/>
                    </a:solidFill>
                  </a:rPr>
                  <a:t> for such order 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coefficient between the two spectrums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If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higher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than the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two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neighboring</a:t>
                </a:r>
                <a:r>
                  <a:rPr lang="en-US" sz="1200" dirty="0">
                    <a:solidFill>
                      <a:schemeClr val="tx1"/>
                    </a:solidFill>
                  </a:rPr>
                  <a:t> orders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break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cycle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Return the optimal order </a:t>
                </a:r>
                <a:r>
                  <a:rPr lang="en-US" sz="1200" b="1" dirty="0" err="1">
                    <a:solidFill>
                      <a:srgbClr val="C00000"/>
                    </a:solidFill>
                  </a:rPr>
                  <a:t>p_opt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as the one which ensures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coefficient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it-IT" sz="1200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59DA292-D2ED-76DE-49AF-B4F398C2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0" y="1614646"/>
                <a:ext cx="5349967" cy="3719839"/>
              </a:xfrm>
              <a:prstGeom prst="roundRect">
                <a:avLst>
                  <a:gd name="adj" fmla="val 735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7768626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spectrums compared with the Welch spectrum</a:t>
            </a: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High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Filtering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reduction of noise </a:t>
            </a:r>
            <a:r>
              <a:rPr lang="en-GB" sz="1800" dirty="0">
                <a:latin typeface="+mj-lt"/>
              </a:rPr>
              <a:t>and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well-preserved</a:t>
            </a:r>
            <a:r>
              <a:rPr lang="en-GB" sz="1800" dirty="0">
                <a:latin typeface="+mj-lt"/>
              </a:rPr>
              <a:t> ECG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shape</a:t>
            </a:r>
          </a:p>
          <a:p>
            <a:r>
              <a:rPr lang="en-GB" sz="1800" dirty="0">
                <a:latin typeface="+mj-lt"/>
              </a:rPr>
              <a:t>Phase </a:t>
            </a:r>
            <a:r>
              <a:rPr lang="en-GB" sz="1800" dirty="0">
                <a:solidFill>
                  <a:srgbClr val="FF0000"/>
                </a:solidFill>
                <a:latin typeface="+mj-lt"/>
              </a:rPr>
              <a:t>shift</a:t>
            </a:r>
            <a:r>
              <a:rPr lang="en-GB" sz="1800" dirty="0">
                <a:latin typeface="+mj-lt"/>
              </a:rPr>
              <a:t> due to DWT decomposition (around 0.2 seconds)</a:t>
            </a:r>
          </a:p>
          <a:p>
            <a:pPr lvl="1"/>
            <a:r>
              <a:rPr lang="en-GB" sz="1400" dirty="0">
                <a:latin typeface="+mj-lt"/>
              </a:rPr>
              <a:t>Very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limited</a:t>
            </a:r>
            <a:r>
              <a:rPr lang="en-GB" sz="1400" dirty="0">
                <a:latin typeface="+mj-lt"/>
              </a:rPr>
              <a:t> if a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single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beat</a:t>
            </a:r>
            <a:r>
              <a:rPr lang="en-GB" sz="1400" dirty="0">
                <a:latin typeface="+mj-lt"/>
              </a:rPr>
              <a:t> is considered </a:t>
            </a:r>
            <a:endParaRPr lang="en-GB" sz="1800" dirty="0">
              <a:latin typeface="+mj-lt"/>
            </a:endParaRPr>
          </a:p>
          <a:p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Not considerable differences while augmenting the number of points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1BA084F-83E1-91E1-5BEC-673C60AB3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7" t="6346" r="8940" b="3805"/>
          <a:stretch/>
        </p:blipFill>
        <p:spPr>
          <a:xfrm>
            <a:off x="4630267" y="1745081"/>
            <a:ext cx="7183055" cy="4090151"/>
          </a:xfrm>
          <a:prstGeom prst="rect">
            <a:avLst/>
          </a:prstGeom>
        </p:spPr>
      </p:pic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0A4AF67-F263-BAC0-0B38-58D818DDE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53212" r="8650" b="5165"/>
          <a:stretch/>
        </p:blipFill>
        <p:spPr>
          <a:xfrm>
            <a:off x="4630267" y="1649825"/>
            <a:ext cx="7173115" cy="2140331"/>
          </a:xfrm>
          <a:prstGeom prst="rect">
            <a:avLst/>
          </a:prstGeom>
        </p:spPr>
      </p:pic>
      <p:pic>
        <p:nvPicPr>
          <p:cNvPr id="10" name="Immagine 9" descr="Immagine che contiene testo, diagramma, Piano, mappa&#10;&#10;Descrizione generata automaticamente">
            <a:extLst>
              <a:ext uri="{FF2B5EF4-FFF2-40B4-BE49-F238E27FC236}">
                <a16:creationId xmlns:a16="http://schemas.microsoft.com/office/drawing/2014/main" id="{3857F806-D744-606D-C84D-7720F99012A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0" t="2827" r="8350" b="5164"/>
          <a:stretch/>
        </p:blipFill>
        <p:spPr>
          <a:xfrm>
            <a:off x="4443983" y="1636776"/>
            <a:ext cx="7405913" cy="41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Low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Filtering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reduction of noise </a:t>
            </a:r>
            <a:r>
              <a:rPr lang="en-GB" sz="1800" dirty="0">
                <a:latin typeface="+mj-lt"/>
              </a:rPr>
              <a:t>and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well-preserved</a:t>
            </a:r>
            <a:r>
              <a:rPr lang="en-GB" sz="1800" dirty="0">
                <a:latin typeface="+mj-lt"/>
              </a:rPr>
              <a:t> ECG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shape</a:t>
            </a:r>
          </a:p>
          <a:p>
            <a:r>
              <a:rPr lang="en-GB" sz="1800" dirty="0">
                <a:latin typeface="+mj-lt"/>
              </a:rPr>
              <a:t>Phase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shift</a:t>
            </a:r>
            <a:r>
              <a:rPr lang="en-GB" sz="1800" dirty="0">
                <a:latin typeface="+mj-lt"/>
              </a:rPr>
              <a:t> due to DWT decomposition much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less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present</a:t>
            </a:r>
          </a:p>
          <a:p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Little differences in peaks presence</a:t>
            </a:r>
          </a:p>
          <a:p>
            <a:pPr lvl="1"/>
            <a:r>
              <a:rPr lang="en-GB" sz="1400" dirty="0">
                <a:latin typeface="+mj-lt"/>
              </a:rPr>
              <a:t>When the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is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odd</a:t>
            </a:r>
            <a:r>
              <a:rPr lang="en-GB" sz="1400" dirty="0">
                <a:latin typeface="+mj-lt"/>
              </a:rPr>
              <a:t>, a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peak</a:t>
            </a:r>
            <a:r>
              <a:rPr lang="en-GB" sz="1400" dirty="0">
                <a:latin typeface="+mj-lt"/>
              </a:rPr>
              <a:t> (not acceptable) at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0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Hz</a:t>
            </a:r>
            <a:r>
              <a:rPr lang="en-GB" sz="1400" dirty="0">
                <a:latin typeface="+mj-lt"/>
              </a:rPr>
              <a:t> appears. </a:t>
            </a:r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4113D26-4C07-45F1-3539-13C491BD8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5165" r="8614" b="5165"/>
          <a:stretch/>
        </p:blipFill>
        <p:spPr>
          <a:xfrm>
            <a:off x="4443984" y="1636776"/>
            <a:ext cx="7405913" cy="4425696"/>
          </a:xfrm>
          <a:prstGeom prst="rect">
            <a:avLst/>
          </a:prstGeom>
        </p:spPr>
      </p:pic>
      <p:pic>
        <p:nvPicPr>
          <p:cNvPr id="11" name="Immagine 10" descr="Immagine che contiene testo, diagramma, Piano, schematico&#10;&#10;Descrizione generata automaticamente">
            <a:extLst>
              <a:ext uri="{FF2B5EF4-FFF2-40B4-BE49-F238E27FC236}">
                <a16:creationId xmlns:a16="http://schemas.microsoft.com/office/drawing/2014/main" id="{3CDDFC4A-854D-ECD8-F3F2-F0E1336466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3119" r="8276" b="5165"/>
          <a:stretch/>
        </p:blipFill>
        <p:spPr>
          <a:xfrm>
            <a:off x="4443983" y="1636776"/>
            <a:ext cx="7405913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a little peak between 30 and 40 Hz, as expected from pathological spectrums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9" name="Immagine 8" descr="Immagine che contiene diagramma, testo, Piano, mappa&#10;&#10;Descrizione generata automaticamente">
            <a:extLst>
              <a:ext uri="{FF2B5EF4-FFF2-40B4-BE49-F238E27FC236}">
                <a16:creationId xmlns:a16="http://schemas.microsoft.com/office/drawing/2014/main" id="{7280338B-9FC8-F270-F4EF-FF1ED6ABF7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3558" r="7901" b="4288"/>
          <a:stretch/>
        </p:blipFill>
        <p:spPr>
          <a:xfrm>
            <a:off x="596234" y="3067551"/>
            <a:ext cx="4856479" cy="3086131"/>
          </a:xfrm>
          <a:prstGeom prst="rect">
            <a:avLst/>
          </a:prstGeom>
        </p:spPr>
      </p:pic>
      <p:pic>
        <p:nvPicPr>
          <p:cNvPr id="12" name="Immagine 11" descr="Immagine che contiene testo, diagramma, Piano&#10;&#10;Descrizione generata automaticamente">
            <a:extLst>
              <a:ext uri="{FF2B5EF4-FFF2-40B4-BE49-F238E27FC236}">
                <a16:creationId xmlns:a16="http://schemas.microsoft.com/office/drawing/2014/main" id="{D57FA9A0-BD9F-38A7-665B-6E5E9426A7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3558" r="8425" b="4288"/>
          <a:stretch/>
        </p:blipFill>
        <p:spPr>
          <a:xfrm>
            <a:off x="6541869" y="3067550"/>
            <a:ext cx="4856479" cy="30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2216921-F32D-FCB8-56C5-732473CABB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60197" y="1445085"/>
                <a:ext cx="11281283" cy="4689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This presentation shows a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method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for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estimating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spectrum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 an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ECG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signal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 In particular: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mixed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filtering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strategy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with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wavelet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thresholding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numerical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filter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is used with good performances</a:t>
                </a:r>
                <a:r>
                  <a:rPr lang="en-US" altLang="it-IT" sz="1400" dirty="0"/>
                  <a:t>, even if, with a signal corrupted by high frequency noise, </a:t>
                </a:r>
                <a:r>
                  <a:rPr lang="en-US" altLang="it-IT" sz="1400" b="1" dirty="0"/>
                  <a:t>phase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shift</a:t>
                </a:r>
                <a:r>
                  <a:rPr lang="en-US" altLang="it-IT" sz="1400" dirty="0"/>
                  <a:t> is appreciable.</a:t>
                </a:r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US" altLang="it-IT" sz="1400" dirty="0"/>
                  <a:t>AR spectrum estimation is made using a </a:t>
                </a:r>
                <a:r>
                  <a:rPr lang="en-US" altLang="it-IT" sz="1400" b="1" dirty="0"/>
                  <a:t>different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strategy</a:t>
                </a:r>
                <a:r>
                  <a:rPr lang="en-US" altLang="it-IT" sz="1400" dirty="0"/>
                  <a:t> to fix the </a:t>
                </a:r>
                <a:r>
                  <a:rPr lang="en-US" altLang="it-IT" sz="1400" b="1" dirty="0"/>
                  <a:t>optimal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order</a:t>
                </a:r>
                <a:r>
                  <a:rPr lang="en-US" altLang="it-IT" sz="1400" dirty="0"/>
                  <a:t> of the model which relies on the </a:t>
                </a:r>
                <a:r>
                  <a:rPr lang="en-US" altLang="it-IT" sz="1400" b="1" dirty="0"/>
                  <a:t>similarity (correlation)</a:t>
                </a:r>
                <a:r>
                  <a:rPr lang="en-US" altLang="it-IT" sz="1400" dirty="0"/>
                  <a:t> between the spectrum estimated with the AR model and the one estimated using the Welch method</a:t>
                </a:r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GB" altLang="it-IT" sz="1400" dirty="0"/>
                  <a:t>Overall </a:t>
                </a:r>
                <a:r>
                  <a:rPr lang="en-GB" altLang="it-IT" sz="1400" b="1" dirty="0"/>
                  <a:t>performances</a:t>
                </a:r>
                <a:r>
                  <a:rPr lang="en-GB" altLang="it-IT" sz="1400" dirty="0"/>
                  <a:t> of the method are </a:t>
                </a:r>
                <a:r>
                  <a:rPr lang="en-GB" altLang="it-IT" sz="1400" b="1" dirty="0"/>
                  <a:t>satisfying</a:t>
                </a:r>
                <a:r>
                  <a:rPr lang="en-GB" altLang="it-IT" sz="1400" dirty="0"/>
                  <a:t>. I</a:t>
                </a:r>
                <a:r>
                  <a:rPr lang="en-US" altLang="it-IT" sz="1400" dirty="0"/>
                  <a:t>n particular, the differences between the spectra of healthy and pathological ECG signals can be seen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There is (at least) </a:t>
                </a:r>
                <a:r>
                  <a:rPr lang="en-US" altLang="it-IT" sz="1400" b="1" dirty="0"/>
                  <a:t>one strong limit</a:t>
                </a:r>
                <a:r>
                  <a:rPr lang="en-US" altLang="it-IT" sz="1400" dirty="0"/>
                  <a:t>:</a:t>
                </a:r>
                <a:r>
                  <a:rPr lang="en-GB" altLang="it-IT" sz="1400" dirty="0"/>
                  <a:t> as seen in the examples, when the model order is odd, there is a peak at 0 Hz which is not expected. The reason probably can be found into the number of coefficients of the AR model. In fact, evaluating the transfer function of an AR model in 0 Hz means:</a:t>
                </a: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=0 </m:t>
                          </m:r>
                        </m:sub>
                      </m:sSub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alt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altLang="it-IT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altLang="it-IT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it-IT" altLang="it-IT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altLang="it-IT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altLang="it-IT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altLang="it-IT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altLang="it-I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it-IT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altLang="it-IT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If the order  </a:t>
                </a:r>
                <a:r>
                  <a:rPr lang="en-US" altLang="it-IT" sz="1400" i="1" dirty="0"/>
                  <a:t>p</a:t>
                </a:r>
                <a:r>
                  <a:rPr lang="en-US" altLang="it-IT" sz="1400" dirty="0"/>
                  <a:t> is odd, the sum of the coefficients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it-IT" sz="1400" dirty="0"/>
                  <a:t> could result in a value such that it is very close to zero, generating a peak in the spectrum at 0 Hz (i.e., a DC peak). On the other hand, if </a:t>
                </a:r>
                <a:r>
                  <a:rPr lang="en-US" altLang="it-IT" sz="1400" i="1" dirty="0"/>
                  <a:t>p</a:t>
                </a:r>
                <a:r>
                  <a:rPr lang="en-US" altLang="it-IT" sz="1400" dirty="0"/>
                  <a:t> is even, there is a greater chance that the sum of the coefficients will not approach zero, preventing the formation of a peak at 0 Hz. 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A possibility could be considering only even orders.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2216921-F32D-FCB8-56C5-732473CAB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60197" y="1445085"/>
                <a:ext cx="11281283" cy="4689554"/>
              </a:xfrm>
              <a:prstGeom prst="rect">
                <a:avLst/>
              </a:prstGeom>
              <a:blipFill>
                <a:blip r:embed="rId3"/>
                <a:stretch>
                  <a:fillRect l="-216" b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MIT-BIH arrythmia database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General Characteristics:</a:t>
            </a:r>
          </a:p>
          <a:p>
            <a:pPr lvl="1"/>
            <a:r>
              <a:rPr lang="en-US" sz="1400" b="1" dirty="0">
                <a:latin typeface="+mj-lt"/>
              </a:rPr>
              <a:t>Number of patients:</a:t>
            </a:r>
            <a:r>
              <a:rPr lang="en-US" sz="1400" dirty="0">
                <a:latin typeface="+mj-lt"/>
              </a:rPr>
              <a:t> Contains recordings from 47 patients (48 half-hour records, leading to 24h of ECG signal).</a:t>
            </a:r>
          </a:p>
          <a:p>
            <a:pPr lvl="1"/>
            <a:r>
              <a:rPr lang="en-US" sz="1400" b="1" dirty="0">
                <a:latin typeface="+mj-lt"/>
              </a:rPr>
              <a:t>Origin:</a:t>
            </a:r>
            <a:r>
              <a:rPr lang="en-US" sz="1400" dirty="0">
                <a:latin typeface="+mj-lt"/>
              </a:rPr>
              <a:t> Collected at MIT with the BIH arrythmia laboratories.</a:t>
            </a:r>
          </a:p>
          <a:p>
            <a:pPr lvl="1"/>
            <a:r>
              <a:rPr lang="en-US" sz="1400" b="1" dirty="0">
                <a:latin typeface="+mj-lt"/>
              </a:rPr>
              <a:t>Year:</a:t>
            </a:r>
            <a:r>
              <a:rPr lang="en-US" sz="1400" dirty="0">
                <a:latin typeface="+mj-lt"/>
              </a:rPr>
              <a:t> Originally published in 1980, with subsequent updates and revisions.</a:t>
            </a:r>
          </a:p>
          <a:p>
            <a:r>
              <a:rPr lang="en-GB" sz="1800" b="1" dirty="0">
                <a:latin typeface="+mj-lt"/>
              </a:rPr>
              <a:t>Data Format (for each record)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dat</a:t>
            </a:r>
            <a:r>
              <a:rPr lang="en-GB" sz="1400" dirty="0">
                <a:latin typeface="+mj-lt"/>
              </a:rPr>
              <a:t>: raw data in binary format (11-bit per sample) from different leads, sampled at 360 Hz, 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hea</a:t>
            </a:r>
            <a:r>
              <a:rPr lang="en-GB" sz="1400" dirty="0">
                <a:latin typeface="+mj-lt"/>
              </a:rPr>
              <a:t>: header of the corresponding </a:t>
            </a:r>
            <a:r>
              <a:rPr lang="en-GB" sz="1400" i="1" dirty="0">
                <a:latin typeface="+mj-lt"/>
              </a:rPr>
              <a:t>.</a:t>
            </a:r>
            <a:r>
              <a:rPr lang="en-GB" sz="1400" i="1" dirty="0" err="1">
                <a:latin typeface="+mj-lt"/>
              </a:rPr>
              <a:t>dat</a:t>
            </a:r>
            <a:r>
              <a:rPr lang="en-GB" sz="1400" i="1" dirty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file containing information about sampling frequency, leads recorded, calibration, patient…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atr</a:t>
            </a:r>
            <a:r>
              <a:rPr lang="en-GB" sz="1400" dirty="0">
                <a:latin typeface="+mj-lt"/>
              </a:rPr>
              <a:t>: manual annotations about the pathologies 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qrs</a:t>
            </a:r>
            <a:r>
              <a:rPr lang="en-GB" sz="1400" b="1" dirty="0">
                <a:latin typeface="+mj-lt"/>
              </a:rPr>
              <a:t>, .</a:t>
            </a:r>
            <a:r>
              <a:rPr lang="en-GB" sz="1400" b="1" dirty="0" err="1">
                <a:latin typeface="+mj-lt"/>
              </a:rPr>
              <a:t>xws</a:t>
            </a:r>
            <a:r>
              <a:rPr lang="en-GB" sz="1400" dirty="0">
                <a:latin typeface="+mj-lt"/>
              </a:rPr>
              <a:t>: other information about QRS complex position and waveform data</a:t>
            </a:r>
          </a:p>
          <a:p>
            <a:pPr lvl="1"/>
            <a:endParaRPr lang="en-GB" sz="1400" dirty="0">
              <a:latin typeface="WarnockPro-Light"/>
            </a:endParaRPr>
          </a:p>
          <a:p>
            <a:r>
              <a:rPr lang="en-GB" sz="1800" dirty="0">
                <a:latin typeface="WarnockPro-Light"/>
              </a:rPr>
              <a:t>This database is widely used </a:t>
            </a:r>
            <a:r>
              <a:rPr lang="en-US" sz="1800" dirty="0">
                <a:latin typeface="WarnockPro-Light"/>
              </a:rPr>
              <a:t>in research for developing and testing arrhythmia detection algorithms.</a:t>
            </a:r>
            <a:r>
              <a:rPr lang="en-GB" sz="1800" dirty="0">
                <a:latin typeface="WarnockPro-Light"/>
              </a:rPr>
              <a:t> 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5EF6908-596B-0807-EE55-9E5F3498D35F}"/>
              </a:ext>
            </a:extLst>
          </p:cNvPr>
          <p:cNvGrpSpPr/>
          <p:nvPr/>
        </p:nvGrpSpPr>
        <p:grpSpPr>
          <a:xfrm>
            <a:off x="6047232" y="1434394"/>
            <a:ext cx="5802665" cy="4404179"/>
            <a:chOff x="6047232" y="1434394"/>
            <a:chExt cx="5802665" cy="4404179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DEB537-6713-E026-87CC-6F4ECB45AC6E}"/>
                </a:ext>
              </a:extLst>
            </p:cNvPr>
            <p:cNvSpPr/>
            <p:nvPr/>
          </p:nvSpPr>
          <p:spPr>
            <a:xfrm>
              <a:off x="6047232" y="1465040"/>
              <a:ext cx="1572006" cy="533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Original folder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FEA77A7C-DBE7-B80E-2ED4-C8DDC9B7F73B}"/>
                </a:ext>
              </a:extLst>
            </p:cNvPr>
            <p:cNvSpPr/>
            <p:nvPr/>
          </p:nvSpPr>
          <p:spPr>
            <a:xfrm>
              <a:off x="6079236" y="2353990"/>
              <a:ext cx="1097280" cy="533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For each record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F27DC861-1D81-96DA-21F1-56F68E8793B0}"/>
                </a:ext>
              </a:extLst>
            </p:cNvPr>
            <p:cNvSpPr/>
            <p:nvPr/>
          </p:nvSpPr>
          <p:spPr>
            <a:xfrm>
              <a:off x="10177272" y="3056444"/>
              <a:ext cx="1672625" cy="90652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/>
                <a:t>.</a:t>
              </a:r>
              <a:r>
                <a:rPr lang="en-GB" sz="1400" dirty="0" err="1"/>
                <a:t>dat</a:t>
              </a:r>
              <a:r>
                <a:rPr lang="en-GB" sz="1400" dirty="0"/>
                <a:t> from lead1 correctly converted from binary  format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647124A2-A3D9-1F82-C520-685351959D82}"/>
                </a:ext>
              </a:extLst>
            </p:cNvPr>
            <p:cNvSpPr/>
            <p:nvPr/>
          </p:nvSpPr>
          <p:spPr>
            <a:xfrm>
              <a:off x="6079236" y="3242940"/>
              <a:ext cx="1097280" cy="53353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Header decoding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503ACF8C-4AA0-7C78-17A2-D4D948587251}"/>
                </a:ext>
              </a:extLst>
            </p:cNvPr>
            <p:cNvSpPr/>
            <p:nvPr/>
          </p:nvSpPr>
          <p:spPr>
            <a:xfrm>
              <a:off x="7619238" y="3143948"/>
              <a:ext cx="2191512" cy="73152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Leads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Sampling frequency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B5E58A76-040B-D099-6F01-00266949E67E}"/>
                </a:ext>
              </a:extLst>
            </p:cNvPr>
            <p:cNvSpPr/>
            <p:nvPr/>
          </p:nvSpPr>
          <p:spPr>
            <a:xfrm>
              <a:off x="10198244" y="4247523"/>
              <a:ext cx="1630680" cy="4487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/>
                <a:t>Saving into a Matlab struct</a:t>
              </a:r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4042E3F8-3BD8-F5BA-F817-AD9475FA4DA1}"/>
                </a:ext>
              </a:extLst>
            </p:cNvPr>
            <p:cNvCxnSpPr/>
            <p:nvPr/>
          </p:nvCxnSpPr>
          <p:spPr>
            <a:xfrm>
              <a:off x="6501384" y="1998577"/>
              <a:ext cx="0" cy="35541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338EA47E-8A42-EF48-E437-4863D9359D4B}"/>
                </a:ext>
              </a:extLst>
            </p:cNvPr>
            <p:cNvCxnSpPr>
              <a:cxnSpLocks/>
            </p:cNvCxnSpPr>
            <p:nvPr/>
          </p:nvCxnSpPr>
          <p:spPr>
            <a:xfrm>
              <a:off x="6511290" y="2914650"/>
              <a:ext cx="0" cy="328290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0166AA8D-003F-4754-1D4E-29842ACD3C2C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7176516" y="3509708"/>
              <a:ext cx="442722" cy="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9F413AD8-A001-89BF-36BF-EAAA677312F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9810750" y="3509708"/>
              <a:ext cx="366522" cy="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19059164-87E5-7BDA-44CB-74B9990B9E97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 flipH="1">
              <a:off x="11013584" y="3962972"/>
              <a:ext cx="1" cy="2845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FEA367D-CE4F-892A-EBC0-3DDA5913DD14}"/>
                </a:ext>
              </a:extLst>
            </p:cNvPr>
            <p:cNvSpPr/>
            <p:nvPr/>
          </p:nvSpPr>
          <p:spPr>
            <a:xfrm>
              <a:off x="6096000" y="5206045"/>
              <a:ext cx="5088672" cy="63252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/>
                <a:t>Note: annotations about single episodes of arrythmia were not saved because not necessary to proceed with the analysis, the crucial point is that these ECG records present a certain pathology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10A403D-04CA-B71C-1A3B-FA40BDA209E1}"/>
                </a:ext>
              </a:extLst>
            </p:cNvPr>
            <p:cNvSpPr/>
            <p:nvPr/>
          </p:nvSpPr>
          <p:spPr>
            <a:xfrm>
              <a:off x="8095942" y="1434394"/>
              <a:ext cx="3491168" cy="62233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Data extraction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MIT-BIH arrythmia DB: preprocessing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First look on data:</a:t>
            </a:r>
          </a:p>
          <a:p>
            <a:pPr lvl="1"/>
            <a:r>
              <a:rPr lang="en-US" sz="1400" dirty="0">
                <a:latin typeface="+mj-lt"/>
              </a:rPr>
              <a:t>Data present clearly </a:t>
            </a:r>
            <a:r>
              <a:rPr lang="en-US" sz="1400" b="1" dirty="0">
                <a:latin typeface="+mj-lt"/>
              </a:rPr>
              <a:t>high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frequency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noise</a:t>
            </a:r>
            <a:r>
              <a:rPr lang="en-US" sz="1400" dirty="0">
                <a:latin typeface="+mj-lt"/>
              </a:rPr>
              <a:t>. Probably these data should be filtered before proceeding with other evaluations. </a:t>
            </a:r>
          </a:p>
          <a:p>
            <a:pPr lvl="1"/>
            <a:r>
              <a:rPr lang="en-US" sz="1400" dirty="0">
                <a:latin typeface="+mj-lt"/>
              </a:rPr>
              <a:t>In our case, as we would like to investigate the behavior at high frequency, </a:t>
            </a:r>
            <a:r>
              <a:rPr lang="en-US" sz="1400" b="1" dirty="0">
                <a:latin typeface="+mj-lt"/>
              </a:rPr>
              <a:t>cleaning</a:t>
            </a:r>
            <a:r>
              <a:rPr lang="en-US" sz="1400" dirty="0">
                <a:latin typeface="+mj-lt"/>
              </a:rPr>
              <a:t> the signal clearly </a:t>
            </a:r>
            <a:r>
              <a:rPr lang="en-US" sz="1400" b="1" dirty="0">
                <a:latin typeface="+mj-lt"/>
              </a:rPr>
              <a:t>leads</a:t>
            </a:r>
            <a:r>
              <a:rPr lang="en-US" sz="1400" dirty="0">
                <a:latin typeface="+mj-lt"/>
              </a:rPr>
              <a:t> to an </a:t>
            </a:r>
            <a:r>
              <a:rPr lang="en-US" sz="1400" b="1" dirty="0">
                <a:latin typeface="+mj-lt"/>
              </a:rPr>
              <a:t>error</a:t>
            </a:r>
          </a:p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Data preprocessing pipeline:</a:t>
            </a:r>
          </a:p>
          <a:p>
            <a:pPr lvl="1"/>
            <a:r>
              <a:rPr lang="en-US" sz="1400" b="1" dirty="0">
                <a:latin typeface="+mj-lt"/>
              </a:rPr>
              <a:t>Drift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removing</a:t>
            </a:r>
            <a:r>
              <a:rPr lang="en-US" sz="1400" dirty="0">
                <a:latin typeface="+mj-lt"/>
              </a:rPr>
              <a:t> with High Pass filter </a:t>
            </a:r>
          </a:p>
          <a:p>
            <a:pPr lvl="1"/>
            <a:r>
              <a:rPr lang="en-US" sz="1400" b="1" dirty="0">
                <a:latin typeface="+mj-lt"/>
              </a:rPr>
              <a:t>Mean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removing</a:t>
            </a:r>
            <a:r>
              <a:rPr lang="en-US" sz="1400" dirty="0">
                <a:latin typeface="+mj-lt"/>
              </a:rPr>
              <a:t> </a:t>
            </a:r>
          </a:p>
          <a:p>
            <a:pPr lvl="1"/>
            <a:r>
              <a:rPr lang="en-US" sz="1400" dirty="0">
                <a:latin typeface="+mj-lt"/>
              </a:rPr>
              <a:t>Record </a:t>
            </a:r>
            <a:r>
              <a:rPr lang="en-US" sz="1400" b="1" dirty="0">
                <a:latin typeface="+mj-lt"/>
              </a:rPr>
              <a:t>subdivision</a:t>
            </a:r>
            <a:r>
              <a:rPr lang="en-US" sz="1400" dirty="0">
                <a:latin typeface="+mj-lt"/>
              </a:rPr>
              <a:t> to augment the total number of signals:</a:t>
            </a:r>
          </a:p>
          <a:p>
            <a:pPr lvl="2"/>
            <a:r>
              <a:rPr lang="en-US" sz="1100" dirty="0">
                <a:latin typeface="+mj-lt"/>
              </a:rPr>
              <a:t>For each patient: 100 randomly selected signals of 10 seconds of duration</a:t>
            </a:r>
          </a:p>
          <a:p>
            <a:pPr lvl="2"/>
            <a:r>
              <a:rPr lang="en-US" sz="1100" dirty="0">
                <a:latin typeface="+mj-lt"/>
              </a:rPr>
              <a:t>Leading to </a:t>
            </a:r>
            <a:r>
              <a:rPr lang="en-US" sz="1100" b="1" dirty="0">
                <a:latin typeface="+mj-lt"/>
              </a:rPr>
              <a:t>4800 signals</a:t>
            </a:r>
          </a:p>
          <a:p>
            <a:r>
              <a:rPr lang="en-US" sz="1800" dirty="0">
                <a:latin typeface="+mj-lt"/>
              </a:rPr>
              <a:t>These </a:t>
            </a:r>
            <a:r>
              <a:rPr lang="en-US" sz="1800" b="1" dirty="0">
                <a:latin typeface="+mj-lt"/>
              </a:rPr>
              <a:t>sub-signals</a:t>
            </a:r>
            <a:r>
              <a:rPr lang="en-US" sz="1800" dirty="0">
                <a:latin typeface="+mj-lt"/>
              </a:rPr>
              <a:t> were used for each subject to evaluate the spectrum</a:t>
            </a:r>
          </a:p>
        </p:txBody>
      </p:sp>
      <p:pic>
        <p:nvPicPr>
          <p:cNvPr id="5" name="Immagine 4" descr="Immagine che contiene schermata, linea, tipografia, design&#10;&#10;Descrizione generata automaticamente">
            <a:extLst>
              <a:ext uri="{FF2B5EF4-FFF2-40B4-BE49-F238E27FC236}">
                <a16:creationId xmlns:a16="http://schemas.microsoft.com/office/drawing/2014/main" id="{6B74F276-24D4-55DC-4976-7A3E3957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4056" r="8048" b="4665"/>
          <a:stretch/>
        </p:blipFill>
        <p:spPr>
          <a:xfrm>
            <a:off x="6095999" y="1432423"/>
            <a:ext cx="3477769" cy="1964841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6B0243D-3DE9-2682-BFC7-B3F702CBEC8A}"/>
              </a:ext>
            </a:extLst>
          </p:cNvPr>
          <p:cNvSpPr/>
          <p:nvPr/>
        </p:nvSpPr>
        <p:spPr>
          <a:xfrm>
            <a:off x="7240523" y="1426192"/>
            <a:ext cx="1188720" cy="2541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Signal example</a:t>
            </a:r>
            <a:r>
              <a:rPr lang="it-IT" sz="1200" dirty="0"/>
              <a:t>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3222659-DA22-AC15-1FF6-B64D6C5D9604}"/>
              </a:ext>
            </a:extLst>
          </p:cNvPr>
          <p:cNvGrpSpPr/>
          <p:nvPr/>
        </p:nvGrpSpPr>
        <p:grpSpPr>
          <a:xfrm>
            <a:off x="5797297" y="2180174"/>
            <a:ext cx="6349381" cy="4042373"/>
            <a:chOff x="5797297" y="2180174"/>
            <a:chExt cx="6349381" cy="4042373"/>
          </a:xfrm>
        </p:grpSpPr>
        <p:pic>
          <p:nvPicPr>
            <p:cNvPr id="11" name="Immagine 10" descr="Immagine che contiene testo, linea, schermata, Diagramma&#10;&#10;Descrizione generata automaticamente">
              <a:extLst>
                <a:ext uri="{FF2B5EF4-FFF2-40B4-BE49-F238E27FC236}">
                  <a16:creationId xmlns:a16="http://schemas.microsoft.com/office/drawing/2014/main" id="{49EB41D3-708A-0243-CAA8-5013BC8D1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" t="3704" r="8725" b="5457"/>
            <a:stretch/>
          </p:blipFill>
          <p:spPr>
            <a:xfrm>
              <a:off x="7474821" y="3573599"/>
              <a:ext cx="4671857" cy="2648948"/>
            </a:xfrm>
            <a:prstGeom prst="rect">
              <a:avLst/>
            </a:prstGeom>
          </p:spPr>
        </p:pic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0A7B0B5F-59EC-C010-5B1A-9B0C289C62BA}"/>
                </a:ext>
              </a:extLst>
            </p:cNvPr>
            <p:cNvSpPr/>
            <p:nvPr/>
          </p:nvSpPr>
          <p:spPr>
            <a:xfrm>
              <a:off x="9313162" y="3429000"/>
              <a:ext cx="1537717" cy="2541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Elliptical HP filter</a:t>
              </a:r>
              <a:r>
                <a:rPr lang="it-IT" sz="1200" dirty="0">
                  <a:solidFill>
                    <a:schemeClr val="tx1"/>
                  </a:solidFill>
                </a:rPr>
                <a:t> </a:t>
              </a:r>
              <a:endParaRPr lang="it-IT" sz="1200" dirty="0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3DB30C6-B231-E5E0-14E9-AD4CEB47AB8E}"/>
                </a:ext>
              </a:extLst>
            </p:cNvPr>
            <p:cNvSpPr/>
            <p:nvPr/>
          </p:nvSpPr>
          <p:spPr>
            <a:xfrm>
              <a:off x="5797297" y="4645020"/>
              <a:ext cx="1502665" cy="5061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Subdivision</a:t>
              </a:r>
              <a:endParaRPr lang="en-GB" sz="4000" dirty="0"/>
            </a:p>
          </p:txBody>
        </p:sp>
        <p:sp>
          <p:nvSpPr>
            <p:cNvPr id="17" name="Freccia curva 16">
              <a:extLst>
                <a:ext uri="{FF2B5EF4-FFF2-40B4-BE49-F238E27FC236}">
                  <a16:creationId xmlns:a16="http://schemas.microsoft.com/office/drawing/2014/main" id="{60D5471F-C6A1-D511-51DE-48E09049F7D4}"/>
                </a:ext>
              </a:extLst>
            </p:cNvPr>
            <p:cNvSpPr/>
            <p:nvPr/>
          </p:nvSpPr>
          <p:spPr>
            <a:xfrm rot="5400000">
              <a:off x="9134475" y="2619467"/>
              <a:ext cx="1176527" cy="297942"/>
            </a:xfrm>
            <a:prstGeom prst="ben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Freccia curva 17">
              <a:extLst>
                <a:ext uri="{FF2B5EF4-FFF2-40B4-BE49-F238E27FC236}">
                  <a16:creationId xmlns:a16="http://schemas.microsoft.com/office/drawing/2014/main" id="{1783527B-987C-C515-2D1F-5EEB1F247C7C}"/>
                </a:ext>
              </a:extLst>
            </p:cNvPr>
            <p:cNvSpPr/>
            <p:nvPr/>
          </p:nvSpPr>
          <p:spPr>
            <a:xfrm rot="5400000" flipV="1">
              <a:off x="6873808" y="4086919"/>
              <a:ext cx="733430" cy="346710"/>
            </a:xfrm>
            <a:prstGeom prst="ben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4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MIT-BIH arrythmia DB: spectrums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3427257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+mj-lt"/>
              </a:rPr>
              <a:t>Spectrums were </a:t>
            </a:r>
            <a:r>
              <a:rPr lang="en-US" sz="1800" b="1" dirty="0">
                <a:latin typeface="+mj-lt"/>
              </a:rPr>
              <a:t>evaluated</a:t>
            </a:r>
            <a:r>
              <a:rPr lang="en-US" sz="1800" dirty="0">
                <a:latin typeface="+mj-lt"/>
              </a:rPr>
              <a:t> using the </a:t>
            </a:r>
            <a:r>
              <a:rPr lang="en-US" sz="1800" b="1" dirty="0">
                <a:latin typeface="+mj-lt"/>
              </a:rPr>
              <a:t>AR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estimation</a:t>
            </a:r>
            <a:r>
              <a:rPr lang="en-US" sz="1800" dirty="0">
                <a:latin typeface="+mj-lt"/>
              </a:rPr>
              <a:t> as done previously. Then, </a:t>
            </a:r>
            <a:r>
              <a:rPr lang="en-US" sz="1800" b="1" dirty="0">
                <a:latin typeface="+mj-lt"/>
              </a:rPr>
              <a:t>mean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±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SD</a:t>
            </a:r>
            <a:r>
              <a:rPr lang="en-US" sz="1800" dirty="0">
                <a:latin typeface="+mj-lt"/>
              </a:rPr>
              <a:t> spectrum were plotted.</a:t>
            </a:r>
          </a:p>
          <a:p>
            <a:r>
              <a:rPr lang="en-US" sz="1800" dirty="0">
                <a:latin typeface="+mj-lt"/>
              </a:rPr>
              <a:t>In some traces there are appreciable </a:t>
            </a:r>
            <a:r>
              <a:rPr lang="en-US" sz="1800" b="1" dirty="0">
                <a:latin typeface="+mj-lt"/>
              </a:rPr>
              <a:t>peaks</a:t>
            </a:r>
            <a:r>
              <a:rPr lang="en-US" sz="1800" dirty="0">
                <a:latin typeface="+mj-lt"/>
              </a:rPr>
              <a:t> at </a:t>
            </a:r>
            <a:r>
              <a:rPr lang="en-US" sz="1800" b="1" dirty="0">
                <a:latin typeface="+mj-lt"/>
              </a:rPr>
              <a:t>high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frequency</a:t>
            </a:r>
            <a:r>
              <a:rPr lang="en-US" sz="1800" dirty="0">
                <a:latin typeface="+mj-lt"/>
              </a:rPr>
              <a:t>, conducible to </a:t>
            </a:r>
            <a:r>
              <a:rPr lang="en-US" sz="1800" b="1" dirty="0">
                <a:latin typeface="+mj-lt"/>
              </a:rPr>
              <a:t>noise</a:t>
            </a:r>
          </a:p>
          <a:p>
            <a:r>
              <a:rPr lang="en-US" sz="1800" b="1" dirty="0">
                <a:latin typeface="+mj-lt"/>
              </a:rPr>
              <a:t>No</a:t>
            </a:r>
            <a:r>
              <a:rPr lang="en-US" sz="1800" dirty="0">
                <a:latin typeface="+mj-lt"/>
              </a:rPr>
              <a:t> trace have </a:t>
            </a:r>
            <a:r>
              <a:rPr lang="en-US" sz="1800" b="1" dirty="0">
                <a:latin typeface="+mj-lt"/>
              </a:rPr>
              <a:t>sparse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high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frequency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components, </a:t>
            </a:r>
            <a:r>
              <a:rPr lang="en-US" sz="1800" dirty="0">
                <a:latin typeface="+mj-lt"/>
              </a:rPr>
              <a:t>while low frequency ones are very well represented</a:t>
            </a:r>
          </a:p>
          <a:p>
            <a:r>
              <a:rPr lang="en-US" sz="1800" dirty="0">
                <a:latin typeface="+mj-lt"/>
              </a:rPr>
              <a:t>Clearly, there are some </a:t>
            </a:r>
            <a:r>
              <a:rPr lang="en-US" sz="1800" b="1" dirty="0">
                <a:latin typeface="+mj-lt"/>
              </a:rPr>
              <a:t>differences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between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subjects</a:t>
            </a:r>
            <a:r>
              <a:rPr lang="en-US" sz="1800" dirty="0">
                <a:latin typeface="+mj-lt"/>
              </a:rPr>
              <a:t> </a:t>
            </a:r>
          </a:p>
          <a:p>
            <a:endParaRPr lang="en-US" sz="1800" b="1" dirty="0">
              <a:latin typeface="+mj-lt"/>
            </a:endParaRPr>
          </a:p>
        </p:txBody>
      </p:sp>
      <p:pic>
        <p:nvPicPr>
          <p:cNvPr id="16" name="Immagine 15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722B538-93CA-B9FE-B0B4-54F8BB7A6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3978" r="8000" b="4626"/>
          <a:stretch/>
        </p:blipFill>
        <p:spPr>
          <a:xfrm>
            <a:off x="3769360" y="1432424"/>
            <a:ext cx="8080537" cy="4581412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2C52CB7A-6796-F071-366E-8807273C56A5}"/>
              </a:ext>
            </a:extLst>
          </p:cNvPr>
          <p:cNvSpPr/>
          <p:nvPr/>
        </p:nvSpPr>
        <p:spPr>
          <a:xfrm>
            <a:off x="6847840" y="5042285"/>
            <a:ext cx="670560" cy="68795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DD4C857-F49C-5478-AD5E-A8FCCF02795E}"/>
              </a:ext>
            </a:extLst>
          </p:cNvPr>
          <p:cNvSpPr/>
          <p:nvPr/>
        </p:nvSpPr>
        <p:spPr>
          <a:xfrm>
            <a:off x="9926320" y="5042284"/>
            <a:ext cx="670560" cy="68795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04687374-A87B-42EF-E896-3D7C1168FC6C}"/>
              </a:ext>
            </a:extLst>
          </p:cNvPr>
          <p:cNvSpPr/>
          <p:nvPr/>
        </p:nvSpPr>
        <p:spPr>
          <a:xfrm>
            <a:off x="6654800" y="4582160"/>
            <a:ext cx="5195097" cy="130048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Immagine che contiene schizzo, diagramma, linea, disegno&#10;&#10;Descrizione generata automaticamente">
            <a:extLst>
              <a:ext uri="{FF2B5EF4-FFF2-40B4-BE49-F238E27FC236}">
                <a16:creationId xmlns:a16="http://schemas.microsoft.com/office/drawing/2014/main" id="{C375589E-4BA2-908A-1E32-3765F996BC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3977" r="8501" b="4952"/>
          <a:stretch/>
        </p:blipFill>
        <p:spPr>
          <a:xfrm>
            <a:off x="3769360" y="1432423"/>
            <a:ext cx="8188960" cy="4631055"/>
          </a:xfrm>
          <a:prstGeom prst="rect">
            <a:avLst/>
          </a:prstGeom>
        </p:spPr>
      </p:pic>
      <p:pic>
        <p:nvPicPr>
          <p:cNvPr id="25" name="Immagine 24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12740D10-09E0-6495-362F-F25165E58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4464" r="8417" b="4951"/>
          <a:stretch/>
        </p:blipFill>
        <p:spPr>
          <a:xfrm>
            <a:off x="3769359" y="1432422"/>
            <a:ext cx="8166591" cy="4631055"/>
          </a:xfrm>
          <a:prstGeom prst="rect">
            <a:avLst/>
          </a:prstGeom>
        </p:spPr>
      </p:pic>
      <p:pic>
        <p:nvPicPr>
          <p:cNvPr id="27" name="Immagine 26" descr="Immagine che contiene schizzo, diagramma, disegno, testo&#10;&#10;Descrizione generata automaticamente">
            <a:extLst>
              <a:ext uri="{FF2B5EF4-FFF2-40B4-BE49-F238E27FC236}">
                <a16:creationId xmlns:a16="http://schemas.microsoft.com/office/drawing/2014/main" id="{456AE223-CFBB-4E4B-392F-16EF28742C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4302" r="7750" b="4139"/>
          <a:stretch/>
        </p:blipFill>
        <p:spPr>
          <a:xfrm>
            <a:off x="3769358" y="1454252"/>
            <a:ext cx="8153610" cy="4631054"/>
          </a:xfrm>
          <a:prstGeom prst="rect">
            <a:avLst/>
          </a:prstGeom>
        </p:spPr>
      </p:pic>
      <p:pic>
        <p:nvPicPr>
          <p:cNvPr id="29" name="Immagine 28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FC96C7EE-C6F2-12A0-854C-7DEC6B817F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327" r="8584" b="4139"/>
          <a:stretch/>
        </p:blipFill>
        <p:spPr>
          <a:xfrm>
            <a:off x="3769356" y="1434339"/>
            <a:ext cx="8080537" cy="4650967"/>
          </a:xfrm>
          <a:prstGeom prst="rect">
            <a:avLst/>
          </a:prstGeom>
        </p:spPr>
      </p:pic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B3550CC1-0C22-B6C2-226F-772203DFC67E}"/>
              </a:ext>
            </a:extLst>
          </p:cNvPr>
          <p:cNvSpPr/>
          <p:nvPr/>
        </p:nvSpPr>
        <p:spPr>
          <a:xfrm>
            <a:off x="342103" y="5221224"/>
            <a:ext cx="3391901" cy="10576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If there are difference between pathologies, these not seems to be represented into 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427787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comparison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596234" y="1426171"/>
            <a:ext cx="4856478" cy="211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MIT-BIH spectrums</a:t>
            </a:r>
          </a:p>
          <a:p>
            <a:r>
              <a:rPr lang="en-US" sz="1600" b="1" dirty="0">
                <a:latin typeface="+mj-lt"/>
              </a:rPr>
              <a:t>Clear distribution of spectrum shape</a:t>
            </a:r>
          </a:p>
          <a:p>
            <a:r>
              <a:rPr lang="en-US" sz="1600" b="1" dirty="0">
                <a:latin typeface="+mj-lt"/>
              </a:rPr>
              <a:t>peaks</a:t>
            </a:r>
            <a:r>
              <a:rPr lang="en-US" sz="1600" dirty="0">
                <a:latin typeface="+mj-lt"/>
              </a:rPr>
              <a:t> at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, conducible to </a:t>
            </a:r>
            <a:r>
              <a:rPr lang="en-US" sz="1600" b="1" dirty="0">
                <a:latin typeface="+mj-lt"/>
              </a:rPr>
              <a:t>noise</a:t>
            </a:r>
          </a:p>
          <a:p>
            <a:r>
              <a:rPr lang="en-US" sz="1600" b="1" dirty="0">
                <a:latin typeface="+mj-lt"/>
              </a:rPr>
              <a:t>No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sparse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components,  </a:t>
            </a:r>
            <a:r>
              <a:rPr lang="en-US" sz="1600" dirty="0">
                <a:latin typeface="+mj-lt"/>
              </a:rPr>
              <a:t>dominant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presence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low frequency ones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DF7B6-D776-2E3F-902E-3B3B91467091}"/>
              </a:ext>
            </a:extLst>
          </p:cNvPr>
          <p:cNvSpPr txBox="1">
            <a:spLocks/>
          </p:cNvSpPr>
          <p:nvPr/>
        </p:nvSpPr>
        <p:spPr>
          <a:xfrm>
            <a:off x="6541869" y="1426170"/>
            <a:ext cx="4856478" cy="211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AVNRT reference trace spectrums</a:t>
            </a:r>
          </a:p>
          <a:p>
            <a:r>
              <a:rPr lang="en-US" sz="1600" b="1" dirty="0">
                <a:latin typeface="+mj-lt"/>
              </a:rPr>
              <a:t>Unclear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distribution</a:t>
            </a:r>
            <a:r>
              <a:rPr lang="en-US" sz="1600" dirty="0">
                <a:latin typeface="+mj-lt"/>
              </a:rPr>
              <a:t> of spectrum shapes</a:t>
            </a:r>
          </a:p>
          <a:p>
            <a:r>
              <a:rPr lang="en-US" sz="1600" b="1" dirty="0">
                <a:latin typeface="+mj-lt"/>
              </a:rPr>
              <a:t>Absence</a:t>
            </a:r>
            <a:r>
              <a:rPr lang="en-US" sz="1600" dirty="0">
                <a:latin typeface="+mj-lt"/>
              </a:rPr>
              <a:t> of appreciable </a:t>
            </a:r>
            <a:r>
              <a:rPr lang="en-US" sz="1600" b="1" dirty="0">
                <a:latin typeface="+mj-lt"/>
              </a:rPr>
              <a:t>noise</a:t>
            </a:r>
          </a:p>
          <a:p>
            <a:r>
              <a:rPr lang="en-US" sz="1600" dirty="0">
                <a:latin typeface="+mj-lt"/>
              </a:rPr>
              <a:t>Presence of </a:t>
            </a:r>
            <a:r>
              <a:rPr lang="en-US" sz="1600" b="1" dirty="0">
                <a:latin typeface="+mj-lt"/>
              </a:rPr>
              <a:t>spectrums</a:t>
            </a:r>
            <a:r>
              <a:rPr lang="en-US" sz="1600" dirty="0">
                <a:latin typeface="+mj-lt"/>
              </a:rPr>
              <a:t> with </a:t>
            </a:r>
            <a:r>
              <a:rPr lang="en-US" sz="1600" b="1" dirty="0">
                <a:latin typeface="+mj-lt"/>
              </a:rPr>
              <a:t>sparse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diagramma, schizzo, disegno, linea&#10;&#10;Descrizione generata automaticamente">
            <a:extLst>
              <a:ext uri="{FF2B5EF4-FFF2-40B4-BE49-F238E27FC236}">
                <a16:creationId xmlns:a16="http://schemas.microsoft.com/office/drawing/2014/main" id="{4195C961-2019-94C6-805D-C8DB6C9A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542" r="7750" b="4951"/>
          <a:stretch/>
        </p:blipFill>
        <p:spPr>
          <a:xfrm>
            <a:off x="6541868" y="3168748"/>
            <a:ext cx="5054599" cy="2917284"/>
          </a:xfrm>
          <a:prstGeom prst="rect">
            <a:avLst/>
          </a:prstGeom>
        </p:spPr>
      </p:pic>
      <p:pic>
        <p:nvPicPr>
          <p:cNvPr id="10" name="Immagine 9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6EB2634A-3C84-508C-10E3-8AAB896C69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1381" r="8667" b="4463"/>
          <a:stretch/>
        </p:blipFill>
        <p:spPr>
          <a:xfrm>
            <a:off x="6582507" y="3163186"/>
            <a:ext cx="5013959" cy="2940441"/>
          </a:xfrm>
          <a:prstGeom prst="rect">
            <a:avLst/>
          </a:prstGeom>
        </p:spPr>
      </p:pic>
      <p:pic>
        <p:nvPicPr>
          <p:cNvPr id="12" name="Immagine 11" descr="Immagine che contiene diagramma, schizzo, disegno&#10;&#10;Descrizione generata automaticamente">
            <a:extLst>
              <a:ext uri="{FF2B5EF4-FFF2-40B4-BE49-F238E27FC236}">
                <a16:creationId xmlns:a16="http://schemas.microsoft.com/office/drawing/2014/main" id="{B0BE2178-2B09-3D70-9523-B8F63D7535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30" r="7750" b="5113"/>
          <a:stretch/>
        </p:blipFill>
        <p:spPr>
          <a:xfrm>
            <a:off x="6582505" y="3163186"/>
            <a:ext cx="5109787" cy="2940440"/>
          </a:xfrm>
          <a:prstGeom prst="rect">
            <a:avLst/>
          </a:prstGeom>
        </p:spPr>
      </p:pic>
      <p:pic>
        <p:nvPicPr>
          <p:cNvPr id="14" name="Immagine 13" descr="Immagine che contiene schizzo, diagramma, disegno, linea&#10;&#10;Descrizione generata automaticamente">
            <a:extLst>
              <a:ext uri="{FF2B5EF4-FFF2-40B4-BE49-F238E27FC236}">
                <a16:creationId xmlns:a16="http://schemas.microsoft.com/office/drawing/2014/main" id="{D31D58A1-2AA1-173C-D5E0-096A03083F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977" r="8500" b="5276"/>
          <a:stretch/>
        </p:blipFill>
        <p:spPr>
          <a:xfrm>
            <a:off x="692059" y="3163187"/>
            <a:ext cx="5171787" cy="2917284"/>
          </a:xfrm>
          <a:prstGeom prst="rect">
            <a:avLst/>
          </a:prstGeom>
        </p:spPr>
      </p:pic>
      <p:pic>
        <p:nvPicPr>
          <p:cNvPr id="17" name="Immagine 16" descr="Immagine che contiene schizzo, diagramma, disegno&#10;&#10;Descrizione generata automaticamente">
            <a:extLst>
              <a:ext uri="{FF2B5EF4-FFF2-40B4-BE49-F238E27FC236}">
                <a16:creationId xmlns:a16="http://schemas.microsoft.com/office/drawing/2014/main" id="{475B0015-2F81-3EAE-376F-3F070217FE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220" r="8166" b="5493"/>
          <a:stretch/>
        </p:blipFill>
        <p:spPr>
          <a:xfrm>
            <a:off x="692058" y="3163186"/>
            <a:ext cx="5267613" cy="2927157"/>
          </a:xfrm>
          <a:prstGeom prst="rect">
            <a:avLst/>
          </a:prstGeom>
        </p:spPr>
      </p:pic>
      <p:pic>
        <p:nvPicPr>
          <p:cNvPr id="22" name="Immagine 21" descr="Immagine che contiene testo, diagramma, linea, schizzo&#10;&#10;Descrizione generata automaticamente">
            <a:extLst>
              <a:ext uri="{FF2B5EF4-FFF2-40B4-BE49-F238E27FC236}">
                <a16:creationId xmlns:a16="http://schemas.microsoft.com/office/drawing/2014/main" id="{EB6FA758-B261-ADC1-7E38-4C55C44A33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3490" r="8250" b="4464"/>
          <a:stretch/>
        </p:blipFill>
        <p:spPr>
          <a:xfrm>
            <a:off x="707396" y="3134040"/>
            <a:ext cx="5267613" cy="2998732"/>
          </a:xfrm>
          <a:prstGeom prst="rect">
            <a:avLst/>
          </a:prstGeom>
        </p:spPr>
      </p:pic>
      <p:pic>
        <p:nvPicPr>
          <p:cNvPr id="26" name="Immagine 25" descr="Immagine che contiene schizzo, diagramma, linea, disegno&#10;&#10;Descrizione generata automaticamente">
            <a:extLst>
              <a:ext uri="{FF2B5EF4-FFF2-40B4-BE49-F238E27FC236}">
                <a16:creationId xmlns:a16="http://schemas.microsoft.com/office/drawing/2014/main" id="{6BD5A278-4AE4-914F-E305-A7E807EE11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t="3490" r="8417" b="5204"/>
          <a:stretch/>
        </p:blipFill>
        <p:spPr>
          <a:xfrm>
            <a:off x="722733" y="3170326"/>
            <a:ext cx="5236938" cy="29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AVNRT spectrums: going deeper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DF7B6-D776-2E3F-902E-3B3B91467091}"/>
              </a:ext>
            </a:extLst>
          </p:cNvPr>
          <p:cNvSpPr txBox="1">
            <a:spLocks/>
          </p:cNvSpPr>
          <p:nvPr/>
        </p:nvSpPr>
        <p:spPr>
          <a:xfrm>
            <a:off x="233681" y="1483223"/>
            <a:ext cx="11054079" cy="73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Seems that differences between spectrums should be found into the intrinsic characteristics of signals, instead of the pathology.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Which are the differences between reference traces that can justify such behavior?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5" name="Immagine 4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B6F6E56A-DABC-BA6E-A753-2B2163CA7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1542" r="8417" b="5276"/>
          <a:stretch/>
        </p:blipFill>
        <p:spPr>
          <a:xfrm>
            <a:off x="241523" y="2517260"/>
            <a:ext cx="4462558" cy="2958980"/>
          </a:xfrm>
          <a:prstGeom prst="rect">
            <a:avLst/>
          </a:prstGeom>
        </p:spPr>
      </p:pic>
      <p:pic>
        <p:nvPicPr>
          <p:cNvPr id="9" name="Immagine 8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956440E6-960F-5956-55B0-93F5ABCC2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2434" r="8584" b="4150"/>
          <a:stretch/>
        </p:blipFill>
        <p:spPr>
          <a:xfrm>
            <a:off x="4704081" y="2517260"/>
            <a:ext cx="4462558" cy="295898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6816052-3E22-E469-4AEC-2BE9F845ED85}"/>
              </a:ext>
            </a:extLst>
          </p:cNvPr>
          <p:cNvSpPr txBox="1">
            <a:spLocks/>
          </p:cNvSpPr>
          <p:nvPr/>
        </p:nvSpPr>
        <p:spPr>
          <a:xfrm>
            <a:off x="9475942" y="2651760"/>
            <a:ext cx="2604297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Looking at these examples, seems that a </a:t>
            </a:r>
            <a:r>
              <a:rPr lang="en-US" sz="1600" b="1" dirty="0">
                <a:latin typeface="+mj-lt"/>
              </a:rPr>
              <a:t>spectrum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with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</a:t>
            </a:r>
            <a:r>
              <a:rPr lang="en-US" sz="1600" dirty="0">
                <a:latin typeface="+mj-lt"/>
              </a:rPr>
              <a:t> is </a:t>
            </a:r>
            <a:r>
              <a:rPr lang="en-US" sz="1600" b="1" dirty="0">
                <a:latin typeface="+mj-lt"/>
              </a:rPr>
              <a:t>associated</a:t>
            </a:r>
            <a:r>
              <a:rPr lang="en-US" sz="1600" dirty="0">
                <a:latin typeface="+mj-lt"/>
              </a:rPr>
              <a:t> with a signal with an </a:t>
            </a:r>
            <a:r>
              <a:rPr lang="en-US" sz="1600" b="1" dirty="0">
                <a:latin typeface="+mj-lt"/>
              </a:rPr>
              <a:t>amplitude</a:t>
            </a:r>
            <a:r>
              <a:rPr lang="en-US" sz="1600" dirty="0">
                <a:latin typeface="+mj-lt"/>
              </a:rPr>
              <a:t> of the </a:t>
            </a:r>
            <a:r>
              <a:rPr lang="en-US" sz="1600" b="1" dirty="0">
                <a:latin typeface="+mj-lt"/>
              </a:rPr>
              <a:t>QRS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much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than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other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waves</a:t>
            </a:r>
            <a:r>
              <a:rPr lang="en-US" sz="1600" dirty="0">
                <a:latin typeface="+mj-lt"/>
              </a:rPr>
              <a:t>, particularly the </a:t>
            </a:r>
            <a:r>
              <a:rPr lang="en-US" sz="1600" b="1" dirty="0">
                <a:latin typeface="+mj-lt"/>
              </a:rPr>
              <a:t>P</a:t>
            </a:r>
            <a:r>
              <a:rPr lang="en-US" sz="1600" dirty="0">
                <a:latin typeface="+mj-lt"/>
              </a:rPr>
              <a:t> one. 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Such consideration suggest the </a:t>
            </a:r>
            <a:r>
              <a:rPr lang="en-US" sz="1600" b="1" dirty="0">
                <a:solidFill>
                  <a:schemeClr val="accent1"/>
                </a:solidFill>
                <a:latin typeface="+mj-lt"/>
              </a:rPr>
              <a:t>possibility of masking between components</a:t>
            </a:r>
            <a:r>
              <a:rPr lang="en-US" sz="1600" dirty="0">
                <a:latin typeface="+mj-lt"/>
              </a:rPr>
              <a:t>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32A65B5-2906-25EA-5094-02BE0A88CDD2}"/>
              </a:ext>
            </a:extLst>
          </p:cNvPr>
          <p:cNvSpPr/>
          <p:nvPr/>
        </p:nvSpPr>
        <p:spPr>
          <a:xfrm>
            <a:off x="1847962" y="2214880"/>
            <a:ext cx="1249680" cy="223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Time domain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C35A91E-C857-56F9-A306-CE8866F99685}"/>
              </a:ext>
            </a:extLst>
          </p:cNvPr>
          <p:cNvSpPr/>
          <p:nvPr/>
        </p:nvSpPr>
        <p:spPr>
          <a:xfrm>
            <a:off x="6310520" y="2214880"/>
            <a:ext cx="1249680" cy="223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FFT domain</a:t>
            </a:r>
          </a:p>
        </p:txBody>
      </p:sp>
      <p:pic>
        <p:nvPicPr>
          <p:cNvPr id="14" name="Immagine 13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B3B489CA-6E91-C208-C9B9-C29070D01A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-82" r="8750" b="5276"/>
          <a:stretch/>
        </p:blipFill>
        <p:spPr>
          <a:xfrm>
            <a:off x="233681" y="2517261"/>
            <a:ext cx="4462558" cy="2958979"/>
          </a:xfrm>
          <a:prstGeom prst="rect">
            <a:avLst/>
          </a:prstGeom>
        </p:spPr>
      </p:pic>
      <p:pic>
        <p:nvPicPr>
          <p:cNvPr id="16" name="Immagine 15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713F050-E29B-CBAA-61FA-51A7AF3CF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1704" r="8001" b="5276"/>
          <a:stretch/>
        </p:blipFill>
        <p:spPr>
          <a:xfrm>
            <a:off x="4696239" y="2472612"/>
            <a:ext cx="4552970" cy="2958979"/>
          </a:xfrm>
          <a:prstGeom prst="rect">
            <a:avLst/>
          </a:prstGeom>
        </p:spPr>
      </p:pic>
      <p:pic>
        <p:nvPicPr>
          <p:cNvPr id="18" name="Immagine 17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F8700BA5-3B74-C88F-F243-56FFDD1ABB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29" r="8501" b="4789"/>
          <a:stretch/>
        </p:blipFill>
        <p:spPr>
          <a:xfrm>
            <a:off x="241523" y="2517258"/>
            <a:ext cx="4467474" cy="2958979"/>
          </a:xfrm>
          <a:prstGeom prst="rect">
            <a:avLst/>
          </a:prstGeom>
        </p:spPr>
      </p:pic>
      <p:pic>
        <p:nvPicPr>
          <p:cNvPr id="20" name="Immagine 19" descr="Immagine che contiene diagramma, schizzo, disegno&#10;&#10;Descrizione generata automaticamente">
            <a:extLst>
              <a:ext uri="{FF2B5EF4-FFF2-40B4-BE49-F238E27FC236}">
                <a16:creationId xmlns:a16="http://schemas.microsoft.com/office/drawing/2014/main" id="{42450FF3-9F4B-FDEE-66D0-DE2BEE1EBC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354" r="8083" b="5115"/>
          <a:stretch/>
        </p:blipFill>
        <p:spPr>
          <a:xfrm>
            <a:off x="4711923" y="2472609"/>
            <a:ext cx="4552970" cy="2958978"/>
          </a:xfrm>
          <a:prstGeom prst="rect">
            <a:avLst/>
          </a:prstGeom>
        </p:spPr>
      </p:pic>
      <p:pic>
        <p:nvPicPr>
          <p:cNvPr id="22" name="Immagine 21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90E2FE13-2FD3-6208-C940-4814F1DDA2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030" r="8417" b="5276"/>
          <a:stretch/>
        </p:blipFill>
        <p:spPr>
          <a:xfrm>
            <a:off x="241523" y="2517254"/>
            <a:ext cx="4439032" cy="2958979"/>
          </a:xfrm>
          <a:prstGeom prst="rect">
            <a:avLst/>
          </a:prstGeom>
        </p:spPr>
      </p:pic>
      <p:pic>
        <p:nvPicPr>
          <p:cNvPr id="24" name="Immagine 23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3D35B324-2BAE-2539-547A-29258053150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705" r="8667" b="5113"/>
          <a:stretch/>
        </p:blipFill>
        <p:spPr>
          <a:xfrm>
            <a:off x="4719765" y="2462577"/>
            <a:ext cx="4537286" cy="2969010"/>
          </a:xfrm>
          <a:prstGeom prst="rect">
            <a:avLst/>
          </a:prstGeom>
        </p:spPr>
      </p:pic>
      <p:pic>
        <p:nvPicPr>
          <p:cNvPr id="26" name="Immagine 2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AF70E54E-ACE8-8E9F-F89E-D2929F7EEE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1055" r="8417" b="4789"/>
          <a:stretch/>
        </p:blipFill>
        <p:spPr>
          <a:xfrm>
            <a:off x="241523" y="2438400"/>
            <a:ext cx="4439032" cy="3037833"/>
          </a:xfrm>
          <a:prstGeom prst="rect">
            <a:avLst/>
          </a:prstGeom>
        </p:spPr>
      </p:pic>
      <p:pic>
        <p:nvPicPr>
          <p:cNvPr id="28" name="Immagine 27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89C5A62B-612A-1500-1AB6-5ACC52879FB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1380" r="8584" b="4139"/>
          <a:stretch/>
        </p:blipFill>
        <p:spPr>
          <a:xfrm>
            <a:off x="4719765" y="2472609"/>
            <a:ext cx="4552970" cy="29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10401551" cy="478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</a:t>
            </a:r>
            <a:r>
              <a:rPr lang="en-US" sz="1800" b="1" dirty="0">
                <a:solidFill>
                  <a:srgbClr val="C00000"/>
                </a:solidFill>
              </a:rPr>
              <a:t>trusted</a:t>
            </a:r>
            <a:r>
              <a:rPr lang="en-US" sz="1800" dirty="0"/>
              <a:t> that the </a:t>
            </a:r>
            <a:r>
              <a:rPr lang="en-US" sz="1800" b="1" dirty="0">
                <a:solidFill>
                  <a:srgbClr val="C00000"/>
                </a:solidFill>
              </a:rPr>
              <a:t>reference</a:t>
            </a:r>
            <a:r>
              <a:rPr lang="en-US" sz="1800" dirty="0"/>
              <a:t> trace and the </a:t>
            </a:r>
            <a:r>
              <a:rPr lang="en-US" sz="1800" b="1" dirty="0">
                <a:solidFill>
                  <a:srgbClr val="C00000"/>
                </a:solidFill>
              </a:rPr>
              <a:t>spare1</a:t>
            </a:r>
            <a:r>
              <a:rPr lang="en-US" sz="1800" dirty="0"/>
              <a:t> trace were composed by the </a:t>
            </a:r>
            <a:r>
              <a:rPr lang="en-US" sz="1800" b="1" dirty="0">
                <a:solidFill>
                  <a:srgbClr val="C00000"/>
                </a:solidFill>
              </a:rPr>
              <a:t>same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signals</a:t>
            </a:r>
            <a:r>
              <a:rPr lang="en-US" sz="1800" dirty="0"/>
              <a:t>. </a:t>
            </a:r>
            <a:r>
              <a:rPr lang="en-US" sz="1800" b="1" dirty="0">
                <a:solidFill>
                  <a:srgbClr val="C00000"/>
                </a:solidFill>
              </a:rPr>
              <a:t>But</a:t>
            </a:r>
            <a:r>
              <a:rPr lang="en-US" sz="1800" dirty="0"/>
              <a:t>:</a:t>
            </a:r>
          </a:p>
          <a:p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7F24424-4269-0348-00B0-068BCA93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278641" y="1857375"/>
            <a:ext cx="4904483" cy="2872761"/>
          </a:xfrm>
          <a:prstGeom prst="rect">
            <a:avLst/>
          </a:prstGeom>
        </p:spPr>
      </p:pic>
      <p:pic>
        <p:nvPicPr>
          <p:cNvPr id="9" name="Immagine 8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A83110B2-8916-8F3A-E7D5-3F66805DF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493" r="8650" b="4269"/>
          <a:stretch/>
        </p:blipFill>
        <p:spPr>
          <a:xfrm>
            <a:off x="5479416" y="1857375"/>
            <a:ext cx="4904483" cy="288104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CC1754-7791-EACB-7114-79FC628CBAE9}"/>
              </a:ext>
            </a:extLst>
          </p:cNvPr>
          <p:cNvSpPr txBox="1">
            <a:spLocks/>
          </p:cNvSpPr>
          <p:nvPr/>
        </p:nvSpPr>
        <p:spPr>
          <a:xfrm>
            <a:off x="566291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Reference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DE958BB-A63B-1225-E98A-BE5A9AFD3004}"/>
              </a:ext>
            </a:extLst>
          </p:cNvPr>
          <p:cNvSpPr txBox="1">
            <a:spLocks/>
          </p:cNvSpPr>
          <p:nvPr/>
        </p:nvSpPr>
        <p:spPr>
          <a:xfrm>
            <a:off x="5875907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Spare1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AEDF24F-E4A5-18DB-44B8-C03E59B739AD}"/>
              </a:ext>
            </a:extLst>
          </p:cNvPr>
          <p:cNvSpPr txBox="1">
            <a:spLocks/>
          </p:cNvSpPr>
          <p:nvPr/>
        </p:nvSpPr>
        <p:spPr>
          <a:xfrm>
            <a:off x="278641" y="4881751"/>
            <a:ext cx="10401551" cy="478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Into each MAP, reference and spare1 trace aren’t the same.</a:t>
            </a:r>
          </a:p>
          <a:p>
            <a:r>
              <a:rPr lang="en-US" sz="1800" dirty="0"/>
              <a:t>Such observation support the option that spare traces have a different nature from reference ones (i.e., </a:t>
            </a:r>
            <a:r>
              <a:rPr lang="en-US" sz="1800" b="1" dirty="0">
                <a:solidFill>
                  <a:srgbClr val="C00000"/>
                </a:solidFill>
              </a:rPr>
              <a:t>unipolar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derivations</a:t>
            </a:r>
            <a:r>
              <a:rPr lang="en-US" sz="1800" dirty="0"/>
              <a:t>?)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Knowing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nature</a:t>
            </a:r>
            <a:r>
              <a:rPr lang="en-US" sz="1800" dirty="0"/>
              <a:t> of these signals now becomes </a:t>
            </a:r>
            <a:r>
              <a:rPr lang="en-US" sz="1800" b="1" dirty="0">
                <a:solidFill>
                  <a:srgbClr val="C00000"/>
                </a:solidFill>
              </a:rPr>
              <a:t>crucial</a:t>
            </a:r>
            <a:r>
              <a:rPr lang="en-US" sz="1800" dirty="0"/>
              <a:t>.</a:t>
            </a:r>
          </a:p>
          <a:p>
            <a:endParaRPr lang="en-US" sz="14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C997486-9C8F-9BEC-6183-EB8406D10932}"/>
              </a:ext>
            </a:extLst>
          </p:cNvPr>
          <p:cNvSpPr/>
          <p:nvPr/>
        </p:nvSpPr>
        <p:spPr>
          <a:xfrm>
            <a:off x="10680192" y="1976250"/>
            <a:ext cx="1233167" cy="5776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Mean ± SD plots (same Map, 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487287"/>
            <a:ext cx="5455194" cy="3788801"/>
          </a:xfrm>
        </p:spPr>
        <p:txBody>
          <a:bodyPr>
            <a:noAutofit/>
          </a:bodyPr>
          <a:lstStyle/>
          <a:p>
            <a:r>
              <a:rPr lang="en-GB" sz="18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8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8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[1,2]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0 and 40 Hz, with one or more peaks.</a:t>
            </a:r>
          </a:p>
          <a:p>
            <a:pPr lvl="1"/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WarnockPro-Light"/>
            </a:endParaRP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694944" y="5120640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Processing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246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Here a combined filtering strategy is used: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400" dirty="0">
                <a:latin typeface="+mj-lt"/>
              </a:rPr>
              <a:t>to reduce the effect of the high frequency noise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pPr lvl="1"/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Numerical (zero-phase) filters </a:t>
            </a:r>
            <a:r>
              <a:rPr lang="en-GB" sz="1400" dirty="0">
                <a:latin typeface="+mj-lt"/>
              </a:rPr>
              <a:t>to remove the residual high frequency noise and remove the possible low-frequency drift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r>
              <a:rPr lang="en-GB" sz="1800" dirty="0">
                <a:latin typeface="+mj-lt"/>
              </a:rPr>
              <a:t>Compared with a pure </a:t>
            </a:r>
            <a:r>
              <a:rPr lang="en-GB" sz="1800" dirty="0">
                <a:solidFill>
                  <a:schemeClr val="accent1"/>
                </a:solidFill>
                <a:latin typeface="+mj-lt"/>
              </a:rPr>
              <a:t>numerical filtering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>
                <a:solidFill>
                  <a:srgbClr val="0070C0"/>
                </a:solidFill>
                <a:latin typeface="+mj-lt"/>
              </a:rPr>
              <a:t>this strategy </a:t>
            </a:r>
            <a:r>
              <a:rPr lang="en-GB" sz="1800" dirty="0">
                <a:latin typeface="+mj-lt"/>
              </a:rPr>
              <a:t>improves the overall result.</a:t>
            </a:r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DEA941D5-941D-9582-B553-DB0E2DE06BD0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5980177" y="1470857"/>
            <a:chExt cx="5971031" cy="4838504"/>
          </a:xfrm>
        </p:grpSpPr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A4D96B35-6E4E-2DD5-3A8A-955BEAEE9903}"/>
                </a:ext>
              </a:extLst>
            </p:cNvPr>
            <p:cNvSpPr/>
            <p:nvPr/>
          </p:nvSpPr>
          <p:spPr>
            <a:xfrm>
              <a:off x="6095999" y="1470857"/>
              <a:ext cx="2005586" cy="30493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Original signal</a:t>
              </a: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8C312E0C-E122-DC18-A3D8-DC567EFF0D02}"/>
                </a:ext>
              </a:extLst>
            </p:cNvPr>
            <p:cNvSpPr/>
            <p:nvPr/>
          </p:nvSpPr>
          <p:spPr>
            <a:xfrm>
              <a:off x="6095999" y="2661612"/>
              <a:ext cx="2005586" cy="30493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DWT decomposition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B84530B7-8C48-A164-A57E-FB3D809B55B5}"/>
                </a:ext>
              </a:extLst>
            </p:cNvPr>
            <p:cNvSpPr/>
            <p:nvPr/>
          </p:nvSpPr>
          <p:spPr>
            <a:xfrm>
              <a:off x="6089903" y="3199873"/>
              <a:ext cx="2011682" cy="5716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Donoho soft thresholding</a:t>
              </a:r>
            </a:p>
          </p:txBody>
        </p:sp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20175CDB-5BAB-9A30-CB36-D58FD733ED4B}"/>
                </a:ext>
              </a:extLst>
            </p:cNvPr>
            <p:cNvSpPr/>
            <p:nvPr/>
          </p:nvSpPr>
          <p:spPr>
            <a:xfrm>
              <a:off x="6095999" y="2123351"/>
              <a:ext cx="2005586" cy="30493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Symmetric padding</a:t>
              </a:r>
            </a:p>
          </p:txBody>
        </p:sp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F3BC79E2-C758-E8AA-E225-173DD9E42BF2}"/>
                </a:ext>
              </a:extLst>
            </p:cNvPr>
            <p:cNvSpPr/>
            <p:nvPr/>
          </p:nvSpPr>
          <p:spPr>
            <a:xfrm>
              <a:off x="6089903" y="4004835"/>
              <a:ext cx="2005586" cy="5716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De-padding and DWT reconstruction</a:t>
              </a:r>
            </a:p>
          </p:txBody>
        </p:sp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992B7B0A-3052-3273-E0FF-2B5853D5A4B7}"/>
                </a:ext>
              </a:extLst>
            </p:cNvPr>
            <p:cNvSpPr/>
            <p:nvPr/>
          </p:nvSpPr>
          <p:spPr>
            <a:xfrm>
              <a:off x="6095999" y="4794247"/>
              <a:ext cx="2005586" cy="5716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Butterworth HP filter </a:t>
              </a:r>
              <a:r>
                <a:rPr lang="en-GB" sz="1100" dirty="0"/>
                <a:t>(order 6, cutoff at 0.5 Hz)</a:t>
              </a:r>
              <a:endParaRPr lang="en-GB" sz="1600" dirty="0"/>
            </a:p>
          </p:txBody>
        </p:sp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B1C513A-C012-BC23-53A5-3931C09A8224}"/>
                </a:ext>
              </a:extLst>
            </p:cNvPr>
            <p:cNvSpPr/>
            <p:nvPr/>
          </p:nvSpPr>
          <p:spPr>
            <a:xfrm>
              <a:off x="6095999" y="5603312"/>
              <a:ext cx="2005586" cy="57163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Butterworth LP filter </a:t>
              </a:r>
              <a:r>
                <a:rPr lang="en-GB" sz="1100" dirty="0"/>
                <a:t>(order 6, cutoff at 45 Hz)</a:t>
              </a:r>
              <a:endParaRPr lang="en-GB" sz="1600" dirty="0"/>
            </a:p>
          </p:txBody>
        </p: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93C9EB82-C465-94BF-BF8B-71F13A881C4E}"/>
                </a:ext>
              </a:extLst>
            </p:cNvPr>
            <p:cNvSpPr/>
            <p:nvPr/>
          </p:nvSpPr>
          <p:spPr>
            <a:xfrm>
              <a:off x="8311136" y="2143231"/>
              <a:ext cx="2980944" cy="26517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Improves the overall wavelet transformation </a:t>
              </a:r>
              <a:r>
                <a:rPr lang="en-GB" sz="1050" dirty="0">
                  <a:solidFill>
                    <a:schemeClr val="bg2">
                      <a:lumMod val="75000"/>
                    </a:schemeClr>
                  </a:solidFill>
                </a:rPr>
                <a:t>[3]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ttangolo con angoli arrotondati 31">
                  <a:extLst>
                    <a:ext uri="{FF2B5EF4-FFF2-40B4-BE49-F238E27FC236}">
                      <a16:creationId xmlns:a16="http://schemas.microsoft.com/office/drawing/2014/main" id="{44898CE4-3B97-0EBF-D8EE-65470AA7116D}"/>
                    </a:ext>
                  </a:extLst>
                </p:cNvPr>
                <p:cNvSpPr/>
                <p:nvPr/>
              </p:nvSpPr>
              <p:spPr>
                <a:xfrm>
                  <a:off x="8311136" y="3196463"/>
                  <a:ext cx="3493042" cy="571638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Uses noise variance estimation to fix a threshold under which DWT coefficients are set to zero: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050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it-IT" sz="105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1050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it-IT" sz="105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a14:m>
                  <a:r>
                    <a:rPr lang="en-GB" sz="1050" dirty="0"/>
                    <a:t> where M is the sample size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[4] </a:t>
                  </a:r>
                </a:p>
              </p:txBody>
            </p:sp>
          </mc:Choice>
          <mc:Fallback xmlns="">
            <p:sp>
              <p:nvSpPr>
                <p:cNvPr id="32" name="Rettangolo con angoli arrotondati 31">
                  <a:extLst>
                    <a:ext uri="{FF2B5EF4-FFF2-40B4-BE49-F238E27FC236}">
                      <a16:creationId xmlns:a16="http://schemas.microsoft.com/office/drawing/2014/main" id="{44898CE4-3B97-0EBF-D8EE-65470AA71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1136" y="3196463"/>
                  <a:ext cx="3493042" cy="571638"/>
                </a:xfrm>
                <a:prstGeom prst="roundRect">
                  <a:avLst/>
                </a:prstGeom>
                <a:blipFill>
                  <a:blip r:embed="rId3"/>
                  <a:stretch>
                    <a:fillRect t="-1042" b="-8333"/>
                  </a:stretch>
                </a:blipFill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ttangolo con angoli arrotondati 32">
              <a:extLst>
                <a:ext uri="{FF2B5EF4-FFF2-40B4-BE49-F238E27FC236}">
                  <a16:creationId xmlns:a16="http://schemas.microsoft.com/office/drawing/2014/main" id="{EFD88835-0A5E-4758-9CCD-BC563841D6C9}"/>
                </a:ext>
              </a:extLst>
            </p:cNvPr>
            <p:cNvSpPr/>
            <p:nvPr/>
          </p:nvSpPr>
          <p:spPr>
            <a:xfrm>
              <a:off x="8311136" y="4957430"/>
              <a:ext cx="2080258" cy="24527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Removes low frequency drift </a:t>
              </a:r>
              <a:r>
                <a:rPr lang="en-GB" sz="1050" dirty="0">
                  <a:solidFill>
                    <a:schemeClr val="bg2">
                      <a:lumMod val="75000"/>
                    </a:schemeClr>
                  </a:solidFill>
                </a:rPr>
                <a:t>[2] </a:t>
              </a:r>
            </a:p>
          </p:txBody>
        </p:sp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69C04314-41DE-2818-631F-F894D3301CDD}"/>
                </a:ext>
              </a:extLst>
            </p:cNvPr>
            <p:cNvSpPr/>
            <p:nvPr/>
          </p:nvSpPr>
          <p:spPr>
            <a:xfrm>
              <a:off x="8311136" y="5766495"/>
              <a:ext cx="2610864" cy="245272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Removes High frequency noise residuals </a:t>
              </a:r>
              <a:r>
                <a:rPr lang="en-GB" sz="1050" dirty="0">
                  <a:solidFill>
                    <a:schemeClr val="bg2">
                      <a:lumMod val="75000"/>
                    </a:schemeClr>
                  </a:solidFill>
                </a:rPr>
                <a:t>[2] 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374D58F7-54FC-9F21-5235-8EE790D41D94}"/>
                </a:ext>
              </a:extLst>
            </p:cNvPr>
            <p:cNvSpPr/>
            <p:nvPr/>
          </p:nvSpPr>
          <p:spPr>
            <a:xfrm>
              <a:off x="5980177" y="1984249"/>
              <a:ext cx="5971031" cy="4325112"/>
            </a:xfrm>
            <a:prstGeom prst="roundRect">
              <a:avLst>
                <a:gd name="adj" fmla="val 4447"/>
              </a:avLst>
            </a:prstGeom>
            <a:noFill/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43" name="Connettore 2 42">
              <a:extLst>
                <a:ext uri="{FF2B5EF4-FFF2-40B4-BE49-F238E27FC236}">
                  <a16:creationId xmlns:a16="http://schemas.microsoft.com/office/drawing/2014/main" id="{84CCD13B-4DFB-B650-196B-6E8020D2B65D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7098792" y="1775794"/>
              <a:ext cx="0" cy="34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ttore 2 44">
              <a:extLst>
                <a:ext uri="{FF2B5EF4-FFF2-40B4-BE49-F238E27FC236}">
                  <a16:creationId xmlns:a16="http://schemas.microsoft.com/office/drawing/2014/main" id="{8A13818F-2046-6C1E-668C-F6B4CC3781EA}"/>
                </a:ext>
              </a:extLst>
            </p:cNvPr>
            <p:cNvCxnSpPr>
              <a:cxnSpLocks/>
              <a:stCxn id="27" idx="2"/>
              <a:endCxn id="24" idx="0"/>
            </p:cNvCxnSpPr>
            <p:nvPr/>
          </p:nvCxnSpPr>
          <p:spPr>
            <a:xfrm>
              <a:off x="7098792" y="2428288"/>
              <a:ext cx="0" cy="23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C05978EC-9E8C-E143-8232-940CFF5EDE87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095744" y="2966549"/>
              <a:ext cx="3048" cy="23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C9EC1F32-FC92-A9C2-3334-1EE981EA4FC7}"/>
                </a:ext>
              </a:extLst>
            </p:cNvPr>
            <p:cNvCxnSpPr>
              <a:cxnSpLocks/>
              <a:stCxn id="25" idx="2"/>
              <a:endCxn id="28" idx="0"/>
            </p:cNvCxnSpPr>
            <p:nvPr/>
          </p:nvCxnSpPr>
          <p:spPr>
            <a:xfrm flipH="1">
              <a:off x="7092696" y="3771511"/>
              <a:ext cx="3048" cy="233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ttore 2 63">
              <a:extLst>
                <a:ext uri="{FF2B5EF4-FFF2-40B4-BE49-F238E27FC236}">
                  <a16:creationId xmlns:a16="http://schemas.microsoft.com/office/drawing/2014/main" id="{24DFF073-1230-B9E2-81CC-04DC536B4600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7092696" y="4576473"/>
              <a:ext cx="6096" cy="2177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8E802D19-9A41-B50C-1408-9C010EDDD599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7098792" y="5365885"/>
              <a:ext cx="0" cy="237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AF24EF7-E9DC-BC57-71A4-683C919292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4" t="4610" r="8287" b="4610"/>
          <a:stretch/>
        </p:blipFill>
        <p:spPr>
          <a:xfrm>
            <a:off x="543126" y="3443847"/>
            <a:ext cx="5181017" cy="2827079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F2474CA-E4B8-4F85-C2CD-6D176BF11434}"/>
              </a:ext>
            </a:extLst>
          </p:cNvPr>
          <p:cNvSpPr/>
          <p:nvPr/>
        </p:nvSpPr>
        <p:spPr>
          <a:xfrm>
            <a:off x="8389622" y="2623178"/>
            <a:ext cx="2980944" cy="30493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Level 8 Daubechies wavelet is used due to its good performances on ECG signals </a:t>
            </a:r>
            <a:r>
              <a:rPr lang="en-GB" sz="1050" dirty="0">
                <a:solidFill>
                  <a:schemeClr val="bg2">
                    <a:lumMod val="75000"/>
                  </a:schemeClr>
                </a:solidFill>
              </a:rPr>
              <a:t>[2, 3] </a:t>
            </a:r>
          </a:p>
        </p:txBody>
      </p:sp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2335</Words>
  <Application>Microsoft Office PowerPoint</Application>
  <PresentationFormat>Widescreen</PresentationFormat>
  <Paragraphs>322</Paragraphs>
  <Slides>25</Slides>
  <Notes>24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Spare1 trace ≠ Reference trace</vt:lpstr>
      <vt:lpstr>Outline </vt:lpstr>
      <vt:lpstr>Why delve into spectral analysis</vt:lpstr>
      <vt:lpstr>Outline </vt:lpstr>
      <vt:lpstr>Processing pipeline</vt:lpstr>
      <vt:lpstr>Filtering strategy</vt:lpstr>
      <vt:lpstr>Spectrum estimation</vt:lpstr>
      <vt:lpstr>Spectrum estimation: AR order choice</vt:lpstr>
      <vt:lpstr>Spectrum estimation: AR order choice</vt:lpstr>
      <vt:lpstr>Outline </vt:lpstr>
      <vt:lpstr>Spectrum estimation: AR order choice</vt:lpstr>
      <vt:lpstr>ECG with High Frequency Noise</vt:lpstr>
      <vt:lpstr>ECG with Low Frequency Noise</vt:lpstr>
      <vt:lpstr>PhysioNet database </vt:lpstr>
      <vt:lpstr>Outline </vt:lpstr>
      <vt:lpstr>Conclusions</vt:lpstr>
      <vt:lpstr>References</vt:lpstr>
      <vt:lpstr>MIT-BIH arrythmia database</vt:lpstr>
      <vt:lpstr>MIT-BIH arrythmia DB: preprocessing</vt:lpstr>
      <vt:lpstr>MIT-BIH arrythmia DB: spectrums</vt:lpstr>
      <vt:lpstr>Spectrum comparison</vt:lpstr>
      <vt:lpstr>AVNRT spectrums: going deeper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19</cp:revision>
  <dcterms:created xsi:type="dcterms:W3CDTF">2024-05-22T12:11:36Z</dcterms:created>
  <dcterms:modified xsi:type="dcterms:W3CDTF">2024-08-29T14:34:38Z</dcterms:modified>
</cp:coreProperties>
</file>