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9" r:id="rId4"/>
    <p:sldId id="576" r:id="rId5"/>
    <p:sldId id="612" r:id="rId6"/>
    <p:sldId id="611" r:id="rId7"/>
    <p:sldId id="613" r:id="rId8"/>
    <p:sldId id="635" r:id="rId9"/>
    <p:sldId id="636" r:id="rId10"/>
    <p:sldId id="630" r:id="rId11"/>
    <p:sldId id="631" r:id="rId12"/>
    <p:sldId id="632" r:id="rId13"/>
    <p:sldId id="615" r:id="rId14"/>
    <p:sldId id="637" r:id="rId15"/>
    <p:sldId id="633" r:id="rId16"/>
    <p:sldId id="614" r:id="rId17"/>
    <p:sldId id="634" r:id="rId18"/>
    <p:sldId id="617" r:id="rId19"/>
    <p:sldId id="622" r:id="rId20"/>
    <p:sldId id="639" r:id="rId21"/>
    <p:sldId id="624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4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6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(i.e., single beat) 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such type of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622116" y="1626452"/>
            <a:ext cx="5038019" cy="46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Spectrum estimation can be done following different strategies:</a:t>
            </a:r>
          </a:p>
          <a:p>
            <a:r>
              <a:rPr lang="en-US" sz="1800" b="1" dirty="0"/>
              <a:t>Parametric</a:t>
            </a:r>
            <a:r>
              <a:rPr lang="en-US" sz="1800" dirty="0"/>
              <a:t> strategies: i.e., AR estimation</a:t>
            </a:r>
          </a:p>
          <a:p>
            <a:r>
              <a:rPr lang="en-US" sz="1800" b="1" dirty="0"/>
              <a:t>Non-Parametric</a:t>
            </a:r>
            <a:r>
              <a:rPr lang="en-US" sz="18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800" dirty="0"/>
              <a:t>Here the </a:t>
            </a:r>
            <a:r>
              <a:rPr lang="en-US" sz="1800" b="1" dirty="0"/>
              <a:t>AR</a:t>
            </a:r>
            <a:r>
              <a:rPr lang="en-US" sz="1800" dirty="0"/>
              <a:t> </a:t>
            </a:r>
            <a:r>
              <a:rPr lang="en-US" sz="1800" b="1" dirty="0"/>
              <a:t>estimation</a:t>
            </a:r>
            <a:r>
              <a:rPr lang="en-US" sz="1800" dirty="0"/>
              <a:t> is </a:t>
            </a:r>
            <a:r>
              <a:rPr lang="en-US" sz="1800" b="1" dirty="0"/>
              <a:t>used</a:t>
            </a:r>
            <a:r>
              <a:rPr lang="en-US" sz="1800" dirty="0"/>
              <a:t> due to his many advantages, exposed in the next slide.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/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/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9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 (&gt;18)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BA9FD2F-4291-5943-002B-0EC44353BD99}"/>
              </a:ext>
            </a:extLst>
          </p:cNvPr>
          <p:cNvSpPr/>
          <p:nvPr/>
        </p:nvSpPr>
        <p:spPr>
          <a:xfrm>
            <a:off x="3758184" y="2779776"/>
            <a:ext cx="1399032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Burg estimation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B2AA89-98AA-B90B-9E0A-0C995693F9B6}"/>
              </a:ext>
            </a:extLst>
          </p:cNvPr>
          <p:cNvSpPr/>
          <p:nvPr/>
        </p:nvSpPr>
        <p:spPr>
          <a:xfrm>
            <a:off x="9213378" y="2779776"/>
            <a:ext cx="1289304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blipFill>
                <a:blip r:embed="rId3"/>
                <a:stretch>
                  <a:fillRect t="-4545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blipFill>
                <a:blip r:embed="rId4"/>
                <a:stretch>
                  <a:fillRect b="-1712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before and after filter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Low frequency noise record</a:t>
            </a:r>
          </a:p>
          <a:p>
            <a:r>
              <a:rPr lang="en-US" sz="1600" dirty="0">
                <a:latin typeface="+mj-lt"/>
              </a:rPr>
              <a:t>Spectrum estimation is clearly affected by noise</a:t>
            </a:r>
          </a:p>
          <a:p>
            <a:r>
              <a:rPr lang="en-US" sz="1600" dirty="0">
                <a:latin typeface="+mj-lt"/>
              </a:rPr>
              <a:t>Shape not useful and not informative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Filtered Record</a:t>
            </a:r>
          </a:p>
          <a:p>
            <a:r>
              <a:rPr lang="en-US" sz="1600" dirty="0">
                <a:latin typeface="+mj-lt"/>
              </a:rPr>
              <a:t>Frequency resolution clearly improved after filtering</a:t>
            </a:r>
          </a:p>
          <a:p>
            <a:r>
              <a:rPr lang="en-US" sz="1600" dirty="0">
                <a:latin typeface="+mj-lt"/>
              </a:rPr>
              <a:t>Good estimation of non-parametric spectrums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of didactical examples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2546840"/>
            <a:ext cx="4856478" cy="106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HF noise filtered record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825333" y="2546840"/>
            <a:ext cx="4856478" cy="420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LF noise filtered Record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55ED07B-F624-177C-164F-C2318D2E3991}"/>
              </a:ext>
            </a:extLst>
          </p:cNvPr>
          <p:cNvSpPr txBox="1">
            <a:spLocks/>
          </p:cNvSpPr>
          <p:nvPr/>
        </p:nvSpPr>
        <p:spPr>
          <a:xfrm>
            <a:off x="680430" y="1636776"/>
            <a:ext cx="10575834" cy="57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As the used ECG signals are obtained by adding noise a posterior, once cleaned they should correspond to the same spectrum estimation.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Theory: Continuous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wavelet transform </a:t>
                </a:r>
                <a:r>
                  <a:rPr lang="en-US" sz="1600" dirty="0">
                    <a:latin typeface="+mj-lt"/>
                  </a:rPr>
                  <a:t>is a technique that allows signal analysis in both the time and frequency domains. Unlike the Fourier transform, which decomposes the signal into sinusoids, the wavelet transform uses "wavelets," localized basis functions.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Mother wavelets </a:t>
                </a:r>
                <a:r>
                  <a:rPr lang="en-US" sz="1600" dirty="0">
                    <a:latin typeface="+mj-lt"/>
                  </a:rPr>
                  <a:t>are oscillating, localized functions in time, and they are scaled and translated to fit the signal. They must have:</a:t>
                </a:r>
              </a:p>
              <a:p>
                <a:r>
                  <a:rPr lang="en-US" sz="1600" b="1" dirty="0">
                    <a:latin typeface="+mj-lt"/>
                  </a:rPr>
                  <a:t>Zero mean </a:t>
                </a:r>
              </a:p>
              <a:p>
                <a:r>
                  <a:rPr lang="en-US" sz="1600" b="1" dirty="0">
                    <a:latin typeface="+mj-lt"/>
                  </a:rPr>
                  <a:t>Finite energy</a:t>
                </a:r>
              </a:p>
              <a:p>
                <a:r>
                  <a:rPr lang="en-US" sz="1600" b="1" dirty="0">
                    <a:latin typeface="+mj-lt"/>
                  </a:rPr>
                  <a:t>Admissibility condition </a:t>
                </a:r>
                <a:r>
                  <a:rPr lang="en-US" sz="1600" dirty="0">
                    <a:latin typeface="+mj-lt"/>
                  </a:rPr>
                  <a:t>satisfied: the </a:t>
                </a:r>
                <a:r>
                  <a:rPr lang="en-US" sz="1600" i="1" dirty="0">
                    <a:latin typeface="+mj-lt"/>
                  </a:rPr>
                  <a:t>Fourier Transform </a:t>
                </a:r>
                <a:r>
                  <a:rPr lang="en-US" sz="1600" dirty="0">
                    <a:latin typeface="+mj-lt"/>
                  </a:rPr>
                  <a:t>of the wavelet must verify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sz="1600" dirty="0">
                    <a:latin typeface="+mj-lt"/>
                  </a:rPr>
                  <a:t> to ensure the inverse of the transform.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Formally</a:t>
                </a:r>
                <a:r>
                  <a:rPr lang="en-US" sz="1600" dirty="0">
                    <a:latin typeface="+mj-lt"/>
                  </a:rPr>
                  <a:t>, each point (coefficient) of the wavelet transform represent the </a:t>
                </a:r>
                <a:r>
                  <a:rPr lang="en-US" sz="1600" b="1" dirty="0">
                    <a:latin typeface="+mj-lt"/>
                  </a:rPr>
                  <a:t>similarity</a:t>
                </a:r>
                <a:r>
                  <a:rPr lang="en-US" sz="1600" dirty="0">
                    <a:latin typeface="+mj-lt"/>
                  </a:rPr>
                  <a:t> (dot product) between the signal and the mother wavelet shifted and scaled.</a:t>
                </a:r>
                <a:endParaRPr lang="en-GB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Popular wavelets </a:t>
                </a:r>
                <a:r>
                  <a:rPr lang="en-US" sz="1600" dirty="0">
                    <a:latin typeface="+mj-lt"/>
                  </a:rPr>
                  <a:t>include </a:t>
                </a:r>
                <a:r>
                  <a:rPr lang="en-US" sz="1600" dirty="0" err="1">
                    <a:latin typeface="+mj-lt"/>
                  </a:rPr>
                  <a:t>Haar</a:t>
                </a:r>
                <a:r>
                  <a:rPr lang="en-US" sz="1600" dirty="0">
                    <a:latin typeface="+mj-lt"/>
                  </a:rPr>
                  <a:t>, Daubechies, and </a:t>
                </a:r>
                <a:r>
                  <a:rPr lang="en-US" sz="1600" dirty="0" err="1">
                    <a:latin typeface="+mj-lt"/>
                  </a:rPr>
                  <a:t>Morlet</a:t>
                </a:r>
                <a:r>
                  <a:rPr lang="en-US" sz="1600" dirty="0">
                    <a:latin typeface="+mj-lt"/>
                  </a:rPr>
                  <a:t>, each with distinct properties for different types of signals.</a:t>
                </a: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  <a:blipFill>
                <a:blip r:embed="rId3"/>
                <a:stretch>
                  <a:fillRect l="-662" t="-888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signal being analysed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mother wavelet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blipFill>
                <a:blip r:embed="rId4"/>
                <a:stretch>
                  <a:fillRect l="-3049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xamples of different types of wavelets.">
            <a:extLst>
              <a:ext uri="{FF2B5EF4-FFF2-40B4-BE49-F238E27FC236}">
                <a16:creationId xmlns:a16="http://schemas.microsoft.com/office/drawing/2014/main" id="{12B7A789-F50B-CD63-6D7E-2084B23A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40" y="3509813"/>
            <a:ext cx="3259739" cy="25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 Discrete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DWT</a:t>
            </a:r>
            <a:r>
              <a:rPr lang="en-US" sz="1600" dirty="0">
                <a:latin typeface="+mj-lt"/>
              </a:rPr>
              <a:t> is obtained by discretely sampling the continuous wavelet transform, typically using </a:t>
            </a:r>
            <a:r>
              <a:rPr lang="en-US" sz="1600" b="1" dirty="0">
                <a:latin typeface="+mj-lt"/>
              </a:rPr>
              <a:t>powers of two for scaling and translation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discrete wavelet transform can be implemented using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low-pass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high-pass filters </a:t>
            </a:r>
            <a:r>
              <a:rPr lang="en-US" sz="1600" dirty="0">
                <a:latin typeface="+mj-lt"/>
              </a:rPr>
              <a:t>followed by under sampling, leading to the so-called </a:t>
            </a:r>
            <a:r>
              <a:rPr lang="en-US" sz="1600" b="1" dirty="0">
                <a:latin typeface="+mj-lt"/>
              </a:rPr>
              <a:t>filter-bank representation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This decomposition, for each decomposition level, separates the signal into: </a:t>
            </a:r>
          </a:p>
          <a:p>
            <a:r>
              <a:rPr lang="en-US" sz="1600" dirty="0">
                <a:latin typeface="+mj-lt"/>
              </a:rPr>
              <a:t>low-frequency components (approximations) through a low pass filter</a:t>
            </a:r>
          </a:p>
          <a:p>
            <a:pPr lvl="1"/>
            <a:r>
              <a:rPr lang="en-US" sz="1200" dirty="0">
                <a:latin typeface="+mj-lt"/>
              </a:rPr>
              <a:t>LP filter derive from the so-called scaling function, which is defined differently for each wavelet type.</a:t>
            </a:r>
          </a:p>
          <a:p>
            <a:r>
              <a:rPr lang="en-US" sz="1600" dirty="0">
                <a:latin typeface="+mj-lt"/>
              </a:rPr>
              <a:t>high-frequency components (details) through a high pass filter  </a:t>
            </a:r>
          </a:p>
          <a:p>
            <a:pPr lvl="1"/>
            <a:r>
              <a:rPr lang="en-US" sz="1200" dirty="0">
                <a:latin typeface="+mj-lt"/>
              </a:rPr>
              <a:t>HP filter derives directly from the mother wavelet.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blipFill>
                <a:blip r:embed="rId3"/>
                <a:stretch>
                  <a:fillRect l="-3210" b="-7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/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1600" b="0" dirty="0"/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3222</Words>
  <Application>Microsoft Office PowerPoint</Application>
  <PresentationFormat>Widescreen</PresentationFormat>
  <Paragraphs>394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Why delve into spectral analysis</vt:lpstr>
      <vt:lpstr>Sources of noise</vt:lpstr>
      <vt:lpstr>Outline </vt:lpstr>
      <vt:lpstr>Filtering strategy</vt:lpstr>
      <vt:lpstr>Theory: Continuous Wavelet Transform</vt:lpstr>
      <vt:lpstr>Theory: Discrete Wavelet Transform</vt:lpstr>
      <vt:lpstr>Filtering strategy: wavelet filters</vt:lpstr>
      <vt:lpstr>Filtering strategy: padding </vt:lpstr>
      <vt:lpstr>Filtering strategy 1 or 2?</vt:lpstr>
      <vt:lpstr>Spectrum estimation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Spectrum before and after filter</vt:lpstr>
      <vt:lpstr>Spectrum of didactical examples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42</cp:revision>
  <dcterms:created xsi:type="dcterms:W3CDTF">2024-05-22T12:11:36Z</dcterms:created>
  <dcterms:modified xsi:type="dcterms:W3CDTF">2024-09-24T10:01:27Z</dcterms:modified>
</cp:coreProperties>
</file>