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573" r:id="rId2"/>
    <p:sldId id="574" r:id="rId3"/>
    <p:sldId id="618" r:id="rId4"/>
    <p:sldId id="575" r:id="rId5"/>
    <p:sldId id="628" r:id="rId6"/>
    <p:sldId id="619" r:id="rId7"/>
    <p:sldId id="576" r:id="rId8"/>
    <p:sldId id="611" r:id="rId9"/>
    <p:sldId id="612" r:id="rId10"/>
    <p:sldId id="613" r:id="rId11"/>
    <p:sldId id="615" r:id="rId12"/>
    <p:sldId id="614" r:id="rId13"/>
    <p:sldId id="616" r:id="rId14"/>
    <p:sldId id="617" r:id="rId15"/>
    <p:sldId id="622" r:id="rId16"/>
    <p:sldId id="624" r:id="rId17"/>
    <p:sldId id="626" r:id="rId18"/>
    <p:sldId id="627" r:id="rId19"/>
    <p:sldId id="620" r:id="rId20"/>
    <p:sldId id="600" r:id="rId21"/>
    <p:sldId id="610" r:id="rId22"/>
    <p:sldId id="577" r:id="rId23"/>
    <p:sldId id="605" r:id="rId24"/>
    <p:sldId id="606" r:id="rId25"/>
    <p:sldId id="608" r:id="rId26"/>
    <p:sldId id="609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59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08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7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54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95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7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11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27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67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9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80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9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4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40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98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7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1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87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19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98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7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9/5/2024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9/5/2024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dirty="0"/>
              <a:t>In-depth Spectrum analysis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Filtering strategy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5525296" cy="2246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Here a combined filtering strategy is used: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</a:rPr>
              <a:t>[2] </a:t>
            </a:r>
            <a:endParaRPr lang="en-GB" sz="1800" dirty="0">
              <a:latin typeface="+mj-lt"/>
            </a:endParaRPr>
          </a:p>
          <a:p>
            <a:pPr lvl="1"/>
            <a:r>
              <a:rPr lang="en-GB" sz="1400" b="1" dirty="0">
                <a:solidFill>
                  <a:schemeClr val="accent6"/>
                </a:solidFill>
                <a:latin typeface="+mj-lt"/>
              </a:rPr>
              <a:t>Wavelet Soft thresholding </a:t>
            </a:r>
            <a:r>
              <a:rPr lang="en-GB" sz="1400" dirty="0">
                <a:latin typeface="+mj-lt"/>
              </a:rPr>
              <a:t>to reduce the effect of the high frequency noise </a:t>
            </a:r>
            <a:r>
              <a:rPr lang="en-GB" sz="1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[2,3,4]</a:t>
            </a:r>
          </a:p>
          <a:p>
            <a:pPr lvl="1"/>
            <a:r>
              <a:rPr lang="en-GB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Numerical (zero-phase) filters </a:t>
            </a:r>
            <a:r>
              <a:rPr lang="en-GB" sz="1400" dirty="0">
                <a:latin typeface="+mj-lt"/>
              </a:rPr>
              <a:t>to remove the residual high frequency noise and remove the possible low-frequency drift </a:t>
            </a:r>
            <a:r>
              <a:rPr lang="en-GB" sz="1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</a:t>
            </a:r>
          </a:p>
          <a:p>
            <a:r>
              <a:rPr lang="en-GB" sz="1800" dirty="0">
                <a:latin typeface="+mj-lt"/>
              </a:rPr>
              <a:t>Compared with a pure </a:t>
            </a:r>
            <a:r>
              <a:rPr lang="en-GB" sz="1800" dirty="0">
                <a:solidFill>
                  <a:schemeClr val="accent1"/>
                </a:solidFill>
                <a:latin typeface="+mj-lt"/>
              </a:rPr>
              <a:t>numerical filtering</a:t>
            </a:r>
            <a:r>
              <a:rPr lang="en-GB" sz="1800" dirty="0">
                <a:latin typeface="+mj-lt"/>
              </a:rPr>
              <a:t>, </a:t>
            </a:r>
            <a:r>
              <a:rPr lang="en-GB" sz="1800" dirty="0">
                <a:solidFill>
                  <a:srgbClr val="0070C0"/>
                </a:solidFill>
                <a:latin typeface="+mj-lt"/>
              </a:rPr>
              <a:t>this strategy </a:t>
            </a:r>
            <a:r>
              <a:rPr lang="en-GB" sz="1800" dirty="0">
                <a:latin typeface="+mj-lt"/>
              </a:rPr>
              <a:t>improves the overall result.</a:t>
            </a:r>
          </a:p>
        </p:txBody>
      </p:sp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9AF24EF7-E9DC-BC57-71A4-683C919292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4" t="4610" r="8287" b="4610"/>
          <a:stretch/>
        </p:blipFill>
        <p:spPr>
          <a:xfrm>
            <a:off x="543126" y="3443847"/>
            <a:ext cx="5181017" cy="2827079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EB1350F0-9876-F27F-20EF-766A0873DE99}"/>
              </a:ext>
            </a:extLst>
          </p:cNvPr>
          <p:cNvGrpSpPr/>
          <p:nvPr/>
        </p:nvGrpSpPr>
        <p:grpSpPr>
          <a:xfrm>
            <a:off x="6058663" y="1432423"/>
            <a:ext cx="5971031" cy="4838504"/>
            <a:chOff x="6058663" y="1432423"/>
            <a:chExt cx="5971031" cy="4838504"/>
          </a:xfrm>
        </p:grpSpPr>
        <p:grpSp>
          <p:nvGrpSpPr>
            <p:cNvPr id="71" name="Gruppo 70">
              <a:extLst>
                <a:ext uri="{FF2B5EF4-FFF2-40B4-BE49-F238E27FC236}">
                  <a16:creationId xmlns:a16="http://schemas.microsoft.com/office/drawing/2014/main" id="{DEA941D5-941D-9582-B553-DB0E2DE06BD0}"/>
                </a:ext>
              </a:extLst>
            </p:cNvPr>
            <p:cNvGrpSpPr/>
            <p:nvPr/>
          </p:nvGrpSpPr>
          <p:grpSpPr>
            <a:xfrm>
              <a:off x="6058663" y="1432423"/>
              <a:ext cx="5971031" cy="4838504"/>
              <a:chOff x="5980177" y="1470857"/>
              <a:chExt cx="5971031" cy="4838504"/>
            </a:xfrm>
          </p:grpSpPr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A4D96B35-6E4E-2DD5-3A8A-955BEAEE9903}"/>
                  </a:ext>
                </a:extLst>
              </p:cNvPr>
              <p:cNvSpPr/>
              <p:nvPr/>
            </p:nvSpPr>
            <p:spPr>
              <a:xfrm>
                <a:off x="6095999" y="1470857"/>
                <a:ext cx="2005586" cy="30493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Original signal</a:t>
                </a:r>
              </a:p>
            </p:txBody>
          </p:sp>
          <p:sp>
            <p:nvSpPr>
              <p:cNvPr id="24" name="Rettangolo con angoli arrotondati 23">
                <a:extLst>
                  <a:ext uri="{FF2B5EF4-FFF2-40B4-BE49-F238E27FC236}">
                    <a16:creationId xmlns:a16="http://schemas.microsoft.com/office/drawing/2014/main" id="{8C312E0C-E122-DC18-A3D8-DC567EFF0D02}"/>
                  </a:ext>
                </a:extLst>
              </p:cNvPr>
              <p:cNvSpPr/>
              <p:nvPr/>
            </p:nvSpPr>
            <p:spPr>
              <a:xfrm>
                <a:off x="6095999" y="2661612"/>
                <a:ext cx="2005586" cy="30493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DWT decomposition</a:t>
                </a:r>
              </a:p>
            </p:txBody>
          </p:sp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B84530B7-8C48-A164-A57E-FB3D809B55B5}"/>
                  </a:ext>
                </a:extLst>
              </p:cNvPr>
              <p:cNvSpPr/>
              <p:nvPr/>
            </p:nvSpPr>
            <p:spPr>
              <a:xfrm>
                <a:off x="6089903" y="3199873"/>
                <a:ext cx="2011682" cy="5716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Donoho soft thresholding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20175CDB-5BAB-9A30-CB36-D58FD733ED4B}"/>
                  </a:ext>
                </a:extLst>
              </p:cNvPr>
              <p:cNvSpPr/>
              <p:nvPr/>
            </p:nvSpPr>
            <p:spPr>
              <a:xfrm>
                <a:off x="6095999" y="2123351"/>
                <a:ext cx="2005586" cy="30493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Symmetric padding</a:t>
                </a:r>
              </a:p>
            </p:txBody>
          </p:sp>
          <p:sp>
            <p:nvSpPr>
              <p:cNvPr id="28" name="Rettangolo con angoli arrotondati 27">
                <a:extLst>
                  <a:ext uri="{FF2B5EF4-FFF2-40B4-BE49-F238E27FC236}">
                    <a16:creationId xmlns:a16="http://schemas.microsoft.com/office/drawing/2014/main" id="{F3BC79E2-C758-E8AA-E225-173DD9E42BF2}"/>
                  </a:ext>
                </a:extLst>
              </p:cNvPr>
              <p:cNvSpPr/>
              <p:nvPr/>
            </p:nvSpPr>
            <p:spPr>
              <a:xfrm>
                <a:off x="6089903" y="4004835"/>
                <a:ext cx="2005586" cy="5716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De-padding and DWT reconstruction</a:t>
                </a:r>
              </a:p>
            </p:txBody>
          </p:sp>
          <p:sp>
            <p:nvSpPr>
              <p:cNvPr id="29" name="Rettangolo con angoli arrotondati 28">
                <a:extLst>
                  <a:ext uri="{FF2B5EF4-FFF2-40B4-BE49-F238E27FC236}">
                    <a16:creationId xmlns:a16="http://schemas.microsoft.com/office/drawing/2014/main" id="{992B7B0A-3052-3273-E0FF-2B5853D5A4B7}"/>
                  </a:ext>
                </a:extLst>
              </p:cNvPr>
              <p:cNvSpPr/>
              <p:nvPr/>
            </p:nvSpPr>
            <p:spPr>
              <a:xfrm>
                <a:off x="6095999" y="4794247"/>
                <a:ext cx="2005586" cy="57163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Butterworth HP filter </a:t>
                </a:r>
                <a:r>
                  <a:rPr lang="en-GB" sz="1100" dirty="0"/>
                  <a:t>(order 6, cutoff at 0.5 Hz)</a:t>
                </a:r>
                <a:endParaRPr lang="en-GB" sz="1600" dirty="0"/>
              </a:p>
            </p:txBody>
          </p:sp>
          <p:sp>
            <p:nvSpPr>
              <p:cNvPr id="30" name="Rettangolo con angoli arrotondati 29">
                <a:extLst>
                  <a:ext uri="{FF2B5EF4-FFF2-40B4-BE49-F238E27FC236}">
                    <a16:creationId xmlns:a16="http://schemas.microsoft.com/office/drawing/2014/main" id="{CB1C513A-C012-BC23-53A5-3931C09A8224}"/>
                  </a:ext>
                </a:extLst>
              </p:cNvPr>
              <p:cNvSpPr/>
              <p:nvPr/>
            </p:nvSpPr>
            <p:spPr>
              <a:xfrm>
                <a:off x="6095999" y="5603312"/>
                <a:ext cx="2005586" cy="57163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Butterworth LP filter </a:t>
                </a:r>
                <a:r>
                  <a:rPr lang="en-GB" sz="1100" dirty="0"/>
                  <a:t>(order 6, cutoff at 45 Hz)</a:t>
                </a:r>
                <a:endParaRPr lang="en-GB" sz="1600" dirty="0"/>
              </a:p>
            </p:txBody>
          </p:sp>
          <p:sp>
            <p:nvSpPr>
              <p:cNvPr id="31" name="Rettangolo con angoli arrotondati 30">
                <a:extLst>
                  <a:ext uri="{FF2B5EF4-FFF2-40B4-BE49-F238E27FC236}">
                    <a16:creationId xmlns:a16="http://schemas.microsoft.com/office/drawing/2014/main" id="{93C9EB82-C465-94BF-BF8B-71F13A881C4E}"/>
                  </a:ext>
                </a:extLst>
              </p:cNvPr>
              <p:cNvSpPr/>
              <p:nvPr/>
            </p:nvSpPr>
            <p:spPr>
              <a:xfrm>
                <a:off x="8311136" y="2143231"/>
                <a:ext cx="2980944" cy="26517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Improves the overall wavelet transformation </a:t>
                </a:r>
                <a:r>
                  <a:rPr lang="en-GB" sz="1050" dirty="0">
                    <a:solidFill>
                      <a:schemeClr val="bg2">
                        <a:lumMod val="75000"/>
                      </a:schemeClr>
                    </a:solidFill>
                  </a:rPr>
                  <a:t>[3]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ttangolo con angoli arrotondati 31">
                    <a:extLst>
                      <a:ext uri="{FF2B5EF4-FFF2-40B4-BE49-F238E27FC236}">
                        <a16:creationId xmlns:a16="http://schemas.microsoft.com/office/drawing/2014/main" id="{44898CE4-3B97-0EBF-D8EE-65470AA7116D}"/>
                      </a:ext>
                    </a:extLst>
                  </p:cNvPr>
                  <p:cNvSpPr/>
                  <p:nvPr/>
                </p:nvSpPr>
                <p:spPr>
                  <a:xfrm>
                    <a:off x="8311136" y="3196463"/>
                    <a:ext cx="3493042" cy="571638"/>
                  </a:xfrm>
                  <a:prstGeom prst="round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50" dirty="0"/>
                      <a:t>Uses noise variance estimation </a:t>
                    </a:r>
                    <a14:m>
                      <m:oMath xmlns:m="http://schemas.openxmlformats.org/officeDocument/2006/math">
                        <m:r>
                          <a:rPr lang="it-IT" sz="105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a14:m>
                    <a:r>
                      <a:rPr lang="en-GB" sz="1050" dirty="0"/>
                      <a:t> to fix a threshold under which DWT coefficients are set to zero: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1050" b="0" i="0" smtClean="0">
                            <a:latin typeface="Cambria Math" panose="02040503050406030204" pitchFamily="18" charset="0"/>
                          </a:rPr>
                          <m:t>th</m:t>
                        </m:r>
                        <m:r>
                          <a:rPr lang="it-IT" sz="105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it-IT" sz="105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it-IT" sz="105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it-IT" sz="105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it-IT" sz="105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it-IT" sz="105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05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oMath>
                    </a14:m>
                    <a:r>
                      <a:rPr lang="en-GB" sz="1050" dirty="0"/>
                      <a:t> where M is the sample size </a:t>
                    </a:r>
                    <a:r>
                      <a:rPr lang="en-GB" sz="1050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[4] </a:t>
                    </a:r>
                  </a:p>
                </p:txBody>
              </p:sp>
            </mc:Choice>
            <mc:Fallback xmlns="">
              <p:sp>
                <p:nvSpPr>
                  <p:cNvPr id="32" name="Rettangolo con angoli arrotondati 31">
                    <a:extLst>
                      <a:ext uri="{FF2B5EF4-FFF2-40B4-BE49-F238E27FC236}">
                        <a16:creationId xmlns:a16="http://schemas.microsoft.com/office/drawing/2014/main" id="{44898CE4-3B97-0EBF-D8EE-65470AA711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1136" y="3196463"/>
                    <a:ext cx="3493042" cy="571638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b="-8333"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EFD88835-0A5E-4758-9CCD-BC563841D6C9}"/>
                  </a:ext>
                </a:extLst>
              </p:cNvPr>
              <p:cNvSpPr/>
              <p:nvPr/>
            </p:nvSpPr>
            <p:spPr>
              <a:xfrm>
                <a:off x="8311136" y="4957430"/>
                <a:ext cx="2080258" cy="24527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Removes low frequency drift </a:t>
                </a:r>
                <a:r>
                  <a:rPr lang="en-GB" sz="1050" dirty="0">
                    <a:solidFill>
                      <a:schemeClr val="bg2">
                        <a:lumMod val="75000"/>
                      </a:schemeClr>
                    </a:solidFill>
                  </a:rPr>
                  <a:t>[2] </a:t>
                </a:r>
              </a:p>
            </p:txBody>
          </p:sp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69C04314-41DE-2818-631F-F894D3301CDD}"/>
                  </a:ext>
                </a:extLst>
              </p:cNvPr>
              <p:cNvSpPr/>
              <p:nvPr/>
            </p:nvSpPr>
            <p:spPr>
              <a:xfrm>
                <a:off x="8311136" y="5766495"/>
                <a:ext cx="2610864" cy="24527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Removes High frequency noise residuals </a:t>
                </a:r>
                <a:r>
                  <a:rPr lang="en-GB" sz="1050" dirty="0">
                    <a:solidFill>
                      <a:schemeClr val="bg2">
                        <a:lumMod val="75000"/>
                      </a:schemeClr>
                    </a:solidFill>
                  </a:rPr>
                  <a:t>[2] </a:t>
                </a:r>
              </a:p>
            </p:txBody>
          </p:sp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374D58F7-54FC-9F21-5235-8EE790D41D94}"/>
                  </a:ext>
                </a:extLst>
              </p:cNvPr>
              <p:cNvSpPr/>
              <p:nvPr/>
            </p:nvSpPr>
            <p:spPr>
              <a:xfrm>
                <a:off x="5980177" y="1984249"/>
                <a:ext cx="5971031" cy="4325112"/>
              </a:xfrm>
              <a:prstGeom prst="roundRect">
                <a:avLst>
                  <a:gd name="adj" fmla="val 4447"/>
                </a:avLst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43" name="Connettore 2 42">
                <a:extLst>
                  <a:ext uri="{FF2B5EF4-FFF2-40B4-BE49-F238E27FC236}">
                    <a16:creationId xmlns:a16="http://schemas.microsoft.com/office/drawing/2014/main" id="{84CCD13B-4DFB-B650-196B-6E8020D2B65D}"/>
                  </a:ext>
                </a:extLst>
              </p:cNvPr>
              <p:cNvCxnSpPr>
                <a:cxnSpLocks/>
                <a:stCxn id="23" idx="2"/>
                <a:endCxn id="27" idx="0"/>
              </p:cNvCxnSpPr>
              <p:nvPr/>
            </p:nvCxnSpPr>
            <p:spPr>
              <a:xfrm>
                <a:off x="7098792" y="1775794"/>
                <a:ext cx="0" cy="3475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ttore 2 44">
                <a:extLst>
                  <a:ext uri="{FF2B5EF4-FFF2-40B4-BE49-F238E27FC236}">
                    <a16:creationId xmlns:a16="http://schemas.microsoft.com/office/drawing/2014/main" id="{8A13818F-2046-6C1E-668C-F6B4CC3781EA}"/>
                  </a:ext>
                </a:extLst>
              </p:cNvPr>
              <p:cNvCxnSpPr>
                <a:cxnSpLocks/>
                <a:stCxn id="27" idx="2"/>
                <a:endCxn id="24" idx="0"/>
              </p:cNvCxnSpPr>
              <p:nvPr/>
            </p:nvCxnSpPr>
            <p:spPr>
              <a:xfrm>
                <a:off x="7098792" y="2428288"/>
                <a:ext cx="0" cy="23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Connettore 2 52">
                <a:extLst>
                  <a:ext uri="{FF2B5EF4-FFF2-40B4-BE49-F238E27FC236}">
                    <a16:creationId xmlns:a16="http://schemas.microsoft.com/office/drawing/2014/main" id="{C05978EC-9E8C-E143-8232-940CFF5EDE87}"/>
                  </a:ext>
                </a:extLst>
              </p:cNvPr>
              <p:cNvCxnSpPr>
                <a:cxnSpLocks/>
                <a:stCxn id="24" idx="2"/>
                <a:endCxn id="25" idx="0"/>
              </p:cNvCxnSpPr>
              <p:nvPr/>
            </p:nvCxnSpPr>
            <p:spPr>
              <a:xfrm flipH="1">
                <a:off x="7095744" y="2966549"/>
                <a:ext cx="3048" cy="23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ttore 2 60">
                <a:extLst>
                  <a:ext uri="{FF2B5EF4-FFF2-40B4-BE49-F238E27FC236}">
                    <a16:creationId xmlns:a16="http://schemas.microsoft.com/office/drawing/2014/main" id="{C9EC1F32-FC92-A9C2-3334-1EE981EA4FC7}"/>
                  </a:ext>
                </a:extLst>
              </p:cNvPr>
              <p:cNvCxnSpPr>
                <a:cxnSpLocks/>
                <a:stCxn id="25" idx="2"/>
                <a:endCxn id="28" idx="0"/>
              </p:cNvCxnSpPr>
              <p:nvPr/>
            </p:nvCxnSpPr>
            <p:spPr>
              <a:xfrm flipH="1">
                <a:off x="7092696" y="3771511"/>
                <a:ext cx="3048" cy="23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ttore 2 63">
                <a:extLst>
                  <a:ext uri="{FF2B5EF4-FFF2-40B4-BE49-F238E27FC236}">
                    <a16:creationId xmlns:a16="http://schemas.microsoft.com/office/drawing/2014/main" id="{24DFF073-1230-B9E2-81CC-04DC536B4600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>
                <a:off x="7092696" y="4576473"/>
                <a:ext cx="6096" cy="2177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ttore 2 67">
                <a:extLst>
                  <a:ext uri="{FF2B5EF4-FFF2-40B4-BE49-F238E27FC236}">
                    <a16:creationId xmlns:a16="http://schemas.microsoft.com/office/drawing/2014/main" id="{8E802D19-9A41-B50C-1408-9C010EDDD599}"/>
                  </a:ext>
                </a:extLst>
              </p:cNvPr>
              <p:cNvCxnSpPr>
                <a:cxnSpLocks/>
                <a:stCxn id="29" idx="2"/>
                <a:endCxn id="30" idx="0"/>
              </p:cNvCxnSpPr>
              <p:nvPr/>
            </p:nvCxnSpPr>
            <p:spPr>
              <a:xfrm>
                <a:off x="7098792" y="5365885"/>
                <a:ext cx="0" cy="2374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8F2474CA-E4B8-4F85-C2CD-6D176BF11434}"/>
                </a:ext>
              </a:extLst>
            </p:cNvPr>
            <p:cNvSpPr/>
            <p:nvPr/>
          </p:nvSpPr>
          <p:spPr>
            <a:xfrm>
              <a:off x="8389622" y="2623178"/>
              <a:ext cx="2980944" cy="3049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Symlets 4 wavelet is used due to its good performances on ECG signals </a:t>
              </a:r>
              <a:r>
                <a:rPr lang="en-GB" sz="1050" dirty="0">
                  <a:solidFill>
                    <a:schemeClr val="bg2">
                      <a:lumMod val="75000"/>
                    </a:schemeClr>
                  </a:solidFill>
                </a:rPr>
                <a:t>[2, 3] 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0201E9-DCA5-C64F-CEA9-E26EF223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99" y="2928114"/>
            <a:ext cx="4305569" cy="322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51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9452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80D17D-5CB5-7A4C-86CF-032C6E6BE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693" y="1700301"/>
                <a:ext cx="10456963" cy="289913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Spectrum estimation is made through AR model 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[5]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𝐴𝑅𝑀𝐴</m:t>
                          </m:r>
                        </m:sub>
                      </m:sSub>
                      <m:d>
                        <m:d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80D17D-5CB5-7A4C-86CF-032C6E6BE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693" y="1700301"/>
                <a:ext cx="10456963" cy="2899131"/>
              </a:xfrm>
              <a:blipFill>
                <a:blip r:embed="rId3"/>
                <a:stretch>
                  <a:fillRect l="-466" t="-2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293EB560-F1BB-B02B-674D-843BB8189222}"/>
              </a:ext>
            </a:extLst>
          </p:cNvPr>
          <p:cNvGrpSpPr/>
          <p:nvPr/>
        </p:nvGrpSpPr>
        <p:grpSpPr>
          <a:xfrm>
            <a:off x="1588770" y="2468880"/>
            <a:ext cx="7700009" cy="1973543"/>
            <a:chOff x="1588770" y="2468880"/>
            <a:chExt cx="7700009" cy="1973543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B28F51C6-B35F-2874-F513-CCDD11E82082}"/>
                </a:ext>
              </a:extLst>
            </p:cNvPr>
            <p:cNvGrpSpPr/>
            <p:nvPr/>
          </p:nvGrpSpPr>
          <p:grpSpPr>
            <a:xfrm>
              <a:off x="1588770" y="2894076"/>
              <a:ext cx="979046" cy="838059"/>
              <a:chOff x="1588770" y="2894076"/>
              <a:chExt cx="979046" cy="838059"/>
            </a:xfrm>
          </p:grpSpPr>
          <p:sp>
            <p:nvSpPr>
              <p:cNvPr id="5" name="Parentesi graffa chiusa 4">
                <a:extLst>
                  <a:ext uri="{FF2B5EF4-FFF2-40B4-BE49-F238E27FC236}">
                    <a16:creationId xmlns:a16="http://schemas.microsoft.com/office/drawing/2014/main" id="{F1164951-6868-5225-4557-DC402F2E07E6}"/>
                  </a:ext>
                </a:extLst>
              </p:cNvPr>
              <p:cNvSpPr/>
              <p:nvPr/>
            </p:nvSpPr>
            <p:spPr>
              <a:xfrm rot="5400000">
                <a:off x="1897380" y="2702052"/>
                <a:ext cx="228600" cy="61264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56C17EF-B1CB-C333-8855-592461952573}"/>
                  </a:ext>
                </a:extLst>
              </p:cNvPr>
              <p:cNvSpPr txBox="1"/>
              <p:nvPr/>
            </p:nvSpPr>
            <p:spPr>
              <a:xfrm>
                <a:off x="1588770" y="3085804"/>
                <a:ext cx="9790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Spectrum of the target signal</a:t>
                </a:r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F5B410E-A4B2-BAB4-D383-9142D01D7D59}"/>
                </a:ext>
              </a:extLst>
            </p:cNvPr>
            <p:cNvGrpSpPr/>
            <p:nvPr/>
          </p:nvGrpSpPr>
          <p:grpSpPr>
            <a:xfrm>
              <a:off x="2667762" y="2894076"/>
              <a:ext cx="1081278" cy="841249"/>
              <a:chOff x="1705356" y="2894076"/>
              <a:chExt cx="1081278" cy="841249"/>
            </a:xfrm>
          </p:grpSpPr>
          <p:sp>
            <p:nvSpPr>
              <p:cNvPr id="9" name="Parentesi graffa chiusa 8">
                <a:extLst>
                  <a:ext uri="{FF2B5EF4-FFF2-40B4-BE49-F238E27FC236}">
                    <a16:creationId xmlns:a16="http://schemas.microsoft.com/office/drawing/2014/main" id="{1DD5E7B8-BC70-AF49-35BA-82A45113DBF0}"/>
                  </a:ext>
                </a:extLst>
              </p:cNvPr>
              <p:cNvSpPr/>
              <p:nvPr/>
            </p:nvSpPr>
            <p:spPr>
              <a:xfrm rot="5400000">
                <a:off x="2131695" y="2467737"/>
                <a:ext cx="228600" cy="108127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28B7EED-9758-54E6-9E1E-7827A19ACBD6}"/>
                  </a:ext>
                </a:extLst>
              </p:cNvPr>
              <p:cNvSpPr txBox="1"/>
              <p:nvPr/>
            </p:nvSpPr>
            <p:spPr>
              <a:xfrm>
                <a:off x="1821942" y="3088994"/>
                <a:ext cx="8458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Spectrum of ARMA model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25F831AB-4997-4CA5-687C-7D23E75F92C3}"/>
                </a:ext>
              </a:extLst>
            </p:cNvPr>
            <p:cNvGrpSpPr/>
            <p:nvPr/>
          </p:nvGrpSpPr>
          <p:grpSpPr>
            <a:xfrm>
              <a:off x="4469330" y="2708547"/>
              <a:ext cx="2397652" cy="1208254"/>
              <a:chOff x="4469330" y="2708547"/>
              <a:chExt cx="2397652" cy="1208254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F1E364C1-2FD8-D722-7E87-EA0D0EFA0B0F}"/>
                  </a:ext>
                </a:extLst>
              </p:cNvPr>
              <p:cNvGrpSpPr/>
              <p:nvPr/>
            </p:nvGrpSpPr>
            <p:grpSpPr>
              <a:xfrm>
                <a:off x="4469330" y="2894076"/>
                <a:ext cx="1256176" cy="1022725"/>
                <a:chOff x="1168746" y="2894076"/>
                <a:chExt cx="1256176" cy="1022725"/>
              </a:xfrm>
            </p:grpSpPr>
            <p:sp>
              <p:nvSpPr>
                <p:cNvPr id="12" name="Parentesi graffa chiusa 11">
                  <a:extLst>
                    <a:ext uri="{FF2B5EF4-FFF2-40B4-BE49-F238E27FC236}">
                      <a16:creationId xmlns:a16="http://schemas.microsoft.com/office/drawing/2014/main" id="{E3087304-E6D1-809C-26F6-FB35487D47DB}"/>
                    </a:ext>
                  </a:extLst>
                </p:cNvPr>
                <p:cNvSpPr/>
                <p:nvPr/>
              </p:nvSpPr>
              <p:spPr>
                <a:xfrm rot="5400000">
                  <a:off x="1897380" y="2702052"/>
                  <a:ext cx="228600" cy="61264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54595CA7-9D0F-E1E5-EA93-D0F3A58E1929}"/>
                    </a:ext>
                  </a:extLst>
                </p:cNvPr>
                <p:cNvSpPr txBox="1"/>
                <p:nvPr/>
              </p:nvSpPr>
              <p:spPr>
                <a:xfrm>
                  <a:off x="1168746" y="3085804"/>
                  <a:ext cx="12561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Spectrum of the input signal of the model (white noise)</a:t>
                  </a:r>
                </a:p>
              </p:txBody>
            </p:sp>
          </p:grpSp>
          <p:cxnSp>
            <p:nvCxnSpPr>
              <p:cNvPr id="15" name="Connettore a gomito 14">
                <a:extLst>
                  <a:ext uri="{FF2B5EF4-FFF2-40B4-BE49-F238E27FC236}">
                    <a16:creationId xmlns:a16="http://schemas.microsoft.com/office/drawing/2014/main" id="{EC8B53F1-060D-5CAC-FDD3-E1BFF139ED6C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5725506" y="2708547"/>
                <a:ext cx="1141476" cy="792756"/>
              </a:xfrm>
              <a:prstGeom prst="bentConnector3">
                <a:avLst>
                  <a:gd name="adj1" fmla="val 10040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66ABB980-D81D-E132-7701-ED4021252289}"/>
                </a:ext>
              </a:extLst>
            </p:cNvPr>
            <p:cNvGrpSpPr/>
            <p:nvPr/>
          </p:nvGrpSpPr>
          <p:grpSpPr>
            <a:xfrm>
              <a:off x="7421880" y="2894076"/>
              <a:ext cx="1866899" cy="966977"/>
              <a:chOff x="997821" y="2894076"/>
              <a:chExt cx="1866899" cy="966977"/>
            </a:xfrm>
          </p:grpSpPr>
          <p:sp>
            <p:nvSpPr>
              <p:cNvPr id="20" name="Parentesi graffa chiusa 19">
                <a:extLst>
                  <a:ext uri="{FF2B5EF4-FFF2-40B4-BE49-F238E27FC236}">
                    <a16:creationId xmlns:a16="http://schemas.microsoft.com/office/drawing/2014/main" id="{17F6D929-9F91-AE50-258A-5802AEEC44E3}"/>
                  </a:ext>
                </a:extLst>
              </p:cNvPr>
              <p:cNvSpPr/>
              <p:nvPr/>
            </p:nvSpPr>
            <p:spPr>
              <a:xfrm rot="5400000">
                <a:off x="1816971" y="2074926"/>
                <a:ext cx="228600" cy="186689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CC5FFB16-8397-83E0-B4E7-29425F9F767F}"/>
                  </a:ext>
                </a:extLst>
              </p:cNvPr>
              <p:cNvSpPr txBox="1"/>
              <p:nvPr/>
            </p:nvSpPr>
            <p:spPr>
              <a:xfrm>
                <a:off x="1177251" y="3030056"/>
                <a:ext cx="16874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Transfer function of the AR model which approximates the ARMA one </a:t>
                </a: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C3366993-BD1D-2428-94AD-A321D9F190F9}"/>
                </a:ext>
              </a:extLst>
            </p:cNvPr>
            <p:cNvGrpSpPr/>
            <p:nvPr/>
          </p:nvGrpSpPr>
          <p:grpSpPr>
            <a:xfrm>
              <a:off x="5942038" y="2468880"/>
              <a:ext cx="1866899" cy="1973543"/>
              <a:chOff x="5942038" y="2468880"/>
              <a:chExt cx="1866899" cy="1973543"/>
            </a:xfrm>
          </p:grpSpPr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41553118-4C07-AED8-64EC-6E66F691BBAC}"/>
                  </a:ext>
                </a:extLst>
              </p:cNvPr>
              <p:cNvSpPr txBox="1"/>
              <p:nvPr/>
            </p:nvSpPr>
            <p:spPr>
              <a:xfrm>
                <a:off x="5942038" y="3796092"/>
                <a:ext cx="1866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0070C0"/>
                    </a:solidFill>
                  </a:rPr>
                  <a:t>ARMA models can be approximated by an AR with sufficiently high order</a:t>
                </a:r>
              </a:p>
            </p:txBody>
          </p: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6B9F163F-66E3-7B43-B9E3-F8273EA7A4C5}"/>
                  </a:ext>
                </a:extLst>
              </p:cNvPr>
              <p:cNvCxnSpPr/>
              <p:nvPr/>
            </p:nvCxnSpPr>
            <p:spPr>
              <a:xfrm flipV="1">
                <a:off x="7196328" y="2468880"/>
                <a:ext cx="0" cy="1327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B433CAE4-0278-B673-92F5-9145CAA43B81}"/>
              </a:ext>
            </a:extLst>
          </p:cNvPr>
          <p:cNvSpPr txBox="1">
            <a:spLocks/>
          </p:cNvSpPr>
          <p:nvPr/>
        </p:nvSpPr>
        <p:spPr>
          <a:xfrm>
            <a:off x="713556" y="4689693"/>
            <a:ext cx="10456963" cy="1235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Fast and easy application</a:t>
            </a:r>
          </a:p>
          <a:p>
            <a:r>
              <a:rPr lang="en-US" sz="1800" dirty="0"/>
              <a:t>Require a zero-mean signal as input of the estimator of the model </a:t>
            </a:r>
          </a:p>
          <a:p>
            <a:r>
              <a:rPr lang="en-US" sz="1800" dirty="0"/>
              <a:t>Consistent and not windowed estimation of the spectrum</a:t>
            </a:r>
          </a:p>
          <a:p>
            <a:r>
              <a:rPr lang="en-US" sz="1800" dirty="0"/>
              <a:t>Order choice is crucial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42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838200" y="1836146"/>
            <a:ext cx="9521952" cy="3908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AR spectrum estimation is a well-established strategy but requires to fix the order of the model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[5] </a:t>
            </a:r>
          </a:p>
          <a:p>
            <a:r>
              <a:rPr lang="en-GB" sz="1800" dirty="0">
                <a:latin typeface="+mj-lt"/>
              </a:rPr>
              <a:t>There are many strategies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[6]</a:t>
            </a:r>
            <a:r>
              <a:rPr lang="en-GB" sz="1800" dirty="0">
                <a:latin typeface="+mj-lt"/>
              </a:rPr>
              <a:t>:</a:t>
            </a:r>
          </a:p>
          <a:p>
            <a:pPr lvl="1"/>
            <a:r>
              <a:rPr lang="en-GB" sz="1400" dirty="0">
                <a:latin typeface="+mj-lt"/>
              </a:rPr>
              <a:t>AIC criterion</a:t>
            </a:r>
          </a:p>
          <a:p>
            <a:pPr lvl="1"/>
            <a:r>
              <a:rPr lang="en-GB" sz="1400" dirty="0">
                <a:latin typeface="+mj-lt"/>
              </a:rPr>
              <a:t>BIC criterion</a:t>
            </a:r>
          </a:p>
          <a:p>
            <a:pPr lvl="1"/>
            <a:r>
              <a:rPr lang="en-GB" sz="1400" dirty="0">
                <a:latin typeface="+mj-lt"/>
              </a:rPr>
              <a:t>AIC/BIC mixed strategy</a:t>
            </a:r>
          </a:p>
          <a:p>
            <a:pPr lvl="1"/>
            <a:r>
              <a:rPr lang="en-GB" sz="1400" dirty="0">
                <a:latin typeface="+mj-lt"/>
              </a:rPr>
              <a:t>Similarity between AR spectrum estimation and classical/Welch spectrogram </a:t>
            </a:r>
          </a:p>
          <a:p>
            <a:r>
              <a:rPr lang="en-GB" sz="1800" dirty="0">
                <a:latin typeface="+mj-lt"/>
              </a:rPr>
              <a:t>But there isn’t a “fixed” rule. In other studies, the optimal order is found to be between 8 and 20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[5,6] </a:t>
            </a:r>
            <a:r>
              <a:rPr lang="en-GB" sz="1800" dirty="0">
                <a:latin typeface="+mj-lt"/>
              </a:rPr>
              <a:t>and all cases was fixed.</a:t>
            </a:r>
          </a:p>
          <a:p>
            <a:r>
              <a:rPr lang="en-GB" sz="1800" b="1" dirty="0">
                <a:latin typeface="+mj-lt"/>
              </a:rPr>
              <a:t>So far</a:t>
            </a:r>
            <a:r>
              <a:rPr lang="en-GB" sz="1800" dirty="0">
                <a:latin typeface="+mj-lt"/>
              </a:rPr>
              <a:t>,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AIC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criterium</a:t>
            </a:r>
            <a:r>
              <a:rPr lang="en-GB" sz="1800" dirty="0">
                <a:latin typeface="+mj-lt"/>
              </a:rPr>
              <a:t> has been used on a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range of candidate orders</a:t>
            </a:r>
            <a:r>
              <a:rPr lang="en-GB" sz="1800" dirty="0">
                <a:latin typeface="+mj-lt"/>
              </a:rPr>
              <a:t>, with a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threshold</a:t>
            </a:r>
            <a:r>
              <a:rPr lang="en-GB" sz="1800" dirty="0">
                <a:latin typeface="+mj-lt"/>
              </a:rPr>
              <a:t> to decide whether the order reached improves significantly the estimation.</a:t>
            </a:r>
          </a:p>
          <a:p>
            <a:r>
              <a:rPr lang="en-GB" sz="1800" b="1" dirty="0">
                <a:latin typeface="+mj-lt"/>
              </a:rPr>
              <a:t>Problems</a:t>
            </a:r>
            <a:r>
              <a:rPr lang="en-GB" sz="1800" dirty="0">
                <a:latin typeface="+mj-lt"/>
              </a:rPr>
              <a:t>:</a:t>
            </a:r>
          </a:p>
          <a:p>
            <a:pPr lvl="1"/>
            <a:r>
              <a:rPr lang="en-GB" sz="1400" dirty="0">
                <a:latin typeface="+mj-lt"/>
              </a:rPr>
              <a:t>Leads to unnecessary </a:t>
            </a:r>
            <a:r>
              <a:rPr lang="en-GB" sz="1400" dirty="0">
                <a:solidFill>
                  <a:srgbClr val="C00000"/>
                </a:solidFill>
                <a:latin typeface="+mj-lt"/>
              </a:rPr>
              <a:t>high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>
                <a:solidFill>
                  <a:srgbClr val="C00000"/>
                </a:solidFill>
                <a:latin typeface="+mj-lt"/>
              </a:rPr>
              <a:t>orders</a:t>
            </a:r>
            <a:r>
              <a:rPr lang="en-GB" sz="1400" dirty="0">
                <a:latin typeface="+mj-lt"/>
              </a:rPr>
              <a:t> </a:t>
            </a:r>
          </a:p>
          <a:p>
            <a:pPr lvl="1"/>
            <a:r>
              <a:rPr lang="en-GB" sz="1400" dirty="0">
                <a:latin typeface="+mj-lt"/>
              </a:rPr>
              <a:t>Relies on the goodness of the </a:t>
            </a:r>
            <a:r>
              <a:rPr lang="en-GB" sz="1400" dirty="0">
                <a:solidFill>
                  <a:srgbClr val="C00000"/>
                </a:solidFill>
                <a:latin typeface="+mj-lt"/>
              </a:rPr>
              <a:t>threshold</a:t>
            </a:r>
            <a:r>
              <a:rPr lang="en-GB" sz="1400" dirty="0">
                <a:latin typeface="+mj-lt"/>
              </a:rPr>
              <a:t> fixed by the user </a:t>
            </a:r>
          </a:p>
          <a:p>
            <a:pPr lvl="1"/>
            <a:endParaRPr lang="en-GB" sz="1400" dirty="0">
              <a:latin typeface="+mj-lt"/>
            </a:endParaRPr>
          </a:p>
          <a:p>
            <a:endParaRPr lang="en-GB" sz="1800" dirty="0">
              <a:latin typeface="+mj-lt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07E9ABDE-4C50-34C5-80B9-69EE88D68B31}"/>
              </a:ext>
            </a:extLst>
          </p:cNvPr>
          <p:cNvSpPr/>
          <p:nvPr/>
        </p:nvSpPr>
        <p:spPr>
          <a:xfrm>
            <a:off x="838200" y="4489704"/>
            <a:ext cx="9503664" cy="1682496"/>
          </a:xfrm>
          <a:prstGeom prst="round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1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egnaposto contenuto 2">
                <a:extLst>
                  <a:ext uri="{FF2B5EF4-FFF2-40B4-BE49-F238E27FC236}">
                    <a16:creationId xmlns:a16="http://schemas.microsoft.com/office/drawing/2014/main" id="{784951A3-1C61-E0C9-C357-D0318204D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103" y="1636776"/>
                <a:ext cx="5455194" cy="36977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800" dirty="0">
                    <a:latin typeface="+mj-lt"/>
                  </a:rPr>
                  <a:t>Now a new  strategy is proposed, which relies on the fact that </a:t>
                </a:r>
                <a:r>
                  <a:rPr lang="en-GB" sz="1800" b="1" dirty="0">
                    <a:latin typeface="+mj-lt"/>
                  </a:rPr>
                  <a:t>AR spectrum estimation should be a “smoothed” version of the Welch periodogram </a:t>
                </a:r>
                <a:r>
                  <a:rPr lang="en-GB" sz="1800" dirty="0">
                    <a:latin typeface="+mj-lt"/>
                  </a:rPr>
                  <a:t>(or the classical spectrogram) </a:t>
                </a:r>
              </a:p>
              <a:p>
                <a:r>
                  <a:rPr lang="en-GB" sz="1800" dirty="0">
                    <a:latin typeface="+mj-lt"/>
                  </a:rPr>
                  <a:t>Similarity  between spectrums is measured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sz="1800" b="1" dirty="0">
                    <a:latin typeface="+mj-lt"/>
                  </a:rPr>
                  <a:t> coefficient</a:t>
                </a:r>
                <a:r>
                  <a:rPr lang="en-GB" sz="1800" dirty="0">
                    <a:latin typeface="+mj-lt"/>
                  </a:rPr>
                  <a:t> of correlation.</a:t>
                </a:r>
              </a:p>
              <a:p>
                <a:pPr marL="0" indent="0">
                  <a:buNone/>
                </a:pPr>
                <a:endParaRPr lang="en-GB" sz="1800" dirty="0">
                  <a:latin typeface="+mj-lt"/>
                </a:endParaRPr>
              </a:p>
              <a:p>
                <a:r>
                  <a:rPr lang="en-GB" sz="1800" dirty="0">
                    <a:latin typeface="+mj-lt"/>
                  </a:rPr>
                  <a:t>Improvements: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Fast and efficient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Lower orders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High similarity between spectrums, with the known improvements due to AR estimation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Does not rely on a threshold 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Return the slowest order which ensure a good similarity</a:t>
                </a:r>
              </a:p>
              <a:p>
                <a:pPr marL="0" indent="0">
                  <a:buNone/>
                </a:pPr>
                <a:endParaRPr lang="en-GB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Segnaposto contenuto 2">
                <a:extLst>
                  <a:ext uri="{FF2B5EF4-FFF2-40B4-BE49-F238E27FC236}">
                    <a16:creationId xmlns:a16="http://schemas.microsoft.com/office/drawing/2014/main" id="{784951A3-1C61-E0C9-C357-D0318204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3" y="1636776"/>
                <a:ext cx="5455194" cy="3697709"/>
              </a:xfrm>
              <a:prstGeom prst="rect">
                <a:avLst/>
              </a:prstGeom>
              <a:blipFill>
                <a:blip r:embed="rId3"/>
                <a:stretch>
                  <a:fillRect l="-670" t="-1650" b="-79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759DA292-D2ED-76DE-49AF-B4F398C2A4FF}"/>
                  </a:ext>
                </a:extLst>
              </p:cNvPr>
              <p:cNvSpPr/>
              <p:nvPr/>
            </p:nvSpPr>
            <p:spPr>
              <a:xfrm>
                <a:off x="6646960" y="1614646"/>
                <a:ext cx="5349967" cy="3719839"/>
              </a:xfrm>
              <a:prstGeom prst="roundRect">
                <a:avLst>
                  <a:gd name="adj" fmla="val 7350"/>
                </a:avLst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r>
                  <a:rPr lang="en-US" sz="1200" b="1" dirty="0" err="1">
                    <a:solidFill>
                      <a:srgbClr val="C00000"/>
                    </a:solidFill>
                  </a:rPr>
                  <a:t>p_opt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= </a:t>
                </a:r>
                <a:r>
                  <a:rPr lang="en-US" sz="1200" b="1" dirty="0" err="1">
                    <a:solidFill>
                      <a:schemeClr val="tx1"/>
                    </a:solidFill>
                  </a:rPr>
                  <a:t>evaluate_order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(</a:t>
                </a:r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signal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, </a:t>
                </a:r>
                <a:r>
                  <a:rPr lang="en-US" sz="1200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min_order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, </a:t>
                </a:r>
                <a:r>
                  <a:rPr lang="en-US" sz="1200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max_order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, </a:t>
                </a:r>
                <a:r>
                  <a:rPr lang="en-US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step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,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Fs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</a:rPr>
                  <a:t>Evaluate the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Welch spectrum </a:t>
                </a:r>
                <a:r>
                  <a:rPr lang="en-US" sz="1200" dirty="0">
                    <a:solidFill>
                      <a:schemeClr val="tx1"/>
                    </a:solidFill>
                  </a:rPr>
                  <a:t>of the </a:t>
                </a:r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signal</a:t>
                </a:r>
                <a:r>
                  <a:rPr lang="en-US" sz="1200" dirty="0">
                    <a:solidFill>
                      <a:schemeClr val="tx1"/>
                    </a:solidFill>
                  </a:rPr>
                  <a:t> (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Fs</a:t>
                </a:r>
                <a:r>
                  <a:rPr lang="en-US" sz="1200" dirty="0">
                    <a:solidFill>
                      <a:schemeClr val="tx1"/>
                    </a:solidFill>
                  </a:rPr>
                  <a:t> is used in the computation).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Such spectrum will act as “reference”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</a:rPr>
                  <a:t>Initialize the vector of correlation coefficients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For</a:t>
                </a:r>
                <a:r>
                  <a:rPr lang="en-US" sz="1200" dirty="0">
                    <a:solidFill>
                      <a:schemeClr val="tx1"/>
                    </a:solidFill>
                  </a:rPr>
                  <a:t> each candidate order between the </a:t>
                </a:r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</a:rPr>
                  <a:t>minimum</a:t>
                </a:r>
                <a:r>
                  <a:rPr lang="en-US" sz="1200" dirty="0">
                    <a:solidFill>
                      <a:schemeClr val="tx1"/>
                    </a:solidFill>
                  </a:rPr>
                  <a:t> and the </a:t>
                </a:r>
                <a:r>
                  <a:rPr lang="en-US" sz="1200" b="1" dirty="0">
                    <a:solidFill>
                      <a:schemeClr val="accent4">
                        <a:lumMod val="75000"/>
                      </a:schemeClr>
                    </a:solidFill>
                  </a:rPr>
                  <a:t>maximum</a:t>
                </a:r>
                <a:r>
                  <a:rPr lang="en-US" sz="1200" dirty="0">
                    <a:solidFill>
                      <a:schemeClr val="tx1"/>
                    </a:solidFill>
                  </a:rPr>
                  <a:t> (</a:t>
                </a:r>
                <a:r>
                  <a:rPr lang="en-US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step</a:t>
                </a:r>
                <a:r>
                  <a:rPr lang="en-US" sz="1200" dirty="0">
                    <a:solidFill>
                      <a:schemeClr val="tx1"/>
                    </a:solidFill>
                  </a:rPr>
                  <a:t> is fixed by the user):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</a:rPr>
                  <a:t>Evaluate the AR spectrum of the </a:t>
                </a:r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signal</a:t>
                </a:r>
                <a:r>
                  <a:rPr lang="en-US" sz="1200" dirty="0">
                    <a:solidFill>
                      <a:schemeClr val="tx1"/>
                    </a:solidFill>
                  </a:rPr>
                  <a:t> for such order 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</a:rPr>
                  <a:t>Evaluate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coefficient between the two spectrums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If</a:t>
                </a:r>
                <a:r>
                  <a:rPr lang="en-US" sz="1200" dirty="0">
                    <a:solidFill>
                      <a:schemeClr val="tx1"/>
                    </a:solidFill>
                  </a:rPr>
                  <a:t> the current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is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higher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than the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two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neighboring</a:t>
                </a:r>
                <a:r>
                  <a:rPr lang="en-US" sz="1200" dirty="0">
                    <a:solidFill>
                      <a:schemeClr val="tx1"/>
                    </a:solidFill>
                  </a:rPr>
                  <a:t> orders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break</a:t>
                </a:r>
                <a:r>
                  <a:rPr lang="en-US" sz="1200" dirty="0">
                    <a:solidFill>
                      <a:schemeClr val="tx1"/>
                    </a:solidFill>
                  </a:rPr>
                  <a:t> the cycle</a:t>
                </a:r>
              </a:p>
              <a:p>
                <a:pPr marL="685800" lvl="1" indent="-228600">
                  <a:buFont typeface="+mj-lt"/>
                  <a:buAutoNum type="arabicPeriod"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</a:rPr>
                  <a:t>Return the optimal order </a:t>
                </a:r>
                <a:r>
                  <a:rPr lang="en-US" sz="1200" b="1" dirty="0" err="1">
                    <a:solidFill>
                      <a:srgbClr val="C00000"/>
                    </a:solidFill>
                  </a:rPr>
                  <a:t>p_opt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as the one which ensures the highest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coefficient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it-IT" sz="1200" dirty="0">
                  <a:solidFill>
                    <a:schemeClr val="tx1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759DA292-D2ED-76DE-49AF-B4F398C2A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960" y="1614646"/>
                <a:ext cx="5349967" cy="3719839"/>
              </a:xfrm>
              <a:prstGeom prst="roundRect">
                <a:avLst>
                  <a:gd name="adj" fmla="val 7350"/>
                </a:avLst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76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/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61A5CE8-03D6-77AC-1993-332849F113F1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763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2" y="1636776"/>
            <a:ext cx="7768626" cy="3697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Before applying the algorithm to the AVNRT data, it has been tested on external data:</a:t>
            </a:r>
          </a:p>
          <a:p>
            <a:pPr lvl="1"/>
            <a:r>
              <a:rPr lang="en-GB" sz="1400" dirty="0">
                <a:latin typeface="+mj-lt"/>
              </a:rPr>
              <a:t>Didactical ECG with High Frequency noise (Fc: 1000 Hz, ~ 8500 points)</a:t>
            </a:r>
          </a:p>
          <a:p>
            <a:pPr lvl="1"/>
            <a:r>
              <a:rPr lang="en-GB" sz="1400" dirty="0">
                <a:latin typeface="+mj-lt"/>
              </a:rPr>
              <a:t>Didactical ECG with Low Frequency noise </a:t>
            </a:r>
            <a:r>
              <a:rPr lang="en-GB" sz="1400" dirty="0"/>
              <a:t>(Fc: 1000 Hz, ~ 9000 points)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PhysioNet Database ECG data: healthy and pathological </a:t>
            </a:r>
            <a:r>
              <a:rPr lang="en-GB" sz="1400" dirty="0"/>
              <a:t>(Fc: 360 Hz, 9000 points)</a:t>
            </a:r>
            <a:endParaRPr lang="en-GB" sz="1400" dirty="0">
              <a:latin typeface="+mj-lt"/>
            </a:endParaRPr>
          </a:p>
          <a:p>
            <a:pPr lvl="1"/>
            <a:endParaRPr lang="en-GB" sz="1400" dirty="0">
              <a:latin typeface="+mj-lt"/>
            </a:endParaRPr>
          </a:p>
          <a:p>
            <a:r>
              <a:rPr lang="en-GB" sz="1800" dirty="0">
                <a:latin typeface="+mj-lt"/>
              </a:rPr>
              <a:t>For all these scenarios have been plotted the </a:t>
            </a:r>
            <a:r>
              <a:rPr lang="en-GB" sz="1800" b="1" dirty="0">
                <a:latin typeface="+mj-lt"/>
              </a:rPr>
              <a:t>AR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spectrums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compared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with</a:t>
            </a:r>
            <a:r>
              <a:rPr lang="en-GB" sz="1800" dirty="0">
                <a:latin typeface="+mj-lt"/>
              </a:rPr>
              <a:t> the </a:t>
            </a:r>
            <a:r>
              <a:rPr lang="en-GB" sz="1800" b="1" dirty="0">
                <a:latin typeface="+mj-lt"/>
              </a:rPr>
              <a:t>Welch</a:t>
            </a:r>
            <a:r>
              <a:rPr lang="en-GB" sz="1800" dirty="0">
                <a:latin typeface="+mj-lt"/>
              </a:rPr>
              <a:t> spectrum and the </a:t>
            </a:r>
            <a:r>
              <a:rPr lang="en-GB" sz="1800" b="1" dirty="0">
                <a:latin typeface="+mj-lt"/>
              </a:rPr>
              <a:t>Periodogram</a:t>
            </a:r>
            <a:r>
              <a:rPr lang="en-GB" sz="1800" dirty="0">
                <a:latin typeface="+mj-lt"/>
              </a:rPr>
              <a:t> </a:t>
            </a:r>
          </a:p>
          <a:p>
            <a:r>
              <a:rPr lang="en-GB" sz="1800" dirty="0">
                <a:latin typeface="+mj-lt"/>
              </a:rPr>
              <a:t>The number of points onto evaluating the spectrums are increased to see the behaviour of the analysis when considering an increasing number of cardiac beats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2834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ECG with High Frequency Noise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636776"/>
            <a:ext cx="4101881" cy="4599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+mj-lt"/>
              </a:rPr>
              <a:t>Filtering Performance</a:t>
            </a:r>
          </a:p>
          <a:p>
            <a:r>
              <a:rPr lang="en-GB" sz="1800" dirty="0">
                <a:latin typeface="+mj-lt"/>
              </a:rPr>
              <a:t>Good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reduction of noise </a:t>
            </a:r>
            <a:r>
              <a:rPr lang="en-GB" sz="1800" dirty="0">
                <a:latin typeface="+mj-lt"/>
              </a:rPr>
              <a:t>and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well-preserved</a:t>
            </a:r>
            <a:r>
              <a:rPr lang="en-GB" sz="1800" dirty="0">
                <a:latin typeface="+mj-lt"/>
              </a:rPr>
              <a:t> ECG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shape</a:t>
            </a:r>
          </a:p>
          <a:p>
            <a:r>
              <a:rPr lang="en-GB" sz="1800" dirty="0">
                <a:latin typeface="+mj-lt"/>
              </a:rPr>
              <a:t>Phase </a:t>
            </a:r>
            <a:r>
              <a:rPr lang="en-GB" sz="1800" dirty="0">
                <a:solidFill>
                  <a:srgbClr val="FF0000"/>
                </a:solidFill>
                <a:latin typeface="+mj-lt"/>
              </a:rPr>
              <a:t>shift</a:t>
            </a:r>
            <a:r>
              <a:rPr lang="en-GB" sz="1800" dirty="0">
                <a:latin typeface="+mj-lt"/>
              </a:rPr>
              <a:t> due to </a:t>
            </a:r>
            <a:r>
              <a:rPr lang="en-GB" sz="1800" b="1" dirty="0">
                <a:latin typeface="+mj-lt"/>
              </a:rPr>
              <a:t>Padding</a:t>
            </a:r>
            <a:r>
              <a:rPr lang="en-GB" sz="1800" dirty="0">
                <a:latin typeface="+mj-lt"/>
              </a:rPr>
              <a:t> (around 0.2 seconds)</a:t>
            </a:r>
          </a:p>
          <a:p>
            <a:pPr lvl="1"/>
            <a:r>
              <a:rPr lang="en-GB" sz="1400" dirty="0">
                <a:latin typeface="+mj-lt"/>
              </a:rPr>
              <a:t>Very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limited</a:t>
            </a:r>
            <a:r>
              <a:rPr lang="en-GB" sz="1400" dirty="0">
                <a:latin typeface="+mj-lt"/>
              </a:rPr>
              <a:t> if a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single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beat</a:t>
            </a:r>
            <a:r>
              <a:rPr lang="en-GB" sz="1400" dirty="0">
                <a:latin typeface="+mj-lt"/>
              </a:rPr>
              <a:t> is considered </a:t>
            </a:r>
            <a:endParaRPr lang="en-GB" sz="1800" dirty="0">
              <a:latin typeface="+mj-lt"/>
            </a:endParaRPr>
          </a:p>
          <a:p>
            <a:endParaRPr lang="en-GB" sz="1800" dirty="0">
              <a:latin typeface="+mj-lt"/>
            </a:endParaRPr>
          </a:p>
          <a:p>
            <a:pPr marL="0" indent="0">
              <a:buNone/>
            </a:pPr>
            <a:r>
              <a:rPr lang="en-GB" sz="1800" b="1" dirty="0">
                <a:latin typeface="+mj-lt"/>
              </a:rPr>
              <a:t>Spectrum evaluation performance</a:t>
            </a:r>
          </a:p>
          <a:p>
            <a:r>
              <a:rPr lang="en-GB" sz="1800" dirty="0">
                <a:latin typeface="+mj-lt"/>
              </a:rPr>
              <a:t>Good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frequency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resolution</a:t>
            </a:r>
          </a:p>
          <a:p>
            <a:r>
              <a:rPr lang="en-GB" sz="1800" dirty="0">
                <a:latin typeface="+mj-lt"/>
              </a:rPr>
              <a:t>Appreciable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peaks</a:t>
            </a:r>
            <a:r>
              <a:rPr lang="en-GB" sz="1800" dirty="0">
                <a:latin typeface="+mj-lt"/>
              </a:rPr>
              <a:t> when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expected</a:t>
            </a:r>
          </a:p>
          <a:p>
            <a:r>
              <a:rPr lang="en-GB" sz="1800" dirty="0">
                <a:latin typeface="+mj-lt"/>
              </a:rPr>
              <a:t>Not considerable differences while augmenting the number of points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BA084F-83E1-91E1-5BEC-673C60AB3B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5" t="4227" r="8430" b="3141"/>
          <a:stretch/>
        </p:blipFill>
        <p:spPr>
          <a:xfrm>
            <a:off x="4443984" y="1917962"/>
            <a:ext cx="7088654" cy="4198456"/>
          </a:xfrm>
          <a:prstGeom prst="rect">
            <a:avLst/>
          </a:prstGeom>
        </p:spPr>
      </p:pic>
      <p:pic>
        <p:nvPicPr>
          <p:cNvPr id="8" name="Immagine 7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C0A4AF67-F263-BAC0-0B38-58D818DDE3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0" t="53212" r="8650" b="5165"/>
          <a:stretch/>
        </p:blipFill>
        <p:spPr>
          <a:xfrm>
            <a:off x="4359523" y="1945481"/>
            <a:ext cx="7173115" cy="214033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857F806-D744-606D-C84D-7720F9901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0" r="6070"/>
          <a:stretch/>
        </p:blipFill>
        <p:spPr>
          <a:xfrm>
            <a:off x="4285355" y="1837264"/>
            <a:ext cx="7405913" cy="419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7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ECG with Low Frequency Noise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636776"/>
            <a:ext cx="4101881" cy="4599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+mj-lt"/>
              </a:rPr>
              <a:t>Filtering Performance</a:t>
            </a:r>
          </a:p>
          <a:p>
            <a:r>
              <a:rPr lang="en-GB" sz="1800" dirty="0">
                <a:latin typeface="+mj-lt"/>
              </a:rPr>
              <a:t>Good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reduction of noise </a:t>
            </a:r>
            <a:r>
              <a:rPr lang="en-GB" sz="1800" dirty="0">
                <a:latin typeface="+mj-lt"/>
              </a:rPr>
              <a:t>and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well-preserved</a:t>
            </a:r>
            <a:r>
              <a:rPr lang="en-GB" sz="1800" dirty="0">
                <a:latin typeface="+mj-lt"/>
              </a:rPr>
              <a:t> ECG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shape</a:t>
            </a:r>
          </a:p>
          <a:p>
            <a:r>
              <a:rPr lang="en-GB" sz="1800" dirty="0">
                <a:latin typeface="+mj-lt"/>
              </a:rPr>
              <a:t>Phase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shift</a:t>
            </a:r>
            <a:r>
              <a:rPr lang="en-GB" sz="1800" dirty="0">
                <a:latin typeface="+mj-lt"/>
              </a:rPr>
              <a:t> due to DWT decomposition much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less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present</a:t>
            </a:r>
          </a:p>
          <a:p>
            <a:endParaRPr lang="en-GB" sz="1800" dirty="0">
              <a:latin typeface="+mj-lt"/>
            </a:endParaRPr>
          </a:p>
          <a:p>
            <a:pPr marL="0" indent="0">
              <a:buNone/>
            </a:pPr>
            <a:r>
              <a:rPr lang="en-GB" sz="1800" b="1" dirty="0">
                <a:latin typeface="+mj-lt"/>
              </a:rPr>
              <a:t>Spectrum evaluation performance</a:t>
            </a:r>
          </a:p>
          <a:p>
            <a:r>
              <a:rPr lang="en-GB" sz="1800" dirty="0">
                <a:latin typeface="+mj-lt"/>
              </a:rPr>
              <a:t>Good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frequency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resolution</a:t>
            </a:r>
          </a:p>
          <a:p>
            <a:r>
              <a:rPr lang="en-GB" sz="1800" dirty="0">
                <a:latin typeface="+mj-lt"/>
              </a:rPr>
              <a:t>Appreciable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peaks</a:t>
            </a:r>
            <a:r>
              <a:rPr lang="en-GB" sz="1800" dirty="0">
                <a:latin typeface="+mj-lt"/>
              </a:rPr>
              <a:t> when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expected</a:t>
            </a:r>
          </a:p>
          <a:p>
            <a:r>
              <a:rPr lang="en-GB" sz="1800" dirty="0">
                <a:latin typeface="+mj-lt"/>
              </a:rPr>
              <a:t>Differences in peaks presences and amplitudes</a:t>
            </a:r>
          </a:p>
          <a:p>
            <a:pPr lvl="1"/>
            <a:r>
              <a:rPr lang="en-GB" sz="1400" dirty="0">
                <a:latin typeface="+mj-lt"/>
              </a:rPr>
              <a:t>When the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order</a:t>
            </a:r>
            <a:r>
              <a:rPr lang="en-GB" sz="1400" dirty="0">
                <a:latin typeface="+mj-lt"/>
              </a:rPr>
              <a:t> is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odd</a:t>
            </a:r>
            <a:r>
              <a:rPr lang="en-GB" sz="1400" dirty="0">
                <a:latin typeface="+mj-lt"/>
              </a:rPr>
              <a:t>, a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peak</a:t>
            </a:r>
            <a:r>
              <a:rPr lang="en-GB" sz="1400" dirty="0">
                <a:latin typeface="+mj-lt"/>
              </a:rPr>
              <a:t> (not acceptable) at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0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Hz</a:t>
            </a:r>
            <a:r>
              <a:rPr lang="en-GB" sz="1400" dirty="0">
                <a:latin typeface="+mj-lt"/>
              </a:rPr>
              <a:t> appears.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4113D26-4C07-45F1-3539-13C491BD8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" r="7032"/>
          <a:stretch/>
        </p:blipFill>
        <p:spPr>
          <a:xfrm>
            <a:off x="4443984" y="1636776"/>
            <a:ext cx="7405913" cy="442569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CDDFC4A-854D-ECD8-F3F2-F0E133646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5" r="8655"/>
          <a:stretch/>
        </p:blipFill>
        <p:spPr>
          <a:xfrm>
            <a:off x="4443984" y="1636776"/>
            <a:ext cx="7405913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8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PhysioNet database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2FA9B-50D8-C01C-26D3-E2A04F0421C5}"/>
              </a:ext>
            </a:extLst>
          </p:cNvPr>
          <p:cNvSpPr txBox="1">
            <a:spLocks/>
          </p:cNvSpPr>
          <p:nvPr/>
        </p:nvSpPr>
        <p:spPr>
          <a:xfrm>
            <a:off x="596234" y="1426172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Healthy record</a:t>
            </a:r>
          </a:p>
          <a:p>
            <a:r>
              <a:rPr lang="en-US" sz="1600" dirty="0">
                <a:latin typeface="+mj-lt"/>
              </a:rPr>
              <a:t>Good estimation of Welch spectrum even on “real world” data</a:t>
            </a:r>
          </a:p>
          <a:p>
            <a:r>
              <a:rPr lang="en-US" sz="1600" dirty="0">
                <a:latin typeface="+mj-lt"/>
              </a:rPr>
              <a:t>Peaks presence limited between 0 and 30 Hz 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FE46D6A0-18F4-D366-1B40-A99815EA67C2}"/>
              </a:ext>
            </a:extLst>
          </p:cNvPr>
          <p:cNvSpPr txBox="1">
            <a:spLocks/>
          </p:cNvSpPr>
          <p:nvPr/>
        </p:nvSpPr>
        <p:spPr>
          <a:xfrm>
            <a:off x="6541869" y="1426171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Pathological Record</a:t>
            </a:r>
          </a:p>
          <a:p>
            <a:r>
              <a:rPr lang="en-US" sz="1600" dirty="0">
                <a:latin typeface="+mj-lt"/>
              </a:rPr>
              <a:t>Good estimation of Welch spectrum</a:t>
            </a:r>
          </a:p>
          <a:p>
            <a:r>
              <a:rPr lang="en-US" sz="1600" dirty="0">
                <a:latin typeface="+mj-lt"/>
              </a:rPr>
              <a:t>Presence of peaks above 30 Hz, an aspect that can be traced back to the pathology</a:t>
            </a:r>
            <a:endParaRPr lang="en-US" sz="1600" b="1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280338B-9FC8-F270-F4EF-FF1ED6ABF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r="9593"/>
          <a:stretch/>
        </p:blipFill>
        <p:spPr>
          <a:xfrm>
            <a:off x="596234" y="3067551"/>
            <a:ext cx="4856479" cy="308613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57FA9A0-BD9F-38A7-665B-6E5E9426A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r="9593"/>
          <a:stretch/>
        </p:blipFill>
        <p:spPr>
          <a:xfrm>
            <a:off x="6541869" y="3067550"/>
            <a:ext cx="4856479" cy="30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29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/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3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Correction of previous declarations about data</a:t>
            </a:r>
          </a:p>
          <a:p>
            <a:r>
              <a:rPr lang="en-US" sz="2400" dirty="0"/>
              <a:t>Why delve into spectral analysis</a:t>
            </a:r>
          </a:p>
          <a:p>
            <a:pPr lvl="1"/>
            <a:r>
              <a:rPr lang="en-US" sz="2000" dirty="0"/>
              <a:t>Expectations on EG spectrum</a:t>
            </a:r>
          </a:p>
          <a:p>
            <a:r>
              <a:rPr lang="en-US" sz="2400" dirty="0"/>
              <a:t>Processing pipeline to estimate spectrum</a:t>
            </a:r>
          </a:p>
          <a:p>
            <a:pPr lvl="1"/>
            <a:r>
              <a:rPr lang="en-US" sz="2000" dirty="0"/>
              <a:t>Filtering strategy</a:t>
            </a:r>
          </a:p>
          <a:p>
            <a:pPr lvl="1"/>
            <a:r>
              <a:rPr lang="en-US" sz="2000" dirty="0"/>
              <a:t>Spectrum estimation strategy</a:t>
            </a:r>
          </a:p>
          <a:p>
            <a:r>
              <a:rPr lang="en-US" sz="2400" dirty="0"/>
              <a:t>Results on external data</a:t>
            </a:r>
          </a:p>
          <a:p>
            <a:r>
              <a:rPr lang="en-US" sz="2400" dirty="0"/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/>
              <a:t>Conclusions</a:t>
            </a:r>
            <a:endParaRPr lang="en-US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72216921-F32D-FCB8-56C5-732473CABB0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560197" y="1445278"/>
                <a:ext cx="11281283" cy="4689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This presentation shows a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method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for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estimating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the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spectrum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of an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ECG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signal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. In particular: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it-IT" sz="1400" dirty="0"/>
              </a:p>
              <a:p>
                <a:pPr marL="342900" indent="-3429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A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mixed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filtering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strategy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with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wavelet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thresholding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and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numerical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filter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is used with good performances</a:t>
                </a:r>
                <a:r>
                  <a:rPr lang="en-US" altLang="it-IT" sz="1400" dirty="0"/>
                  <a:t>, even if, with a signal corrupted by high frequency noise, </a:t>
                </a:r>
                <a:r>
                  <a:rPr lang="en-US" altLang="it-IT" sz="1400" b="1" dirty="0"/>
                  <a:t>phase</a:t>
                </a:r>
                <a:r>
                  <a:rPr lang="en-US" altLang="it-IT" sz="1400" dirty="0"/>
                  <a:t> </a:t>
                </a:r>
                <a:r>
                  <a:rPr lang="en-US" altLang="it-IT" sz="1400" b="1" dirty="0"/>
                  <a:t>shift</a:t>
                </a:r>
                <a:r>
                  <a:rPr lang="en-US" altLang="it-IT" sz="1400" dirty="0"/>
                  <a:t> is appreciable.</a:t>
                </a:r>
              </a:p>
              <a:p>
                <a:pPr marL="342900" indent="-3429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endParaRPr lang="en-US" altLang="it-IT" sz="1400" dirty="0"/>
              </a:p>
              <a:p>
                <a:pPr marL="342900" indent="-3429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r>
                  <a:rPr lang="en-US" altLang="it-IT" sz="1400" dirty="0"/>
                  <a:t>AR spectrum estimation is made using a </a:t>
                </a:r>
                <a:r>
                  <a:rPr lang="en-US" altLang="it-IT" sz="1400" b="1" dirty="0"/>
                  <a:t>different</a:t>
                </a:r>
                <a:r>
                  <a:rPr lang="en-US" altLang="it-IT" sz="1400" dirty="0"/>
                  <a:t> </a:t>
                </a:r>
                <a:r>
                  <a:rPr lang="en-US" altLang="it-IT" sz="1400" b="1" dirty="0"/>
                  <a:t>strategy</a:t>
                </a:r>
                <a:r>
                  <a:rPr lang="en-US" altLang="it-IT" sz="1400" dirty="0"/>
                  <a:t> to fix the </a:t>
                </a:r>
                <a:r>
                  <a:rPr lang="en-US" altLang="it-IT" sz="1400" b="1" dirty="0"/>
                  <a:t>optimal</a:t>
                </a:r>
                <a:r>
                  <a:rPr lang="en-US" altLang="it-IT" sz="1400" dirty="0"/>
                  <a:t> </a:t>
                </a:r>
                <a:r>
                  <a:rPr lang="en-US" altLang="it-IT" sz="1400" b="1" dirty="0"/>
                  <a:t>order</a:t>
                </a:r>
                <a:r>
                  <a:rPr lang="en-US" altLang="it-IT" sz="1400" dirty="0"/>
                  <a:t> of the model which relies on the </a:t>
                </a:r>
                <a:r>
                  <a:rPr lang="en-US" altLang="it-IT" sz="1400" b="1" dirty="0"/>
                  <a:t>similarity (correlation)</a:t>
                </a:r>
                <a:r>
                  <a:rPr lang="en-US" altLang="it-IT" sz="1400" dirty="0"/>
                  <a:t> between the spectrum estimated with the AR model and the one estimated using the Welch method</a:t>
                </a:r>
              </a:p>
              <a:p>
                <a:pPr marL="342900" indent="-3429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endParaRPr lang="en-US" altLang="it-IT" sz="1400" dirty="0"/>
              </a:p>
              <a:p>
                <a:pPr marL="342900" indent="-3429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r>
                  <a:rPr lang="en-GB" altLang="it-IT" sz="1400" dirty="0"/>
                  <a:t>Overall </a:t>
                </a:r>
                <a:r>
                  <a:rPr lang="en-GB" altLang="it-IT" sz="1400" b="1" dirty="0"/>
                  <a:t>performances</a:t>
                </a:r>
                <a:r>
                  <a:rPr lang="en-GB" altLang="it-IT" sz="1400" dirty="0"/>
                  <a:t> of the method are </a:t>
                </a:r>
                <a:r>
                  <a:rPr lang="en-GB" altLang="it-IT" sz="1400" b="1" dirty="0"/>
                  <a:t>satisfying</a:t>
                </a:r>
                <a:r>
                  <a:rPr lang="en-GB" altLang="it-IT" sz="1400" dirty="0"/>
                  <a:t>. I</a:t>
                </a:r>
                <a:r>
                  <a:rPr lang="en-US" altLang="it-IT" sz="1400" dirty="0"/>
                  <a:t>n particular, the differences between the spectra of healthy and pathological ECG signals can be seen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it-IT" sz="1400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it-IT" sz="1400" dirty="0"/>
                  <a:t>There is (at least) </a:t>
                </a:r>
                <a:r>
                  <a:rPr lang="en-US" altLang="it-IT" sz="1400" b="1" dirty="0"/>
                  <a:t>one strong limit</a:t>
                </a:r>
                <a:r>
                  <a:rPr lang="en-US" altLang="it-IT" sz="1400" dirty="0"/>
                  <a:t>:</a:t>
                </a:r>
                <a:r>
                  <a:rPr lang="en-GB" altLang="it-IT" sz="1400" dirty="0"/>
                  <a:t> as seen in the examples, when the model order is odd, there is a peak at 0 Hz which is not expected. The reason probably can be found into the number of coefficients of the AR model. In fact, recalling the transfer function of a generic AR model: </a:t>
                </a:r>
                <a:endParaRPr lang="it-IT" altLang="it-IT" sz="1400" b="0" i="1" dirty="0"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alt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it-IT" alt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altLang="it-IT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altLang="it-IT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altLang="it-IT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it-IT" sz="1400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it-IT" sz="1400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it-IT" sz="1400" dirty="0"/>
                  <a:t>And, as known, such function can be studied looking at the denominator’s roots </a:t>
                </a:r>
                <a14:m>
                  <m:oMath xmlns:m="http://schemas.openxmlformats.org/officeDocument/2006/math">
                    <m:r>
                      <a:rPr lang="it-IT" altLang="it-IT" sz="1400" b="0" i="1" smtClean="0">
                        <a:latin typeface="Cambria Math" panose="02040503050406030204" pitchFamily="18" charset="0"/>
                      </a:rPr>
                      <m:t>1+</m:t>
                    </m:r>
                    <m:nary>
                      <m:naryPr>
                        <m:chr m:val="∑"/>
                        <m:ctrlPr>
                          <a:rPr lang="it-IT" altLang="it-IT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altLang="it-IT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altLang="it-IT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alt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it-IT" altLang="it-IT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it-IT" sz="1400" dirty="0"/>
                  <a:t> which are, in general, real or in </a:t>
                </a:r>
                <a:r>
                  <a:rPr lang="en-US" altLang="it-IT" sz="1400" i="1" dirty="0"/>
                  <a:t>complex conjugate pairs</a:t>
                </a:r>
                <a:r>
                  <a:rPr lang="en-US" altLang="it-IT" sz="1400" dirty="0"/>
                  <a:t>. If the order </a:t>
                </a:r>
                <a:r>
                  <a:rPr lang="en-US" altLang="it-IT" sz="1400" i="1" dirty="0"/>
                  <a:t>p </a:t>
                </a:r>
                <a:r>
                  <a:rPr lang="en-US" altLang="it-IT" sz="1400" dirty="0"/>
                  <a:t>is odd, there’s the probability of a real root closer to </a:t>
                </a:r>
                <a:r>
                  <a:rPr lang="en-US" altLang="it-IT" sz="1400" i="1" dirty="0"/>
                  <a:t>z=1</a:t>
                </a:r>
                <a:r>
                  <a:rPr lang="en-US" altLang="it-IT" sz="1400" dirty="0"/>
                  <a:t>, leading to a peak in </a:t>
                </a:r>
                <a:r>
                  <a:rPr lang="el-GR" altLang="it-IT" sz="1400" i="1" dirty="0"/>
                  <a:t>ω</a:t>
                </a:r>
                <a:r>
                  <a:rPr lang="it-IT" altLang="it-IT" sz="1400" i="1" dirty="0"/>
                  <a:t>=0</a:t>
                </a:r>
                <a:r>
                  <a:rPr lang="it-IT" altLang="it-IT" sz="1400" dirty="0"/>
                  <a:t>. </a:t>
                </a:r>
                <a:r>
                  <a:rPr lang="en-GB" altLang="it-IT" sz="1400" dirty="0"/>
                  <a:t>Such possibility can be handled probably better if an </a:t>
                </a:r>
                <a:r>
                  <a:rPr lang="en-GB" altLang="it-IT" sz="1400" i="1" dirty="0"/>
                  <a:t>even</a:t>
                </a:r>
                <a:r>
                  <a:rPr lang="en-GB" altLang="it-IT" sz="1400" dirty="0"/>
                  <a:t> order is used, because the roots will be more symmetrical respect to the </a:t>
                </a:r>
                <a:r>
                  <a:rPr lang="en-GB" altLang="it-IT" sz="1400" i="1" dirty="0"/>
                  <a:t>Real</a:t>
                </a:r>
                <a:r>
                  <a:rPr lang="en-GB" altLang="it-IT" sz="1400" dirty="0"/>
                  <a:t> </a:t>
                </a:r>
                <a:r>
                  <a:rPr lang="en-GB" altLang="it-IT" sz="1400" i="1" dirty="0"/>
                  <a:t>Axis</a:t>
                </a:r>
                <a:r>
                  <a:rPr lang="en-GB" altLang="it-IT" sz="1400" dirty="0"/>
                  <a:t> of the unitary circle, leading to a less probably root in </a:t>
                </a:r>
                <a:r>
                  <a:rPr lang="en-GB" altLang="it-IT" sz="1400" i="1" dirty="0"/>
                  <a:t>z=1. </a:t>
                </a:r>
                <a:endParaRPr lang="en-GB" altLang="it-IT" sz="1400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it-IT" sz="1400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it-IT" sz="1400" dirty="0"/>
                  <a:t>A possibility could be considering only even orders.</a:t>
                </a:r>
              </a:p>
            </p:txBody>
          </p:sp>
        </mc:Choice>
        <mc:Fallback xmlns="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72216921-F32D-FCB8-56C5-732473CABB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60197" y="1445278"/>
                <a:ext cx="11281283" cy="4689169"/>
              </a:xfrm>
              <a:prstGeom prst="rect">
                <a:avLst/>
              </a:prstGeom>
              <a:blipFill>
                <a:blip r:embed="rId3"/>
                <a:stretch>
                  <a:fillRect l="-216" b="-9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2765" y="1650815"/>
            <a:ext cx="1065644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GB" altLang="it-IT" sz="1600" dirty="0" err="1"/>
              <a:t>Sörnmo</a:t>
            </a:r>
            <a:r>
              <a:rPr lang="en-GB" altLang="it-IT" sz="1600" dirty="0"/>
              <a:t>, Leif, and Pablo Laguna. "Electrocardiogram (ECG) signal processing." Wiley encyclopaedia of biomedical engineering (2006).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GB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Saraiva, João &amp; Plácido da Silva, Hugo &amp; Fred, Ana. (2022). Denoising and Artifact Removal of the Electrocardiogram, Electrodermal Activity and Accelerometery for Continuous Ambulatory Monitoring of Epileptic Seizures with Wearable Devices. 10.13140/RG.2.2.10053.12004.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Singh, Brij N., and Arvind K. Tiwari. "Optimal selection of wavelet basis function applied to ECG signal denoising." Digital signal processing 16.3 (2006): 275-287.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Donoho, David L. "De-noising by soft-thresholding." IEEE transactions on information theory 41.3 (1995): 613-627.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US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Übeyli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Derya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Dean Cvetkovic, and Irena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Cosic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"AR spectral analysis technique for human PPG, ECG and EEG signals." Journal of Medical Systems 32 (2008): 201-206.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Nayak, Jagadish, et al. "AR modeling of heart rate signals." 2004 IEEE Region 10 Conference TENCON 2004.. IEEE, 2004.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0750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MIT-BIH arrythmia database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+mj-lt"/>
              </a:rPr>
              <a:t>General Characteristics:</a:t>
            </a:r>
          </a:p>
          <a:p>
            <a:pPr lvl="1"/>
            <a:r>
              <a:rPr lang="en-US" sz="1400" b="1" dirty="0">
                <a:latin typeface="+mj-lt"/>
              </a:rPr>
              <a:t>Number of patients:</a:t>
            </a:r>
            <a:r>
              <a:rPr lang="en-US" sz="1400" dirty="0">
                <a:latin typeface="+mj-lt"/>
              </a:rPr>
              <a:t> Contains recordings from 47 patients (48 half-hour records, leading to 24h of ECG signal).</a:t>
            </a:r>
          </a:p>
          <a:p>
            <a:pPr lvl="1"/>
            <a:r>
              <a:rPr lang="en-US" sz="1400" b="1" dirty="0">
                <a:latin typeface="+mj-lt"/>
              </a:rPr>
              <a:t>Origin:</a:t>
            </a:r>
            <a:r>
              <a:rPr lang="en-US" sz="1400" dirty="0">
                <a:latin typeface="+mj-lt"/>
              </a:rPr>
              <a:t> Collected at MIT with the BIH arrythmia laboratories.</a:t>
            </a:r>
          </a:p>
          <a:p>
            <a:pPr lvl="1"/>
            <a:r>
              <a:rPr lang="en-US" sz="1400" b="1" dirty="0">
                <a:latin typeface="+mj-lt"/>
              </a:rPr>
              <a:t>Year:</a:t>
            </a:r>
            <a:r>
              <a:rPr lang="en-US" sz="1400" dirty="0">
                <a:latin typeface="+mj-lt"/>
              </a:rPr>
              <a:t> Originally published in 1980, with subsequent updates and revisions.</a:t>
            </a:r>
          </a:p>
          <a:p>
            <a:r>
              <a:rPr lang="en-GB" sz="1800" b="1" dirty="0">
                <a:latin typeface="+mj-lt"/>
              </a:rPr>
              <a:t>Data Format (for each record)</a:t>
            </a:r>
          </a:p>
          <a:p>
            <a:pPr lvl="1"/>
            <a:r>
              <a:rPr lang="en-GB" sz="1400" b="1" dirty="0">
                <a:latin typeface="+mj-lt"/>
              </a:rPr>
              <a:t>.</a:t>
            </a:r>
            <a:r>
              <a:rPr lang="en-GB" sz="1400" b="1" dirty="0" err="1">
                <a:latin typeface="+mj-lt"/>
              </a:rPr>
              <a:t>dat</a:t>
            </a:r>
            <a:r>
              <a:rPr lang="en-GB" sz="1400" dirty="0">
                <a:latin typeface="+mj-lt"/>
              </a:rPr>
              <a:t>: raw data in binary format (11-bit per sample) from different leads, sampled at 360 Hz, </a:t>
            </a:r>
          </a:p>
          <a:p>
            <a:pPr lvl="1"/>
            <a:r>
              <a:rPr lang="en-GB" sz="1400" b="1" dirty="0">
                <a:latin typeface="+mj-lt"/>
              </a:rPr>
              <a:t>.</a:t>
            </a:r>
            <a:r>
              <a:rPr lang="en-GB" sz="1400" b="1" dirty="0" err="1">
                <a:latin typeface="+mj-lt"/>
              </a:rPr>
              <a:t>hea</a:t>
            </a:r>
            <a:r>
              <a:rPr lang="en-GB" sz="1400" dirty="0">
                <a:latin typeface="+mj-lt"/>
              </a:rPr>
              <a:t>: header of the corresponding </a:t>
            </a:r>
            <a:r>
              <a:rPr lang="en-GB" sz="1400" i="1" dirty="0">
                <a:latin typeface="+mj-lt"/>
              </a:rPr>
              <a:t>.</a:t>
            </a:r>
            <a:r>
              <a:rPr lang="en-GB" sz="1400" i="1" dirty="0" err="1">
                <a:latin typeface="+mj-lt"/>
              </a:rPr>
              <a:t>dat</a:t>
            </a:r>
            <a:r>
              <a:rPr lang="en-GB" sz="1400" i="1" dirty="0">
                <a:latin typeface="+mj-lt"/>
              </a:rPr>
              <a:t> </a:t>
            </a:r>
            <a:r>
              <a:rPr lang="en-GB" sz="1400" dirty="0">
                <a:latin typeface="+mj-lt"/>
              </a:rPr>
              <a:t>file containing information about sampling frequency, leads recorded, calibration, patient…</a:t>
            </a:r>
          </a:p>
          <a:p>
            <a:pPr lvl="1"/>
            <a:r>
              <a:rPr lang="en-GB" sz="1400" b="1" dirty="0">
                <a:latin typeface="+mj-lt"/>
              </a:rPr>
              <a:t>.</a:t>
            </a:r>
            <a:r>
              <a:rPr lang="en-GB" sz="1400" b="1" dirty="0" err="1">
                <a:latin typeface="+mj-lt"/>
              </a:rPr>
              <a:t>atr</a:t>
            </a:r>
            <a:r>
              <a:rPr lang="en-GB" sz="1400" dirty="0">
                <a:latin typeface="+mj-lt"/>
              </a:rPr>
              <a:t>: manual annotations about the pathologies </a:t>
            </a:r>
          </a:p>
          <a:p>
            <a:pPr lvl="1"/>
            <a:r>
              <a:rPr lang="en-GB" sz="1400" b="1" dirty="0">
                <a:latin typeface="+mj-lt"/>
              </a:rPr>
              <a:t>.</a:t>
            </a:r>
            <a:r>
              <a:rPr lang="en-GB" sz="1400" b="1" dirty="0" err="1">
                <a:latin typeface="+mj-lt"/>
              </a:rPr>
              <a:t>qrs</a:t>
            </a:r>
            <a:r>
              <a:rPr lang="en-GB" sz="1400" b="1" dirty="0">
                <a:latin typeface="+mj-lt"/>
              </a:rPr>
              <a:t>, .</a:t>
            </a:r>
            <a:r>
              <a:rPr lang="en-GB" sz="1400" b="1" dirty="0" err="1">
                <a:latin typeface="+mj-lt"/>
              </a:rPr>
              <a:t>xws</a:t>
            </a:r>
            <a:r>
              <a:rPr lang="en-GB" sz="1400" dirty="0">
                <a:latin typeface="+mj-lt"/>
              </a:rPr>
              <a:t>: other information about QRS complex position and waveform data</a:t>
            </a:r>
          </a:p>
          <a:p>
            <a:pPr lvl="1"/>
            <a:endParaRPr lang="en-GB" sz="1400" dirty="0">
              <a:latin typeface="WarnockPro-Light"/>
            </a:endParaRPr>
          </a:p>
          <a:p>
            <a:r>
              <a:rPr lang="en-GB" sz="1800" dirty="0">
                <a:latin typeface="WarnockPro-Light"/>
              </a:rPr>
              <a:t>This database is widely used </a:t>
            </a:r>
            <a:r>
              <a:rPr lang="en-US" sz="1800" dirty="0">
                <a:latin typeface="WarnockPro-Light"/>
              </a:rPr>
              <a:t>in research for developing and testing arrhythmia detection algorithms.</a:t>
            </a:r>
            <a:r>
              <a:rPr lang="en-GB" sz="1800" dirty="0">
                <a:latin typeface="WarnockPro-Light"/>
              </a:rPr>
              <a:t> 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5EF6908-596B-0807-EE55-9E5F3498D35F}"/>
              </a:ext>
            </a:extLst>
          </p:cNvPr>
          <p:cNvGrpSpPr/>
          <p:nvPr/>
        </p:nvGrpSpPr>
        <p:grpSpPr>
          <a:xfrm>
            <a:off x="6047232" y="1434394"/>
            <a:ext cx="5802665" cy="4404179"/>
            <a:chOff x="6047232" y="1434394"/>
            <a:chExt cx="5802665" cy="4404179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3DDEB537-6713-E026-87CC-6F4ECB45AC6E}"/>
                </a:ext>
              </a:extLst>
            </p:cNvPr>
            <p:cNvSpPr/>
            <p:nvPr/>
          </p:nvSpPr>
          <p:spPr>
            <a:xfrm>
              <a:off x="6047232" y="1465040"/>
              <a:ext cx="1572006" cy="53353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Original folder</a:t>
              </a:r>
            </a:p>
          </p:txBody>
        </p: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FEA77A7C-DBE7-B80E-2ED4-C8DDC9B7F73B}"/>
                </a:ext>
              </a:extLst>
            </p:cNvPr>
            <p:cNvSpPr/>
            <p:nvPr/>
          </p:nvSpPr>
          <p:spPr>
            <a:xfrm>
              <a:off x="6079236" y="2353990"/>
              <a:ext cx="1097280" cy="53353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For each record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F27DC861-1D81-96DA-21F1-56F68E8793B0}"/>
                </a:ext>
              </a:extLst>
            </p:cNvPr>
            <p:cNvSpPr/>
            <p:nvPr/>
          </p:nvSpPr>
          <p:spPr>
            <a:xfrm>
              <a:off x="10177272" y="3056444"/>
              <a:ext cx="1672625" cy="906528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dirty="0"/>
                <a:t>.</a:t>
              </a:r>
              <a:r>
                <a:rPr lang="en-GB" sz="1400" dirty="0" err="1"/>
                <a:t>dat</a:t>
              </a:r>
              <a:r>
                <a:rPr lang="en-GB" sz="1400" dirty="0"/>
                <a:t> from lead1 correctly converted from binary  format</a:t>
              </a:r>
            </a:p>
          </p:txBody>
        </p:sp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647124A2-A3D9-1F82-C520-685351959D82}"/>
                </a:ext>
              </a:extLst>
            </p:cNvPr>
            <p:cNvSpPr/>
            <p:nvPr/>
          </p:nvSpPr>
          <p:spPr>
            <a:xfrm>
              <a:off x="6079236" y="3242940"/>
              <a:ext cx="1097280" cy="533537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Header decoding</a:t>
              </a:r>
            </a:p>
          </p:txBody>
        </p:sp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503ACF8C-4AA0-7C78-17A2-D4D948587251}"/>
                </a:ext>
              </a:extLst>
            </p:cNvPr>
            <p:cNvSpPr/>
            <p:nvPr/>
          </p:nvSpPr>
          <p:spPr>
            <a:xfrm>
              <a:off x="7619238" y="3143948"/>
              <a:ext cx="2191512" cy="731520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Calibration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Leads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Sampling frequency</a:t>
              </a:r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B5E58A76-040B-D099-6F01-00266949E67E}"/>
                </a:ext>
              </a:extLst>
            </p:cNvPr>
            <p:cNvSpPr/>
            <p:nvPr/>
          </p:nvSpPr>
          <p:spPr>
            <a:xfrm>
              <a:off x="10198244" y="4247523"/>
              <a:ext cx="1630680" cy="44870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dirty="0"/>
                <a:t>Saving into a Matlab struct</a:t>
              </a:r>
            </a:p>
          </p:txBody>
        </p: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4042E3F8-3BD8-F5BA-F817-AD9475FA4DA1}"/>
                </a:ext>
              </a:extLst>
            </p:cNvPr>
            <p:cNvCxnSpPr/>
            <p:nvPr/>
          </p:nvCxnSpPr>
          <p:spPr>
            <a:xfrm>
              <a:off x="6501384" y="1998577"/>
              <a:ext cx="0" cy="355413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338EA47E-8A42-EF48-E437-4863D9359D4B}"/>
                </a:ext>
              </a:extLst>
            </p:cNvPr>
            <p:cNvCxnSpPr>
              <a:cxnSpLocks/>
            </p:cNvCxnSpPr>
            <p:nvPr/>
          </p:nvCxnSpPr>
          <p:spPr>
            <a:xfrm>
              <a:off x="6511290" y="2914650"/>
              <a:ext cx="0" cy="328290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0166AA8D-003F-4754-1D4E-29842ACD3C2C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7176516" y="3509708"/>
              <a:ext cx="442722" cy="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9F413AD8-A001-89BF-36BF-EAAA677312FA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9810750" y="3509708"/>
              <a:ext cx="366522" cy="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19059164-87E5-7BDA-44CB-74B9990B9E97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>
            <a:xfrm flipH="1">
              <a:off x="11013584" y="3962972"/>
              <a:ext cx="1" cy="2845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Rettangolo con angoli arrotondati 39">
              <a:extLst>
                <a:ext uri="{FF2B5EF4-FFF2-40B4-BE49-F238E27FC236}">
                  <a16:creationId xmlns:a16="http://schemas.microsoft.com/office/drawing/2014/main" id="{FFEA367D-CE4F-892A-EBC0-3DDA5913DD14}"/>
                </a:ext>
              </a:extLst>
            </p:cNvPr>
            <p:cNvSpPr/>
            <p:nvPr/>
          </p:nvSpPr>
          <p:spPr>
            <a:xfrm>
              <a:off x="6096000" y="5206045"/>
              <a:ext cx="5088672" cy="63252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/>
                <a:t>Note: annotations about single episodes of arrythmia were not saved because not necessary to proceed with the analysis, the crucial point is that these ECG records present a certain pathology</a:t>
              </a:r>
            </a:p>
          </p:txBody>
        </p:sp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D10A403D-04CA-B71C-1A3B-FA40BDA209E1}"/>
                </a:ext>
              </a:extLst>
            </p:cNvPr>
            <p:cNvSpPr/>
            <p:nvPr/>
          </p:nvSpPr>
          <p:spPr>
            <a:xfrm>
              <a:off x="8095942" y="1434394"/>
              <a:ext cx="3491168" cy="62233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Data extraction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9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MIT-BIH arrythmia DB: preprocessing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+mj-lt"/>
              </a:rPr>
              <a:t>First look on data:</a:t>
            </a:r>
          </a:p>
          <a:p>
            <a:pPr lvl="1"/>
            <a:r>
              <a:rPr lang="en-US" sz="1400" dirty="0">
                <a:latin typeface="+mj-lt"/>
              </a:rPr>
              <a:t>Data present clearly </a:t>
            </a:r>
            <a:r>
              <a:rPr lang="en-US" sz="1400" b="1" dirty="0">
                <a:latin typeface="+mj-lt"/>
              </a:rPr>
              <a:t>high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frequency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noise</a:t>
            </a:r>
            <a:r>
              <a:rPr lang="en-US" sz="1400" dirty="0">
                <a:latin typeface="+mj-lt"/>
              </a:rPr>
              <a:t>. Probably these data should be filtered before proceeding with other evaluations. </a:t>
            </a:r>
          </a:p>
          <a:p>
            <a:pPr lvl="1"/>
            <a:r>
              <a:rPr lang="en-US" sz="1400" dirty="0">
                <a:latin typeface="+mj-lt"/>
              </a:rPr>
              <a:t>In our case, as we would like to investigate the behavior at high frequency, </a:t>
            </a:r>
            <a:r>
              <a:rPr lang="en-US" sz="1400" b="1" dirty="0">
                <a:latin typeface="+mj-lt"/>
              </a:rPr>
              <a:t>cleaning</a:t>
            </a:r>
            <a:r>
              <a:rPr lang="en-US" sz="1400" dirty="0">
                <a:latin typeface="+mj-lt"/>
              </a:rPr>
              <a:t> the signal clearly </a:t>
            </a:r>
            <a:r>
              <a:rPr lang="en-US" sz="1400" b="1" dirty="0">
                <a:latin typeface="+mj-lt"/>
              </a:rPr>
              <a:t>leads</a:t>
            </a:r>
            <a:r>
              <a:rPr lang="en-US" sz="1400" dirty="0">
                <a:latin typeface="+mj-lt"/>
              </a:rPr>
              <a:t> to an </a:t>
            </a:r>
            <a:r>
              <a:rPr lang="en-US" sz="1400" b="1" dirty="0">
                <a:latin typeface="+mj-lt"/>
              </a:rPr>
              <a:t>error</a:t>
            </a:r>
          </a:p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Data preprocessing pipeline:</a:t>
            </a:r>
          </a:p>
          <a:p>
            <a:pPr lvl="1"/>
            <a:r>
              <a:rPr lang="en-US" sz="1400" b="1" dirty="0">
                <a:latin typeface="+mj-lt"/>
              </a:rPr>
              <a:t>Drift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removing</a:t>
            </a:r>
            <a:r>
              <a:rPr lang="en-US" sz="1400" dirty="0">
                <a:latin typeface="+mj-lt"/>
              </a:rPr>
              <a:t> with High Pass filter </a:t>
            </a:r>
          </a:p>
          <a:p>
            <a:pPr lvl="1"/>
            <a:r>
              <a:rPr lang="en-US" sz="1400" b="1" dirty="0">
                <a:latin typeface="+mj-lt"/>
              </a:rPr>
              <a:t>Mean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removing</a:t>
            </a:r>
            <a:r>
              <a:rPr lang="en-US" sz="1400" dirty="0">
                <a:latin typeface="+mj-lt"/>
              </a:rPr>
              <a:t> </a:t>
            </a:r>
          </a:p>
          <a:p>
            <a:pPr lvl="1"/>
            <a:r>
              <a:rPr lang="en-US" sz="1400" dirty="0">
                <a:latin typeface="+mj-lt"/>
              </a:rPr>
              <a:t>Record </a:t>
            </a:r>
            <a:r>
              <a:rPr lang="en-US" sz="1400" b="1" dirty="0">
                <a:latin typeface="+mj-lt"/>
              </a:rPr>
              <a:t>subdivision</a:t>
            </a:r>
            <a:r>
              <a:rPr lang="en-US" sz="1400" dirty="0">
                <a:latin typeface="+mj-lt"/>
              </a:rPr>
              <a:t> to augment the total number of signals:</a:t>
            </a:r>
          </a:p>
          <a:p>
            <a:pPr lvl="2"/>
            <a:r>
              <a:rPr lang="en-US" sz="1100" dirty="0">
                <a:latin typeface="+mj-lt"/>
              </a:rPr>
              <a:t>For each patient: 100 randomly selected signals of 10 seconds of duration</a:t>
            </a:r>
          </a:p>
          <a:p>
            <a:pPr lvl="2"/>
            <a:r>
              <a:rPr lang="en-US" sz="1100" dirty="0">
                <a:latin typeface="+mj-lt"/>
              </a:rPr>
              <a:t>Leading to </a:t>
            </a:r>
            <a:r>
              <a:rPr lang="en-US" sz="1100" b="1" dirty="0">
                <a:latin typeface="+mj-lt"/>
              </a:rPr>
              <a:t>4800 signals</a:t>
            </a:r>
          </a:p>
          <a:p>
            <a:r>
              <a:rPr lang="en-US" sz="1800" dirty="0">
                <a:latin typeface="+mj-lt"/>
              </a:rPr>
              <a:t>These </a:t>
            </a:r>
            <a:r>
              <a:rPr lang="en-US" sz="1800" b="1" dirty="0">
                <a:latin typeface="+mj-lt"/>
              </a:rPr>
              <a:t>sub-signals</a:t>
            </a:r>
            <a:r>
              <a:rPr lang="en-US" sz="1800" dirty="0">
                <a:latin typeface="+mj-lt"/>
              </a:rPr>
              <a:t> were used for each subject to evaluate the spectrum</a:t>
            </a:r>
          </a:p>
        </p:txBody>
      </p:sp>
      <p:pic>
        <p:nvPicPr>
          <p:cNvPr id="5" name="Immagine 4" descr="Immagine che contiene schermata, linea, tipografia, design&#10;&#10;Descrizione generata automaticamente">
            <a:extLst>
              <a:ext uri="{FF2B5EF4-FFF2-40B4-BE49-F238E27FC236}">
                <a16:creationId xmlns:a16="http://schemas.microsoft.com/office/drawing/2014/main" id="{6B74F276-24D4-55DC-4976-7A3E3957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3" t="4056" r="8048" b="4665"/>
          <a:stretch/>
        </p:blipFill>
        <p:spPr>
          <a:xfrm>
            <a:off x="6095999" y="1432423"/>
            <a:ext cx="3477769" cy="1964841"/>
          </a:xfrm>
          <a:prstGeom prst="rect">
            <a:avLst/>
          </a:prstGeom>
        </p:spPr>
      </p:pic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A6B0243D-3DE9-2682-BFC7-B3F702CBEC8A}"/>
              </a:ext>
            </a:extLst>
          </p:cNvPr>
          <p:cNvSpPr/>
          <p:nvPr/>
        </p:nvSpPr>
        <p:spPr>
          <a:xfrm>
            <a:off x="7240523" y="1426192"/>
            <a:ext cx="1188720" cy="2541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Signal example</a:t>
            </a:r>
            <a:r>
              <a:rPr lang="it-IT" sz="1200" dirty="0"/>
              <a:t> 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53222659-DA22-AC15-1FF6-B64D6C5D9604}"/>
              </a:ext>
            </a:extLst>
          </p:cNvPr>
          <p:cNvGrpSpPr/>
          <p:nvPr/>
        </p:nvGrpSpPr>
        <p:grpSpPr>
          <a:xfrm>
            <a:off x="5797297" y="2180174"/>
            <a:ext cx="6349381" cy="4042373"/>
            <a:chOff x="5797297" y="2180174"/>
            <a:chExt cx="6349381" cy="4042373"/>
          </a:xfrm>
        </p:grpSpPr>
        <p:pic>
          <p:nvPicPr>
            <p:cNvPr id="11" name="Immagine 10" descr="Immagine che contiene testo, linea, schermata, Diagramma&#10;&#10;Descrizione generata automaticamente">
              <a:extLst>
                <a:ext uri="{FF2B5EF4-FFF2-40B4-BE49-F238E27FC236}">
                  <a16:creationId xmlns:a16="http://schemas.microsoft.com/office/drawing/2014/main" id="{49EB41D3-708A-0243-CAA8-5013BC8D1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0" t="3704" r="8725" b="5457"/>
            <a:stretch/>
          </p:blipFill>
          <p:spPr>
            <a:xfrm>
              <a:off x="7474821" y="3573599"/>
              <a:ext cx="4671857" cy="2648948"/>
            </a:xfrm>
            <a:prstGeom prst="rect">
              <a:avLst/>
            </a:prstGeom>
          </p:spPr>
        </p:pic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0A7B0B5F-59EC-C010-5B1A-9B0C289C62BA}"/>
                </a:ext>
              </a:extLst>
            </p:cNvPr>
            <p:cNvSpPr/>
            <p:nvPr/>
          </p:nvSpPr>
          <p:spPr>
            <a:xfrm>
              <a:off x="9313162" y="3429000"/>
              <a:ext cx="1537717" cy="2541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Elliptical HP filter</a:t>
              </a:r>
              <a:r>
                <a:rPr lang="it-IT" sz="1200" dirty="0">
                  <a:solidFill>
                    <a:schemeClr val="tx1"/>
                  </a:solidFill>
                </a:rPr>
                <a:t> </a:t>
              </a:r>
              <a:endParaRPr lang="it-IT" sz="1200" dirty="0"/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33DB30C6-B231-E5E0-14E9-AD4CEB47AB8E}"/>
                </a:ext>
              </a:extLst>
            </p:cNvPr>
            <p:cNvSpPr/>
            <p:nvPr/>
          </p:nvSpPr>
          <p:spPr>
            <a:xfrm>
              <a:off x="5797297" y="4645020"/>
              <a:ext cx="1502665" cy="50610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Subdivision</a:t>
              </a:r>
              <a:endParaRPr lang="en-GB" sz="4000" dirty="0"/>
            </a:p>
          </p:txBody>
        </p:sp>
        <p:sp>
          <p:nvSpPr>
            <p:cNvPr id="17" name="Freccia curva 16">
              <a:extLst>
                <a:ext uri="{FF2B5EF4-FFF2-40B4-BE49-F238E27FC236}">
                  <a16:creationId xmlns:a16="http://schemas.microsoft.com/office/drawing/2014/main" id="{60D5471F-C6A1-D511-51DE-48E09049F7D4}"/>
                </a:ext>
              </a:extLst>
            </p:cNvPr>
            <p:cNvSpPr/>
            <p:nvPr/>
          </p:nvSpPr>
          <p:spPr>
            <a:xfrm rot="5400000">
              <a:off x="9134475" y="2619467"/>
              <a:ext cx="1176527" cy="297942"/>
            </a:xfrm>
            <a:prstGeom prst="ben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Freccia curva 17">
              <a:extLst>
                <a:ext uri="{FF2B5EF4-FFF2-40B4-BE49-F238E27FC236}">
                  <a16:creationId xmlns:a16="http://schemas.microsoft.com/office/drawing/2014/main" id="{1783527B-987C-C515-2D1F-5EEB1F247C7C}"/>
                </a:ext>
              </a:extLst>
            </p:cNvPr>
            <p:cNvSpPr/>
            <p:nvPr/>
          </p:nvSpPr>
          <p:spPr>
            <a:xfrm rot="5400000" flipV="1">
              <a:off x="6873808" y="4086919"/>
              <a:ext cx="733430" cy="346710"/>
            </a:xfrm>
            <a:prstGeom prst="ben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41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MIT-BIH arrythmia DB: spectrums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3427257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+mj-lt"/>
              </a:rPr>
              <a:t>Spectrums were </a:t>
            </a:r>
            <a:r>
              <a:rPr lang="en-US" sz="1800" b="1" dirty="0">
                <a:latin typeface="+mj-lt"/>
              </a:rPr>
              <a:t>evaluated</a:t>
            </a:r>
            <a:r>
              <a:rPr lang="en-US" sz="1800" dirty="0">
                <a:latin typeface="+mj-lt"/>
              </a:rPr>
              <a:t> using the </a:t>
            </a:r>
            <a:r>
              <a:rPr lang="en-US" sz="1800" b="1" dirty="0">
                <a:latin typeface="+mj-lt"/>
              </a:rPr>
              <a:t>AR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estimation</a:t>
            </a:r>
            <a:r>
              <a:rPr lang="en-US" sz="1800" dirty="0">
                <a:latin typeface="+mj-lt"/>
              </a:rPr>
              <a:t> as done previously. Then, </a:t>
            </a:r>
            <a:r>
              <a:rPr lang="en-US" sz="1800" b="1" dirty="0">
                <a:latin typeface="+mj-lt"/>
              </a:rPr>
              <a:t>mean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±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SD</a:t>
            </a:r>
            <a:r>
              <a:rPr lang="en-US" sz="1800" dirty="0">
                <a:latin typeface="+mj-lt"/>
              </a:rPr>
              <a:t> spectrum were plotted.</a:t>
            </a:r>
          </a:p>
          <a:p>
            <a:r>
              <a:rPr lang="en-US" sz="1800" dirty="0">
                <a:latin typeface="+mj-lt"/>
              </a:rPr>
              <a:t>In some traces there are appreciable </a:t>
            </a:r>
            <a:r>
              <a:rPr lang="en-US" sz="1800" b="1" dirty="0">
                <a:latin typeface="+mj-lt"/>
              </a:rPr>
              <a:t>peaks</a:t>
            </a:r>
            <a:r>
              <a:rPr lang="en-US" sz="1800" dirty="0">
                <a:latin typeface="+mj-lt"/>
              </a:rPr>
              <a:t> at </a:t>
            </a:r>
            <a:r>
              <a:rPr lang="en-US" sz="1800" b="1" dirty="0">
                <a:latin typeface="+mj-lt"/>
              </a:rPr>
              <a:t>high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frequency</a:t>
            </a:r>
            <a:r>
              <a:rPr lang="en-US" sz="1800" dirty="0">
                <a:latin typeface="+mj-lt"/>
              </a:rPr>
              <a:t>, conducible to </a:t>
            </a:r>
            <a:r>
              <a:rPr lang="en-US" sz="1800" b="1" dirty="0">
                <a:latin typeface="+mj-lt"/>
              </a:rPr>
              <a:t>noise</a:t>
            </a:r>
          </a:p>
          <a:p>
            <a:r>
              <a:rPr lang="en-US" sz="1800" b="1" dirty="0">
                <a:latin typeface="+mj-lt"/>
              </a:rPr>
              <a:t>No</a:t>
            </a:r>
            <a:r>
              <a:rPr lang="en-US" sz="1800" dirty="0">
                <a:latin typeface="+mj-lt"/>
              </a:rPr>
              <a:t> trace have </a:t>
            </a:r>
            <a:r>
              <a:rPr lang="en-US" sz="1800" b="1" dirty="0">
                <a:latin typeface="+mj-lt"/>
              </a:rPr>
              <a:t>sparse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high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frequency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components, </a:t>
            </a:r>
            <a:r>
              <a:rPr lang="en-US" sz="1800" dirty="0">
                <a:latin typeface="+mj-lt"/>
              </a:rPr>
              <a:t>while low frequency ones are very well represented</a:t>
            </a:r>
          </a:p>
          <a:p>
            <a:r>
              <a:rPr lang="en-US" sz="1800" dirty="0">
                <a:latin typeface="+mj-lt"/>
              </a:rPr>
              <a:t>Clearly, there are some </a:t>
            </a:r>
            <a:r>
              <a:rPr lang="en-US" sz="1800" b="1" dirty="0">
                <a:latin typeface="+mj-lt"/>
              </a:rPr>
              <a:t>differences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between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subjects</a:t>
            </a:r>
            <a:r>
              <a:rPr lang="en-US" sz="1800" dirty="0">
                <a:latin typeface="+mj-lt"/>
              </a:rPr>
              <a:t> </a:t>
            </a:r>
          </a:p>
          <a:p>
            <a:endParaRPr lang="en-US" sz="1800" b="1" dirty="0">
              <a:latin typeface="+mj-lt"/>
            </a:endParaRPr>
          </a:p>
        </p:txBody>
      </p:sp>
      <p:pic>
        <p:nvPicPr>
          <p:cNvPr id="16" name="Immagine 15" descr="Immagine che contiene diagramma, schizzo, linea, disegno&#10;&#10;Descrizione generata automaticamente">
            <a:extLst>
              <a:ext uri="{FF2B5EF4-FFF2-40B4-BE49-F238E27FC236}">
                <a16:creationId xmlns:a16="http://schemas.microsoft.com/office/drawing/2014/main" id="{C722B538-93CA-B9FE-B0B4-54F8BB7A6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t="3978" r="8000" b="4626"/>
          <a:stretch/>
        </p:blipFill>
        <p:spPr>
          <a:xfrm>
            <a:off x="3769360" y="1432424"/>
            <a:ext cx="8080537" cy="4581412"/>
          </a:xfrm>
          <a:prstGeom prst="rect">
            <a:avLst/>
          </a:prstGeom>
        </p:spPr>
      </p:pic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2C52CB7A-6796-F071-366E-8807273C56A5}"/>
              </a:ext>
            </a:extLst>
          </p:cNvPr>
          <p:cNvSpPr/>
          <p:nvPr/>
        </p:nvSpPr>
        <p:spPr>
          <a:xfrm>
            <a:off x="6847840" y="5042285"/>
            <a:ext cx="670560" cy="687955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2DD4C857-F49C-5478-AD5E-A8FCCF02795E}"/>
              </a:ext>
            </a:extLst>
          </p:cNvPr>
          <p:cNvSpPr/>
          <p:nvPr/>
        </p:nvSpPr>
        <p:spPr>
          <a:xfrm>
            <a:off x="9926320" y="5042284"/>
            <a:ext cx="670560" cy="687955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04687374-A87B-42EF-E896-3D7C1168FC6C}"/>
              </a:ext>
            </a:extLst>
          </p:cNvPr>
          <p:cNvSpPr/>
          <p:nvPr/>
        </p:nvSpPr>
        <p:spPr>
          <a:xfrm>
            <a:off x="6654800" y="4582160"/>
            <a:ext cx="5195097" cy="130048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 descr="Immagine che contiene schizzo, diagramma, linea, disegno&#10;&#10;Descrizione generata automaticamente">
            <a:extLst>
              <a:ext uri="{FF2B5EF4-FFF2-40B4-BE49-F238E27FC236}">
                <a16:creationId xmlns:a16="http://schemas.microsoft.com/office/drawing/2014/main" id="{C375589E-4BA2-908A-1E32-3765F996BC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" t="3977" r="8501" b="4952"/>
          <a:stretch/>
        </p:blipFill>
        <p:spPr>
          <a:xfrm>
            <a:off x="3769360" y="1432423"/>
            <a:ext cx="8188960" cy="4631055"/>
          </a:xfrm>
          <a:prstGeom prst="rect">
            <a:avLst/>
          </a:prstGeom>
        </p:spPr>
      </p:pic>
      <p:pic>
        <p:nvPicPr>
          <p:cNvPr id="25" name="Immagine 24" descr="Immagine che contiene diagramma, schizzo, linea, testo&#10;&#10;Descrizione generata automaticamente">
            <a:extLst>
              <a:ext uri="{FF2B5EF4-FFF2-40B4-BE49-F238E27FC236}">
                <a16:creationId xmlns:a16="http://schemas.microsoft.com/office/drawing/2014/main" id="{12740D10-09E0-6495-362F-F25165E589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4464" r="8417" b="4951"/>
          <a:stretch/>
        </p:blipFill>
        <p:spPr>
          <a:xfrm>
            <a:off x="3769359" y="1432422"/>
            <a:ext cx="8166591" cy="4631055"/>
          </a:xfrm>
          <a:prstGeom prst="rect">
            <a:avLst/>
          </a:prstGeom>
        </p:spPr>
      </p:pic>
      <p:pic>
        <p:nvPicPr>
          <p:cNvPr id="27" name="Immagine 26" descr="Immagine che contiene schizzo, diagramma, disegno, testo&#10;&#10;Descrizione generata automaticamente">
            <a:extLst>
              <a:ext uri="{FF2B5EF4-FFF2-40B4-BE49-F238E27FC236}">
                <a16:creationId xmlns:a16="http://schemas.microsoft.com/office/drawing/2014/main" id="{456AE223-CFBB-4E4B-392F-16EF28742C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 t="4302" r="7750" b="4139"/>
          <a:stretch/>
        </p:blipFill>
        <p:spPr>
          <a:xfrm>
            <a:off x="3769358" y="1454252"/>
            <a:ext cx="8153610" cy="4631054"/>
          </a:xfrm>
          <a:prstGeom prst="rect">
            <a:avLst/>
          </a:prstGeom>
        </p:spPr>
      </p:pic>
      <p:pic>
        <p:nvPicPr>
          <p:cNvPr id="29" name="Immagine 28" descr="Immagine che contiene diagramma, schizzo, linea, testo&#10;&#10;Descrizione generata automaticamente">
            <a:extLst>
              <a:ext uri="{FF2B5EF4-FFF2-40B4-BE49-F238E27FC236}">
                <a16:creationId xmlns:a16="http://schemas.microsoft.com/office/drawing/2014/main" id="{FC96C7EE-C6F2-12A0-854C-7DEC6B817F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 t="3327" r="8584" b="4139"/>
          <a:stretch/>
        </p:blipFill>
        <p:spPr>
          <a:xfrm>
            <a:off x="3769356" y="1434339"/>
            <a:ext cx="8080537" cy="4650967"/>
          </a:xfrm>
          <a:prstGeom prst="rect">
            <a:avLst/>
          </a:prstGeom>
        </p:spPr>
      </p:pic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B3550CC1-0C22-B6C2-226F-772203DFC67E}"/>
              </a:ext>
            </a:extLst>
          </p:cNvPr>
          <p:cNvSpPr/>
          <p:nvPr/>
        </p:nvSpPr>
        <p:spPr>
          <a:xfrm>
            <a:off x="342103" y="5221224"/>
            <a:ext cx="3391901" cy="10576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If there are difference between pathologies, these not seems to be represented into high frequencies</a:t>
            </a:r>
          </a:p>
        </p:txBody>
      </p:sp>
    </p:spTree>
    <p:extLst>
      <p:ext uri="{BB962C8B-B14F-4D97-AF65-F5344CB8AC3E}">
        <p14:creationId xmlns:p14="http://schemas.microsoft.com/office/powerpoint/2010/main" val="427787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comparison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596234" y="1426171"/>
            <a:ext cx="4856478" cy="2113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MIT-BIH spectrums</a:t>
            </a:r>
          </a:p>
          <a:p>
            <a:r>
              <a:rPr lang="en-US" sz="1600" b="1" dirty="0">
                <a:latin typeface="+mj-lt"/>
              </a:rPr>
              <a:t>Clear distribution of spectrum shape</a:t>
            </a:r>
          </a:p>
          <a:p>
            <a:r>
              <a:rPr lang="en-US" sz="1600" b="1" dirty="0">
                <a:latin typeface="+mj-lt"/>
              </a:rPr>
              <a:t>peaks</a:t>
            </a:r>
            <a:r>
              <a:rPr lang="en-US" sz="1600" dirty="0">
                <a:latin typeface="+mj-lt"/>
              </a:rPr>
              <a:t> at </a:t>
            </a:r>
            <a:r>
              <a:rPr lang="en-US" sz="1600" b="1" dirty="0">
                <a:latin typeface="+mj-lt"/>
              </a:rPr>
              <a:t>high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frequency</a:t>
            </a:r>
            <a:r>
              <a:rPr lang="en-US" sz="1600" dirty="0">
                <a:latin typeface="+mj-lt"/>
              </a:rPr>
              <a:t>, conducible to </a:t>
            </a:r>
            <a:r>
              <a:rPr lang="en-US" sz="1600" b="1" dirty="0">
                <a:latin typeface="+mj-lt"/>
              </a:rPr>
              <a:t>noise</a:t>
            </a:r>
          </a:p>
          <a:p>
            <a:r>
              <a:rPr lang="en-US" sz="1600" b="1" dirty="0">
                <a:latin typeface="+mj-lt"/>
              </a:rPr>
              <a:t>No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sparse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high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frequency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components,  </a:t>
            </a:r>
            <a:r>
              <a:rPr lang="en-US" sz="1600" dirty="0">
                <a:latin typeface="+mj-lt"/>
              </a:rPr>
              <a:t>dominant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presence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of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low frequency ones 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8DF7B6-D776-2E3F-902E-3B3B91467091}"/>
              </a:ext>
            </a:extLst>
          </p:cNvPr>
          <p:cNvSpPr txBox="1">
            <a:spLocks/>
          </p:cNvSpPr>
          <p:nvPr/>
        </p:nvSpPr>
        <p:spPr>
          <a:xfrm>
            <a:off x="6541869" y="1426170"/>
            <a:ext cx="4856478" cy="2113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AVNRT reference trace spectrums</a:t>
            </a:r>
          </a:p>
          <a:p>
            <a:r>
              <a:rPr lang="en-US" sz="1600" b="1" dirty="0">
                <a:latin typeface="+mj-lt"/>
              </a:rPr>
              <a:t>Unclear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distribution</a:t>
            </a:r>
            <a:r>
              <a:rPr lang="en-US" sz="1600" dirty="0">
                <a:latin typeface="+mj-lt"/>
              </a:rPr>
              <a:t> of spectrum shapes</a:t>
            </a:r>
          </a:p>
          <a:p>
            <a:r>
              <a:rPr lang="en-US" sz="1600" b="1" dirty="0">
                <a:latin typeface="+mj-lt"/>
              </a:rPr>
              <a:t>Absence</a:t>
            </a:r>
            <a:r>
              <a:rPr lang="en-US" sz="1600" dirty="0">
                <a:latin typeface="+mj-lt"/>
              </a:rPr>
              <a:t> of appreciable </a:t>
            </a:r>
            <a:r>
              <a:rPr lang="en-US" sz="1600" b="1" dirty="0">
                <a:latin typeface="+mj-lt"/>
              </a:rPr>
              <a:t>noise</a:t>
            </a:r>
          </a:p>
          <a:p>
            <a:r>
              <a:rPr lang="en-US" sz="1600" dirty="0">
                <a:latin typeface="+mj-lt"/>
              </a:rPr>
              <a:t>Presence of </a:t>
            </a:r>
            <a:r>
              <a:rPr lang="en-US" sz="1600" b="1" dirty="0">
                <a:latin typeface="+mj-lt"/>
              </a:rPr>
              <a:t>spectrums</a:t>
            </a:r>
            <a:r>
              <a:rPr lang="en-US" sz="1600" dirty="0">
                <a:latin typeface="+mj-lt"/>
              </a:rPr>
              <a:t> with </a:t>
            </a:r>
            <a:r>
              <a:rPr lang="en-US" sz="1600" b="1" dirty="0">
                <a:latin typeface="+mj-lt"/>
              </a:rPr>
              <a:t>sparse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high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frequency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components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pic>
        <p:nvPicPr>
          <p:cNvPr id="8" name="Immagine 7" descr="Immagine che contiene diagramma, schizzo, disegno, linea&#10;&#10;Descrizione generata automaticamente">
            <a:extLst>
              <a:ext uri="{FF2B5EF4-FFF2-40B4-BE49-F238E27FC236}">
                <a16:creationId xmlns:a16="http://schemas.microsoft.com/office/drawing/2014/main" id="{4195C961-2019-94C6-805D-C8DB6C9AF6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" t="1542" r="7750" b="4951"/>
          <a:stretch/>
        </p:blipFill>
        <p:spPr>
          <a:xfrm>
            <a:off x="6541868" y="3168748"/>
            <a:ext cx="5054599" cy="2917284"/>
          </a:xfrm>
          <a:prstGeom prst="rect">
            <a:avLst/>
          </a:prstGeom>
        </p:spPr>
      </p:pic>
      <p:pic>
        <p:nvPicPr>
          <p:cNvPr id="10" name="Immagine 9" descr="Immagine che contiene diagramma, schizzo&#10;&#10;Descrizione generata automaticamente">
            <a:extLst>
              <a:ext uri="{FF2B5EF4-FFF2-40B4-BE49-F238E27FC236}">
                <a16:creationId xmlns:a16="http://schemas.microsoft.com/office/drawing/2014/main" id="{6EB2634A-3C84-508C-10E3-8AAB896C69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" t="1381" r="8667" b="4463"/>
          <a:stretch/>
        </p:blipFill>
        <p:spPr>
          <a:xfrm>
            <a:off x="6582507" y="3163186"/>
            <a:ext cx="5013959" cy="2940441"/>
          </a:xfrm>
          <a:prstGeom prst="rect">
            <a:avLst/>
          </a:prstGeom>
        </p:spPr>
      </p:pic>
      <p:pic>
        <p:nvPicPr>
          <p:cNvPr id="12" name="Immagine 11" descr="Immagine che contiene diagramma, schizzo, disegno&#10;&#10;Descrizione generata automaticamente">
            <a:extLst>
              <a:ext uri="{FF2B5EF4-FFF2-40B4-BE49-F238E27FC236}">
                <a16:creationId xmlns:a16="http://schemas.microsoft.com/office/drawing/2014/main" id="{B0BE2178-2B09-3D70-9523-B8F63D7535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030" r="7750" b="5113"/>
          <a:stretch/>
        </p:blipFill>
        <p:spPr>
          <a:xfrm>
            <a:off x="6582505" y="3163186"/>
            <a:ext cx="5109787" cy="2940440"/>
          </a:xfrm>
          <a:prstGeom prst="rect">
            <a:avLst/>
          </a:prstGeom>
        </p:spPr>
      </p:pic>
      <p:pic>
        <p:nvPicPr>
          <p:cNvPr id="14" name="Immagine 13" descr="Immagine che contiene schizzo, diagramma, disegno, linea&#10;&#10;Descrizione generata automaticamente">
            <a:extLst>
              <a:ext uri="{FF2B5EF4-FFF2-40B4-BE49-F238E27FC236}">
                <a16:creationId xmlns:a16="http://schemas.microsoft.com/office/drawing/2014/main" id="{D31D58A1-2AA1-173C-D5E0-096A03083F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7" t="3977" r="8500" b="5276"/>
          <a:stretch/>
        </p:blipFill>
        <p:spPr>
          <a:xfrm>
            <a:off x="692059" y="3163187"/>
            <a:ext cx="5171787" cy="2917284"/>
          </a:xfrm>
          <a:prstGeom prst="rect">
            <a:avLst/>
          </a:prstGeom>
        </p:spPr>
      </p:pic>
      <p:pic>
        <p:nvPicPr>
          <p:cNvPr id="17" name="Immagine 16" descr="Immagine che contiene schizzo, diagramma, disegno&#10;&#10;Descrizione generata automaticamente">
            <a:extLst>
              <a:ext uri="{FF2B5EF4-FFF2-40B4-BE49-F238E27FC236}">
                <a16:creationId xmlns:a16="http://schemas.microsoft.com/office/drawing/2014/main" id="{475B0015-2F81-3EAE-376F-3F070217FE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4220" r="8166" b="5493"/>
          <a:stretch/>
        </p:blipFill>
        <p:spPr>
          <a:xfrm>
            <a:off x="692058" y="3163186"/>
            <a:ext cx="5267613" cy="2927157"/>
          </a:xfrm>
          <a:prstGeom prst="rect">
            <a:avLst/>
          </a:prstGeom>
        </p:spPr>
      </p:pic>
      <p:pic>
        <p:nvPicPr>
          <p:cNvPr id="22" name="Immagine 21" descr="Immagine che contiene testo, diagramma, linea, schizzo&#10;&#10;Descrizione generata automaticamente">
            <a:extLst>
              <a:ext uri="{FF2B5EF4-FFF2-40B4-BE49-F238E27FC236}">
                <a16:creationId xmlns:a16="http://schemas.microsoft.com/office/drawing/2014/main" id="{EB6FA758-B261-ADC1-7E38-4C55C44A33D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3490" r="8250" b="4464"/>
          <a:stretch/>
        </p:blipFill>
        <p:spPr>
          <a:xfrm>
            <a:off x="707396" y="3134040"/>
            <a:ext cx="5267613" cy="2998732"/>
          </a:xfrm>
          <a:prstGeom prst="rect">
            <a:avLst/>
          </a:prstGeom>
        </p:spPr>
      </p:pic>
      <p:pic>
        <p:nvPicPr>
          <p:cNvPr id="26" name="Immagine 25" descr="Immagine che contiene schizzo, diagramma, linea, disegno&#10;&#10;Descrizione generata automaticamente">
            <a:extLst>
              <a:ext uri="{FF2B5EF4-FFF2-40B4-BE49-F238E27FC236}">
                <a16:creationId xmlns:a16="http://schemas.microsoft.com/office/drawing/2014/main" id="{6BD5A278-4AE4-914F-E305-A7E807EE11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4" t="3490" r="8417" b="5204"/>
          <a:stretch/>
        </p:blipFill>
        <p:spPr>
          <a:xfrm>
            <a:off x="722733" y="3170326"/>
            <a:ext cx="5236938" cy="29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AVNRT spectrums: going deeper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8DF7B6-D776-2E3F-902E-3B3B91467091}"/>
              </a:ext>
            </a:extLst>
          </p:cNvPr>
          <p:cNvSpPr txBox="1">
            <a:spLocks/>
          </p:cNvSpPr>
          <p:nvPr/>
        </p:nvSpPr>
        <p:spPr>
          <a:xfrm>
            <a:off x="233681" y="1483223"/>
            <a:ext cx="11054079" cy="73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Seems that differences between spectrums should be found into the intrinsic characteristics of signals, instead of the pathology.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Which are the differences between reference traces that can justify such behavior?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pic>
        <p:nvPicPr>
          <p:cNvPr id="5" name="Immagine 4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B6F6E56A-DABC-BA6E-A753-2B2163CA7C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1542" r="8417" b="5276"/>
          <a:stretch/>
        </p:blipFill>
        <p:spPr>
          <a:xfrm>
            <a:off x="241523" y="2517260"/>
            <a:ext cx="4462558" cy="2958980"/>
          </a:xfrm>
          <a:prstGeom prst="rect">
            <a:avLst/>
          </a:prstGeom>
        </p:spPr>
      </p:pic>
      <p:pic>
        <p:nvPicPr>
          <p:cNvPr id="9" name="Immagine 8" descr="Immagine che contiene diagramma, schizzo&#10;&#10;Descrizione generata automaticamente">
            <a:extLst>
              <a:ext uri="{FF2B5EF4-FFF2-40B4-BE49-F238E27FC236}">
                <a16:creationId xmlns:a16="http://schemas.microsoft.com/office/drawing/2014/main" id="{956440E6-960F-5956-55B0-93F5ABCC2D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7" t="2434" r="8584" b="4150"/>
          <a:stretch/>
        </p:blipFill>
        <p:spPr>
          <a:xfrm>
            <a:off x="4704081" y="2517260"/>
            <a:ext cx="4462558" cy="295898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6816052-3E22-E469-4AEC-2BE9F845ED85}"/>
              </a:ext>
            </a:extLst>
          </p:cNvPr>
          <p:cNvSpPr txBox="1">
            <a:spLocks/>
          </p:cNvSpPr>
          <p:nvPr/>
        </p:nvSpPr>
        <p:spPr>
          <a:xfrm>
            <a:off x="9475942" y="2651760"/>
            <a:ext cx="2604297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Looking at these examples, seems that a </a:t>
            </a:r>
            <a:r>
              <a:rPr lang="en-US" sz="1600" b="1" dirty="0">
                <a:latin typeface="+mj-lt"/>
              </a:rPr>
              <a:t>spectrum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with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high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frequency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components</a:t>
            </a:r>
            <a:r>
              <a:rPr lang="en-US" sz="1600" dirty="0">
                <a:latin typeface="+mj-lt"/>
              </a:rPr>
              <a:t> is </a:t>
            </a:r>
            <a:r>
              <a:rPr lang="en-US" sz="1600" b="1" dirty="0">
                <a:latin typeface="+mj-lt"/>
              </a:rPr>
              <a:t>associated</a:t>
            </a:r>
            <a:r>
              <a:rPr lang="en-US" sz="1600" dirty="0">
                <a:latin typeface="+mj-lt"/>
              </a:rPr>
              <a:t> with a signal with an </a:t>
            </a:r>
            <a:r>
              <a:rPr lang="en-US" sz="1600" b="1" dirty="0">
                <a:latin typeface="+mj-lt"/>
              </a:rPr>
              <a:t>amplitude</a:t>
            </a:r>
            <a:r>
              <a:rPr lang="en-US" sz="1600" dirty="0">
                <a:latin typeface="+mj-lt"/>
              </a:rPr>
              <a:t> of the </a:t>
            </a:r>
            <a:r>
              <a:rPr lang="en-US" sz="1600" b="1" dirty="0">
                <a:latin typeface="+mj-lt"/>
              </a:rPr>
              <a:t>QRS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much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higher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than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other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waves</a:t>
            </a:r>
            <a:r>
              <a:rPr lang="en-US" sz="1600" dirty="0">
                <a:latin typeface="+mj-lt"/>
              </a:rPr>
              <a:t>, particularly the </a:t>
            </a:r>
            <a:r>
              <a:rPr lang="en-US" sz="1600" b="1" dirty="0">
                <a:latin typeface="+mj-lt"/>
              </a:rPr>
              <a:t>P</a:t>
            </a:r>
            <a:r>
              <a:rPr lang="en-US" sz="1600" dirty="0">
                <a:latin typeface="+mj-lt"/>
              </a:rPr>
              <a:t> one. 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Such consideration suggest the </a:t>
            </a:r>
            <a:r>
              <a:rPr lang="en-US" sz="1600" b="1" dirty="0">
                <a:solidFill>
                  <a:schemeClr val="accent1"/>
                </a:solidFill>
                <a:latin typeface="+mj-lt"/>
              </a:rPr>
              <a:t>possibility of masking between components</a:t>
            </a:r>
            <a:r>
              <a:rPr lang="en-US" sz="1600" dirty="0">
                <a:latin typeface="+mj-lt"/>
              </a:rPr>
              <a:t>.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432A65B5-2906-25EA-5094-02BE0A88CDD2}"/>
              </a:ext>
            </a:extLst>
          </p:cNvPr>
          <p:cNvSpPr/>
          <p:nvPr/>
        </p:nvSpPr>
        <p:spPr>
          <a:xfrm>
            <a:off x="1847962" y="2214880"/>
            <a:ext cx="1249680" cy="2235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/>
              <a:t>Time domain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AC35A91E-C857-56F9-A306-CE8866F99685}"/>
              </a:ext>
            </a:extLst>
          </p:cNvPr>
          <p:cNvSpPr/>
          <p:nvPr/>
        </p:nvSpPr>
        <p:spPr>
          <a:xfrm>
            <a:off x="6310520" y="2214880"/>
            <a:ext cx="1249680" cy="2235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FFT domain</a:t>
            </a:r>
          </a:p>
        </p:txBody>
      </p:sp>
      <p:pic>
        <p:nvPicPr>
          <p:cNvPr id="14" name="Immagine 13" descr="Immagine che contiene diagramma, linea, testo&#10;&#10;Descrizione generata automaticamente">
            <a:extLst>
              <a:ext uri="{FF2B5EF4-FFF2-40B4-BE49-F238E27FC236}">
                <a16:creationId xmlns:a16="http://schemas.microsoft.com/office/drawing/2014/main" id="{B3B489CA-6E91-C208-C9B9-C29070D01A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-82" r="8750" b="5276"/>
          <a:stretch/>
        </p:blipFill>
        <p:spPr>
          <a:xfrm>
            <a:off x="233681" y="2517261"/>
            <a:ext cx="4462558" cy="2958979"/>
          </a:xfrm>
          <a:prstGeom prst="rect">
            <a:avLst/>
          </a:prstGeom>
        </p:spPr>
      </p:pic>
      <p:pic>
        <p:nvPicPr>
          <p:cNvPr id="16" name="Immagine 15" descr="Immagine che contiene diagramma, schizzo, linea, disegno&#10;&#10;Descrizione generata automaticamente">
            <a:extLst>
              <a:ext uri="{FF2B5EF4-FFF2-40B4-BE49-F238E27FC236}">
                <a16:creationId xmlns:a16="http://schemas.microsoft.com/office/drawing/2014/main" id="{C713F050-E29B-CBAA-61FA-51A7AF3CF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1704" r="8001" b="5276"/>
          <a:stretch/>
        </p:blipFill>
        <p:spPr>
          <a:xfrm>
            <a:off x="4696239" y="2472612"/>
            <a:ext cx="4552970" cy="2958979"/>
          </a:xfrm>
          <a:prstGeom prst="rect">
            <a:avLst/>
          </a:prstGeom>
        </p:spPr>
      </p:pic>
      <p:pic>
        <p:nvPicPr>
          <p:cNvPr id="18" name="Immagine 17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F8700BA5-3B74-C88F-F243-56FFDD1ABB9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029" r="8501" b="4789"/>
          <a:stretch/>
        </p:blipFill>
        <p:spPr>
          <a:xfrm>
            <a:off x="241523" y="2517258"/>
            <a:ext cx="4467474" cy="2958979"/>
          </a:xfrm>
          <a:prstGeom prst="rect">
            <a:avLst/>
          </a:prstGeom>
        </p:spPr>
      </p:pic>
      <p:pic>
        <p:nvPicPr>
          <p:cNvPr id="20" name="Immagine 19" descr="Immagine che contiene diagramma, schizzo, disegno&#10;&#10;Descrizione generata automaticamente">
            <a:extLst>
              <a:ext uri="{FF2B5EF4-FFF2-40B4-BE49-F238E27FC236}">
                <a16:creationId xmlns:a16="http://schemas.microsoft.com/office/drawing/2014/main" id="{42450FF3-9F4B-FDEE-66D0-DE2BEE1EBCD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354" r="8083" b="5115"/>
          <a:stretch/>
        </p:blipFill>
        <p:spPr>
          <a:xfrm>
            <a:off x="4711923" y="2472609"/>
            <a:ext cx="4552970" cy="2958978"/>
          </a:xfrm>
          <a:prstGeom prst="rect">
            <a:avLst/>
          </a:prstGeom>
        </p:spPr>
      </p:pic>
      <p:pic>
        <p:nvPicPr>
          <p:cNvPr id="22" name="Immagine 21" descr="Immagine che contiene diagramma, schizzo, linea, testo&#10;&#10;Descrizione generata automaticamente">
            <a:extLst>
              <a:ext uri="{FF2B5EF4-FFF2-40B4-BE49-F238E27FC236}">
                <a16:creationId xmlns:a16="http://schemas.microsoft.com/office/drawing/2014/main" id="{90E2FE13-2FD3-6208-C940-4814F1DDA28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2030" r="8417" b="5276"/>
          <a:stretch/>
        </p:blipFill>
        <p:spPr>
          <a:xfrm>
            <a:off x="241523" y="2517254"/>
            <a:ext cx="4439032" cy="2958979"/>
          </a:xfrm>
          <a:prstGeom prst="rect">
            <a:avLst/>
          </a:prstGeom>
        </p:spPr>
      </p:pic>
      <p:pic>
        <p:nvPicPr>
          <p:cNvPr id="24" name="Immagine 23" descr="Immagine che contiene diagramma, linea, testo&#10;&#10;Descrizione generata automaticamente">
            <a:extLst>
              <a:ext uri="{FF2B5EF4-FFF2-40B4-BE49-F238E27FC236}">
                <a16:creationId xmlns:a16="http://schemas.microsoft.com/office/drawing/2014/main" id="{3D35B324-2BAE-2539-547A-29258053150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3" t="1705" r="8667" b="5113"/>
          <a:stretch/>
        </p:blipFill>
        <p:spPr>
          <a:xfrm>
            <a:off x="4719765" y="2462577"/>
            <a:ext cx="4537286" cy="2969010"/>
          </a:xfrm>
          <a:prstGeom prst="rect">
            <a:avLst/>
          </a:prstGeom>
        </p:spPr>
      </p:pic>
      <p:pic>
        <p:nvPicPr>
          <p:cNvPr id="26" name="Immagine 25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AF70E54E-ACE8-8E9F-F89E-D2929F7EEEE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7" t="1055" r="8417" b="4789"/>
          <a:stretch/>
        </p:blipFill>
        <p:spPr>
          <a:xfrm>
            <a:off x="241523" y="2438400"/>
            <a:ext cx="4439032" cy="3037833"/>
          </a:xfrm>
          <a:prstGeom prst="rect">
            <a:avLst/>
          </a:prstGeom>
        </p:spPr>
      </p:pic>
      <p:pic>
        <p:nvPicPr>
          <p:cNvPr id="28" name="Immagine 27" descr="Immagine che contiene diagramma, schizzo&#10;&#10;Descrizione generata automaticamente">
            <a:extLst>
              <a:ext uri="{FF2B5EF4-FFF2-40B4-BE49-F238E27FC236}">
                <a16:creationId xmlns:a16="http://schemas.microsoft.com/office/drawing/2014/main" id="{89C5A62B-612A-1500-1AB6-5ACC52879FB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1380" r="8584" b="4139"/>
          <a:stretch/>
        </p:blipFill>
        <p:spPr>
          <a:xfrm>
            <a:off x="4719765" y="2472609"/>
            <a:ext cx="4552970" cy="29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5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Spare1 trace ≠ Reference trace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41" y="1487287"/>
            <a:ext cx="10401551" cy="4786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So far, we </a:t>
            </a:r>
            <a:r>
              <a:rPr lang="en-US" sz="1800" b="1" dirty="0">
                <a:solidFill>
                  <a:srgbClr val="C00000"/>
                </a:solidFill>
              </a:rPr>
              <a:t>trusted</a:t>
            </a:r>
            <a:r>
              <a:rPr lang="en-US" sz="1800" dirty="0"/>
              <a:t> that the </a:t>
            </a:r>
            <a:r>
              <a:rPr lang="en-US" sz="1800" b="1" dirty="0">
                <a:solidFill>
                  <a:srgbClr val="C00000"/>
                </a:solidFill>
              </a:rPr>
              <a:t>reference</a:t>
            </a:r>
            <a:r>
              <a:rPr lang="en-US" sz="1800" dirty="0"/>
              <a:t> trace and the </a:t>
            </a:r>
            <a:r>
              <a:rPr lang="en-US" sz="1800" b="1" dirty="0">
                <a:solidFill>
                  <a:srgbClr val="C00000"/>
                </a:solidFill>
              </a:rPr>
              <a:t>spare1</a:t>
            </a:r>
            <a:r>
              <a:rPr lang="en-US" sz="1800" dirty="0"/>
              <a:t> trace were composed by the </a:t>
            </a:r>
            <a:r>
              <a:rPr lang="en-US" sz="1800" b="1" dirty="0">
                <a:solidFill>
                  <a:srgbClr val="C00000"/>
                </a:solidFill>
              </a:rPr>
              <a:t>same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signals</a:t>
            </a:r>
            <a:r>
              <a:rPr lang="en-US" sz="1800" dirty="0"/>
              <a:t>. </a:t>
            </a:r>
            <a:r>
              <a:rPr lang="en-US" sz="1800" b="1" dirty="0">
                <a:solidFill>
                  <a:srgbClr val="C00000"/>
                </a:solidFill>
              </a:rPr>
              <a:t>But</a:t>
            </a:r>
            <a:r>
              <a:rPr lang="en-US" sz="1800" dirty="0"/>
              <a:t>:</a:t>
            </a:r>
          </a:p>
          <a:p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magine 5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17F24424-4269-0348-00B0-068BCA9334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2059" r="8908" b="5409"/>
          <a:stretch/>
        </p:blipFill>
        <p:spPr>
          <a:xfrm>
            <a:off x="278641" y="1857375"/>
            <a:ext cx="4904483" cy="2872761"/>
          </a:xfrm>
          <a:prstGeom prst="rect">
            <a:avLst/>
          </a:prstGeom>
        </p:spPr>
      </p:pic>
      <p:pic>
        <p:nvPicPr>
          <p:cNvPr id="9" name="Immagine 8" descr="Immagine che contiene testo, diagramma, linea, mappa&#10;&#10;Descrizione generata automaticamente">
            <a:extLst>
              <a:ext uri="{FF2B5EF4-FFF2-40B4-BE49-F238E27FC236}">
                <a16:creationId xmlns:a16="http://schemas.microsoft.com/office/drawing/2014/main" id="{A83110B2-8916-8F3A-E7D5-3F66805DF8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1493" r="8650" b="4269"/>
          <a:stretch/>
        </p:blipFill>
        <p:spPr>
          <a:xfrm>
            <a:off x="5479416" y="1857375"/>
            <a:ext cx="4904483" cy="2881049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CC1754-7791-EACB-7114-79FC628CBAE9}"/>
              </a:ext>
            </a:extLst>
          </p:cNvPr>
          <p:cNvSpPr txBox="1">
            <a:spLocks/>
          </p:cNvSpPr>
          <p:nvPr/>
        </p:nvSpPr>
        <p:spPr>
          <a:xfrm>
            <a:off x="566291" y="2075192"/>
            <a:ext cx="1377060" cy="260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highlight>
                  <a:srgbClr val="FFFF00"/>
                </a:highlight>
              </a:rPr>
              <a:t>Reference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DE958BB-A63B-1225-E98A-BE5A9AFD3004}"/>
              </a:ext>
            </a:extLst>
          </p:cNvPr>
          <p:cNvSpPr txBox="1">
            <a:spLocks/>
          </p:cNvSpPr>
          <p:nvPr/>
        </p:nvSpPr>
        <p:spPr>
          <a:xfrm>
            <a:off x="5875907" y="2075192"/>
            <a:ext cx="1377060" cy="260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highlight>
                  <a:srgbClr val="FFFF00"/>
                </a:highlight>
              </a:rPr>
              <a:t>Spare1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CAEDF24F-E4A5-18DB-44B8-C03E59B739AD}"/>
              </a:ext>
            </a:extLst>
          </p:cNvPr>
          <p:cNvSpPr txBox="1">
            <a:spLocks/>
          </p:cNvSpPr>
          <p:nvPr/>
        </p:nvSpPr>
        <p:spPr>
          <a:xfrm>
            <a:off x="278641" y="4881751"/>
            <a:ext cx="10401551" cy="478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Into each MAP, reference and spare1 trace aren’t the same, </a:t>
            </a:r>
            <a:r>
              <a:rPr lang="en-US" sz="1800" b="1" dirty="0">
                <a:solidFill>
                  <a:srgbClr val="C00000"/>
                </a:solidFill>
              </a:rPr>
              <a:t>except for subjects 2 and 4</a:t>
            </a:r>
            <a:r>
              <a:rPr lang="en-US" sz="1800" dirty="0"/>
              <a:t>.</a:t>
            </a:r>
          </a:p>
          <a:p>
            <a:r>
              <a:rPr lang="en-US" sz="1800" dirty="0"/>
              <a:t>Such observation support the option that spare traces have a different nature from reference ones (i.e., </a:t>
            </a:r>
            <a:r>
              <a:rPr lang="en-US" sz="1800" b="1" dirty="0">
                <a:solidFill>
                  <a:srgbClr val="C00000"/>
                </a:solidFill>
              </a:rPr>
              <a:t>unipolar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derivations</a:t>
            </a:r>
            <a:r>
              <a:rPr lang="en-US" sz="1800" dirty="0"/>
              <a:t>?)</a:t>
            </a:r>
          </a:p>
          <a:p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Knowing</a:t>
            </a:r>
            <a:r>
              <a:rPr lang="en-US" sz="1800" dirty="0"/>
              <a:t> the </a:t>
            </a:r>
            <a:r>
              <a:rPr lang="en-US" sz="1800" b="1" dirty="0">
                <a:solidFill>
                  <a:srgbClr val="C00000"/>
                </a:solidFill>
              </a:rPr>
              <a:t>true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nature</a:t>
            </a:r>
            <a:r>
              <a:rPr lang="en-US" sz="1800" dirty="0"/>
              <a:t> of these signals now becomes </a:t>
            </a:r>
            <a:r>
              <a:rPr lang="en-US" sz="1800" b="1" dirty="0">
                <a:solidFill>
                  <a:srgbClr val="C00000"/>
                </a:solidFill>
              </a:rPr>
              <a:t>crucial</a:t>
            </a:r>
            <a:r>
              <a:rPr lang="en-US" sz="1800" dirty="0"/>
              <a:t>.</a:t>
            </a:r>
          </a:p>
          <a:p>
            <a:endParaRPr lang="en-US" sz="1400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2C997486-9C8F-9BEC-6183-EB8406D10932}"/>
              </a:ext>
            </a:extLst>
          </p:cNvPr>
          <p:cNvSpPr/>
          <p:nvPr/>
        </p:nvSpPr>
        <p:spPr>
          <a:xfrm>
            <a:off x="10680192" y="1976250"/>
            <a:ext cx="1233167" cy="577616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Mean ± SD plots (same Map, different subjects)</a:t>
            </a:r>
          </a:p>
        </p:txBody>
      </p:sp>
    </p:spTree>
    <p:extLst>
      <p:ext uri="{BB962C8B-B14F-4D97-AF65-F5344CB8AC3E}">
        <p14:creationId xmlns:p14="http://schemas.microsoft.com/office/powerpoint/2010/main" val="300278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Spare1 trace ≠ Reference trace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41" y="1487286"/>
            <a:ext cx="4174487" cy="4117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Moreover, reference trace signals, in some cases, presents some strange behaviors:</a:t>
            </a:r>
          </a:p>
          <a:p>
            <a:r>
              <a:rPr lang="en-US" sz="1800" dirty="0"/>
              <a:t>Whole P-QRS-T cycle squeezed in a window shorter than 0.2 seconds</a:t>
            </a:r>
          </a:p>
          <a:p>
            <a:pPr lvl="1"/>
            <a:r>
              <a:rPr lang="en-US" sz="1400" dirty="0"/>
              <a:t>Such behavior suggest am heart rate higher than 60 bpm, but during the 1-second acquisition there is only a single beat</a:t>
            </a:r>
          </a:p>
          <a:p>
            <a:pPr lvl="1"/>
            <a:r>
              <a:rPr lang="en-US" sz="1400" dirty="0"/>
              <a:t>These traces present a sort of unclear oscillation temporally located where spare traces suggest the presence of a QRS. </a:t>
            </a:r>
          </a:p>
          <a:p>
            <a:r>
              <a:rPr lang="en-US" sz="1800" dirty="0"/>
              <a:t>There is often a single beat and in general centered on 0.5 seconds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It’s fundamental knowing the whole process of Reference acquisition to better contextualize these behaviors.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magine 6" descr="Immagine che contiene testo, linea, diagramma, Carattere&#10;&#10;Descrizione generata automaticamente">
            <a:extLst>
              <a:ext uri="{FF2B5EF4-FFF2-40B4-BE49-F238E27FC236}">
                <a16:creationId xmlns:a16="http://schemas.microsoft.com/office/drawing/2014/main" id="{9AAC66DD-469A-9047-705F-0C74ED0F8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5" t="5001" r="8951" b="6022"/>
          <a:stretch/>
        </p:blipFill>
        <p:spPr>
          <a:xfrm>
            <a:off x="4549869" y="1595150"/>
            <a:ext cx="7363490" cy="4140689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38FAC00-10E5-A72C-CCC3-8F0FE5E0E640}"/>
              </a:ext>
            </a:extLst>
          </p:cNvPr>
          <p:cNvCxnSpPr/>
          <p:nvPr/>
        </p:nvCxnSpPr>
        <p:spPr>
          <a:xfrm>
            <a:off x="8110728" y="4105656"/>
            <a:ext cx="58521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98D71DF2-135B-BBAB-CC62-8F9C827F31D3}"/>
              </a:ext>
            </a:extLst>
          </p:cNvPr>
          <p:cNvSpPr/>
          <p:nvPr/>
        </p:nvSpPr>
        <p:spPr>
          <a:xfrm>
            <a:off x="9125712" y="1865376"/>
            <a:ext cx="585216" cy="373989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E630E74E-34CE-9DC9-85BA-136AAD30B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5" t="1639" r="8501" b="5584"/>
          <a:stretch/>
        </p:blipFill>
        <p:spPr>
          <a:xfrm>
            <a:off x="4549869" y="1595150"/>
            <a:ext cx="7363490" cy="41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/>
              <a:t>Why delve into spectral analysis</a:t>
            </a:r>
          </a:p>
          <a:p>
            <a:pPr lvl="1"/>
            <a:r>
              <a:rPr lang="en-US" sz="2000" dirty="0"/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delve into spectral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33" y="1487287"/>
            <a:ext cx="5848385" cy="3788801"/>
          </a:xfrm>
        </p:spPr>
        <p:txBody>
          <a:bodyPr>
            <a:noAutofit/>
          </a:bodyPr>
          <a:lstStyle/>
          <a:p>
            <a:r>
              <a:rPr lang="en-GB" sz="1600" dirty="0">
                <a:latin typeface="+mj-lt"/>
              </a:rPr>
              <a:t>Previously, we found reference traces with unclear behaviours:</a:t>
            </a:r>
          </a:p>
          <a:p>
            <a:pPr lvl="1"/>
            <a:r>
              <a:rPr lang="en-GB" sz="1400" b="1" dirty="0">
                <a:solidFill>
                  <a:schemeClr val="accent2"/>
                </a:solidFill>
                <a:latin typeface="+mj-lt"/>
              </a:rPr>
              <a:t>Absence of low-frequency components</a:t>
            </a:r>
          </a:p>
          <a:p>
            <a:pPr lvl="1"/>
            <a:r>
              <a:rPr lang="en-GB" sz="1400" b="1" dirty="0">
                <a:solidFill>
                  <a:schemeClr val="accent5"/>
                </a:solidFill>
                <a:latin typeface="+mj-lt"/>
              </a:rPr>
              <a:t>Huge presence of high frequency components</a:t>
            </a:r>
          </a:p>
          <a:p>
            <a:r>
              <a:rPr lang="en-GB" sz="1600" dirty="0">
                <a:latin typeface="+mj-lt"/>
              </a:rPr>
              <a:t>Or:</a:t>
            </a:r>
          </a:p>
          <a:p>
            <a:pPr lvl="1"/>
            <a:r>
              <a:rPr lang="en-GB" sz="1400" b="1" dirty="0">
                <a:solidFill>
                  <a:schemeClr val="accent2"/>
                </a:solidFill>
                <a:latin typeface="+mj-lt"/>
              </a:rPr>
              <a:t>Frequency components totally squeezed into low frequences, without any peak</a:t>
            </a:r>
          </a:p>
          <a:p>
            <a:r>
              <a:rPr lang="en-GB" sz="1600" dirty="0">
                <a:latin typeface="+mj-lt"/>
              </a:rPr>
              <a:t>Are these characteristics acceptable? Which is the expected shape of a spectrum of an ECG signal? 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[1]</a:t>
            </a:r>
          </a:p>
          <a:p>
            <a:pPr lvl="1"/>
            <a:r>
              <a:rPr lang="en-GB" sz="1400" b="1" dirty="0">
                <a:solidFill>
                  <a:srgbClr val="00B050"/>
                </a:solidFill>
                <a:latin typeface="+mj-lt"/>
              </a:rPr>
              <a:t>T wave localised before 10H, Highest peak</a:t>
            </a:r>
          </a:p>
          <a:p>
            <a:pPr lvl="1"/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 wave localized before 15 Hz, possibly masked by other components</a:t>
            </a:r>
          </a:p>
          <a:p>
            <a:pPr lvl="1"/>
            <a:r>
              <a:rPr lang="en-GB" sz="1400" b="1" dirty="0">
                <a:solidFill>
                  <a:srgbClr val="FF0000"/>
                </a:solidFill>
                <a:latin typeface="+mj-lt"/>
              </a:rPr>
              <a:t>QRS between 1 and 40 Hz, with one or more peaks.</a:t>
            </a:r>
          </a:p>
          <a:p>
            <a:pPr marL="457200" lvl="1" indent="0">
              <a:buNone/>
            </a:pPr>
            <a:endParaRPr lang="en-GB" sz="1400" dirty="0">
              <a:latin typeface="WarnockPro-Light"/>
            </a:endParaRPr>
          </a:p>
          <a:p>
            <a:pPr marL="457200" lvl="1" indent="0">
              <a:buNone/>
            </a:pPr>
            <a:r>
              <a:rPr lang="en-GB" sz="1400" dirty="0">
                <a:latin typeface="WarnockPro-Light"/>
              </a:rPr>
              <a:t>NB: even using AR spectrum estimation the reference figure is acceptable.</a:t>
            </a:r>
          </a:p>
          <a:p>
            <a:endParaRPr lang="en-GB" sz="1800" dirty="0">
              <a:latin typeface="WarnockPro-Ligh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6460B047-DA01-CC74-1DC0-1BC8D3937E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7" t="4191" r="8672" b="7538"/>
          <a:stretch/>
        </p:blipFill>
        <p:spPr>
          <a:xfrm>
            <a:off x="6096000" y="1813491"/>
            <a:ext cx="5849254" cy="3231017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3B555F0-1DC7-90E6-C8EA-1BBC7E005342}"/>
              </a:ext>
            </a:extLst>
          </p:cNvPr>
          <p:cNvSpPr/>
          <p:nvPr/>
        </p:nvSpPr>
        <p:spPr>
          <a:xfrm>
            <a:off x="6236208" y="3200400"/>
            <a:ext cx="1152144" cy="192024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A180797-AACD-7C0B-6179-B09AF683D3B5}"/>
              </a:ext>
            </a:extLst>
          </p:cNvPr>
          <p:cNvSpPr/>
          <p:nvPr/>
        </p:nvSpPr>
        <p:spPr>
          <a:xfrm>
            <a:off x="8074150" y="2535217"/>
            <a:ext cx="2907793" cy="192024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 descr="Immagine che contiene schizzo, diagramma&#10;&#10;Descrizione generata automaticamente">
            <a:extLst>
              <a:ext uri="{FF2B5EF4-FFF2-40B4-BE49-F238E27FC236}">
                <a16:creationId xmlns:a16="http://schemas.microsoft.com/office/drawing/2014/main" id="{D14AED6C-0BBE-4332-DD6B-FAB9594DB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t="3247" r="8350" b="4123"/>
          <a:stretch/>
        </p:blipFill>
        <p:spPr>
          <a:xfrm>
            <a:off x="6096000" y="1813491"/>
            <a:ext cx="5849254" cy="3462597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E51258A-0A7A-97CE-F2C6-178296AB8295}"/>
              </a:ext>
            </a:extLst>
          </p:cNvPr>
          <p:cNvSpPr/>
          <p:nvPr/>
        </p:nvSpPr>
        <p:spPr>
          <a:xfrm>
            <a:off x="6236208" y="2761488"/>
            <a:ext cx="1444752" cy="2359152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62BC49-AE4D-265B-2828-606172916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13491"/>
            <a:ext cx="5849254" cy="3788801"/>
          </a:xfrm>
          <a:prstGeom prst="rect">
            <a:avLst/>
          </a:prstGeom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A107BBC-0F72-1482-519A-5719B4193873}"/>
              </a:ext>
            </a:extLst>
          </p:cNvPr>
          <p:cNvSpPr/>
          <p:nvPr/>
        </p:nvSpPr>
        <p:spPr>
          <a:xfrm>
            <a:off x="7242048" y="2697480"/>
            <a:ext cx="758952" cy="27134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DB98716-D9D0-AFC6-5DCF-28147B53A260}"/>
              </a:ext>
            </a:extLst>
          </p:cNvPr>
          <p:cNvSpPr/>
          <p:nvPr/>
        </p:nvSpPr>
        <p:spPr>
          <a:xfrm>
            <a:off x="7798307" y="4607857"/>
            <a:ext cx="758952" cy="271340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B1B544AD-B077-2E22-CD40-D408E3F7993B}"/>
              </a:ext>
            </a:extLst>
          </p:cNvPr>
          <p:cNvSpPr/>
          <p:nvPr/>
        </p:nvSpPr>
        <p:spPr>
          <a:xfrm>
            <a:off x="8641150" y="3064730"/>
            <a:ext cx="1353241" cy="2453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2F3ECDF-B351-8310-C005-25C0F89343F0}"/>
              </a:ext>
            </a:extLst>
          </p:cNvPr>
          <p:cNvSpPr/>
          <p:nvPr/>
        </p:nvSpPr>
        <p:spPr>
          <a:xfrm>
            <a:off x="747124" y="5477256"/>
            <a:ext cx="4736592" cy="7772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C00000"/>
                </a:solidFill>
                <a:latin typeface="WarnockPro-Light"/>
              </a:rPr>
              <a:t>Spectrums evaluated so far are not acceptable</a:t>
            </a:r>
          </a:p>
        </p:txBody>
      </p:sp>
      <p:pic>
        <p:nvPicPr>
          <p:cNvPr id="6" name="Immagine 5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21891DC1-20E3-2797-C5A7-550407E1A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5" t="3412" r="8199" b="4872"/>
          <a:stretch/>
        </p:blipFill>
        <p:spPr>
          <a:xfrm>
            <a:off x="6164651" y="1709929"/>
            <a:ext cx="5711952" cy="39672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51BF4FE-470B-23F6-B36E-274DA9640271}"/>
              </a:ext>
            </a:extLst>
          </p:cNvPr>
          <p:cNvSpPr txBox="1"/>
          <p:nvPr/>
        </p:nvSpPr>
        <p:spPr>
          <a:xfrm>
            <a:off x="6027350" y="5677156"/>
            <a:ext cx="6117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200" dirty="0">
                <a:latin typeface="WarnockPro-Light"/>
              </a:rPr>
              <a:t>NB: Reference figure obtained using Welch Spectrum Estimation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50AA964-814D-3685-B20E-E31BDCBF46AD}"/>
              </a:ext>
            </a:extLst>
          </p:cNvPr>
          <p:cNvSpPr txBox="1"/>
          <p:nvPr/>
        </p:nvSpPr>
        <p:spPr>
          <a:xfrm>
            <a:off x="474035" y="6423331"/>
            <a:ext cx="1140256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GB" altLang="it-IT" sz="1050" dirty="0" err="1"/>
              <a:t>Sörnmo</a:t>
            </a:r>
            <a:r>
              <a:rPr lang="en-GB" altLang="it-IT" sz="1050" dirty="0"/>
              <a:t>, Leif, and Pablo Laguna. "Electrocardiogram (ECG) signal processing." (2006).</a:t>
            </a:r>
          </a:p>
        </p:txBody>
      </p:sp>
    </p:spTree>
    <p:extLst>
      <p:ext uri="{BB962C8B-B14F-4D97-AF65-F5344CB8AC3E}">
        <p14:creationId xmlns:p14="http://schemas.microsoft.com/office/powerpoint/2010/main" val="16535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15" grpId="0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/>
              <a:t>Processing pipeline to estimate spectrum</a:t>
            </a:r>
          </a:p>
          <a:p>
            <a:pPr lvl="1"/>
            <a:r>
              <a:rPr lang="en-US" sz="2000" dirty="0"/>
              <a:t>Filtering strategy</a:t>
            </a:r>
          </a:p>
          <a:p>
            <a:pPr lvl="1"/>
            <a:r>
              <a:rPr lang="en-US" sz="2000" dirty="0"/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3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Processing pipeline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1137631" y="1673352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3" y="1487287"/>
            <a:ext cx="4376202" cy="4099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So far, data are taken as they are, without any type of preprocessing</a:t>
            </a:r>
          </a:p>
          <a:p>
            <a:r>
              <a:rPr lang="en-GB" sz="1800" dirty="0">
                <a:latin typeface="+mj-lt"/>
              </a:rPr>
              <a:t>Is known that ECG </a:t>
            </a:r>
            <a:r>
              <a:rPr lang="en-GB" sz="1800" b="1" dirty="0">
                <a:latin typeface="+mj-lt"/>
              </a:rPr>
              <a:t>requires preprocessing </a:t>
            </a:r>
            <a:r>
              <a:rPr lang="en-GB" sz="1800" dirty="0">
                <a:latin typeface="+mj-lt"/>
              </a:rPr>
              <a:t>because affected from various sources of noise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</a:t>
            </a:r>
          </a:p>
          <a:p>
            <a:pPr lvl="1"/>
            <a:r>
              <a:rPr lang="en-GB" sz="1400" dirty="0"/>
              <a:t>Physiological, Environmental, Artifacts and Electronic</a:t>
            </a:r>
          </a:p>
          <a:p>
            <a:r>
              <a:rPr lang="en-GB" sz="1800" dirty="0">
                <a:latin typeface="+mj-lt"/>
              </a:rPr>
              <a:t>There are many strategies used to clean ECG signals:</a:t>
            </a:r>
            <a:r>
              <a:rPr lang="en-GB" sz="1800" dirty="0"/>
              <a:t>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</a:rPr>
              <a:t>[2]</a:t>
            </a:r>
            <a:endParaRPr lang="en-GB" sz="18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Numerical Filters</a:t>
            </a:r>
          </a:p>
          <a:p>
            <a:pPr lvl="1"/>
            <a:r>
              <a:rPr lang="en-GB" sz="1400" dirty="0">
                <a:latin typeface="+mj-lt"/>
              </a:rPr>
              <a:t>Averaging</a:t>
            </a:r>
          </a:p>
          <a:p>
            <a:pPr lvl="1"/>
            <a:r>
              <a:rPr lang="en-GB" sz="1400" dirty="0">
                <a:latin typeface="+mj-lt"/>
              </a:rPr>
              <a:t>Wavelet filtering</a:t>
            </a:r>
          </a:p>
          <a:p>
            <a:pPr lvl="1"/>
            <a:r>
              <a:rPr lang="en-GB" sz="1400" dirty="0">
                <a:latin typeface="+mj-lt"/>
              </a:rPr>
              <a:t>…</a:t>
            </a:r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133103E5-C6C8-2780-00DD-46194C680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357" y="1432423"/>
            <a:ext cx="7009540" cy="356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2522</Words>
  <Application>Microsoft Office PowerPoint</Application>
  <PresentationFormat>Widescreen</PresentationFormat>
  <Paragraphs>336</Paragraphs>
  <Slides>26</Slides>
  <Notes>25</Notes>
  <HiddenSlides>5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Aptos</vt:lpstr>
      <vt:lpstr>Arial</vt:lpstr>
      <vt:lpstr>Calibri</vt:lpstr>
      <vt:lpstr>Cambria Math</vt:lpstr>
      <vt:lpstr>WarnockPro-Light</vt:lpstr>
      <vt:lpstr>1_Tema di Office</vt:lpstr>
      <vt:lpstr>Presentazione standard di PowerPoint</vt:lpstr>
      <vt:lpstr>Outline </vt:lpstr>
      <vt:lpstr>Outline </vt:lpstr>
      <vt:lpstr>Spare1 trace ≠ Reference trace</vt:lpstr>
      <vt:lpstr>Spare1 trace ≠ Reference trace</vt:lpstr>
      <vt:lpstr>Outline </vt:lpstr>
      <vt:lpstr>Why delve into spectral analysis</vt:lpstr>
      <vt:lpstr>Outline </vt:lpstr>
      <vt:lpstr>Processing pipeline</vt:lpstr>
      <vt:lpstr>Filtering strategy</vt:lpstr>
      <vt:lpstr>Spectrum estimation</vt:lpstr>
      <vt:lpstr>Spectrum estimation: AR order choice</vt:lpstr>
      <vt:lpstr>Spectrum estimation: AR order choice</vt:lpstr>
      <vt:lpstr>Outline </vt:lpstr>
      <vt:lpstr>Spectrum estimation: AR order choice</vt:lpstr>
      <vt:lpstr>ECG with High Frequency Noise</vt:lpstr>
      <vt:lpstr>ECG with Low Frequency Noise</vt:lpstr>
      <vt:lpstr>PhysioNet database </vt:lpstr>
      <vt:lpstr>Outline </vt:lpstr>
      <vt:lpstr>Conclusions</vt:lpstr>
      <vt:lpstr>References</vt:lpstr>
      <vt:lpstr>MIT-BIH arrythmia database</vt:lpstr>
      <vt:lpstr>MIT-BIH arrythmia DB: preprocessing</vt:lpstr>
      <vt:lpstr>MIT-BIH arrythmia DB: spectrums</vt:lpstr>
      <vt:lpstr>Spectrum comparison</vt:lpstr>
      <vt:lpstr>AVNRT spectrums: going deeper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30</cp:revision>
  <dcterms:created xsi:type="dcterms:W3CDTF">2024-05-22T12:11:36Z</dcterms:created>
  <dcterms:modified xsi:type="dcterms:W3CDTF">2024-09-05T08:45:35Z</dcterms:modified>
</cp:coreProperties>
</file>