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3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60" r:id="rId14"/>
    <p:sldId id="654" r:id="rId15"/>
    <p:sldId id="650" r:id="rId16"/>
    <p:sldId id="642" r:id="rId17"/>
    <p:sldId id="651" r:id="rId18"/>
    <p:sldId id="652" r:id="rId19"/>
    <p:sldId id="653" r:id="rId20"/>
    <p:sldId id="647" r:id="rId21"/>
    <p:sldId id="648" r:id="rId22"/>
    <p:sldId id="649" r:id="rId23"/>
    <p:sldId id="645" r:id="rId24"/>
    <p:sldId id="636" r:id="rId25"/>
    <p:sldId id="637" r:id="rId26"/>
    <p:sldId id="646" r:id="rId27"/>
    <p:sldId id="643" r:id="rId28"/>
    <p:sldId id="638" r:id="rId29"/>
    <p:sldId id="657" r:id="rId30"/>
    <p:sldId id="658" r:id="rId31"/>
    <p:sldId id="659" r:id="rId3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19232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17" autoAdjust="0"/>
  </p:normalViewPr>
  <p:slideViewPr>
    <p:cSldViewPr snapToGrid="0">
      <p:cViewPr>
        <p:scale>
          <a:sx n="75" d="100"/>
          <a:sy n="75" d="100"/>
        </p:scale>
        <p:origin x="413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01/11/2024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2BE4-55A0-C395-E6BC-C071E8C4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95E2CD-31C9-92B8-56F0-142EDFEBF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45CA16-10D0-B456-0D02-94522A803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637A88-C793-7D72-8775-77D3DD4A2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DC9A-468D-A62B-8AB9-ED47C8126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D08D33-1D48-87AD-4991-D11221DFC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505EF0-8C03-4341-E09C-28EEC308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F74430-9EDE-069B-CAAF-7CAFF20B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11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247B7-33D3-62F1-F61E-D733C399E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D34FDB-D121-8823-8D29-1E35D06F2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0F6C1B5-1CE5-C2FC-1FB8-7E6376508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FD9F94-761C-3F7A-FE7D-4608FD6AF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4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A9405-ACC6-5E94-030D-67B7A62CE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6D51973-A18E-1A0E-5944-5D74202DD8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458907-D94E-5EDF-4EF2-AFAF1F6BC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4AE664-C3A3-53E5-6458-506D6DC4B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9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11/1/2024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11/1/2024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11/1/2024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11/1/2024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11/1/2024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classifier, strategy B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</a:t>
            </a:r>
            <a:r>
              <a:rPr lang="en-US" sz="1400" b="1" dirty="0"/>
              <a:t>significant</a:t>
            </a:r>
            <a:r>
              <a:rPr lang="en-US" sz="1400" dirty="0"/>
              <a:t> 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b="1" dirty="0"/>
              <a:t>higher</a:t>
            </a:r>
            <a:r>
              <a:rPr lang="en-US" sz="1400" dirty="0"/>
              <a:t> </a:t>
            </a:r>
            <a:r>
              <a:rPr lang="en-US" sz="1400" b="1" dirty="0"/>
              <a:t>than</a:t>
            </a:r>
            <a:r>
              <a:rPr lang="en-US" sz="1400" dirty="0"/>
              <a:t>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  <a:r>
              <a:rPr lang="en-US" sz="1400" b="1" dirty="0"/>
              <a:t>otherwise</a:t>
            </a:r>
            <a:r>
              <a:rPr lang="en-US" sz="1400" dirty="0"/>
              <a:t> assign </a:t>
            </a:r>
            <a:r>
              <a:rPr lang="en-US" sz="1400" b="1" dirty="0" err="1"/>
              <a:t>NaN</a:t>
            </a:r>
            <a:r>
              <a:rPr lang="en-US" sz="1400" dirty="0"/>
              <a:t> to its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3820105" y="5975144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5950383" y="4475782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2336292" y="4589133"/>
            <a:ext cx="854786" cy="1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5180653" y="4599291"/>
            <a:ext cx="769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4185865" y="4898131"/>
            <a:ext cx="1" cy="10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96478" y="429652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5309356" y="428135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185865" y="5367900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if the atrial peak is higher than the ventricular one.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an </a:t>
            </a:r>
            <a:r>
              <a:rPr lang="en-GB" sz="1200" b="1" dirty="0"/>
              <a:t>over-threshold</a:t>
            </a:r>
            <a:r>
              <a:rPr lang="en-GB" sz="1200" dirty="0"/>
              <a:t> </a:t>
            </a:r>
            <a:r>
              <a:rPr lang="en-GB" sz="1200" b="1" dirty="0"/>
              <a:t>peak 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0ED1A5E-1EBD-CA70-9475-20C2CEBF59BF}"/>
              </a:ext>
            </a:extLst>
          </p:cNvPr>
          <p:cNvSpPr/>
          <p:nvPr/>
        </p:nvSpPr>
        <p:spPr>
          <a:xfrm>
            <a:off x="3191078" y="4300451"/>
            <a:ext cx="1989575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ventricular peak lower than atrial one?</a:t>
            </a:r>
          </a:p>
        </p:txBody>
      </p: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909DA-E8D2-3455-2149-0284D8679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FC968-CCA5-2432-6448-B5125EB2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D1120F-360E-CA01-FBE0-3218DC89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ED6A644-4825-ACE7-24B6-5A276E948BE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1DBE589-F25C-4105-BF52-CF12D63FAD4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A3CE9EE-677E-ACAE-0538-F7234755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</a:t>
            </a:r>
            <a:r>
              <a:rPr lang="en-US" sz="1400" b="1" dirty="0"/>
              <a:t>significant</a:t>
            </a:r>
            <a:r>
              <a:rPr lang="en-US" sz="1400" dirty="0"/>
              <a:t> 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b="1" dirty="0"/>
              <a:t>higher</a:t>
            </a:r>
            <a:r>
              <a:rPr lang="en-US" sz="1400" dirty="0"/>
              <a:t> </a:t>
            </a:r>
            <a:r>
              <a:rPr lang="en-US" sz="1400" b="1" dirty="0"/>
              <a:t>than</a:t>
            </a:r>
            <a:r>
              <a:rPr lang="en-US" sz="1400" dirty="0"/>
              <a:t>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  <a:r>
              <a:rPr lang="en-US" sz="1400" b="1" dirty="0"/>
              <a:t>otherwise</a:t>
            </a:r>
            <a:r>
              <a:rPr lang="en-US" sz="1400" dirty="0"/>
              <a:t> assign </a:t>
            </a:r>
            <a:r>
              <a:rPr lang="en-US" sz="1400" b="1" dirty="0" err="1"/>
              <a:t>NaN</a:t>
            </a:r>
            <a:r>
              <a:rPr lang="en-US" sz="1400" dirty="0"/>
              <a:t> to its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6DA0E75-943B-556D-2A66-4EA22EDF72A1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E4EDD05-CA39-6DF0-14B3-66DDD3213C76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2872C97-356D-3F4D-466C-038D36989145}"/>
              </a:ext>
            </a:extLst>
          </p:cNvPr>
          <p:cNvSpPr/>
          <p:nvPr/>
        </p:nvSpPr>
        <p:spPr>
          <a:xfrm>
            <a:off x="3820105" y="5975144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B837C50-E920-3947-1E9C-50018C434217}"/>
              </a:ext>
            </a:extLst>
          </p:cNvPr>
          <p:cNvSpPr/>
          <p:nvPr/>
        </p:nvSpPr>
        <p:spPr>
          <a:xfrm>
            <a:off x="5950383" y="4475782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21A6F28-B046-DDB1-C133-D8010640C7EA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0C93AA5-C258-154F-858F-D60E77E67C69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2336292" y="4589133"/>
            <a:ext cx="854786" cy="1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24B7B33-2A02-3767-3E72-325F6CD68953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5180653" y="4599291"/>
            <a:ext cx="769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2595AA1-7652-A1BD-1930-7663B046C851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4185865" y="4898131"/>
            <a:ext cx="1" cy="10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7437D97-CDF5-D0C1-699E-F6645B4EC535}"/>
              </a:ext>
            </a:extLst>
          </p:cNvPr>
          <p:cNvSpPr txBox="1"/>
          <p:nvPr/>
        </p:nvSpPr>
        <p:spPr>
          <a:xfrm>
            <a:off x="2496478" y="429652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A3C9DDB-FBD6-F876-3985-8199BF7F9424}"/>
              </a:ext>
            </a:extLst>
          </p:cNvPr>
          <p:cNvSpPr txBox="1"/>
          <p:nvPr/>
        </p:nvSpPr>
        <p:spPr>
          <a:xfrm>
            <a:off x="5309356" y="428135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93AC450-7BEB-BA28-58DE-D39E15618B68}"/>
              </a:ext>
            </a:extLst>
          </p:cNvPr>
          <p:cNvSpPr txBox="1"/>
          <p:nvPr/>
        </p:nvSpPr>
        <p:spPr>
          <a:xfrm>
            <a:off x="4185865" y="5367900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849EED3-ADFD-EAC0-BA29-76BE75D010BB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81FFB696-E2F0-209D-A950-71BC8A2AFFC6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if the atrial peak is higher than the ventricular one.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an </a:t>
            </a:r>
            <a:r>
              <a:rPr lang="en-GB" sz="1200" b="1" dirty="0"/>
              <a:t>over-threshold</a:t>
            </a:r>
            <a:r>
              <a:rPr lang="en-GB" sz="1200" dirty="0"/>
              <a:t> </a:t>
            </a:r>
            <a:r>
              <a:rPr lang="en-GB" sz="1200" b="1" dirty="0"/>
              <a:t>peak 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98449B6-0691-FB20-2748-A9020EAAEF1E}"/>
              </a:ext>
            </a:extLst>
          </p:cNvPr>
          <p:cNvSpPr/>
          <p:nvPr/>
        </p:nvSpPr>
        <p:spPr>
          <a:xfrm>
            <a:off x="3191078" y="4300451"/>
            <a:ext cx="1989575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ventricular peak lower than atrial one?</a:t>
            </a:r>
          </a:p>
        </p:txBody>
      </p:sp>
    </p:spTree>
    <p:extLst>
      <p:ext uri="{BB962C8B-B14F-4D97-AF65-F5344CB8AC3E}">
        <p14:creationId xmlns:p14="http://schemas.microsoft.com/office/powerpoint/2010/main" val="169504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739" y="1891633"/>
            <a:ext cx="4658837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given </a:t>
            </a:r>
            <a:r>
              <a:rPr lang="en-US" sz="1400" dirty="0">
                <a:solidFill>
                  <a:srgbClr val="00B0F0"/>
                </a:solidFill>
              </a:rPr>
              <a:t>record</a:t>
            </a:r>
            <a:r>
              <a:rPr lang="en-US" sz="1400" dirty="0"/>
              <a:t> is divided into three segments and the </a:t>
            </a:r>
            <a:r>
              <a:rPr lang="en-US" sz="1400" dirty="0">
                <a:solidFill>
                  <a:srgbClr val="7030A0"/>
                </a:solidFill>
              </a:rPr>
              <a:t>modulus</a:t>
            </a:r>
            <a:r>
              <a:rPr lang="en-US" sz="14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Atrial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[t=0 : t=</a:t>
            </a:r>
            <a:r>
              <a:rPr lang="en-US" sz="1200" dirty="0">
                <a:solidFill>
                  <a:srgbClr val="0070C0"/>
                </a:solidFill>
              </a:rPr>
              <a:t>0.38</a:t>
            </a:r>
            <a:r>
              <a:rPr lang="en-US" sz="12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Ventricular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200" dirty="0"/>
              <a:t> : t=</a:t>
            </a:r>
            <a:r>
              <a:rPr lang="en-US" sz="1200" dirty="0" err="1"/>
              <a:t>t_end</a:t>
            </a:r>
            <a:r>
              <a:rPr lang="en-US" sz="12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His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</a:t>
            </a:r>
            <a:r>
              <a:rPr lang="en-US" sz="1200" dirty="0">
                <a:solidFill>
                  <a:srgbClr val="0070C0"/>
                </a:solidFill>
              </a:rPr>
              <a:t>0.38</a:t>
            </a:r>
            <a:r>
              <a:rPr lang="en-US" sz="1200" dirty="0"/>
              <a:t> : t=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20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Into each segment the maximum is evaluated</a:t>
            </a: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His_bundle</a:t>
            </a:r>
            <a:r>
              <a:rPr lang="en-US" sz="1400" dirty="0"/>
              <a:t> peak is compared with the threshold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If </a:t>
            </a:r>
            <a:r>
              <a:rPr lang="en-US" sz="1200" dirty="0" err="1"/>
              <a:t>his_peak</a:t>
            </a:r>
            <a:r>
              <a:rPr lang="en-US" sz="1200" dirty="0"/>
              <a:t>&lt;</a:t>
            </a:r>
            <a:r>
              <a:rPr lang="en-US" sz="1200" dirty="0" err="1"/>
              <a:t>his_bundle_th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his_peak</a:t>
            </a:r>
            <a:r>
              <a:rPr lang="en-US" sz="1200" dirty="0">
                <a:sym typeface="Wingdings" panose="05000000000000000000" pitchFamily="2" charset="2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sym typeface="Wingdings" panose="05000000000000000000" pitchFamily="2" charset="2"/>
              </a:rPr>
              <a:t>NaN</a:t>
            </a:r>
            <a:endParaRPr lang="en-US" sz="120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Finally, the three peaks are compared, and the classification is made: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If</a:t>
            </a:r>
            <a:r>
              <a:rPr lang="en-US" sz="1200" dirty="0"/>
              <a:t> not(</a:t>
            </a:r>
            <a:r>
              <a:rPr lang="en-US" sz="1200" dirty="0" err="1">
                <a:solidFill>
                  <a:srgbClr val="7030A0"/>
                </a:solidFill>
              </a:rPr>
              <a:t>isnan</a:t>
            </a:r>
            <a:r>
              <a:rPr lang="en-US" sz="1200" dirty="0"/>
              <a:t>(</a:t>
            </a:r>
            <a:r>
              <a:rPr lang="en-US" sz="1200" dirty="0" err="1"/>
              <a:t>his_peak</a:t>
            </a:r>
            <a:r>
              <a:rPr lang="en-US" sz="1200" dirty="0"/>
              <a:t>))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>
                <a:solidFill>
                  <a:srgbClr val="7030A0"/>
                </a:solidFill>
                <a:sym typeface="Wingdings" panose="05000000000000000000" pitchFamily="2" charset="2"/>
              </a:rPr>
              <a:t>Elif</a:t>
            </a:r>
            <a:r>
              <a:rPr lang="en-US" sz="12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ym typeface="Wingdings" panose="05000000000000000000" pitchFamily="2" charset="2"/>
              </a:rPr>
              <a:t>[</a:t>
            </a:r>
            <a:r>
              <a:rPr lang="en-US" sz="1200" dirty="0" err="1">
                <a:sym typeface="Wingdings" panose="05000000000000000000" pitchFamily="2" charset="2"/>
              </a:rPr>
              <a:t>atrial_peak</a:t>
            </a:r>
            <a:r>
              <a:rPr lang="en-US" sz="1200" dirty="0">
                <a:sym typeface="Wingdings" panose="05000000000000000000" pitchFamily="2" charset="2"/>
              </a:rPr>
              <a:t>&gt;</a:t>
            </a:r>
            <a:r>
              <a:rPr lang="en-US" sz="1200" dirty="0" err="1">
                <a:sym typeface="Wingdings" panose="05000000000000000000" pitchFamily="2" charset="2"/>
              </a:rPr>
              <a:t>vent_peak</a:t>
            </a:r>
            <a:r>
              <a:rPr lang="en-US" sz="1200" dirty="0">
                <a:sym typeface="Wingdings" panose="05000000000000000000" pitchFamily="2" charset="2"/>
              </a:rPr>
              <a:t>  </a:t>
            </a:r>
            <a:r>
              <a:rPr 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  <a:sym typeface="Wingdings" panose="05000000000000000000" pitchFamily="2" charset="2"/>
              </a:rPr>
              <a:t>Else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  <a:endParaRPr lang="en-US" sz="1200" dirty="0">
              <a:solidFill>
                <a:srgbClr val="00B05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2041E6-CC2A-D9A1-0C29-C00A9A9C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2" y="1600047"/>
            <a:ext cx="4544724" cy="19257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0846F5A0-A544-51F5-2D28-88BCF38A76E9}"/>
              </a:ext>
            </a:extLst>
          </p:cNvPr>
          <p:cNvGrpSpPr/>
          <p:nvPr/>
        </p:nvGrpSpPr>
        <p:grpSpPr>
          <a:xfrm>
            <a:off x="351887" y="1891632"/>
            <a:ext cx="2935107" cy="4417727"/>
            <a:chOff x="351887" y="1891632"/>
            <a:chExt cx="2935107" cy="4417727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CD50E2B-D6D4-627F-0722-58A573A89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887" y="1891632"/>
              <a:ext cx="2935107" cy="4417727"/>
            </a:xfrm>
            <a:prstGeom prst="rect">
              <a:avLst/>
            </a:prstGeom>
          </p:spPr>
        </p:pic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D9807772-7A5A-CD0B-46D3-56CBE779DAB2}"/>
                </a:ext>
              </a:extLst>
            </p:cNvPr>
            <p:cNvSpPr/>
            <p:nvPr/>
          </p:nvSpPr>
          <p:spPr>
            <a:xfrm>
              <a:off x="1950720" y="5359400"/>
              <a:ext cx="1259840" cy="233680"/>
            </a:xfrm>
            <a:prstGeom prst="rect">
              <a:avLst/>
            </a:prstGeom>
            <a:solidFill>
              <a:srgbClr val="1923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His threshold tuning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0629B5-D94A-09E9-A897-A747B045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09" y="1644744"/>
            <a:ext cx="3761204" cy="43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His peak threshold is fixed as a percentile of the distribution of maxima points around the His Peak of the training signals. </a:t>
            </a:r>
          </a:p>
          <a:p>
            <a:pPr marL="0" indent="0">
              <a:buNone/>
            </a:pPr>
            <a:r>
              <a:rPr lang="en-US" sz="1200" dirty="0"/>
              <a:t>To do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From each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of the His segment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0.38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050" dirty="0"/>
              <a:t>])</a:t>
            </a:r>
          </a:p>
          <a:p>
            <a:pPr marL="457200" lvl="1" indent="0">
              <a:buNone/>
            </a:pPr>
            <a:r>
              <a:rPr lang="en-US" sz="1050" i="1" dirty="0"/>
              <a:t>Boundaries are fixed as wide as possible without f1-score reduction.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maximum of the segment is evaluated and saved into a vector of </a:t>
            </a:r>
            <a:r>
              <a:rPr lang="en-US" sz="1200" dirty="0" err="1"/>
              <a:t>maximum_points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For each class, the F1-score value is evaluated as a function of the threshold, leading to the plot on the right.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Higher class F1-score combination is reached with a threshold equal to the 75</a:t>
            </a:r>
            <a:r>
              <a:rPr lang="en-US" sz="1050" baseline="30000" dirty="0"/>
              <a:t>th</a:t>
            </a:r>
            <a:r>
              <a:rPr lang="en-US" sz="1050" dirty="0"/>
              <a:t> percentile</a:t>
            </a:r>
            <a:endParaRPr lang="en-US" sz="1050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value of the threshold is saved for being used in the classification phase</a:t>
            </a:r>
          </a:p>
          <a:p>
            <a:pPr marL="0" indent="0">
              <a:buNone/>
            </a:pPr>
            <a:r>
              <a:rPr lang="en-US" sz="1200" dirty="0"/>
              <a:t>In conclusion, the threshold was </a:t>
            </a:r>
            <a:r>
              <a:rPr lang="en-US" sz="1200" b="1" dirty="0"/>
              <a:t>0.0377</a:t>
            </a:r>
            <a:r>
              <a:rPr lang="en-US" sz="1200" dirty="0"/>
              <a:t> </a:t>
            </a:r>
            <a:r>
              <a:rPr lang="en-US" sz="1200" b="1" dirty="0"/>
              <a:t>mV</a:t>
            </a:r>
          </a:p>
        </p:txBody>
      </p:sp>
      <p:pic>
        <p:nvPicPr>
          <p:cNvPr id="6" name="Immagine 5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35717B7E-2B10-D619-BF9E-CE80FABD2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57" y="1812745"/>
            <a:ext cx="4026549" cy="26843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91F19A0-3702-CDAB-571F-137CB9A3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99" y="1901194"/>
            <a:ext cx="3761202" cy="250746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438B88-375D-86D8-B96A-0886F2737F39}"/>
              </a:ext>
            </a:extLst>
          </p:cNvPr>
          <p:cNvSpPr txBox="1"/>
          <p:nvPr/>
        </p:nvSpPr>
        <p:spPr>
          <a:xfrm>
            <a:off x="8839550" y="4381695"/>
            <a:ext cx="2056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Threshold position into the distribution 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C33D372-582E-B67F-D113-DC896F48B505}"/>
              </a:ext>
            </a:extLst>
          </p:cNvPr>
          <p:cNvCxnSpPr>
            <a:cxnSpLocks/>
          </p:cNvCxnSpPr>
          <p:nvPr/>
        </p:nvCxnSpPr>
        <p:spPr>
          <a:xfrm flipV="1">
            <a:off x="9419687" y="3796164"/>
            <a:ext cx="0" cy="62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AD6D4DA-5625-DBBA-E692-93F5B3BAA74F}"/>
              </a:ext>
            </a:extLst>
          </p:cNvPr>
          <p:cNvCxnSpPr>
            <a:cxnSpLocks/>
          </p:cNvCxnSpPr>
          <p:nvPr/>
        </p:nvCxnSpPr>
        <p:spPr>
          <a:xfrm flipV="1">
            <a:off x="7355000" y="2179320"/>
            <a:ext cx="0" cy="19809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D296F0-A735-98B3-EB18-218F27D5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5232" y="1615303"/>
            <a:ext cx="5992380" cy="3994920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0ECFBE6-6BB9-2834-242C-239BA932F5BA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1F11A2-BE5F-3532-67C2-20B26E60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9512" y="1615303"/>
            <a:ext cx="6038100" cy="4025400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8D5DF7B-F966-1FBF-DD09-D052F0F5E8F0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87F610-3158-4B24-3F08-FE91F59F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248" y="1615303"/>
            <a:ext cx="5864364" cy="39095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A48439A-D817-391C-7058-4A00D93D2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3" t="27261" r="50716" b="50000"/>
          <a:stretch/>
        </p:blipFill>
        <p:spPr>
          <a:xfrm>
            <a:off x="6492240" y="3570091"/>
            <a:ext cx="1402845" cy="11859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E166CFE-1B4C-A772-D252-DCD51F5FE5E2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7A61A7-FBB3-A813-9D0D-B0A93772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8928" y="1615303"/>
            <a:ext cx="6138684" cy="4092456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EC5539E-FEB7-C444-3F81-F85A38760F6F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Into this signal an His bundle oscillation is not clearly visible. Then, the signal is assigned to MAP B because of the higher ventricular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0220A3-17FF-6921-4BFC-C3A9A3B9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1125" y="1615303"/>
            <a:ext cx="6086487" cy="4057658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73C0AAC-7889-5E11-9533-0346A9057F1C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Very low overall amplitude of this signal does imply a little His peak. Then, as it wasn’t considered significant, the signal is assigned 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29D469-1A08-394A-2C90-253D7099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8152" y="1615303"/>
            <a:ext cx="5794530" cy="3863020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9F2FD08-CAB0-7CA0-5A9C-F4E42A97B5C4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7EDDCF2-A6B2-EE67-373A-91D561BE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7150" y="1980839"/>
            <a:ext cx="4260002" cy="365778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C9114B9-6CF9-6143-075D-61CCB1D78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4270" y="1980839"/>
            <a:ext cx="426000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5" name="Immagine 4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6ED3D03F-9A93-947D-C111-98F0CEA9D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0" y="1980839"/>
            <a:ext cx="5486682" cy="3657788"/>
          </a:xfrm>
          <a:prstGeom prst="rect">
            <a:avLst/>
          </a:prstGeom>
        </p:spPr>
      </p:pic>
      <p:pic>
        <p:nvPicPr>
          <p:cNvPr id="7" name="Immagine 6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008D1F78-E111-5B7F-322A-D0C33C371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63815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15737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1060467" cy="457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has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recall</a:t>
            </a:r>
            <a:r>
              <a:rPr lang="en-US" sz="1600" dirty="0"/>
              <a:t>, but at least </a:t>
            </a:r>
            <a:r>
              <a:rPr lang="en-US" sz="1600" b="1" dirty="0"/>
              <a:t>half</a:t>
            </a:r>
            <a:r>
              <a:rPr lang="en-US" sz="1600" dirty="0"/>
              <a:t> signals are </a:t>
            </a:r>
            <a:r>
              <a:rPr lang="en-US" sz="1600" b="1" dirty="0"/>
              <a:t>correctly</a:t>
            </a:r>
            <a:r>
              <a:rPr lang="en-US" sz="1600" dirty="0"/>
              <a:t> </a:t>
            </a:r>
            <a:r>
              <a:rPr lang="en-US" sz="1600" b="1" dirty="0"/>
              <a:t>classified</a:t>
            </a:r>
            <a:r>
              <a:rPr lang="en-US" sz="1600" dirty="0"/>
              <a:t>, leading to the conclusion that the threshold comparison result could be seen as a </a:t>
            </a:r>
            <a:r>
              <a:rPr lang="en-US" sz="1600" b="1" dirty="0"/>
              <a:t>first</a:t>
            </a:r>
            <a:r>
              <a:rPr lang="en-US" sz="1600" dirty="0"/>
              <a:t> </a:t>
            </a:r>
            <a:r>
              <a:rPr lang="en-US" sz="1600" b="1" dirty="0"/>
              <a:t>hint</a:t>
            </a:r>
            <a:r>
              <a:rPr lang="en-US" sz="1600" dirty="0"/>
              <a:t> to recognize these signals, even if clearly not sufficient.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The most important advantage of this algorithm is the </a:t>
            </a:r>
            <a:r>
              <a:rPr lang="en-US" sz="1600" b="1" dirty="0"/>
              <a:t>full explainability of the process</a:t>
            </a:r>
            <a:r>
              <a:rPr lang="en-US" sz="1600" dirty="0"/>
              <a:t>. In fact, the significance of the His Bundle peak can be easily explained, differently from what happened when </a:t>
            </a:r>
            <a:r>
              <a:rPr lang="en-US" sz="1600" i="1" dirty="0"/>
              <a:t>built-in </a:t>
            </a:r>
            <a:r>
              <a:rPr lang="en-US" sz="1600" dirty="0"/>
              <a:t>functions.</a:t>
            </a:r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20E1-A2EE-3BA2-E20F-42F77DA2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01017-BD9B-E506-CC30-CE028338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1: what if LOPOCV is performed?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D60FC1-2F35-C277-6BBE-785E73C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29</a:t>
            </a:fld>
            <a:endParaRPr lang="en-US"/>
          </a:p>
        </p:txBody>
      </p:sp>
      <p:pic>
        <p:nvPicPr>
          <p:cNvPr id="11" name="Immagine 10" descr="Immagine che contiene schermata, testo, quadrato, Rettangolo&#10;&#10;Descrizione generata automaticamente">
            <a:extLst>
              <a:ext uri="{FF2B5EF4-FFF2-40B4-BE49-F238E27FC236}">
                <a16:creationId xmlns:a16="http://schemas.microsoft.com/office/drawing/2014/main" id="{7D5F2744-75C6-CA09-199C-CDE6C134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6"/>
          <a:stretch/>
        </p:blipFill>
        <p:spPr>
          <a:xfrm>
            <a:off x="4882238" y="1860460"/>
            <a:ext cx="6071514" cy="29180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EC6BDD00-C8B6-0A5A-43EE-8538A5CC49BC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4281787-DE27-39D9-7D98-2990E507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65" y="1504120"/>
            <a:ext cx="3866529" cy="415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Instead of using a train/test split, one could try to match the inter-subject variability by using a </a:t>
            </a:r>
            <a:r>
              <a:rPr lang="en-US" sz="1200" b="1" dirty="0"/>
              <a:t>Leave One Patient Out Cross Validation </a:t>
            </a:r>
            <a:r>
              <a:rPr lang="en-US" sz="1200" dirty="0"/>
              <a:t>technique.</a:t>
            </a:r>
          </a:p>
          <a:p>
            <a:r>
              <a:rPr lang="en-US" sz="1200" dirty="0"/>
              <a:t>Iteratively, each patient is the test set while the others act as train set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200" dirty="0"/>
              <a:t>The CM and the metrics summary are reported on the right.</a:t>
            </a:r>
          </a:p>
          <a:p>
            <a:r>
              <a:rPr lang="en-US" sz="1200" dirty="0"/>
              <a:t>Metrics are comparable with the ones obtained with train/test split</a:t>
            </a:r>
          </a:p>
          <a:p>
            <a:pPr marL="0" indent="0">
              <a:buNone/>
            </a:pPr>
            <a:r>
              <a:rPr lang="en-US" sz="1200" dirty="0"/>
              <a:t>In addition, respect to train/test split, this strategy allow to check the number of </a:t>
            </a:r>
            <a:r>
              <a:rPr lang="en-US" sz="1200" b="1" dirty="0"/>
              <a:t>misclassified</a:t>
            </a:r>
            <a:r>
              <a:rPr lang="en-US" sz="1200" dirty="0"/>
              <a:t> </a:t>
            </a:r>
            <a:r>
              <a:rPr lang="en-US" sz="1200" b="1" dirty="0"/>
              <a:t>signals</a:t>
            </a:r>
            <a:r>
              <a:rPr lang="en-US" sz="1200" dirty="0"/>
              <a:t> </a:t>
            </a:r>
            <a:r>
              <a:rPr lang="en-US" sz="1200" b="1" dirty="0"/>
              <a:t>for</a:t>
            </a:r>
            <a:r>
              <a:rPr lang="en-US" sz="1200" dirty="0"/>
              <a:t> </a:t>
            </a:r>
            <a:r>
              <a:rPr lang="en-US" sz="1200" b="1" dirty="0"/>
              <a:t>each</a:t>
            </a:r>
            <a:r>
              <a:rPr lang="en-US" sz="1200" dirty="0"/>
              <a:t> </a:t>
            </a:r>
            <a:r>
              <a:rPr lang="en-US" sz="1200" b="1" dirty="0"/>
              <a:t>subject</a:t>
            </a:r>
            <a:r>
              <a:rPr lang="en-US" sz="1200" dirty="0"/>
              <a:t> and for each class.</a:t>
            </a:r>
          </a:p>
          <a:p>
            <a:r>
              <a:rPr lang="en-US" sz="1200" dirty="0"/>
              <a:t>Seems that some subjects carry the greatest number of misclassifications (1,2,3,4,6)</a:t>
            </a:r>
          </a:p>
          <a:p>
            <a:r>
              <a:rPr lang="en-US" sz="1200" dirty="0"/>
              <a:t>Sub 2 has the highest number of misclassified signals relatively to the number of MAP A signals (66 on 78).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298227-2F28-8C10-128F-0C787E3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469" y="1606160"/>
            <a:ext cx="3398524" cy="291809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C893A85-1B95-B1F2-83DB-7B181F369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994" y="1879771"/>
            <a:ext cx="3525738" cy="293103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5C61896-0155-0E52-054E-72F800785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469" y="1628998"/>
            <a:ext cx="7332255" cy="3106309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440CA05B-5B14-C4A9-0834-B62FF40E0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E04A8B2-8E32-A486-CAEE-0FC7E7B15AF8}"/>
              </a:ext>
            </a:extLst>
          </p:cNvPr>
          <p:cNvSpPr/>
          <p:nvPr/>
        </p:nvSpPr>
        <p:spPr>
          <a:xfrm>
            <a:off x="5686192" y="2362776"/>
            <a:ext cx="975965" cy="10099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FA5D9-8833-B744-0F01-BE1BBD128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38A356-FF2F-6D29-6F7E-9F5681C2C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2: what if subject 2 is left out?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94120B-9669-B1EB-F411-8357711A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3E13CEB-C456-C6E3-02EB-6DF965C8947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827F740D-183C-3256-809F-27EC846C74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6" name="Immagine 15" descr="Immagine che contiene linea, diagramma, Parallelo, Diagramma&#10;&#10;Descrizione generata automaticamente">
            <a:extLst>
              <a:ext uri="{FF2B5EF4-FFF2-40B4-BE49-F238E27FC236}">
                <a16:creationId xmlns:a16="http://schemas.microsoft.com/office/drawing/2014/main" id="{2E2777E6-8DCE-ADC6-2CF7-396FC9361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562" r="8199" b="5438"/>
          <a:stretch/>
        </p:blipFill>
        <p:spPr>
          <a:xfrm>
            <a:off x="5066446" y="1680986"/>
            <a:ext cx="6762509" cy="3800827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73077180-3631-9F2F-E915-76248D2AE42C}"/>
              </a:ext>
            </a:extLst>
          </p:cNvPr>
          <p:cNvSpPr txBox="1">
            <a:spLocks/>
          </p:cNvSpPr>
          <p:nvPr/>
        </p:nvSpPr>
        <p:spPr>
          <a:xfrm>
            <a:off x="309129" y="1504120"/>
            <a:ext cx="3650223" cy="415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Subject 2 has a problematic peculiarity: almost all signals classified as MAP A have MAP B characteristics.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0070C0"/>
                </a:solidFill>
              </a:rPr>
              <a:t>What if subject 2 is left out?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/>
              <a:t>In both train/test and LOPOCV strategies: </a:t>
            </a:r>
          </a:p>
          <a:p>
            <a:r>
              <a:rPr lang="en-US" sz="1200" dirty="0"/>
              <a:t>Accuracy slightly decreases, because of worse performance on MAP C classification</a:t>
            </a:r>
          </a:p>
          <a:p>
            <a:r>
              <a:rPr lang="en-US" sz="1200" dirty="0"/>
              <a:t>On the other hand, MAP B seems to be better detected.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i="1" dirty="0">
                <a:solidFill>
                  <a:schemeClr val="tx2"/>
                </a:solidFill>
              </a:rPr>
              <a:t>Remains an open question: how should we interpretate these observations?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81A7CA7F-F929-AA67-59E8-083FD6D188C8}"/>
              </a:ext>
            </a:extLst>
          </p:cNvPr>
          <p:cNvGrpSpPr/>
          <p:nvPr/>
        </p:nvGrpSpPr>
        <p:grpSpPr>
          <a:xfrm>
            <a:off x="4745736" y="1504120"/>
            <a:ext cx="6437376" cy="4776042"/>
            <a:chOff x="4745736" y="1504120"/>
            <a:chExt cx="6437376" cy="4776042"/>
          </a:xfrm>
        </p:grpSpPr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35B2A573-B25C-2048-D508-AC0450FB9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57809" y="1504120"/>
              <a:ext cx="2781183" cy="2388021"/>
            </a:xfrm>
            <a:prstGeom prst="rect">
              <a:avLst/>
            </a:prstGeom>
          </p:spPr>
        </p:pic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2C129016-0544-751B-B877-16CDC85A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09"/>
            <a:stretch/>
          </p:blipFill>
          <p:spPr>
            <a:xfrm>
              <a:off x="7905111" y="1504121"/>
              <a:ext cx="3204221" cy="2077280"/>
            </a:xfrm>
            <a:prstGeom prst="rect">
              <a:avLst/>
            </a:prstGeom>
          </p:spPr>
        </p:pic>
        <p:pic>
          <p:nvPicPr>
            <p:cNvPr id="22" name="Immagine 21">
              <a:extLst>
                <a:ext uri="{FF2B5EF4-FFF2-40B4-BE49-F238E27FC236}">
                  <a16:creationId xmlns:a16="http://schemas.microsoft.com/office/drawing/2014/main" id="{869C90C1-39BE-26F4-E450-6DB4E58E2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57809" y="3892142"/>
              <a:ext cx="2781182" cy="2388020"/>
            </a:xfrm>
            <a:prstGeom prst="rect">
              <a:avLst/>
            </a:prstGeom>
          </p:spPr>
        </p:pic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16863D94-375D-8AE9-9D64-BD74B7204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704" t="-5101" r="1704" b="16019"/>
            <a:stretch/>
          </p:blipFill>
          <p:spPr>
            <a:xfrm>
              <a:off x="7905111" y="3892142"/>
              <a:ext cx="3204221" cy="2077280"/>
            </a:xfrm>
            <a:prstGeom prst="rect">
              <a:avLst/>
            </a:prstGeom>
          </p:spPr>
        </p:pic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A0804D31-0D42-E141-0F10-9A02BF6D3EE0}"/>
                </a:ext>
              </a:extLst>
            </p:cNvPr>
            <p:cNvCxnSpPr/>
            <p:nvPr/>
          </p:nvCxnSpPr>
          <p:spPr>
            <a:xfrm>
              <a:off x="4745736" y="3892142"/>
              <a:ext cx="64373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373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CE315-4A50-9370-7F61-52724DF8E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6067C0-72A5-2594-5026-D16591DF5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3: does have sense filtering?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88C05E-4891-1164-6204-D4C77F58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31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A65ED4C-17CC-51FD-DF43-2C900B34E494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BFEADA4B-DE54-30C8-A878-291ADE3BDC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CEA6579C-DC91-D0EC-2BDA-52DFB13594A6}"/>
              </a:ext>
            </a:extLst>
          </p:cNvPr>
          <p:cNvSpPr txBox="1">
            <a:spLocks/>
          </p:cNvSpPr>
          <p:nvPr/>
        </p:nvSpPr>
        <p:spPr>
          <a:xfrm>
            <a:off x="309129" y="1504120"/>
            <a:ext cx="3650223" cy="415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Even if a filtering pipeline is ready to be used, does have sense using it?</a:t>
            </a:r>
          </a:p>
          <a:p>
            <a:pPr marL="0" indent="0">
              <a:buNone/>
            </a:pPr>
            <a:r>
              <a:rPr lang="en-US" sz="1200" dirty="0"/>
              <a:t>To answer, some observations should be done: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Filter pipeline has been built on ECG signals only, not on EGM.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Due to the low cut-off, high frequency peaks are killed.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Low-pass filter introduce a low frequency distortion unexpectedly.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400" b="1" dirty="0">
                <a:solidFill>
                  <a:schemeClr val="accent1"/>
                </a:solidFill>
              </a:rPr>
              <a:t>And because of these aspects, performance drops.</a:t>
            </a:r>
          </a:p>
          <a:p>
            <a:pPr marL="0" indent="0">
              <a:buNone/>
            </a:pPr>
            <a:r>
              <a:rPr lang="en-US" sz="1400" i="1" dirty="0"/>
              <a:t>In addition, one should consider that the a priori known information about the signals is valid about the signals as such, without considering additional processing steps. These, would render all the information used in vain.</a:t>
            </a:r>
            <a:endParaRPr lang="en-US" sz="1200" b="1" i="1" dirty="0"/>
          </a:p>
        </p:txBody>
      </p:sp>
      <p:pic>
        <p:nvPicPr>
          <p:cNvPr id="14" name="Immagine 1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FD87A3C8-4D75-BE7A-178A-9106C03FD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2390" r="2536" b="4288"/>
          <a:stretch/>
        </p:blipFill>
        <p:spPr>
          <a:xfrm>
            <a:off x="5133105" y="1981434"/>
            <a:ext cx="6199089" cy="3279534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17A5C7B5-7645-E13A-6CD1-0863183F166C}"/>
              </a:ext>
            </a:extLst>
          </p:cNvPr>
          <p:cNvGrpSpPr/>
          <p:nvPr/>
        </p:nvGrpSpPr>
        <p:grpSpPr>
          <a:xfrm>
            <a:off x="4047735" y="1677356"/>
            <a:ext cx="8144265" cy="2754323"/>
            <a:chOff x="4047735" y="1677356"/>
            <a:chExt cx="8144265" cy="2754323"/>
          </a:xfrm>
        </p:grpSpPr>
        <p:pic>
          <p:nvPicPr>
            <p:cNvPr id="5" name="Immagine 4" descr="Immagine che contiene testo, linea, schermata, diagramma&#10;&#10;Descrizione generata automaticamente">
              <a:extLst>
                <a:ext uri="{FF2B5EF4-FFF2-40B4-BE49-F238E27FC236}">
                  <a16:creationId xmlns:a16="http://schemas.microsoft.com/office/drawing/2014/main" id="{0FCCCEB9-AA4D-3BAC-BF2F-84392B612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15"/>
            <a:stretch/>
          </p:blipFill>
          <p:spPr>
            <a:xfrm>
              <a:off x="4047735" y="1677356"/>
              <a:ext cx="3956310" cy="2445697"/>
            </a:xfrm>
            <a:prstGeom prst="rect">
              <a:avLst/>
            </a:prstGeom>
          </p:spPr>
        </p:pic>
        <p:pic>
          <p:nvPicPr>
            <p:cNvPr id="8" name="Immagine 7" descr="Immagine che contiene testo, diagramma, schermata, linea&#10;&#10;Descrizione generata automaticamente">
              <a:extLst>
                <a:ext uri="{FF2B5EF4-FFF2-40B4-BE49-F238E27FC236}">
                  <a16:creationId xmlns:a16="http://schemas.microsoft.com/office/drawing/2014/main" id="{B98B2949-AA61-DCB7-B149-B51760E5C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15"/>
            <a:stretch/>
          </p:blipFill>
          <p:spPr>
            <a:xfrm>
              <a:off x="8235690" y="1677356"/>
              <a:ext cx="3956310" cy="2445698"/>
            </a:xfrm>
            <a:prstGeom prst="rect">
              <a:avLst/>
            </a:prstGeom>
          </p:spPr>
        </p:pic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982E79E5-D403-9FEA-E5E9-C7EADCDC4D3C}"/>
                </a:ext>
              </a:extLst>
            </p:cNvPr>
            <p:cNvSpPr/>
            <p:nvPr/>
          </p:nvSpPr>
          <p:spPr>
            <a:xfrm>
              <a:off x="7037289" y="4066554"/>
              <a:ext cx="2390722" cy="36512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Same signal</a:t>
              </a:r>
            </a:p>
          </p:txBody>
        </p:sp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B445BD98-5425-5425-5F4C-C2EE341D2C5D}"/>
                </a:ext>
              </a:extLst>
            </p:cNvPr>
            <p:cNvSpPr/>
            <p:nvPr/>
          </p:nvSpPr>
          <p:spPr>
            <a:xfrm>
              <a:off x="6826430" y="1812745"/>
              <a:ext cx="989373" cy="2542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Original</a:t>
              </a:r>
            </a:p>
          </p:txBody>
        </p:sp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9DF5F9D8-50B0-FE48-A1AE-BE98DCDEF230}"/>
                </a:ext>
              </a:extLst>
            </p:cNvPr>
            <p:cNvSpPr/>
            <p:nvPr/>
          </p:nvSpPr>
          <p:spPr>
            <a:xfrm>
              <a:off x="11021514" y="1812745"/>
              <a:ext cx="989373" cy="2542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Filtered</a:t>
              </a:r>
            </a:p>
          </p:txBody>
        </p:sp>
      </p:grp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B79C91-62E5-0C5B-CE4A-606545212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511" y="1778569"/>
            <a:ext cx="5401067" cy="3575311"/>
          </a:xfrm>
          <a:prstGeom prst="rect">
            <a:avLst/>
          </a:prstGeom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531B6AB0-2816-C257-C709-83DAB1F6D169}"/>
              </a:ext>
            </a:extLst>
          </p:cNvPr>
          <p:cNvGrpSpPr/>
          <p:nvPr/>
        </p:nvGrpSpPr>
        <p:grpSpPr>
          <a:xfrm>
            <a:off x="4901180" y="1504120"/>
            <a:ext cx="6437376" cy="4776042"/>
            <a:chOff x="4745736" y="1504120"/>
            <a:chExt cx="6437376" cy="4776042"/>
          </a:xfrm>
        </p:grpSpPr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BD7FFBA4-1A7F-2234-6E0C-C3488CCF5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57809" y="1504120"/>
              <a:ext cx="2781182" cy="2388021"/>
            </a:xfrm>
            <a:prstGeom prst="rect">
              <a:avLst/>
            </a:prstGeom>
          </p:spPr>
        </p:pic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C4C3F84E-00A4-E6C7-09AA-E11BD7797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97" t="1345" r="297" b="20143"/>
            <a:stretch/>
          </p:blipFill>
          <p:spPr>
            <a:xfrm>
              <a:off x="7905111" y="1504121"/>
              <a:ext cx="3204221" cy="2077280"/>
            </a:xfrm>
            <a:prstGeom prst="rect">
              <a:avLst/>
            </a:prstGeom>
          </p:spPr>
        </p:pic>
        <p:pic>
          <p:nvPicPr>
            <p:cNvPr id="31" name="Immagine 30">
              <a:extLst>
                <a:ext uri="{FF2B5EF4-FFF2-40B4-BE49-F238E27FC236}">
                  <a16:creationId xmlns:a16="http://schemas.microsoft.com/office/drawing/2014/main" id="{B3D667F9-B884-005F-7900-E3F233666A6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57809" y="3892142"/>
              <a:ext cx="2781181" cy="2388020"/>
            </a:xfrm>
            <a:prstGeom prst="rect">
              <a:avLst/>
            </a:prstGeom>
          </p:spPr>
        </p:pic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EFD418C5-28B3-A0EB-ECA7-CA6C78D6C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493" b="15289"/>
            <a:stretch/>
          </p:blipFill>
          <p:spPr>
            <a:xfrm>
              <a:off x="7905111" y="3892142"/>
              <a:ext cx="3204221" cy="2077280"/>
            </a:xfrm>
            <a:prstGeom prst="rect">
              <a:avLst/>
            </a:prstGeom>
          </p:spPr>
        </p:pic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72696466-D313-C1A2-A39E-7BD5821B728A}"/>
                </a:ext>
              </a:extLst>
            </p:cNvPr>
            <p:cNvCxnSpPr/>
            <p:nvPr/>
          </p:nvCxnSpPr>
          <p:spPr>
            <a:xfrm>
              <a:off x="4745736" y="3892142"/>
              <a:ext cx="643737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508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i="1" dirty="0"/>
              <a:t>Which model could act as baseline for building and comparing any other one?</a:t>
            </a:r>
          </a:p>
          <a:p>
            <a:r>
              <a:rPr lang="en-US" sz="16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</a:t>
            </a:r>
            <a:r>
              <a:rPr lang="en-US" sz="1800" i="1" dirty="0"/>
              <a:t>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</a:t>
            </a:r>
            <a:r>
              <a:rPr lang="en-US" sz="1800" i="1" dirty="0"/>
              <a:t>a logical set of rules to classify roving signals </a:t>
            </a:r>
            <a:r>
              <a:rPr lang="en-US" sz="1800" dirty="0"/>
              <a:t>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2514600"/>
            <a:ext cx="3904487" cy="558030"/>
            <a:chOff x="50292" y="2514600"/>
            <a:chExt cx="3904487" cy="55803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2514600"/>
              <a:ext cx="2633472" cy="347472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Clear and biphasic atrial component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58951" y="2222050"/>
            <a:ext cx="3195619" cy="1948781"/>
            <a:chOff x="828574" y="1980839"/>
            <a:chExt cx="3195619" cy="10494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828574" y="1980839"/>
              <a:ext cx="3195619" cy="7829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650281" y="2763783"/>
              <a:ext cx="2212847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</TotalTime>
  <Words>2203</Words>
  <Application>Microsoft Office PowerPoint</Application>
  <PresentationFormat>Widescreen</PresentationFormat>
  <Paragraphs>398</Paragraphs>
  <Slides>31</Slides>
  <Notes>30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Heuristic classifier: pseudo code</vt:lpstr>
      <vt:lpstr>Code functioning</vt:lpstr>
      <vt:lpstr>His threshold tuning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  <vt:lpstr>Appendix 1: what if LOPOCV is performed?</vt:lpstr>
      <vt:lpstr>Appendix 2: what if subject 2 is left out?</vt:lpstr>
      <vt:lpstr>Appendix 3: does have sense filtering?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104</cp:revision>
  <dcterms:created xsi:type="dcterms:W3CDTF">2024-05-22T12:11:36Z</dcterms:created>
  <dcterms:modified xsi:type="dcterms:W3CDTF">2024-11-01T20:56:40Z</dcterms:modified>
</cp:coreProperties>
</file>