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sldIdLst>
    <p:sldId id="573" r:id="rId2"/>
    <p:sldId id="574" r:id="rId3"/>
    <p:sldId id="639" r:id="rId4"/>
    <p:sldId id="631" r:id="rId5"/>
    <p:sldId id="640" r:id="rId6"/>
    <p:sldId id="600" r:id="rId7"/>
    <p:sldId id="632" r:id="rId8"/>
    <p:sldId id="633" r:id="rId9"/>
    <p:sldId id="634" r:id="rId10"/>
    <p:sldId id="644" r:id="rId11"/>
    <p:sldId id="641" r:id="rId12"/>
    <p:sldId id="635" r:id="rId13"/>
    <p:sldId id="655" r:id="rId14"/>
    <p:sldId id="654" r:id="rId15"/>
    <p:sldId id="650" r:id="rId16"/>
    <p:sldId id="642" r:id="rId17"/>
    <p:sldId id="651" r:id="rId18"/>
    <p:sldId id="652" r:id="rId19"/>
    <p:sldId id="653" r:id="rId20"/>
    <p:sldId id="647" r:id="rId21"/>
    <p:sldId id="648" r:id="rId22"/>
    <p:sldId id="649" r:id="rId23"/>
    <p:sldId id="636" r:id="rId24"/>
    <p:sldId id="645" r:id="rId25"/>
    <p:sldId id="637" r:id="rId26"/>
    <p:sldId id="646" r:id="rId27"/>
    <p:sldId id="643" r:id="rId28"/>
    <p:sldId id="638" r:id="rId29"/>
    <p:sldId id="657" r:id="rId30"/>
    <p:sldId id="658" r:id="rId31"/>
    <p:sldId id="659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17" autoAdjust="0"/>
  </p:normalViewPr>
  <p:slideViewPr>
    <p:cSldViewPr snapToGrid="0">
      <p:cViewPr varScale="1">
        <p:scale>
          <a:sx n="84" d="100"/>
          <a:sy n="84" d="100"/>
        </p:scale>
        <p:origin x="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01/11/2024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3C3A-E7F1-3A0C-EC96-05D47DE9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AEF1A2-D470-C358-CAE2-EDA1D2DE3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2B0C29-8461-7BED-D50E-C04337C58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EBBD10-AB62-98C2-DF7B-FFEEA600F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AD14-BFE8-B386-AFC9-30ECFEFB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55DB1A-7E2C-0EC3-4130-BE44AC4C4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CE2E71-CBDB-0397-A5FE-319B49C3D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272E3A-B8A5-3F5E-8977-7A102A0E8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998B1-82C8-3F4E-45FB-369A680A8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A61D7BB-F46C-B64A-D0CA-9156E7C66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4E48761-216B-AB37-08AC-50361A137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534198-FE07-1888-E2FE-F78B575269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19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A77A-6C6B-1D3A-60D1-EEF91666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36653BE-2550-D784-1C7C-898E6671D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008133-79E2-7080-8A1C-0E8360903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18B108-90B4-A15D-3F72-ACA926132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B7DA-0ACF-A5F8-79C4-0FB556D9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4A0DA4-6F09-A9F0-88D1-00804A7E3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B23A41-852C-84DA-3AEB-2AD5F6514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9C8460-5BE8-C080-7808-06A84A84C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2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DAF83-C1BE-DD41-C234-3BF9DCCF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C28A00-50B7-79CD-EB59-B08BC3EBA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AE527F-DF23-837E-89A2-33828B32F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2026C5-CFAF-E1B8-1C67-59A0D364B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27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53C07-E0C0-224F-EBD0-91537C71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483379-1350-1593-0FF1-32F99F455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E6AE17-ABC2-ACF0-FD92-CF960DE0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EC434-5461-564B-BBB2-EBB5DCBE7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6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7CED-AF2F-4458-0842-9AF8339A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F133B3-586F-6A6F-19A8-775D4DE23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91C4D2-5B50-A123-61FB-2D12826AA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33EA-ED44-1B8F-F5C9-5BA671320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6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D0B3-CD4E-A6DE-B300-E43A23E3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5F0353-4B78-D8F3-77B5-2FC658531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FEFD0-949D-2177-2254-8CA2B3985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834D0-45F2-12DC-E3D4-B1C23F533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1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B686-E92C-652A-A1ED-BEBC424C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1BFA89-BE68-7672-E5C1-03BB68A33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649319-84B6-E977-8958-A46CE375E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D6061F-2591-9ACD-7D53-077AA23C0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3F567-ADC2-8731-432C-879891B0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4BE5EC-ED34-ED78-9C8C-26859268A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045C13-E1E6-8866-A4FC-C2628CD7B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0C3277-F8FB-8DEB-586F-3514AA8DF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1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80E0-B886-E974-EF3B-7CB357F9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35C26E-6A83-4B46-6C32-D76EA23AE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4079D3-F4E6-D73F-1516-C89A120EF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1FF03-BB85-2DB2-09B7-13AC2715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2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2A9A-3EBF-8357-7310-33D60FB5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695BF-DA78-4207-5436-D34401A13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3E2A72-630A-1429-2A71-9FBB4D31B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45F230-FDD7-C076-18B3-6C9D1B272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2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FD59-4314-5C46-CD1E-8C45307F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9597FC-FF79-5DEC-0F17-E5ABBAA3F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059967-8724-733B-07E7-0D1B96C5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33D229-E106-1042-7B4B-CC10B726E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65E9D-DCD3-A27F-1271-5D161C1E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15730-12EB-5503-03D4-838CD60D9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1D67AE-A6FA-DA3D-992C-428C6AEF3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6ACC-B06D-9569-D0A6-3C619729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1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223A-FCFF-55FA-04F9-44BF537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A4D566-AFF2-9804-9A1F-17CDEB03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F08A0D-8022-D0BD-7D40-86B002A4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781B6-6F09-B737-7621-9D5F0D3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124B-A8D3-E837-1A05-511238A2E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FE8724-779C-9C9A-8A44-3D114C427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334BAE-83E9-DCAB-0BD5-FDC4E70C2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0287F-0D97-51F8-9772-543170111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7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1F5D-0B90-5637-860B-FA5A5293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11FC0-C716-A8B4-FA4A-714E2669E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27135B-1C99-E037-F6A9-C53801653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D00DC1-0C94-0D15-7AC1-C394128C4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DC9A-468D-A62B-8AB9-ED47C8126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D08D33-1D48-87AD-4991-D11221DFC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1505EF0-8C03-4341-E09C-28EEC308F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F74430-9EDE-069B-CAAF-7CAFF20B2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81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247B7-33D3-62F1-F61E-D733C399E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5D34FDB-D121-8823-8D29-1E35D06F21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0F6C1B5-1CE5-C2FC-1FB8-7E6376508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FD9F94-761C-3F7A-FE7D-4608FD6AF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4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A9405-ACC6-5E94-030D-67B7A62CE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6D51973-A18E-1A0E-5944-5D74202DD8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6458907-D94E-5EDF-4EF2-AFAF1F6BC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4AE664-C3A3-53E5-6458-506D6DC4B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9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DDC0-5265-0AAB-F4CE-6BFBED7E2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F5FFA02-6505-3A15-E46C-3AF3C6B15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71C551-525D-E565-F72E-F4B471A20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03B8B2-CB31-FD3C-73FA-15A6B8640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04A0-CAE4-010E-FE85-75A5040D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4E2E97-5BE7-8643-D1BA-9AEE938C9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993612-1F05-192F-8DEC-C10C339B3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8ABA2-14ED-A3A7-687A-C13AFBF23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11/1/2024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11/1/2024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11/1/2024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3EFD-6503-BF1A-1889-4421B3AB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EA386-61FD-3321-CCFF-4001DAC1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Stratified train/test split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4C22A-B8D1-8F22-FBC3-0D10E1D3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352189-211A-3D99-CA72-F10763A0F67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A49725-83BF-7427-A05A-06ED3354066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9B8CEF0-7A5A-A926-19C7-1DBE2396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17" y="1606159"/>
            <a:ext cx="5062003" cy="3951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Of the 1038 signals into the dataset:</a:t>
            </a:r>
          </a:p>
          <a:p>
            <a:r>
              <a:rPr lang="en-US" sz="1800" dirty="0"/>
              <a:t>796 are </a:t>
            </a:r>
            <a:r>
              <a:rPr lang="en-US" sz="1800" b="1" dirty="0">
                <a:solidFill>
                  <a:srgbClr val="0070C0"/>
                </a:solidFill>
              </a:rPr>
              <a:t>MAP A </a:t>
            </a:r>
            <a:r>
              <a:rPr lang="en-US" sz="1800" dirty="0"/>
              <a:t>(76.69%)</a:t>
            </a:r>
          </a:p>
          <a:p>
            <a:r>
              <a:rPr lang="en-US" sz="1800" dirty="0"/>
              <a:t>120 are </a:t>
            </a:r>
            <a:r>
              <a:rPr lang="en-US" sz="1800" b="1" dirty="0">
                <a:solidFill>
                  <a:srgbClr val="00B050"/>
                </a:solidFill>
              </a:rPr>
              <a:t>MAP B </a:t>
            </a:r>
            <a:r>
              <a:rPr lang="en-US" sz="1800" dirty="0"/>
              <a:t>(11.56%)</a:t>
            </a:r>
          </a:p>
          <a:p>
            <a:r>
              <a:rPr lang="en-US" sz="1800" dirty="0"/>
              <a:t>122 are </a:t>
            </a:r>
            <a:r>
              <a:rPr lang="en-US" sz="1800" b="1" dirty="0">
                <a:solidFill>
                  <a:srgbClr val="FF0000"/>
                </a:solidFill>
              </a:rPr>
              <a:t>MAP C</a:t>
            </a:r>
            <a:r>
              <a:rPr lang="en-US" sz="1800" dirty="0"/>
              <a:t> (11.75%)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Thus, the following conclusions could be done:</a:t>
            </a:r>
          </a:p>
          <a:p>
            <a:r>
              <a:rPr lang="en-US" sz="1800" dirty="0"/>
              <a:t>Unbalanced dataset towards MAP A</a:t>
            </a:r>
          </a:p>
          <a:p>
            <a:r>
              <a:rPr lang="en-US" sz="1800" dirty="0"/>
              <a:t>Stratified train/test splitting is necessary</a:t>
            </a:r>
          </a:p>
          <a:p>
            <a:pPr lvl="1"/>
            <a:r>
              <a:rPr lang="en-US" sz="1600" dirty="0"/>
              <a:t>Done with a 70-30% split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154E38-A686-8F45-EB45-05914A97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84" y="1606159"/>
            <a:ext cx="3397377" cy="2029602"/>
          </a:xfrm>
          <a:prstGeom prst="rect">
            <a:avLst/>
          </a:prstGeom>
        </p:spPr>
      </p:pic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1C65CD1C-821E-9778-50E3-D1E242825E7C}"/>
              </a:ext>
            </a:extLst>
          </p:cNvPr>
          <p:cNvSpPr/>
          <p:nvPr/>
        </p:nvSpPr>
        <p:spPr>
          <a:xfrm>
            <a:off x="9595561" y="1980839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BD7A6076-B32A-57E9-DE36-E05EBEF46915}"/>
              </a:ext>
            </a:extLst>
          </p:cNvPr>
          <p:cNvSpPr/>
          <p:nvPr/>
        </p:nvSpPr>
        <p:spPr>
          <a:xfrm>
            <a:off x="9583826" y="2855112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6A951F-5DEA-02E3-4CA9-C151F5D8332E}"/>
              </a:ext>
            </a:extLst>
          </p:cNvPr>
          <p:cNvSpPr txBox="1"/>
          <p:nvPr/>
        </p:nvSpPr>
        <p:spPr>
          <a:xfrm>
            <a:off x="9790372" y="2154674"/>
            <a:ext cx="1411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Total 726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E179E9-BB6D-6CEC-ED4B-872ACA6EB1CB}"/>
              </a:ext>
            </a:extLst>
          </p:cNvPr>
          <p:cNvSpPr txBox="1"/>
          <p:nvPr/>
        </p:nvSpPr>
        <p:spPr>
          <a:xfrm>
            <a:off x="9790372" y="3059668"/>
            <a:ext cx="1219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Total 312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649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D26AC-2327-1CA6-43CB-9961EB1F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36556-3B1F-EBC2-890B-6F54559F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FF1296-FDE0-61B5-BC95-B6E35511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93410-66DE-DE02-469D-0FAB7AB8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8D6F2C1-0E5E-78E6-CBF0-4D7C0405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7DB7C-7733-62BB-A603-121A804E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07C73-A2AD-6C61-0DEA-387DCD4E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C939303-1F6F-C626-77E4-5F738EA6CBB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204FA3-A088-47F9-5368-E26810B42A8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732E1C-7ABF-B235-254A-0CB22940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t&lt;0.35s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0.35&lt;t&lt;0.45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find, if there is, the main peak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Usage of </a:t>
            </a:r>
            <a:r>
              <a:rPr lang="en-US" sz="1400" i="1" dirty="0" err="1">
                <a:solidFill>
                  <a:srgbClr val="0070C0"/>
                </a:solidFill>
              </a:rPr>
              <a:t>find_peaks</a:t>
            </a:r>
            <a:r>
              <a:rPr lang="en-US" sz="1400" i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(python, </a:t>
            </a:r>
            <a:r>
              <a:rPr lang="en-US" sz="1400" dirty="0" err="1"/>
              <a:t>Scy.Py</a:t>
            </a:r>
            <a:r>
              <a:rPr lang="en-US" sz="1400" dirty="0"/>
              <a:t> library) with </a:t>
            </a:r>
            <a:r>
              <a:rPr lang="en-US" sz="1400" i="1" dirty="0"/>
              <a:t>prominence</a:t>
            </a:r>
            <a:r>
              <a:rPr lang="en-US" sz="1400" dirty="0"/>
              <a:t> set as a multiple of the SD of the segment, tuned and fixed at 5 times SD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87E125C-3847-0A5E-1423-A1CC7D72F22B}"/>
              </a:ext>
            </a:extLst>
          </p:cNvPr>
          <p:cNvSpPr/>
          <p:nvPr/>
        </p:nvSpPr>
        <p:spPr>
          <a:xfrm>
            <a:off x="745236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C7E533-25B4-11AD-3FD3-26377F6DDABC}"/>
              </a:ext>
            </a:extLst>
          </p:cNvPr>
          <p:cNvSpPr/>
          <p:nvPr/>
        </p:nvSpPr>
        <p:spPr>
          <a:xfrm>
            <a:off x="1175004" y="5975145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C74841B-FFAD-F4CA-B8C3-B13370EF906C}"/>
              </a:ext>
            </a:extLst>
          </p:cNvPr>
          <p:cNvSpPr/>
          <p:nvPr/>
        </p:nvSpPr>
        <p:spPr>
          <a:xfrm>
            <a:off x="4435957" y="5979973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5B9E14-1B34-4943-BE30-636B5FB9E0FC}"/>
              </a:ext>
            </a:extLst>
          </p:cNvPr>
          <p:cNvSpPr/>
          <p:nvPr/>
        </p:nvSpPr>
        <p:spPr>
          <a:xfrm>
            <a:off x="7246508" y="4461596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8ECF7B6-1BB7-A916-2121-A37CEFDBAC5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540764" y="4881741"/>
            <a:ext cx="0" cy="109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82DEDFA-C17F-6846-1619-8AAA3F7733A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336292" y="4589133"/>
            <a:ext cx="80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FEF62D9-5637-863C-9215-4EAA0FD5672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464330" y="4585105"/>
            <a:ext cx="782178" cy="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72955DF-711E-581B-8071-D17CEED3CC4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801717" y="4962259"/>
            <a:ext cx="0" cy="10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C4FF603-FA87-5936-2828-AE907E7E62D8}"/>
              </a:ext>
            </a:extLst>
          </p:cNvPr>
          <p:cNvSpPr txBox="1"/>
          <p:nvPr/>
        </p:nvSpPr>
        <p:spPr>
          <a:xfrm>
            <a:off x="2421348" y="421600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49D3A79-B544-1931-DC39-7360EBEDA7B0}"/>
              </a:ext>
            </a:extLst>
          </p:cNvPr>
          <p:cNvSpPr txBox="1"/>
          <p:nvPr/>
        </p:nvSpPr>
        <p:spPr>
          <a:xfrm>
            <a:off x="6541407" y="424427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2CEF64-6CC5-5704-BF7E-0342253A067A}"/>
              </a:ext>
            </a:extLst>
          </p:cNvPr>
          <p:cNvSpPr txBox="1"/>
          <p:nvPr/>
        </p:nvSpPr>
        <p:spPr>
          <a:xfrm>
            <a:off x="4811978" y="5333719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F9EF3FA-E534-96C1-1B36-893CF67A5091}"/>
              </a:ext>
            </a:extLst>
          </p:cNvPr>
          <p:cNvSpPr txBox="1"/>
          <p:nvPr/>
        </p:nvSpPr>
        <p:spPr>
          <a:xfrm>
            <a:off x="1527613" y="5364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B1F8014A-E36B-3E14-ADCC-EF2DE426483D}"/>
              </a:ext>
            </a:extLst>
          </p:cNvPr>
          <p:cNvSpPr/>
          <p:nvPr/>
        </p:nvSpPr>
        <p:spPr>
          <a:xfrm>
            <a:off x="8816340" y="1980839"/>
            <a:ext cx="2331720" cy="780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Applied on both filtered and not filtered signals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2A87283E-9E94-842B-0BAB-335FDA26E6A2}"/>
              </a:ext>
            </a:extLst>
          </p:cNvPr>
          <p:cNvSpPr/>
          <p:nvPr/>
        </p:nvSpPr>
        <p:spPr>
          <a:xfrm>
            <a:off x="8107832" y="4282679"/>
            <a:ext cx="3863339" cy="16924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</a:t>
            </a:r>
            <a:r>
              <a:rPr lang="en-GB" sz="1200" b="1" dirty="0"/>
              <a:t>even</a:t>
            </a:r>
            <a:r>
              <a:rPr lang="en-GB" sz="1200" dirty="0"/>
              <a:t> </a:t>
            </a:r>
            <a:r>
              <a:rPr lang="en-GB" sz="1200" b="1" dirty="0"/>
              <a:t>if</a:t>
            </a:r>
            <a:r>
              <a:rPr lang="en-GB" sz="1200" dirty="0"/>
              <a:t> the </a:t>
            </a:r>
            <a:r>
              <a:rPr lang="en-GB" sz="1200" b="1" dirty="0"/>
              <a:t>rules</a:t>
            </a:r>
            <a:r>
              <a:rPr lang="en-GB" sz="1200" dirty="0"/>
              <a:t> are </a:t>
            </a:r>
            <a:r>
              <a:rPr lang="en-GB" sz="1200" b="1" dirty="0"/>
              <a:t>not</a:t>
            </a:r>
            <a:r>
              <a:rPr lang="en-GB" sz="1200" dirty="0"/>
              <a:t> fully </a:t>
            </a:r>
            <a:r>
              <a:rPr lang="en-GB" sz="1200" b="1" dirty="0"/>
              <a:t>satisfied</a:t>
            </a:r>
            <a:r>
              <a:rPr lang="en-GB" sz="1200" dirty="0"/>
              <a:t> (e.g. noisy record), because the condition “</a:t>
            </a:r>
            <a:r>
              <a:rPr lang="en-GB" sz="1200" dirty="0">
                <a:solidFill>
                  <a:schemeClr val="tx1"/>
                </a:solidFill>
              </a:rPr>
              <a:t>Is the ventricular peak absent (nan)? </a:t>
            </a:r>
            <a:r>
              <a:rPr lang="en-GB" sz="1200" dirty="0"/>
              <a:t>”.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 </a:t>
            </a:r>
            <a:r>
              <a:rPr lang="en-GB" sz="1200" b="1" dirty="0"/>
              <a:t>peak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DB981D36-CFF4-0C9A-96C7-EBD2B708F679}"/>
              </a:ext>
            </a:extLst>
          </p:cNvPr>
          <p:cNvGrpSpPr/>
          <p:nvPr/>
        </p:nvGrpSpPr>
        <p:grpSpPr>
          <a:xfrm>
            <a:off x="3139104" y="4216006"/>
            <a:ext cx="3325226" cy="746253"/>
            <a:chOff x="3625596" y="3904489"/>
            <a:chExt cx="1591056" cy="746253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825F59FB-A1A7-A26F-B08F-0467319CB1D3}"/>
                </a:ext>
              </a:extLst>
            </p:cNvPr>
            <p:cNvSpPr/>
            <p:nvPr/>
          </p:nvSpPr>
          <p:spPr>
            <a:xfrm>
              <a:off x="3625596" y="3904489"/>
              <a:ext cx="1591056" cy="746253"/>
            </a:xfrm>
            <a:prstGeom prst="roundRect">
              <a:avLst>
                <a:gd name="adj" fmla="val 6370"/>
              </a:avLst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57E7D106-18C7-8840-1832-D203EB595DC6}"/>
                </a:ext>
              </a:extLst>
            </p:cNvPr>
            <p:cNvSpPr/>
            <p:nvPr/>
          </p:nvSpPr>
          <p:spPr>
            <a:xfrm>
              <a:off x="4509138" y="3979672"/>
              <a:ext cx="670344" cy="605565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Is the ventricular peak absent (nan)? 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D0ED1A5E-1EBD-CA70-9475-20C2CEBF59BF}"/>
                </a:ext>
              </a:extLst>
            </p:cNvPr>
            <p:cNvSpPr/>
            <p:nvPr/>
          </p:nvSpPr>
          <p:spPr>
            <a:xfrm>
              <a:off x="3662476" y="3987557"/>
              <a:ext cx="670344" cy="597680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Is the ventricular peak lower than atrial one?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1F0F3E7D-7C19-2F1C-C77E-B532BE5DCDF0}"/>
                </a:ext>
              </a:extLst>
            </p:cNvPr>
            <p:cNvSpPr txBox="1"/>
            <p:nvPr/>
          </p:nvSpPr>
          <p:spPr>
            <a:xfrm>
              <a:off x="4315215" y="4128565"/>
              <a:ext cx="217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rgbClr val="0070C0"/>
                  </a:solidFill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12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B9206-8084-0C22-A45C-A91040E3A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868A38-8BAE-7921-E459-DA482EB5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92ADA8-65AC-5E00-B2F1-44BE0A7A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CD68A3A-0DC4-4A91-6E79-22EACBF0A4E6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CA7190E-7322-A477-B43D-3F8716B2F437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583FBFF-426A-ED4C-E8E6-82C8438F0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t&lt;0.35s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0.35&lt;t&lt;0.45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find, if there is, the main peak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Usage of </a:t>
            </a:r>
            <a:r>
              <a:rPr lang="en-US" sz="1400" i="1" dirty="0" err="1">
                <a:solidFill>
                  <a:srgbClr val="0070C0"/>
                </a:solidFill>
              </a:rPr>
              <a:t>find_peaks</a:t>
            </a:r>
            <a:r>
              <a:rPr lang="en-US" sz="1400" i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(python, </a:t>
            </a:r>
            <a:r>
              <a:rPr lang="en-US" sz="1400" dirty="0" err="1"/>
              <a:t>Scy.Py</a:t>
            </a:r>
            <a:r>
              <a:rPr lang="en-US" sz="1400" dirty="0"/>
              <a:t> library) with </a:t>
            </a:r>
            <a:r>
              <a:rPr lang="en-US" sz="1400" i="1" dirty="0"/>
              <a:t>prominence</a:t>
            </a:r>
            <a:r>
              <a:rPr lang="en-US" sz="1400" dirty="0"/>
              <a:t> set as a multiple of the SD of the segment, tuned and fixed at 5 times SD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F26E19C-4901-29DE-8E49-54383FBEC146}"/>
              </a:ext>
            </a:extLst>
          </p:cNvPr>
          <p:cNvSpPr/>
          <p:nvPr/>
        </p:nvSpPr>
        <p:spPr>
          <a:xfrm>
            <a:off x="745236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EFA8EB00-6A8A-02E7-F296-D6DF7474EFDB}"/>
              </a:ext>
            </a:extLst>
          </p:cNvPr>
          <p:cNvSpPr/>
          <p:nvPr/>
        </p:nvSpPr>
        <p:spPr>
          <a:xfrm>
            <a:off x="1175004" y="5975145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8DB117F-6890-45E5-308B-44D7BFC69CEB}"/>
              </a:ext>
            </a:extLst>
          </p:cNvPr>
          <p:cNvSpPr/>
          <p:nvPr/>
        </p:nvSpPr>
        <p:spPr>
          <a:xfrm>
            <a:off x="4435957" y="5979973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CCF5960-2638-3CC7-C0AF-B90DD0732BBF}"/>
              </a:ext>
            </a:extLst>
          </p:cNvPr>
          <p:cNvSpPr/>
          <p:nvPr/>
        </p:nvSpPr>
        <p:spPr>
          <a:xfrm>
            <a:off x="7246508" y="4461596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05C90B1-3D93-04DF-E29F-2F57B7BC473A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540764" y="4881741"/>
            <a:ext cx="0" cy="109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D228D79-47A0-46F6-3891-D47BA7872D1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336292" y="4589133"/>
            <a:ext cx="80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02671A92-9A95-4610-DF31-D3C3DD11F7ED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464330" y="4585105"/>
            <a:ext cx="782178" cy="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88B36468-0065-ACF1-4CB2-C2C70F9850B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801717" y="4962259"/>
            <a:ext cx="0" cy="10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DCF0007-AEAA-7750-1DC1-3875DDD13E62}"/>
              </a:ext>
            </a:extLst>
          </p:cNvPr>
          <p:cNvSpPr txBox="1"/>
          <p:nvPr/>
        </p:nvSpPr>
        <p:spPr>
          <a:xfrm>
            <a:off x="2421348" y="421600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9853126-D1B9-D882-8174-E3F0DBEA4E9B}"/>
              </a:ext>
            </a:extLst>
          </p:cNvPr>
          <p:cNvSpPr txBox="1"/>
          <p:nvPr/>
        </p:nvSpPr>
        <p:spPr>
          <a:xfrm>
            <a:off x="6541407" y="424427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B902BD7-F03C-B18E-1304-48AA76FF8AA5}"/>
              </a:ext>
            </a:extLst>
          </p:cNvPr>
          <p:cNvSpPr txBox="1"/>
          <p:nvPr/>
        </p:nvSpPr>
        <p:spPr>
          <a:xfrm>
            <a:off x="4811978" y="5333719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2E891A9-015C-F3B5-8918-225E38BBF288}"/>
              </a:ext>
            </a:extLst>
          </p:cNvPr>
          <p:cNvSpPr txBox="1"/>
          <p:nvPr/>
        </p:nvSpPr>
        <p:spPr>
          <a:xfrm>
            <a:off x="1527613" y="5364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6E467D8D-873F-0184-BF98-1006B0C7AE6F}"/>
              </a:ext>
            </a:extLst>
          </p:cNvPr>
          <p:cNvSpPr/>
          <p:nvPr/>
        </p:nvSpPr>
        <p:spPr>
          <a:xfrm>
            <a:off x="8107832" y="4282679"/>
            <a:ext cx="3863339" cy="16924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</a:t>
            </a:r>
            <a:r>
              <a:rPr lang="en-GB" sz="1200" b="1" dirty="0"/>
              <a:t>even</a:t>
            </a:r>
            <a:r>
              <a:rPr lang="en-GB" sz="1200" dirty="0"/>
              <a:t> </a:t>
            </a:r>
            <a:r>
              <a:rPr lang="en-GB" sz="1200" b="1" dirty="0"/>
              <a:t>if</a:t>
            </a:r>
            <a:r>
              <a:rPr lang="en-GB" sz="1200" dirty="0"/>
              <a:t> the </a:t>
            </a:r>
            <a:r>
              <a:rPr lang="en-GB" sz="1200" b="1" dirty="0"/>
              <a:t>rules</a:t>
            </a:r>
            <a:r>
              <a:rPr lang="en-GB" sz="1200" dirty="0"/>
              <a:t> are </a:t>
            </a:r>
            <a:r>
              <a:rPr lang="en-GB" sz="1200" b="1" dirty="0"/>
              <a:t>not</a:t>
            </a:r>
            <a:r>
              <a:rPr lang="en-GB" sz="1200" dirty="0"/>
              <a:t> fully </a:t>
            </a:r>
            <a:r>
              <a:rPr lang="en-GB" sz="1200" b="1" dirty="0"/>
              <a:t>satisfied</a:t>
            </a:r>
            <a:r>
              <a:rPr lang="en-GB" sz="1200" dirty="0"/>
              <a:t> (e.g. noisy record), because the condition “</a:t>
            </a:r>
            <a:r>
              <a:rPr lang="en-GB" sz="1200" dirty="0">
                <a:solidFill>
                  <a:schemeClr val="tx1"/>
                </a:solidFill>
              </a:rPr>
              <a:t>Is the ventricular peak absent (nan)? </a:t>
            </a:r>
            <a:r>
              <a:rPr lang="en-GB" sz="1200" dirty="0"/>
              <a:t>”.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 </a:t>
            </a:r>
            <a:r>
              <a:rPr lang="en-GB" sz="1200" b="1" dirty="0"/>
              <a:t>peak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B82C2FD6-C241-7F77-C876-1DC42D2415A8}"/>
              </a:ext>
            </a:extLst>
          </p:cNvPr>
          <p:cNvGrpSpPr/>
          <p:nvPr/>
        </p:nvGrpSpPr>
        <p:grpSpPr>
          <a:xfrm>
            <a:off x="3139104" y="4216006"/>
            <a:ext cx="3325226" cy="746253"/>
            <a:chOff x="3625596" y="3904489"/>
            <a:chExt cx="1591056" cy="746253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FD5DE93-5FD3-BEF2-5014-1012128964A3}"/>
                </a:ext>
              </a:extLst>
            </p:cNvPr>
            <p:cNvSpPr/>
            <p:nvPr/>
          </p:nvSpPr>
          <p:spPr>
            <a:xfrm>
              <a:off x="3625596" y="3904489"/>
              <a:ext cx="1591056" cy="746253"/>
            </a:xfrm>
            <a:prstGeom prst="roundRect">
              <a:avLst>
                <a:gd name="adj" fmla="val 6370"/>
              </a:avLst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E8CD3A67-41E5-EAF7-7C39-0DC98B2A81BD}"/>
                </a:ext>
              </a:extLst>
            </p:cNvPr>
            <p:cNvSpPr/>
            <p:nvPr/>
          </p:nvSpPr>
          <p:spPr>
            <a:xfrm>
              <a:off x="4509138" y="3979672"/>
              <a:ext cx="670344" cy="605565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Is the ventricular peak absent (nan)? 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33BD869E-8C25-A581-748A-516C09BEDF03}"/>
                </a:ext>
              </a:extLst>
            </p:cNvPr>
            <p:cNvSpPr/>
            <p:nvPr/>
          </p:nvSpPr>
          <p:spPr>
            <a:xfrm>
              <a:off x="3662476" y="3987557"/>
              <a:ext cx="670344" cy="597680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Is the ventricular peak lower than atrial one?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454EDE92-AF28-CC93-EDE4-023BD9494DF3}"/>
                </a:ext>
              </a:extLst>
            </p:cNvPr>
            <p:cNvSpPr txBox="1"/>
            <p:nvPr/>
          </p:nvSpPr>
          <p:spPr>
            <a:xfrm>
              <a:off x="4315215" y="4128565"/>
              <a:ext cx="217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rgbClr val="0070C0"/>
                  </a:solidFill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02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1989D-2F0E-98E7-D9D4-6E2B119E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88431-176A-A490-C161-A691EC09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Code functioning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ADCB7D-34CB-E469-22C8-4390B05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8AFCE32-1913-A3B8-8DBF-3AC223485BF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AEC1996-B703-CB6E-0F0A-FCECFB2342D5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FE9C53F0-2314-25AA-0D7D-D2BD6684B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" y="1534702"/>
            <a:ext cx="3680779" cy="213378"/>
          </a:xfrm>
          <a:prstGeom prst="rect">
            <a:avLst/>
          </a:prstGeom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E5444CA8-BD44-E722-6574-51D53841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262" y="1891632"/>
            <a:ext cx="4824381" cy="430284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given 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 is divided into three segments and the </a:t>
            </a:r>
            <a:r>
              <a:rPr lang="en-US" sz="1200" dirty="0">
                <a:solidFill>
                  <a:srgbClr val="7030A0"/>
                </a:solidFill>
              </a:rPr>
              <a:t>modulus</a:t>
            </a:r>
            <a:r>
              <a:rPr lang="en-US" sz="1200" dirty="0"/>
              <a:t>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Atrial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[t=0 : t=</a:t>
            </a:r>
            <a:r>
              <a:rPr lang="en-US" sz="1050" dirty="0">
                <a:solidFill>
                  <a:srgbClr val="0070C0"/>
                </a:solidFill>
              </a:rPr>
              <a:t>0.35</a:t>
            </a:r>
            <a:r>
              <a:rPr lang="en-US" sz="105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Ventricular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0.45</a:t>
            </a:r>
            <a:r>
              <a:rPr lang="en-US" sz="1050" dirty="0"/>
              <a:t> : t=</a:t>
            </a:r>
            <a:r>
              <a:rPr lang="en-US" sz="1050" dirty="0" err="1"/>
              <a:t>t_end</a:t>
            </a:r>
            <a:r>
              <a:rPr lang="en-US" sz="105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His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rgbClr val="0070C0"/>
                </a:solidFill>
              </a:rPr>
              <a:t>0.35</a:t>
            </a:r>
            <a:r>
              <a:rPr lang="en-US" sz="1050" dirty="0"/>
              <a:t> : 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0.45</a:t>
            </a:r>
            <a:r>
              <a:rPr lang="en-US" sz="1050" dirty="0"/>
              <a:t>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Then the </a:t>
            </a:r>
            <a:r>
              <a:rPr lang="en-US" sz="1200" dirty="0">
                <a:solidFill>
                  <a:schemeClr val="accent2"/>
                </a:solidFill>
              </a:rPr>
              <a:t>prominence</a:t>
            </a:r>
            <a:r>
              <a:rPr lang="en-US" sz="1200" dirty="0"/>
              <a:t> is evaluated as </a:t>
            </a:r>
            <a:r>
              <a:rPr lang="en-US" sz="1200" dirty="0" err="1"/>
              <a:t>mult_factor</a:t>
            </a:r>
            <a:r>
              <a:rPr lang="en-US" sz="1200" dirty="0"/>
              <a:t> times (5) the SD of the segment (plot on the right: tuning of </a:t>
            </a:r>
            <a:r>
              <a:rPr lang="en-US" sz="1200" dirty="0" err="1"/>
              <a:t>mult_factor</a:t>
            </a:r>
            <a:r>
              <a:rPr lang="en-US" sz="1200" dirty="0"/>
              <a:t> on the training set)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E.g., </a:t>
            </a:r>
            <a:r>
              <a:rPr lang="en-US" sz="1050" dirty="0" err="1">
                <a:solidFill>
                  <a:schemeClr val="accent2"/>
                </a:solidFill>
              </a:rPr>
              <a:t>prominence_value</a:t>
            </a:r>
            <a:r>
              <a:rPr lang="en-US" sz="1050" dirty="0"/>
              <a:t>=</a:t>
            </a:r>
            <a:r>
              <a:rPr lang="en-US" sz="1050" dirty="0" err="1"/>
              <a:t>mult_factor</a:t>
            </a:r>
            <a:r>
              <a:rPr lang="en-US" sz="1050" dirty="0"/>
              <a:t>*</a:t>
            </a:r>
            <a:r>
              <a:rPr lang="en-US" sz="1050" dirty="0" err="1"/>
              <a:t>sd</a:t>
            </a:r>
            <a:r>
              <a:rPr lang="en-US" sz="1050" dirty="0"/>
              <a:t>(</a:t>
            </a:r>
            <a:r>
              <a:rPr lang="en-US" sz="1050" dirty="0" err="1"/>
              <a:t>atrial_phase</a:t>
            </a:r>
            <a:r>
              <a:rPr lang="en-US" sz="105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Function</a:t>
            </a:r>
            <a:r>
              <a:rPr lang="en-US" sz="1200" i="1" dirty="0">
                <a:solidFill>
                  <a:srgbClr val="0070C0"/>
                </a:solidFill>
              </a:rPr>
              <a:t> </a:t>
            </a:r>
            <a:r>
              <a:rPr lang="en-US" sz="1200" i="1" dirty="0" err="1">
                <a:solidFill>
                  <a:srgbClr val="0070C0"/>
                </a:solidFill>
              </a:rPr>
              <a:t>find_peaks</a:t>
            </a:r>
            <a:r>
              <a:rPr lang="en-US" sz="1200" i="1" dirty="0">
                <a:solidFill>
                  <a:srgbClr val="0070C0"/>
                </a:solidFill>
              </a:rPr>
              <a:t> </a:t>
            </a:r>
            <a:r>
              <a:rPr lang="en-US" sz="1200" dirty="0"/>
              <a:t>is used to find peaks inside each segment. If multiple peaks are found, the highest one is chosen: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E.g., </a:t>
            </a:r>
            <a:r>
              <a:rPr lang="en-US" sz="1050" dirty="0" err="1"/>
              <a:t>atrial_peaks</a:t>
            </a:r>
            <a:r>
              <a:rPr lang="en-US" sz="1050" dirty="0"/>
              <a:t>=</a:t>
            </a:r>
            <a:r>
              <a:rPr lang="en-US" sz="1050" dirty="0" err="1">
                <a:solidFill>
                  <a:srgbClr val="0070C0"/>
                </a:solidFill>
              </a:rPr>
              <a:t>find_peaks</a:t>
            </a:r>
            <a:r>
              <a:rPr lang="en-US" sz="1050" dirty="0"/>
              <a:t>(</a:t>
            </a:r>
            <a:r>
              <a:rPr lang="en-US" sz="1050" dirty="0" err="1"/>
              <a:t>atrial_phase</a:t>
            </a:r>
            <a:r>
              <a:rPr lang="en-US" sz="1050" dirty="0"/>
              <a:t>, </a:t>
            </a:r>
            <a:r>
              <a:rPr lang="en-US" sz="1050" dirty="0" err="1">
                <a:solidFill>
                  <a:schemeClr val="accent2"/>
                </a:solidFill>
              </a:rPr>
              <a:t>prominence_value</a:t>
            </a:r>
            <a:r>
              <a:rPr lang="en-US" sz="105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If the list of peaks is empty, the peak value is set to </a:t>
            </a:r>
            <a:r>
              <a:rPr lang="en-US" sz="1050" dirty="0" err="1">
                <a:solidFill>
                  <a:srgbClr val="7030A0"/>
                </a:solidFill>
              </a:rPr>
              <a:t>NaN</a:t>
            </a:r>
            <a:endParaRPr lang="en-US" sz="1050" dirty="0">
              <a:solidFill>
                <a:srgbClr val="7030A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Finally, the three peaks are compared: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>
                <a:solidFill>
                  <a:srgbClr val="7030A0"/>
                </a:solidFill>
              </a:rPr>
              <a:t>If</a:t>
            </a:r>
            <a:r>
              <a:rPr lang="en-US" sz="1050" dirty="0"/>
              <a:t> not(</a:t>
            </a:r>
            <a:r>
              <a:rPr lang="en-US" sz="1050" dirty="0" err="1">
                <a:solidFill>
                  <a:srgbClr val="7030A0"/>
                </a:solidFill>
              </a:rPr>
              <a:t>isnan</a:t>
            </a:r>
            <a:r>
              <a:rPr lang="en-US" sz="1050" dirty="0"/>
              <a:t>(</a:t>
            </a:r>
            <a:r>
              <a:rPr lang="en-US" sz="1050" dirty="0" err="1"/>
              <a:t>his_peak</a:t>
            </a:r>
            <a:r>
              <a:rPr lang="en-US" sz="1050" dirty="0"/>
              <a:t>)) </a:t>
            </a:r>
            <a:r>
              <a:rPr lang="en-US" sz="1050" dirty="0">
                <a:sym typeface="Wingdings" panose="05000000000000000000" pitchFamily="2" charset="2"/>
              </a:rPr>
              <a:t> </a:t>
            </a:r>
            <a:r>
              <a:rPr lang="en-US" sz="1050" dirty="0">
                <a:solidFill>
                  <a:schemeClr val="accent1"/>
                </a:solidFill>
                <a:sym typeface="Wingdings" panose="05000000000000000000" pitchFamily="2" charset="2"/>
              </a:rPr>
              <a:t>MAP_C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 err="1">
                <a:solidFill>
                  <a:srgbClr val="7030A0"/>
                </a:solidFill>
                <a:sym typeface="Wingdings" panose="05000000000000000000" pitchFamily="2" charset="2"/>
              </a:rPr>
              <a:t>Elif</a:t>
            </a: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1050" dirty="0">
                <a:sym typeface="Wingdings" panose="05000000000000000000" pitchFamily="2" charset="2"/>
              </a:rPr>
              <a:t>[</a:t>
            </a:r>
            <a:r>
              <a:rPr lang="en-US" sz="1050" dirty="0" err="1">
                <a:sym typeface="Wingdings" panose="05000000000000000000" pitchFamily="2" charset="2"/>
              </a:rPr>
              <a:t>atrial_peak</a:t>
            </a:r>
            <a:r>
              <a:rPr lang="en-US" sz="1050" dirty="0">
                <a:sym typeface="Wingdings" panose="05000000000000000000" pitchFamily="2" charset="2"/>
              </a:rPr>
              <a:t>&gt;</a:t>
            </a:r>
            <a:r>
              <a:rPr lang="en-US" sz="1050" dirty="0" err="1">
                <a:sym typeface="Wingdings" panose="05000000000000000000" pitchFamily="2" charset="2"/>
              </a:rPr>
              <a:t>vent_peak</a:t>
            </a:r>
            <a:r>
              <a:rPr lang="en-US" sz="1050" dirty="0">
                <a:sym typeface="Wingdings" panose="05000000000000000000" pitchFamily="2" charset="2"/>
              </a:rPr>
              <a:t> </a:t>
            </a: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OR</a:t>
            </a:r>
            <a:r>
              <a:rPr lang="en-US" sz="1050" dirty="0">
                <a:sym typeface="Wingdings" panose="05000000000000000000" pitchFamily="2" charset="2"/>
              </a:rPr>
              <a:t> </a:t>
            </a:r>
            <a:r>
              <a:rPr lang="en-US" sz="1050" dirty="0" err="1">
                <a:solidFill>
                  <a:srgbClr val="7030A0"/>
                </a:solidFill>
                <a:sym typeface="Wingdings" panose="05000000000000000000" pitchFamily="2" charset="2"/>
              </a:rPr>
              <a:t>isnan</a:t>
            </a:r>
            <a:r>
              <a:rPr lang="en-US" sz="1050" dirty="0">
                <a:sym typeface="Wingdings" panose="05000000000000000000" pitchFamily="2" charset="2"/>
              </a:rPr>
              <a:t>(</a:t>
            </a:r>
            <a:r>
              <a:rPr lang="en-US" sz="1050" dirty="0" err="1">
                <a:sym typeface="Wingdings" panose="05000000000000000000" pitchFamily="2" charset="2"/>
              </a:rPr>
              <a:t>vent_peak</a:t>
            </a:r>
            <a:r>
              <a:rPr lang="en-US" sz="1050" dirty="0">
                <a:sym typeface="Wingdings" panose="05000000000000000000" pitchFamily="2" charset="2"/>
              </a:rPr>
              <a:t>)]  </a:t>
            </a:r>
            <a:r>
              <a:rPr lang="en-US" sz="1050" dirty="0">
                <a:solidFill>
                  <a:srgbClr val="0070C0"/>
                </a:solidFill>
                <a:sym typeface="Wingdings" panose="05000000000000000000" pitchFamily="2" charset="2"/>
              </a:rPr>
              <a:t>MAP_A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Else </a:t>
            </a:r>
            <a:r>
              <a:rPr lang="en-US" sz="1050" dirty="0">
                <a:sym typeface="Wingdings" panose="05000000000000000000" pitchFamily="2" charset="2"/>
              </a:rPr>
              <a:t> </a:t>
            </a:r>
            <a:r>
              <a:rPr lang="en-US" sz="1050" dirty="0">
                <a:solidFill>
                  <a:srgbClr val="00B050"/>
                </a:solidFill>
                <a:sym typeface="Wingdings" panose="05000000000000000000" pitchFamily="2" charset="2"/>
              </a:rPr>
              <a:t>MAP_B</a:t>
            </a:r>
            <a:endParaRPr lang="en-US" sz="1050" dirty="0">
              <a:solidFill>
                <a:srgbClr val="00B050"/>
              </a:solidFill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4DAE0984-AE0E-18BA-0304-968AD6707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" y="1812745"/>
            <a:ext cx="2790390" cy="4496414"/>
          </a:xfrm>
          <a:prstGeom prst="rect">
            <a:avLst/>
          </a:prstGeom>
        </p:spPr>
      </p:pic>
      <p:pic>
        <p:nvPicPr>
          <p:cNvPr id="22" name="Immagine 21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ECFCD019-F578-3BB9-E056-863FBF507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30" y="1534702"/>
            <a:ext cx="3856431" cy="2570954"/>
          </a:xfrm>
          <a:prstGeom prst="rect">
            <a:avLst/>
          </a:prstGeom>
        </p:spPr>
      </p:pic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1F6FDCB-056F-2FA1-4B99-55F5DD555E54}"/>
              </a:ext>
            </a:extLst>
          </p:cNvPr>
          <p:cNvCxnSpPr/>
          <p:nvPr/>
        </p:nvCxnSpPr>
        <p:spPr>
          <a:xfrm flipV="1">
            <a:off x="9616440" y="1891632"/>
            <a:ext cx="0" cy="193126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61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3941-4408-5253-0DB3-AA36D7BE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24F11-8509-2CDF-AB9A-C45DEB9D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Find peaks function documentation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6B30D3-0568-AC50-E4D5-B50B9B27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6BB5279-3CCD-B0B7-6A8E-70E82471908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2B20FF-0949-D2FD-4C51-9FD930CA107D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6335DA7-C092-25E0-35C0-280B06B6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71" y="1481990"/>
            <a:ext cx="5876793" cy="23679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CFEEDB5-378C-A075-EC1D-2CD28163E0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3095"/>
          <a:stretch/>
        </p:blipFill>
        <p:spPr>
          <a:xfrm>
            <a:off x="1342395" y="3942695"/>
            <a:ext cx="5113269" cy="724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0735398-8102-017F-E358-36134F8FC2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7" t="80385" r="262" b="-226"/>
          <a:stretch/>
        </p:blipFill>
        <p:spPr>
          <a:xfrm>
            <a:off x="1342146" y="4666694"/>
            <a:ext cx="5113269" cy="84973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3549561-A02C-7E89-B6B9-8B004DA5D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145" y="5580433"/>
            <a:ext cx="5113269" cy="708721"/>
          </a:xfrm>
          <a:prstGeom prst="rect">
            <a:avLst/>
          </a:prstGeom>
        </p:spPr>
      </p:pic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B4638033-655B-01D1-B639-93EADE11148E}"/>
              </a:ext>
            </a:extLst>
          </p:cNvPr>
          <p:cNvSpPr/>
          <p:nvPr/>
        </p:nvSpPr>
        <p:spPr>
          <a:xfrm>
            <a:off x="6576090" y="5702580"/>
            <a:ext cx="2864580" cy="4644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if </a:t>
            </a:r>
            <a:r>
              <a:rPr lang="en-GB" sz="1200" dirty="0" err="1"/>
              <a:t>find_peaks</a:t>
            </a:r>
            <a:r>
              <a:rPr lang="en-GB" sz="1200" dirty="0"/>
              <a:t> return [], the algorithm will assign nan value to the peak</a:t>
            </a:r>
          </a:p>
        </p:txBody>
      </p:sp>
      <p:pic>
        <p:nvPicPr>
          <p:cNvPr id="6" name="Immagine 5" descr="Immagine che contiene testo, diagramma, linea, design&#10;&#10;Descrizione generata automaticamente">
            <a:extLst>
              <a:ext uri="{FF2B5EF4-FFF2-40B4-BE49-F238E27FC236}">
                <a16:creationId xmlns:a16="http://schemas.microsoft.com/office/drawing/2014/main" id="{37B04CF1-8C66-FE67-352B-2190203AD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r="62273"/>
          <a:stretch/>
        </p:blipFill>
        <p:spPr>
          <a:xfrm>
            <a:off x="9249515" y="1581945"/>
            <a:ext cx="2665196" cy="26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7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03F5-76B3-3691-6161-D7CE94B2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5E8B-7BBB-421B-55CB-D177BCB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9E5A3A-BC07-E699-6673-6E6EDDF1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F3F6A6-66A6-27AB-6CB6-34593D81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B74C-D6EF-F84D-9E23-ADC49F9F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39455-8D20-EED0-942F-D4CEDAD2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6DDC5-7114-0237-7ACE-2F03CE3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43672B1-3EE0-6D76-644B-2266776396D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A correctly classified</a:t>
            </a:r>
          </a:p>
          <a:p>
            <a:r>
              <a:rPr lang="en-US" sz="1600" dirty="0"/>
              <a:t>The algorithm recognize as majoritarian the atrial peak (in modulus)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3BCDDF5-0249-F9FF-E65F-A6A353EFB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7200" y="1615302"/>
            <a:ext cx="6045481" cy="4030321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D5C6981D-0C15-6DDD-7335-824185AE1A19}"/>
              </a:ext>
            </a:extLst>
          </p:cNvPr>
          <p:cNvSpPr/>
          <p:nvPr/>
        </p:nvSpPr>
        <p:spPr>
          <a:xfrm>
            <a:off x="838200" y="5852160"/>
            <a:ext cx="2057400" cy="3749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Grey dashed lines: his bundle peak searching area </a:t>
            </a:r>
          </a:p>
        </p:txBody>
      </p:sp>
    </p:spTree>
    <p:extLst>
      <p:ext uri="{BB962C8B-B14F-4D97-AF65-F5344CB8AC3E}">
        <p14:creationId xmlns:p14="http://schemas.microsoft.com/office/powerpoint/2010/main" val="1425177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E4FF-2E26-827A-CD10-B717FAA7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1F42-C86F-F381-33AC-B8ABAA6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08541E-9093-E53B-6D9A-D68E597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684458-BEE8-FB3D-554B-2C1EEE86E5E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B correctly classified</a:t>
            </a:r>
          </a:p>
          <a:p>
            <a:r>
              <a:rPr lang="en-US" sz="1600" dirty="0"/>
              <a:t>Higher ventricular peak is used to correctly assign this signal to map B.</a:t>
            </a:r>
          </a:p>
          <a:p>
            <a:endParaRPr lang="en-US" sz="16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10E1CFF-CAAC-EE21-4DB0-4A585EF88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3136" y="1615302"/>
            <a:ext cx="6149545" cy="4099697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C269B3D-0730-0794-9928-0163AB414586}"/>
              </a:ext>
            </a:extLst>
          </p:cNvPr>
          <p:cNvSpPr/>
          <p:nvPr/>
        </p:nvSpPr>
        <p:spPr>
          <a:xfrm>
            <a:off x="838200" y="5852160"/>
            <a:ext cx="2057400" cy="3749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Grey dashed lines: his bundle peak searching area </a:t>
            </a:r>
          </a:p>
        </p:txBody>
      </p:sp>
    </p:spTree>
    <p:extLst>
      <p:ext uri="{BB962C8B-B14F-4D97-AF65-F5344CB8AC3E}">
        <p14:creationId xmlns:p14="http://schemas.microsoft.com/office/powerpoint/2010/main" val="463240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DB6-64FC-C703-A277-CC54078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03F86-AE98-85C5-8828-C1B737F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9B0288-3A4E-E408-C7C8-B05A637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DD20C2F-E95F-918F-59F0-96B9A6E2915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C correctly classified</a:t>
            </a:r>
          </a:p>
          <a:p>
            <a:r>
              <a:rPr lang="en-US" sz="1600" dirty="0"/>
              <a:t>His bundle is correctly recognized and used to classify this signal into MAP C.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BAF94B2-4583-5820-EC9A-0578D66B4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1263" y="1615303"/>
            <a:ext cx="6242445" cy="4161630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82A60DD-91DA-A59B-87D8-70872070612B}"/>
              </a:ext>
            </a:extLst>
          </p:cNvPr>
          <p:cNvSpPr/>
          <p:nvPr/>
        </p:nvSpPr>
        <p:spPr>
          <a:xfrm>
            <a:off x="838200" y="5852160"/>
            <a:ext cx="2057400" cy="3749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Grey dashed lines: his bundle peak searching area </a:t>
            </a:r>
          </a:p>
        </p:txBody>
      </p:sp>
    </p:spTree>
    <p:extLst>
      <p:ext uri="{BB962C8B-B14F-4D97-AF65-F5344CB8AC3E}">
        <p14:creationId xmlns:p14="http://schemas.microsoft.com/office/powerpoint/2010/main" val="307417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C4D95-5654-69A8-D85D-E32B3716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C6672-4370-70F8-DD11-70043B3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1A1308-3F22-270F-6284-E3EAD70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E15D82B-73F2-2606-6A6E-94EE3E5C9E6F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A classified as MAP B</a:t>
            </a:r>
          </a:p>
          <a:p>
            <a:r>
              <a:rPr lang="en-US" sz="1600" dirty="0"/>
              <a:t>The algorithm captures the uncertainty given by the clear Map B characteristics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CB5C79-D145-14EE-2887-1C1A27D27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0480" y="1615302"/>
            <a:ext cx="6167131" cy="4111421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26924B5C-6B8E-FE9E-E431-B511E3934CD4}"/>
              </a:ext>
            </a:extLst>
          </p:cNvPr>
          <p:cNvSpPr/>
          <p:nvPr/>
        </p:nvSpPr>
        <p:spPr>
          <a:xfrm>
            <a:off x="838200" y="5852160"/>
            <a:ext cx="2057400" cy="3749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Grey dashed lines: his bundle peak searching area </a:t>
            </a:r>
          </a:p>
        </p:txBody>
      </p:sp>
    </p:spTree>
    <p:extLst>
      <p:ext uri="{BB962C8B-B14F-4D97-AF65-F5344CB8AC3E}">
        <p14:creationId xmlns:p14="http://schemas.microsoft.com/office/powerpoint/2010/main" val="2975333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8E34-FF27-AF2F-F683-319BD7C1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6406B-BA55-F788-9BA4-FC4642F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5904EE-7C43-172F-9F84-5814B4E9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4F17373-67D2-A640-AAA3-AC25263219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B</a:t>
            </a:r>
          </a:p>
          <a:p>
            <a:r>
              <a:rPr lang="en-US" sz="1600" dirty="0"/>
              <a:t>The algorithm cannot recognize the His peak, which isn’t even clearly visible by visual inspection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C9F7AB9-94CD-963D-DBB9-43C6DEE4A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0236" y="1615302"/>
            <a:ext cx="6492445" cy="4328297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0C4190BF-F069-516E-C799-BEF54746C805}"/>
              </a:ext>
            </a:extLst>
          </p:cNvPr>
          <p:cNvSpPr/>
          <p:nvPr/>
        </p:nvSpPr>
        <p:spPr>
          <a:xfrm>
            <a:off x="838200" y="5852160"/>
            <a:ext cx="2057400" cy="3749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Grey dashed lines: his bundle peak searching area </a:t>
            </a:r>
          </a:p>
        </p:txBody>
      </p:sp>
    </p:spTree>
    <p:extLst>
      <p:ext uri="{BB962C8B-B14F-4D97-AF65-F5344CB8AC3E}">
        <p14:creationId xmlns:p14="http://schemas.microsoft.com/office/powerpoint/2010/main" val="342217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8433-B530-5385-3716-5CEF75BC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ED66-27C9-C409-2ECB-373B966C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C5F534-A315-2C88-E0CC-8E3C86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5825107-59E9-E765-AD7E-5013A176BC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A</a:t>
            </a:r>
          </a:p>
          <a:p>
            <a:r>
              <a:rPr lang="en-US" sz="1600" dirty="0"/>
              <a:t>His bundle conduction is not clearly visible and the algorithm collects this signal into MAP A because of the higher atrial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0BEAE0A-D181-A136-985E-32EBA2520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3326" y="1615302"/>
            <a:ext cx="5974285" cy="3982857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D544B33-E831-9F95-9AC3-DE903E9DCEC1}"/>
              </a:ext>
            </a:extLst>
          </p:cNvPr>
          <p:cNvSpPr/>
          <p:nvPr/>
        </p:nvSpPr>
        <p:spPr>
          <a:xfrm>
            <a:off x="838200" y="5852160"/>
            <a:ext cx="2057400" cy="3749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Grey dashed lines: his bundle peak searching area </a:t>
            </a:r>
          </a:p>
        </p:txBody>
      </p:sp>
    </p:spTree>
    <p:extLst>
      <p:ext uri="{BB962C8B-B14F-4D97-AF65-F5344CB8AC3E}">
        <p14:creationId xmlns:p14="http://schemas.microsoft.com/office/powerpoint/2010/main" val="4024107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BA29F-7BE2-9778-D68E-1DAAB414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BF2B-593E-7B97-983D-9B88D904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original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27F9ED-7649-AFF5-6A94-2EFD6A0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23BB159-C64B-0DBD-3311-9BCF813B14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3A410C-17F1-35AC-5142-CE2DC7D41EFE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25AD721-A3EF-8A6E-E9A5-640B4C4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6" name="Immagine 5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FE365A8B-5607-5406-9E12-598471092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8" y="1980839"/>
            <a:ext cx="5486682" cy="3657788"/>
          </a:xfrm>
          <a:prstGeom prst="rect">
            <a:avLst/>
          </a:prstGeom>
        </p:spPr>
      </p:pic>
      <p:pic>
        <p:nvPicPr>
          <p:cNvPr id="10" name="Immagine 9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2140EA74-B4DA-1989-E59A-0EEA0C470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30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6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C6DD01-2F21-7A3D-524B-8B64C804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92873-FF8D-3F17-7B77-E09EB10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filtered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ADD880-E4C0-2503-47EC-2FBDD20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F51041E-4FF1-00E8-C26B-96D9F28A909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58F9C-6A9F-A41C-4005-DCC1635673E1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AD3BFED-30A7-18F2-DD80-637C714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6" name="Immagine 5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27B101E2-0C76-CA04-3E15-991A08360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8" y="1980839"/>
            <a:ext cx="5486682" cy="3657788"/>
          </a:xfrm>
          <a:prstGeom prst="rect">
            <a:avLst/>
          </a:prstGeom>
        </p:spPr>
      </p:pic>
      <p:pic>
        <p:nvPicPr>
          <p:cNvPr id="8" name="Immagine 7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19DA7006-84D3-7903-9EB1-69403120C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30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7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9908-9042-3730-1D2E-27F7C91F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FB25-8FC2-FC9B-DE73-F396FA1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train 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DD3E8-E843-EA91-56C3-17560D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AE9D9E8-A519-93EC-4FD8-2BEEA775698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A467D5-B679-FF01-C80E-0D1C900B85F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B404D4-411D-2B86-0868-EF319AF0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10624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557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21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AEC2D-412D-90D8-6E68-8508D581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D9774-3B55-BC24-3595-5222F705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test set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0E0EE6-3553-14E1-8020-A4639E5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3408881-D919-FA65-206A-DADA2FB24CC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2E59B4-D47B-8F7D-DE5D-9BB2A9BB61BC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0009F28-C247-1774-C14C-90E2003AC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47914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AC2872-B516-886C-292B-396DDFACF67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FF4167B-2DBF-8315-83C4-3261619965FC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24FC016-A16C-4ECD-26F5-A8AD28623074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0602955-7A83-D954-EFA6-7D3F105AA700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27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2D69A-5707-C52D-29A9-6D53184D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84E17-F89B-C781-63B7-EB508C24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6FD07-456C-7DF6-554E-09C15EE4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6E317-0702-BFFE-771B-ADB7856C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2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0274083" cy="2910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general, performance are not satisfying, as it could be imaged.</a:t>
            </a:r>
          </a:p>
          <a:p>
            <a:pPr marL="0" indent="0">
              <a:buNone/>
            </a:pPr>
            <a:r>
              <a:rPr lang="en-US" sz="1600" dirty="0"/>
              <a:t>Looking at the </a:t>
            </a:r>
            <a:r>
              <a:rPr lang="en-US" sz="1600" b="1" dirty="0"/>
              <a:t>confusion matrices and metrics</a:t>
            </a:r>
            <a:r>
              <a:rPr lang="en-US" sz="1600" dirty="0"/>
              <a:t>, in both </a:t>
            </a:r>
            <a:r>
              <a:rPr lang="en-US" sz="1600" b="1" dirty="0"/>
              <a:t>train</a:t>
            </a:r>
            <a:r>
              <a:rPr lang="en-US" sz="1600" dirty="0"/>
              <a:t> and </a:t>
            </a:r>
            <a:r>
              <a:rPr lang="en-US" sz="1600" b="1" dirty="0"/>
              <a:t>test</a:t>
            </a:r>
            <a:r>
              <a:rPr lang="en-US" sz="1600" dirty="0"/>
              <a:t> sets: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MAP A </a:t>
            </a:r>
            <a:r>
              <a:rPr lang="en-US" sz="1600" dirty="0"/>
              <a:t>has </a:t>
            </a:r>
            <a:r>
              <a:rPr lang="en-US" sz="1600" b="1" dirty="0"/>
              <a:t>many FN</a:t>
            </a:r>
            <a:r>
              <a:rPr lang="en-US" sz="1600" dirty="0"/>
              <a:t> classified as </a:t>
            </a:r>
            <a:r>
              <a:rPr lang="en-US" sz="1600" b="1" dirty="0"/>
              <a:t>MAP</a:t>
            </a:r>
            <a:r>
              <a:rPr lang="en-US" sz="1600" dirty="0"/>
              <a:t> </a:t>
            </a:r>
            <a:r>
              <a:rPr lang="en-US" sz="1600" b="1" dirty="0"/>
              <a:t>B</a:t>
            </a:r>
            <a:r>
              <a:rPr lang="en-US" sz="1600" dirty="0"/>
              <a:t>, probably due to ambiguous signals present into this class. Only temporal-spatial information is not sufficient to classify these signals properly. This situation is reflected by the </a:t>
            </a:r>
            <a:r>
              <a:rPr lang="en-US" sz="1600" b="1" dirty="0"/>
              <a:t>good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</a:t>
            </a:r>
            <a:r>
              <a:rPr lang="en-US" sz="1600" b="1" dirty="0"/>
              <a:t>juxtaposed</a:t>
            </a:r>
            <a:r>
              <a:rPr lang="en-US" sz="1600" dirty="0"/>
              <a:t>, however with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MAP 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il classified </a:t>
            </a:r>
            <a:r>
              <a:rPr lang="en-US" sz="1600" b="1" dirty="0"/>
              <a:t>well</a:t>
            </a:r>
            <a:r>
              <a:rPr lang="en-US" sz="1600" dirty="0"/>
              <a:t> in terms or </a:t>
            </a:r>
            <a:r>
              <a:rPr lang="en-US" sz="1600" b="1" dirty="0"/>
              <a:t>recall</a:t>
            </a:r>
            <a:r>
              <a:rPr lang="en-US" sz="1600" dirty="0"/>
              <a:t>, but </a:t>
            </a:r>
            <a:r>
              <a:rPr lang="en-US" sz="1600" b="1" dirty="0"/>
              <a:t>suffers</a:t>
            </a:r>
            <a:r>
              <a:rPr lang="en-US" sz="1600" dirty="0"/>
              <a:t> of very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, because of the presence MAP A misclassified signals.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MAP 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suffers of </a:t>
            </a:r>
            <a:r>
              <a:rPr lang="en-US" sz="1600" b="1" dirty="0"/>
              <a:t>both</a:t>
            </a:r>
            <a:r>
              <a:rPr lang="en-US" sz="1600" dirty="0"/>
              <a:t> </a:t>
            </a:r>
            <a:r>
              <a:rPr lang="en-US" sz="1600" b="1" dirty="0"/>
              <a:t>bad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and </a:t>
            </a:r>
            <a:r>
              <a:rPr lang="en-US" sz="1600" b="1" dirty="0"/>
              <a:t>bad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, leading to a very </a:t>
            </a:r>
            <a:r>
              <a:rPr lang="en-US" sz="1600" b="1" dirty="0"/>
              <a:t>low f1-score</a:t>
            </a:r>
            <a:r>
              <a:rPr lang="en-US" sz="1600" dirty="0"/>
              <a:t>. Such situation reflects the fact that maybe the algorithm is not able to find properly the His peak or using only this information is not sufficient.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A20E1-A2EE-3BA2-E20F-42F77DA2C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01017-BD9B-E506-CC30-CE028338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1: what if LOPOCV is performed?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D60FC1-2F35-C277-6BBE-785E73CD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29</a:t>
            </a:fld>
            <a:endParaRPr lang="en-US"/>
          </a:p>
        </p:txBody>
      </p:sp>
      <p:pic>
        <p:nvPicPr>
          <p:cNvPr id="11" name="Immagine 10" descr="Immagine che contiene schermata, testo, quadrato, Rettangolo&#10;&#10;Descrizione generata automaticamente">
            <a:extLst>
              <a:ext uri="{FF2B5EF4-FFF2-40B4-BE49-F238E27FC236}">
                <a16:creationId xmlns:a16="http://schemas.microsoft.com/office/drawing/2014/main" id="{7D5F2744-75C6-CA09-199C-CDE6C134C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6"/>
          <a:stretch/>
        </p:blipFill>
        <p:spPr>
          <a:xfrm>
            <a:off x="4882238" y="1860460"/>
            <a:ext cx="6071514" cy="2918092"/>
          </a:xfrm>
          <a:prstGeom prst="rect">
            <a:avLst/>
          </a:prstGeom>
        </p:spPr>
      </p:pic>
      <p:sp>
        <p:nvSpPr>
          <p:cNvPr id="27" name="Rettangolo 26">
            <a:extLst>
              <a:ext uri="{FF2B5EF4-FFF2-40B4-BE49-F238E27FC236}">
                <a16:creationId xmlns:a16="http://schemas.microsoft.com/office/drawing/2014/main" id="{EC6BDD00-C8B6-0A5A-43EE-8538A5CC49BC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4281787-DE27-39D9-7D98-2990E507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65" y="1504120"/>
            <a:ext cx="3866529" cy="4154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Instead of using a train/test split, one could try to match the inter-subject variability by using a </a:t>
            </a:r>
            <a:r>
              <a:rPr lang="en-US" sz="1200" b="1" dirty="0"/>
              <a:t>Leave One Patient Out Cross Validation </a:t>
            </a:r>
            <a:r>
              <a:rPr lang="en-US" sz="1200" dirty="0"/>
              <a:t>technique.</a:t>
            </a:r>
          </a:p>
          <a:p>
            <a:r>
              <a:rPr lang="en-US" sz="1200" dirty="0"/>
              <a:t>Iteratively, each patient is the test set while the others act as train set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200" dirty="0"/>
              <a:t>The CM and the metrics summary are reported on the right.</a:t>
            </a:r>
          </a:p>
          <a:p>
            <a:r>
              <a:rPr lang="en-US" sz="1200" dirty="0"/>
              <a:t>Metrics are comparable with the ones obtained with train/test split</a:t>
            </a:r>
          </a:p>
          <a:p>
            <a:pPr marL="0" indent="0">
              <a:buNone/>
            </a:pPr>
            <a:r>
              <a:rPr lang="en-US" sz="1200" dirty="0"/>
              <a:t>In addition, respect to train/test split, this strategy allow to check the number of </a:t>
            </a:r>
            <a:r>
              <a:rPr lang="en-US" sz="1200" b="1" dirty="0"/>
              <a:t>misclassified</a:t>
            </a:r>
            <a:r>
              <a:rPr lang="en-US" sz="1200" dirty="0"/>
              <a:t> </a:t>
            </a:r>
            <a:r>
              <a:rPr lang="en-US" sz="1200" b="1" dirty="0"/>
              <a:t>signals</a:t>
            </a:r>
            <a:r>
              <a:rPr lang="en-US" sz="1200" dirty="0"/>
              <a:t> </a:t>
            </a:r>
            <a:r>
              <a:rPr lang="en-US" sz="1200" b="1" dirty="0"/>
              <a:t>for</a:t>
            </a:r>
            <a:r>
              <a:rPr lang="en-US" sz="1200" dirty="0"/>
              <a:t> </a:t>
            </a:r>
            <a:r>
              <a:rPr lang="en-US" sz="1200" b="1" dirty="0"/>
              <a:t>each</a:t>
            </a:r>
            <a:r>
              <a:rPr lang="en-US" sz="1200" dirty="0"/>
              <a:t> </a:t>
            </a:r>
            <a:r>
              <a:rPr lang="en-US" sz="1200" b="1" dirty="0"/>
              <a:t>subject</a:t>
            </a:r>
            <a:r>
              <a:rPr lang="en-US" sz="1200" dirty="0"/>
              <a:t> and for each class.</a:t>
            </a:r>
          </a:p>
          <a:p>
            <a:r>
              <a:rPr lang="en-US" sz="1200" dirty="0"/>
              <a:t>Seems that some subjects carry the greatest number of misclassifications (1,2,3,4,6)</a:t>
            </a:r>
          </a:p>
          <a:p>
            <a:r>
              <a:rPr lang="en-US" sz="1200" dirty="0"/>
              <a:t>Sub 2 has the highest number of misclassified signals relatively to the number of MAP A signals (61 on 78).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</p:txBody>
      </p:sp>
      <p:pic>
        <p:nvPicPr>
          <p:cNvPr id="5" name="Immagine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AC298227-2F28-8C10-128F-0C787E351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469" y="1606160"/>
            <a:ext cx="3398525" cy="2918093"/>
          </a:xfrm>
          <a:prstGeom prst="rect">
            <a:avLst/>
          </a:prstGeom>
        </p:spPr>
      </p:pic>
      <p:pic>
        <p:nvPicPr>
          <p:cNvPr id="10" name="Immagine 9" descr="Immagine che contiene testo, numero, schermata, Carattere&#10;&#10;Descrizione generata automaticamente">
            <a:extLst>
              <a:ext uri="{FF2B5EF4-FFF2-40B4-BE49-F238E27FC236}">
                <a16:creationId xmlns:a16="http://schemas.microsoft.com/office/drawing/2014/main" id="{6C893A85-1B95-B1F2-83DB-7B181F369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994" y="1879771"/>
            <a:ext cx="3525738" cy="2931036"/>
          </a:xfrm>
          <a:prstGeom prst="rect">
            <a:avLst/>
          </a:prstGeom>
        </p:spPr>
      </p:pic>
      <p:pic>
        <p:nvPicPr>
          <p:cNvPr id="6" name="Immagine 5" descr="Immagine che contiene testo, numero, schermata, linea&#10;&#10;Descrizione generata automaticamente">
            <a:extLst>
              <a:ext uri="{FF2B5EF4-FFF2-40B4-BE49-F238E27FC236}">
                <a16:creationId xmlns:a16="http://schemas.microsoft.com/office/drawing/2014/main" id="{85C61896-0155-0E52-054E-72F8007858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895" y="1590530"/>
            <a:ext cx="7332256" cy="3106309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440CA05B-5B14-C4A9-0834-B62FF40E0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E04A8B2-8E32-A486-CAEE-0FC7E7B15AF8}"/>
              </a:ext>
            </a:extLst>
          </p:cNvPr>
          <p:cNvSpPr/>
          <p:nvPr/>
        </p:nvSpPr>
        <p:spPr>
          <a:xfrm>
            <a:off x="5680867" y="2322576"/>
            <a:ext cx="975965" cy="10099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0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BB769-B316-A45B-3CD5-188962B6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EB07A-515C-2678-F83C-5A8BA16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2948E-0054-FDF3-D557-A5AD8769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95837F-61F0-FDA4-4E8E-CE770B1D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31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FA5D9-8833-B744-0F01-BE1BBD128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8A356-FF2F-6D29-6F7E-9F5681C2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2: what if subject 2 is left out?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94120B-9669-B1EB-F411-8357711A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3E13CEB-C456-C6E3-02EB-6DF965C8947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827F740D-183C-3256-809F-27EC846C74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6" name="Immagine 15" descr="Immagine che contiene linea, diagramma, Parallelo, Diagramma&#10;&#10;Descrizione generata automaticamente">
            <a:extLst>
              <a:ext uri="{FF2B5EF4-FFF2-40B4-BE49-F238E27FC236}">
                <a16:creationId xmlns:a16="http://schemas.microsoft.com/office/drawing/2014/main" id="{2E2777E6-8DCE-ADC6-2CF7-396FC9361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562" r="8199" b="5438"/>
          <a:stretch/>
        </p:blipFill>
        <p:spPr>
          <a:xfrm>
            <a:off x="5066446" y="1680986"/>
            <a:ext cx="6762509" cy="3800827"/>
          </a:xfrm>
          <a:prstGeom prst="rect">
            <a:avLst/>
          </a:prstGeom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73077180-3631-9F2F-E915-76248D2AE42C}"/>
              </a:ext>
            </a:extLst>
          </p:cNvPr>
          <p:cNvSpPr txBox="1">
            <a:spLocks/>
          </p:cNvSpPr>
          <p:nvPr/>
        </p:nvSpPr>
        <p:spPr>
          <a:xfrm>
            <a:off x="309129" y="1504120"/>
            <a:ext cx="3650223" cy="4154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Subject 2 has a problematic peculiarity: almost all signals classified as MAP A have MAP B characteristics.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70C0"/>
                </a:solidFill>
              </a:rPr>
              <a:t>What if subject 2 is left out?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In both train/test and LOPOCV strategies: </a:t>
            </a:r>
          </a:p>
          <a:p>
            <a:r>
              <a:rPr lang="en-US" sz="1200" dirty="0"/>
              <a:t>Accuracy slightly improves</a:t>
            </a:r>
          </a:p>
          <a:p>
            <a:r>
              <a:rPr lang="en-US" sz="1200" dirty="0"/>
              <a:t>F1-score of MAP A increase and, although minor, the same can be said for MAP B and C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i="1" dirty="0">
                <a:solidFill>
                  <a:schemeClr val="tx2"/>
                </a:solidFill>
              </a:rPr>
              <a:t>Remains an open question: how should we interpretate these observations?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81A7CA7F-F929-AA67-59E8-083FD6D188C8}"/>
              </a:ext>
            </a:extLst>
          </p:cNvPr>
          <p:cNvGrpSpPr/>
          <p:nvPr/>
        </p:nvGrpSpPr>
        <p:grpSpPr>
          <a:xfrm>
            <a:off x="4745736" y="1504120"/>
            <a:ext cx="6437376" cy="4776043"/>
            <a:chOff x="4745736" y="1504120"/>
            <a:chExt cx="6437376" cy="4776043"/>
          </a:xfrm>
        </p:grpSpPr>
        <p:pic>
          <p:nvPicPr>
            <p:cNvPr id="18" name="Immagine 17" descr="Immagine che contiene testo, schermata, diagramma, numero&#10;&#10;Descrizione generata automaticamente">
              <a:extLst>
                <a:ext uri="{FF2B5EF4-FFF2-40B4-BE49-F238E27FC236}">
                  <a16:creationId xmlns:a16="http://schemas.microsoft.com/office/drawing/2014/main" id="{35B2A573-B25C-2048-D508-AC0450FB9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7809" y="1504120"/>
              <a:ext cx="2781183" cy="2388022"/>
            </a:xfrm>
            <a:prstGeom prst="rect">
              <a:avLst/>
            </a:prstGeom>
          </p:spPr>
        </p:pic>
        <p:pic>
          <p:nvPicPr>
            <p:cNvPr id="20" name="Immagine 19" descr="Immagine che contiene testo, numero, Carattere, schermata&#10;&#10;Descrizione generata automaticamente">
              <a:extLst>
                <a:ext uri="{FF2B5EF4-FFF2-40B4-BE49-F238E27FC236}">
                  <a16:creationId xmlns:a16="http://schemas.microsoft.com/office/drawing/2014/main" id="{2C129016-0544-751B-B877-16CDC85A1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079"/>
            <a:stretch/>
          </p:blipFill>
          <p:spPr>
            <a:xfrm>
              <a:off x="7905111" y="1504121"/>
              <a:ext cx="3204221" cy="2077280"/>
            </a:xfrm>
            <a:prstGeom prst="rect">
              <a:avLst/>
            </a:prstGeom>
          </p:spPr>
        </p:pic>
        <p:pic>
          <p:nvPicPr>
            <p:cNvPr id="22" name="Immagine 21" descr="Immagine che contiene testo, schermata, numero, Carattere&#10;&#10;Descrizione generata automaticamente">
              <a:extLst>
                <a:ext uri="{FF2B5EF4-FFF2-40B4-BE49-F238E27FC236}">
                  <a16:creationId xmlns:a16="http://schemas.microsoft.com/office/drawing/2014/main" id="{869C90C1-39BE-26F4-E450-6DB4E58E2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7809" y="3892142"/>
              <a:ext cx="2781182" cy="2388021"/>
            </a:xfrm>
            <a:prstGeom prst="rect">
              <a:avLst/>
            </a:prstGeom>
          </p:spPr>
        </p:pic>
        <p:pic>
          <p:nvPicPr>
            <p:cNvPr id="24" name="Immagine 23" descr="Immagine che contiene testo, numero, Carattere, schermata&#10;&#10;Descrizione generata automaticamente">
              <a:extLst>
                <a:ext uri="{FF2B5EF4-FFF2-40B4-BE49-F238E27FC236}">
                  <a16:creationId xmlns:a16="http://schemas.microsoft.com/office/drawing/2014/main" id="{16863D94-375D-8AE9-9D64-BD74B7204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294"/>
            <a:stretch/>
          </p:blipFill>
          <p:spPr>
            <a:xfrm>
              <a:off x="7905111" y="3892142"/>
              <a:ext cx="3204221" cy="2077280"/>
            </a:xfrm>
            <a:prstGeom prst="rect">
              <a:avLst/>
            </a:prstGeom>
          </p:spPr>
        </p:pic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A0804D31-0D42-E141-0F10-9A02BF6D3EE0}"/>
                </a:ext>
              </a:extLst>
            </p:cNvPr>
            <p:cNvCxnSpPr/>
            <p:nvPr/>
          </p:nvCxnSpPr>
          <p:spPr>
            <a:xfrm>
              <a:off x="4745736" y="3892142"/>
              <a:ext cx="64373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373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CE315-4A50-9370-7F61-52724DF8E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6067C0-72A5-2594-5026-D16591DF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3: does have sense filtering?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88C05E-4891-1164-6204-D4C77F58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31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A65ED4C-17CC-51FD-DF43-2C900B34E494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FEADA4B-DE54-30C8-A878-291ADE3BDC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CEA6579C-DC91-D0EC-2BDA-52DFB13594A6}"/>
              </a:ext>
            </a:extLst>
          </p:cNvPr>
          <p:cNvSpPr txBox="1">
            <a:spLocks/>
          </p:cNvSpPr>
          <p:nvPr/>
        </p:nvSpPr>
        <p:spPr>
          <a:xfrm>
            <a:off x="309129" y="1504120"/>
            <a:ext cx="3650223" cy="4154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Even if a filtering pipeline is ready to be used, does have sense using it?</a:t>
            </a:r>
          </a:p>
          <a:p>
            <a:pPr marL="0" indent="0">
              <a:buNone/>
            </a:pPr>
            <a:r>
              <a:rPr lang="en-US" sz="1200" dirty="0"/>
              <a:t>To answer, some observations should be done: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pipeline has been built on ECG signals only, not on EGM.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Due to the low cut-off, high frequency peaks are killed.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Low-pass filter introduce a low frequency distortion unexpectedly.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And because of these aspects, performance drops.</a:t>
            </a:r>
          </a:p>
          <a:p>
            <a:pPr marL="0" indent="0">
              <a:buNone/>
            </a:pPr>
            <a:r>
              <a:rPr lang="en-US" sz="1400" i="1" dirty="0"/>
              <a:t>In addition, one should consider that the a priori known information about the signals is valid about the signals as such, without considering additional processing steps. These, would render all the information used in vain.</a:t>
            </a:r>
            <a:endParaRPr lang="en-US" sz="1200" b="1" i="1" dirty="0"/>
          </a:p>
        </p:txBody>
      </p:sp>
      <p:pic>
        <p:nvPicPr>
          <p:cNvPr id="14" name="Immagine 13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FD87A3C8-4D75-BE7A-178A-9106C03FD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2390" r="2536" b="4288"/>
          <a:stretch/>
        </p:blipFill>
        <p:spPr>
          <a:xfrm>
            <a:off x="5133105" y="1981434"/>
            <a:ext cx="6199089" cy="3279534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17A5C7B5-7645-E13A-6CD1-0863183F166C}"/>
              </a:ext>
            </a:extLst>
          </p:cNvPr>
          <p:cNvGrpSpPr/>
          <p:nvPr/>
        </p:nvGrpSpPr>
        <p:grpSpPr>
          <a:xfrm>
            <a:off x="4047735" y="1678534"/>
            <a:ext cx="8144265" cy="2753145"/>
            <a:chOff x="4047735" y="1678534"/>
            <a:chExt cx="8144265" cy="2753145"/>
          </a:xfrm>
        </p:grpSpPr>
        <p:pic>
          <p:nvPicPr>
            <p:cNvPr id="5" name="Immagine 4" descr="Immagine che contiene testo, linea, schermata, diagramma&#10;&#10;Descrizione generata automaticamente">
              <a:extLst>
                <a:ext uri="{FF2B5EF4-FFF2-40B4-BE49-F238E27FC236}">
                  <a16:creationId xmlns:a16="http://schemas.microsoft.com/office/drawing/2014/main" id="{0FCCCEB9-AA4D-3BAC-BF2F-84392B612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61"/>
            <a:stretch/>
          </p:blipFill>
          <p:spPr>
            <a:xfrm>
              <a:off x="4047735" y="1678535"/>
              <a:ext cx="3956310" cy="2444518"/>
            </a:xfrm>
            <a:prstGeom prst="rect">
              <a:avLst/>
            </a:prstGeom>
          </p:spPr>
        </p:pic>
        <p:pic>
          <p:nvPicPr>
            <p:cNvPr id="8" name="Immagine 7" descr="Immagine che contiene testo, diagramma, schermata, linea&#10;&#10;Descrizione generata automaticamente">
              <a:extLst>
                <a:ext uri="{FF2B5EF4-FFF2-40B4-BE49-F238E27FC236}">
                  <a16:creationId xmlns:a16="http://schemas.microsoft.com/office/drawing/2014/main" id="{B98B2949-AA61-DCB7-B149-B51760E5C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59"/>
            <a:stretch/>
          </p:blipFill>
          <p:spPr>
            <a:xfrm>
              <a:off x="8235690" y="1678534"/>
              <a:ext cx="3956310" cy="2444519"/>
            </a:xfrm>
            <a:prstGeom prst="rect">
              <a:avLst/>
            </a:prstGeom>
          </p:spPr>
        </p:pic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982E79E5-D403-9FEA-E5E9-C7EADCDC4D3C}"/>
                </a:ext>
              </a:extLst>
            </p:cNvPr>
            <p:cNvSpPr/>
            <p:nvPr/>
          </p:nvSpPr>
          <p:spPr>
            <a:xfrm>
              <a:off x="7037289" y="4066554"/>
              <a:ext cx="2390722" cy="365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Same signal</a:t>
              </a: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B445BD98-5425-5425-5F4C-C2EE341D2C5D}"/>
                </a:ext>
              </a:extLst>
            </p:cNvPr>
            <p:cNvSpPr/>
            <p:nvPr/>
          </p:nvSpPr>
          <p:spPr>
            <a:xfrm>
              <a:off x="6826430" y="1812745"/>
              <a:ext cx="989373" cy="25425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Original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9DF5F9D8-50B0-FE48-A1AE-BE98DCDEF230}"/>
                </a:ext>
              </a:extLst>
            </p:cNvPr>
            <p:cNvSpPr/>
            <p:nvPr/>
          </p:nvSpPr>
          <p:spPr>
            <a:xfrm>
              <a:off x="11021514" y="1812745"/>
              <a:ext cx="989373" cy="25425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Filtered</a:t>
              </a:r>
            </a:p>
          </p:txBody>
        </p:sp>
      </p:grpSp>
      <p:pic>
        <p:nvPicPr>
          <p:cNvPr id="19" name="Immagine 1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40B79C91-62E5-0C5B-CE4A-606545212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11" y="1778569"/>
            <a:ext cx="5401067" cy="3575311"/>
          </a:xfrm>
          <a:prstGeom prst="rect">
            <a:avLst/>
          </a:prstGeom>
        </p:spPr>
      </p:pic>
      <p:grpSp>
        <p:nvGrpSpPr>
          <p:cNvPr id="25" name="Gruppo 24">
            <a:extLst>
              <a:ext uri="{FF2B5EF4-FFF2-40B4-BE49-F238E27FC236}">
                <a16:creationId xmlns:a16="http://schemas.microsoft.com/office/drawing/2014/main" id="{531B6AB0-2816-C257-C709-83DAB1F6D169}"/>
              </a:ext>
            </a:extLst>
          </p:cNvPr>
          <p:cNvGrpSpPr/>
          <p:nvPr/>
        </p:nvGrpSpPr>
        <p:grpSpPr>
          <a:xfrm>
            <a:off x="5102293" y="1440112"/>
            <a:ext cx="6437376" cy="4776042"/>
            <a:chOff x="4745736" y="1504120"/>
            <a:chExt cx="6437376" cy="4776042"/>
          </a:xfrm>
        </p:grpSpPr>
        <p:pic>
          <p:nvPicPr>
            <p:cNvPr id="29" name="Immagine 28">
              <a:extLst>
                <a:ext uri="{FF2B5EF4-FFF2-40B4-BE49-F238E27FC236}">
                  <a16:creationId xmlns:a16="http://schemas.microsoft.com/office/drawing/2014/main" id="{BD7FFBA4-1A7F-2234-6E0C-C3488CCF5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57809" y="1504120"/>
              <a:ext cx="2781183" cy="2388021"/>
            </a:xfrm>
            <a:prstGeom prst="rect">
              <a:avLst/>
            </a:prstGeom>
          </p:spPr>
        </p:pic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C4C3F84E-00A4-E6C7-09AA-E11BD7797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" t="1681" r="-189" b="20335"/>
            <a:stretch/>
          </p:blipFill>
          <p:spPr>
            <a:xfrm>
              <a:off x="7905111" y="1504121"/>
              <a:ext cx="3204221" cy="2077280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B3D667F9-B884-005F-7900-E3F233666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57809" y="3892142"/>
              <a:ext cx="2781182" cy="2388020"/>
            </a:xfrm>
            <a:prstGeom prst="rect">
              <a:avLst/>
            </a:prstGeom>
          </p:spPr>
        </p:pic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EFD418C5-28B3-A0EB-ECA7-CA6C78D6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09" t="-3551" r="609" b="17347"/>
            <a:stretch/>
          </p:blipFill>
          <p:spPr>
            <a:xfrm>
              <a:off x="7905111" y="3892142"/>
              <a:ext cx="3204221" cy="2077280"/>
            </a:xfrm>
            <a:prstGeom prst="rect">
              <a:avLst/>
            </a:prstGeom>
          </p:spPr>
        </p:pic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72696466-D313-C1A2-A39E-7BD5821B728A}"/>
                </a:ext>
              </a:extLst>
            </p:cNvPr>
            <p:cNvCxnSpPr/>
            <p:nvPr/>
          </p:nvCxnSpPr>
          <p:spPr>
            <a:xfrm>
              <a:off x="4745736" y="3892142"/>
              <a:ext cx="64373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0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i="1" dirty="0"/>
              <a:t>Which model could act as baseline for building and comparing any other one?</a:t>
            </a:r>
          </a:p>
          <a:p>
            <a:r>
              <a:rPr lang="en-US" sz="16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</a:t>
            </a:r>
            <a:r>
              <a:rPr lang="en-US" sz="1800" i="1" dirty="0"/>
              <a:t>heuristic one based on prior information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</a:t>
            </a:r>
            <a:r>
              <a:rPr lang="en-US" sz="1800" i="1" dirty="0"/>
              <a:t>a logical set of rules to classify roving signals </a:t>
            </a:r>
            <a:r>
              <a:rPr lang="en-US" sz="1800" dirty="0"/>
              <a:t>exploiting the prior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F595-615A-BCFA-1E7C-3722DC0E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EF613-067C-4863-C2BC-E48C5B93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50453-E774-CB15-3548-F5AB2DBB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BF1782-D1E9-B2E3-0067-DBBA655B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A: indifferent</a:t>
            </a:r>
          </a:p>
          <a:p>
            <a:r>
              <a:rPr lang="en-US" sz="1600" dirty="0"/>
              <a:t>Atrial wave 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B: effective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C: dangerous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Atrial wave amplitude 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171D073-CFEA-CF0C-9230-63CE57E9006D}"/>
              </a:ext>
            </a:extLst>
          </p:cNvPr>
          <p:cNvGrpSpPr/>
          <p:nvPr/>
        </p:nvGrpSpPr>
        <p:grpSpPr>
          <a:xfrm>
            <a:off x="352406" y="2843784"/>
            <a:ext cx="3022891" cy="1010532"/>
            <a:chOff x="352406" y="2843784"/>
            <a:chExt cx="3022891" cy="1010532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A41AF98E-AFD0-7BB4-D65C-3AB74571168F}"/>
                </a:ext>
              </a:extLst>
            </p:cNvPr>
            <p:cNvSpPr/>
            <p:nvPr/>
          </p:nvSpPr>
          <p:spPr>
            <a:xfrm>
              <a:off x="838200" y="2843784"/>
              <a:ext cx="2051304" cy="868680"/>
            </a:xfrm>
            <a:prstGeom prst="round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Segnaposto contenuto 2">
              <a:extLst>
                <a:ext uri="{FF2B5EF4-FFF2-40B4-BE49-F238E27FC236}">
                  <a16:creationId xmlns:a16="http://schemas.microsoft.com/office/drawing/2014/main" id="{008B64C1-CD6B-0392-14DD-CD2BC41F8C45}"/>
                </a:ext>
              </a:extLst>
            </p:cNvPr>
            <p:cNvSpPr txBox="1">
              <a:spLocks/>
            </p:cNvSpPr>
            <p:nvPr/>
          </p:nvSpPr>
          <p:spPr>
            <a:xfrm>
              <a:off x="352406" y="3733663"/>
              <a:ext cx="3022891" cy="1206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0070C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3BF51144-4BFF-5ECF-9FC8-C68DCD5A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93" r="8800" b="7191"/>
          <a:stretch/>
        </p:blipFill>
        <p:spPr>
          <a:xfrm>
            <a:off x="4311636" y="1590326"/>
            <a:ext cx="7774908" cy="439246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162544" y="1837736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4459F1F-4E25-3F5A-069F-C3417CE08984}"/>
              </a:ext>
            </a:extLst>
          </p:cNvPr>
          <p:cNvGrpSpPr/>
          <p:nvPr/>
        </p:nvGrpSpPr>
        <p:grpSpPr>
          <a:xfrm>
            <a:off x="50292" y="2514600"/>
            <a:ext cx="3904487" cy="558030"/>
            <a:chOff x="50292" y="2514600"/>
            <a:chExt cx="3904487" cy="55803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C6C5F3A1-C1F5-2F0B-8AFD-334B74EE0CF2}"/>
                </a:ext>
              </a:extLst>
            </p:cNvPr>
            <p:cNvSpPr/>
            <p:nvPr/>
          </p:nvSpPr>
          <p:spPr>
            <a:xfrm>
              <a:off x="685800" y="2514600"/>
              <a:ext cx="2633472" cy="347472"/>
            </a:xfrm>
            <a:prstGeom prst="round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F1C2618D-B2C9-D66F-F486-AF330F7DCCE0}"/>
                </a:ext>
              </a:extLst>
            </p:cNvPr>
            <p:cNvSpPr txBox="1">
              <a:spLocks/>
            </p:cNvSpPr>
            <p:nvPr/>
          </p:nvSpPr>
          <p:spPr>
            <a:xfrm>
              <a:off x="50292" y="2846586"/>
              <a:ext cx="3904487" cy="2260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chemeClr val="accent6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599467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Clear and biphasic atrial component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0A5F933-B43A-EAAE-4040-57CF9500832B}"/>
              </a:ext>
            </a:extLst>
          </p:cNvPr>
          <p:cNvGrpSpPr/>
          <p:nvPr/>
        </p:nvGrpSpPr>
        <p:grpSpPr>
          <a:xfrm>
            <a:off x="758951" y="2222050"/>
            <a:ext cx="3195619" cy="1948781"/>
            <a:chOff x="828574" y="1980839"/>
            <a:chExt cx="3195619" cy="104948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DB8D87F-5B36-7D04-B9D5-250BF40716DB}"/>
                </a:ext>
              </a:extLst>
            </p:cNvPr>
            <p:cNvSpPr/>
            <p:nvPr/>
          </p:nvSpPr>
          <p:spPr>
            <a:xfrm>
              <a:off x="828574" y="1980839"/>
              <a:ext cx="3195619" cy="7829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7CDE68E8-8A62-8C16-2173-2A634498407D}"/>
                </a:ext>
              </a:extLst>
            </p:cNvPr>
            <p:cNvSpPr txBox="1">
              <a:spLocks/>
            </p:cNvSpPr>
            <p:nvPr/>
          </p:nvSpPr>
          <p:spPr>
            <a:xfrm>
              <a:off x="1650281" y="2763783"/>
              <a:ext cx="2212847" cy="26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C0000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5434</TotalTime>
  <Words>2095</Words>
  <Application>Microsoft Office PowerPoint</Application>
  <PresentationFormat>Widescreen</PresentationFormat>
  <Paragraphs>392</Paragraphs>
  <Slides>31</Slides>
  <Notes>30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7" baseType="lpstr">
      <vt:lpstr>Aptos</vt:lpstr>
      <vt:lpstr>Arial</vt:lpstr>
      <vt:lpstr>Calibri</vt:lpstr>
      <vt:lpstr>Cambria Math</vt:lpstr>
      <vt:lpstr>Wingdings</vt:lpstr>
      <vt:lpstr>1_Tema di Office</vt:lpstr>
      <vt:lpstr>Presentazione standard di PowerPoint</vt:lpstr>
      <vt:lpstr>Outline </vt:lpstr>
      <vt:lpstr>Outline 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Stratified train/test split</vt:lpstr>
      <vt:lpstr>Outline </vt:lpstr>
      <vt:lpstr>Heuristic classifier: pseudo code</vt:lpstr>
      <vt:lpstr>Heuristic classifier: pseudo code</vt:lpstr>
      <vt:lpstr>Code functioning</vt:lpstr>
      <vt:lpstr>Find peaks function documentation</vt:lpstr>
      <vt:lpstr>Outline </vt:lpstr>
      <vt:lpstr>Correctly classified example 1</vt:lpstr>
      <vt:lpstr>Correctly classified example 2</vt:lpstr>
      <vt:lpstr>Correctly classified example 3</vt:lpstr>
      <vt:lpstr>Misclassified example 1</vt:lpstr>
      <vt:lpstr>Misclassified example 2</vt:lpstr>
      <vt:lpstr>Misclassified example 3</vt:lpstr>
      <vt:lpstr>Heuristic classifier: results on original signals</vt:lpstr>
      <vt:lpstr>Heuristic classifier: results on filtered signals</vt:lpstr>
      <vt:lpstr>Heuristic classifier: results on train set</vt:lpstr>
      <vt:lpstr>Heuristic classifier: results on test set </vt:lpstr>
      <vt:lpstr>Outline </vt:lpstr>
      <vt:lpstr>Conclusions</vt:lpstr>
      <vt:lpstr>Appendix 1: what if LOPOCV is performed?</vt:lpstr>
      <vt:lpstr>Appendix 2: what if subject 2 is left out?</vt:lpstr>
      <vt:lpstr>Appendix 3: does have sense filtering?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105</cp:revision>
  <dcterms:created xsi:type="dcterms:W3CDTF">2024-05-22T12:11:36Z</dcterms:created>
  <dcterms:modified xsi:type="dcterms:W3CDTF">2024-11-01T20:48:53Z</dcterms:modified>
</cp:coreProperties>
</file>