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7"/>
  </p:notesMasterIdLst>
  <p:sldIdLst>
    <p:sldId id="573" r:id="rId2"/>
    <p:sldId id="574" r:id="rId3"/>
    <p:sldId id="618" r:id="rId4"/>
    <p:sldId id="575" r:id="rId5"/>
    <p:sldId id="619" r:id="rId6"/>
    <p:sldId id="576" r:id="rId7"/>
    <p:sldId id="611" r:id="rId8"/>
    <p:sldId id="612" r:id="rId9"/>
    <p:sldId id="613" r:id="rId10"/>
    <p:sldId id="615" r:id="rId11"/>
    <p:sldId id="614" r:id="rId12"/>
    <p:sldId id="616" r:id="rId13"/>
    <p:sldId id="617" r:id="rId14"/>
    <p:sldId id="622" r:id="rId15"/>
    <p:sldId id="624" r:id="rId16"/>
    <p:sldId id="626" r:id="rId17"/>
    <p:sldId id="627" r:id="rId18"/>
    <p:sldId id="620" r:id="rId19"/>
    <p:sldId id="600" r:id="rId20"/>
    <p:sldId id="610" r:id="rId21"/>
    <p:sldId id="577" r:id="rId22"/>
    <p:sldId id="605" r:id="rId23"/>
    <p:sldId id="606" r:id="rId24"/>
    <p:sldId id="608" r:id="rId25"/>
    <p:sldId id="609" r:id="rId2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21894F-B278-4D96-9594-A030EA633187}" type="datetimeFigureOut">
              <a:rPr lang="it-IT" smtClean="0"/>
              <a:t>30/08/2024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D09845-AAA7-4464-9085-F87415E0057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29173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2644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58087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1471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0546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4954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6676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9112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0279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7679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9669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0801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596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76966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45438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24011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69807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8095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4731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0874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2193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0191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9982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9740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1592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>
            <a:extLst>
              <a:ext uri="{FF2B5EF4-FFF2-40B4-BE49-F238E27FC236}">
                <a16:creationId xmlns:a16="http://schemas.microsoft.com/office/drawing/2014/main" id="{87F76DB5-5F55-483D-98BE-CFE204FEB514}"/>
              </a:ext>
            </a:extLst>
          </p:cNvPr>
          <p:cNvSpPr/>
          <p:nvPr userDrawn="1"/>
        </p:nvSpPr>
        <p:spPr>
          <a:xfrm>
            <a:off x="0" y="5121734"/>
            <a:ext cx="12192000" cy="1744288"/>
          </a:xfrm>
          <a:prstGeom prst="rect">
            <a:avLst/>
          </a:prstGeom>
          <a:gradFill flip="none" rotWithShape="1">
            <a:gsLst>
              <a:gs pos="100000">
                <a:srgbClr val="64000C"/>
              </a:gs>
              <a:gs pos="20000">
                <a:schemeClr val="accent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DEI_logo">
            <a:extLst>
              <a:ext uri="{FF2B5EF4-FFF2-40B4-BE49-F238E27FC236}">
                <a16:creationId xmlns:a16="http://schemas.microsoft.com/office/drawing/2014/main" id="{8D3E5C15-8688-4EC0-AB2E-60EA797B68A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375" y="101197"/>
            <a:ext cx="2472742" cy="1635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36A61492-1A17-44EE-A7E0-419D6685321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9218" y="271429"/>
            <a:ext cx="2940066" cy="1328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Segnaposto testo 24">
            <a:extLst>
              <a:ext uri="{FF2B5EF4-FFF2-40B4-BE49-F238E27FC236}">
                <a16:creationId xmlns:a16="http://schemas.microsoft.com/office/drawing/2014/main" id="{CA3AC1A8-61AE-4F30-8623-2554B80A340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1465" y="3939363"/>
            <a:ext cx="9866313" cy="951614"/>
          </a:xfrm>
        </p:spPr>
        <p:txBody>
          <a:bodyPr>
            <a:normAutofit/>
          </a:bodyPr>
          <a:lstStyle>
            <a:lvl1pPr marL="0" indent="0">
              <a:buNone/>
              <a:defRPr sz="5400"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it-IT" dirty="0"/>
              <a:t>Titolo</a:t>
            </a:r>
            <a:endParaRPr lang="en-US" dirty="0"/>
          </a:p>
        </p:txBody>
      </p:sp>
      <p:sp>
        <p:nvSpPr>
          <p:cNvPr id="27" name="Segnaposto testo 26">
            <a:extLst>
              <a:ext uri="{FF2B5EF4-FFF2-40B4-BE49-F238E27FC236}">
                <a16:creationId xmlns:a16="http://schemas.microsoft.com/office/drawing/2014/main" id="{C02D5D6F-EEC6-4452-B840-0DFF54E632B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38975" y="5454650"/>
            <a:ext cx="4592638" cy="1013954"/>
          </a:xfrm>
        </p:spPr>
        <p:txBody>
          <a:bodyPr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err="1"/>
              <a:t>Autore</a:t>
            </a:r>
            <a:endParaRPr lang="en-US" dirty="0"/>
          </a:p>
          <a:p>
            <a:pPr lvl="0"/>
            <a:r>
              <a:rPr lang="en-US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240081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D12BF9-8369-40E3-B5A2-44F872134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82259C4-E2CF-4043-8449-702491E521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F93CD6E-8444-4087-9A62-D62D9BECA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4D78B-0F35-4E3B-A0B9-554BA787D8A4}" type="datetime1">
              <a:rPr lang="en-US" smtClean="0"/>
              <a:t>8/30/2024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9799CD0-E399-4FEA-9FC7-231B97042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AEA980F-5851-481E-A4C7-E31520DEF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779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1E4C5CCE-C11D-4704-95AC-B52FACDE06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7BA732D-6278-426E-A234-926FE77537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C04F4E6-341B-4516-9370-1332D69FE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487E5-BE79-4BAC-AEB7-0CE0533B5E5C}" type="datetime1">
              <a:rPr lang="en-US" smtClean="0"/>
              <a:t>8/30/2024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C724EDD-1F48-4F51-B05B-AF207EA04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0825917-FFB5-48C8-B99B-DF0182A52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202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67EFFC-184C-4BC6-BA11-4883DAB1D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E6A3599-E9CA-4D4C-BC73-603E4A01F0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6EB37C6-4E77-49F7-899E-3DD3227A6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7E0CB-9E21-49FD-99A0-0CD75BBC45F4}" type="datetime1">
              <a:rPr lang="en-US" smtClean="0"/>
              <a:t>8/30/2024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F40A76B-F6A6-483B-938F-CCF7E1686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2BC246D-6617-4F53-9337-EEE734ACC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367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4C1C5C4-1798-422E-93B8-17346C373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F4BD1B8-CAFC-4A62-8FC8-1FF824FD8E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E1EA9B4-7E7D-4247-86BA-BEE07203A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D7149-FE96-419A-8F67-9BD351842985}" type="datetime1">
              <a:rPr lang="en-US" smtClean="0"/>
              <a:t>8/30/2024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CD68261-3D47-481F-8CB6-8F58C2D1C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459D8DD-C13B-4D8B-B056-840A36CE7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948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5CEBFBF-8C2A-47BE-8579-EB8A93726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0347AF4-9484-4FF7-A605-1A0FCB1A79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8B59699-371B-4CD4-AACB-37509B6C84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E956FE3-6EAD-44F6-8A0D-FDC79AA4B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97CEF-DD94-4A20-85BC-5094F3EA8887}" type="datetime1">
              <a:rPr lang="en-US" smtClean="0"/>
              <a:t>8/30/2024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6632AF7-6D15-46D3-A495-E83C64AB5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4EAFB53-A0C1-4B2F-B940-30342F8D6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733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3A05C58-0012-4C0C-955C-7A200AFB3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0CFC820-D208-443A-8075-1EB8A2B0CD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7A6FCD1-D6B6-4D69-A241-123960BE79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815B0966-AA1A-429C-A3C6-3A8E65262D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9FB0890-B4D8-43C0-9CB5-0AB4C786FF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B0E868F1-880B-482F-B395-38ED8CA58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EB4C-45F8-47BA-B435-B6097D61B684}" type="datetime1">
              <a:rPr lang="en-US" smtClean="0"/>
              <a:t>8/30/2024</a:t>
            </a:fld>
            <a:endParaRPr lang="en-US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FF26594E-6D2F-4663-ACAD-8A99452C4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BB73871D-B594-4F8E-9281-81C512CB9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47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17044E8-0409-4BEF-BA65-36E29BC3D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B4301CB9-7559-4213-8BF3-D031C23BC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CD0E2-B7EC-4D81-9389-8F889EE865AB}" type="datetime1">
              <a:rPr lang="en-US" smtClean="0"/>
              <a:t>8/30/2024</a:t>
            </a:fld>
            <a:endParaRPr lang="en-US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3C3D6E8-EF9F-4876-91E3-30211E74A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2113620-5EC2-4B81-811A-F3490A387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782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BDBF8B70-3620-4310-99CE-04529E201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47F5C-7FA0-44DA-BF82-413AB90208B7}" type="datetime1">
              <a:rPr lang="en-US" smtClean="0"/>
              <a:t>8/30/2024</a:t>
            </a:fld>
            <a:endParaRPr lang="en-US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1BD3BB3A-BEFE-4B6E-8C9A-8650EC0CE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48CE43E-332C-4F00-803E-739CE5009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317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DBDB5EF-1765-472C-94AB-E28CFF232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F462328-3018-4562-9F3A-C74029453D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910BD41-9666-42DB-BEE1-16228DE5A9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B5B709F-545F-428C-9041-6A8C8FCF9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415A8-F8BD-47CC-8D20-53798396961D}" type="datetime1">
              <a:rPr lang="en-US" smtClean="0"/>
              <a:t>8/30/2024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E38A51A-C75A-4898-88C4-F9F8B67B0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F51E6D4-50FC-4A75-8F9E-0FC826045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17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ADD035D-DF3B-4153-99FE-99D91AF04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9CA2B6DF-FFEF-4376-BE85-25F925AA52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6DD07F4-26AF-4E13-BEE3-CEC69281F2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10F1613-72B3-4F49-A766-A43C42422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2F5A1-6669-4CDD-B1B4-04FFE5C41ADE}" type="datetime1">
              <a:rPr lang="en-US" smtClean="0"/>
              <a:t>8/30/2024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9B6BCEC-E6E1-4F7F-9F2E-403A6545C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56D2CA8-AD96-433D-B919-B4D1DDCAC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064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3203DAA-6859-4718-9CD2-4516B3E42C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115B42E-5544-4876-9ACD-500317AAE1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988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421662-C242-4258-8799-9F32C0D7CC75}" type="datetime1">
              <a:rPr lang="en-US" smtClean="0"/>
              <a:t>8/30/2024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C12AFE8-BA2D-4E2C-83BD-7C14618454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988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17A1F05-1D35-4696-B0DD-6B01E298F8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988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F60CB8E7-27F3-4D7F-AC11-6FFCB1475227}"/>
              </a:ext>
            </a:extLst>
          </p:cNvPr>
          <p:cNvSpPr/>
          <p:nvPr userDrawn="1"/>
        </p:nvSpPr>
        <p:spPr>
          <a:xfrm>
            <a:off x="0" y="852"/>
            <a:ext cx="12192000" cy="1370748"/>
          </a:xfrm>
          <a:prstGeom prst="rect">
            <a:avLst/>
          </a:prstGeom>
          <a:gradFill flip="none" rotWithShape="1">
            <a:gsLst>
              <a:gs pos="76000">
                <a:schemeClr val="accent1"/>
              </a:gs>
              <a:gs pos="100000">
                <a:srgbClr val="64000C"/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31BEFA3B-6264-4D9C-BF88-AB8560C32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8972550" cy="9715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F48C0665-6FA4-4037-8F7F-525C1938DBF4}"/>
              </a:ext>
            </a:extLst>
          </p:cNvPr>
          <p:cNvCxnSpPr>
            <a:cxnSpLocks/>
          </p:cNvCxnSpPr>
          <p:nvPr userDrawn="1"/>
        </p:nvCxnSpPr>
        <p:spPr>
          <a:xfrm>
            <a:off x="514184" y="6341537"/>
            <a:ext cx="11163631" cy="0"/>
          </a:xfrm>
          <a:prstGeom prst="line">
            <a:avLst/>
          </a:prstGeom>
          <a:ln w="19050">
            <a:gradFill flip="none" rotWithShape="1">
              <a:gsLst>
                <a:gs pos="0">
                  <a:schemeClr val="bg1"/>
                </a:gs>
                <a:gs pos="18000">
                  <a:srgbClr val="C00000"/>
                </a:gs>
                <a:gs pos="53000">
                  <a:srgbClr val="C00000"/>
                </a:gs>
                <a:gs pos="82000">
                  <a:srgbClr val="C00000"/>
                </a:gs>
                <a:gs pos="100000">
                  <a:schemeClr val="bg1"/>
                </a:gs>
              </a:gsLst>
              <a:lin ang="0" scaled="1"/>
              <a:tileRect/>
            </a:gra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>
            <a:extLst>
              <a:ext uri="{FF2B5EF4-FFF2-40B4-BE49-F238E27FC236}">
                <a16:creationId xmlns:a16="http://schemas.microsoft.com/office/drawing/2014/main" id="{E5A65661-0450-4093-B81F-CAB1CAC02533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25000"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colorTemperature colorTemp="64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77861"/>
          <a:stretch/>
        </p:blipFill>
        <p:spPr bwMode="auto">
          <a:xfrm>
            <a:off x="225271" y="13334"/>
            <a:ext cx="368469" cy="1167509"/>
          </a:xfrm>
          <a:prstGeom prst="rect">
            <a:avLst/>
          </a:prstGeom>
          <a:noFill/>
        </p:spPr>
      </p:pic>
      <p:pic>
        <p:nvPicPr>
          <p:cNvPr id="1030" name="Picture 6" descr="https://lh3.googleusercontent.com/proxy/mzNJqYreb1z1VtRiBhoWp4Hlh1-FDC1nL4QQurvDYL431OuaU1eqH5V15mGmtl9KHbbqssWeTEYd0W1QHdwMdDljiGr_7zYpAHvMFhodpzs">
            <a:extLst>
              <a:ext uri="{FF2B5EF4-FFF2-40B4-BE49-F238E27FC236}">
                <a16:creationId xmlns:a16="http://schemas.microsoft.com/office/drawing/2014/main" id="{313CFE70-AE4F-4B8F-B4BC-4D6798F22DE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1200" y="127860"/>
            <a:ext cx="1095529" cy="108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4695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12" Type="http://schemas.openxmlformats.org/officeDocument/2006/relationships/image" Target="../media/image4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11" Type="http://schemas.openxmlformats.org/officeDocument/2006/relationships/image" Target="../media/image46.png"/><Relationship Id="rId5" Type="http://schemas.openxmlformats.org/officeDocument/2006/relationships/image" Target="../media/image40.png"/><Relationship Id="rId10" Type="http://schemas.openxmlformats.org/officeDocument/2006/relationships/image" Target="../media/image45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74CB49B5-C59F-4019-B40C-DC3CA39595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51465" y="2347415"/>
            <a:ext cx="11617622" cy="2543562"/>
          </a:xfrm>
        </p:spPr>
        <p:txBody>
          <a:bodyPr>
            <a:normAutofit/>
          </a:bodyPr>
          <a:lstStyle/>
          <a:p>
            <a:r>
              <a:rPr lang="en-US" dirty="0"/>
              <a:t>In-depth Spectrum analysis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D0985C3-75B2-4717-A635-A9F1AA6927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Andrea Corrado</a:t>
            </a:r>
          </a:p>
        </p:txBody>
      </p:sp>
      <p:sp>
        <p:nvSpPr>
          <p:cNvPr id="4" name="Segnaposto testo 2">
            <a:extLst>
              <a:ext uri="{FF2B5EF4-FFF2-40B4-BE49-F238E27FC236}">
                <a16:creationId xmlns:a16="http://schemas.microsoft.com/office/drawing/2014/main" id="{D5686B0F-B25A-4457-BD38-D0A4D2A5E6F3}"/>
              </a:ext>
            </a:extLst>
          </p:cNvPr>
          <p:cNvSpPr txBox="1">
            <a:spLocks/>
          </p:cNvSpPr>
          <p:nvPr/>
        </p:nvSpPr>
        <p:spPr>
          <a:xfrm>
            <a:off x="622788" y="5456048"/>
            <a:ext cx="4592638" cy="10139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August 2024 </a:t>
            </a:r>
          </a:p>
        </p:txBody>
      </p:sp>
    </p:spTree>
    <p:extLst>
      <p:ext uri="{BB962C8B-B14F-4D97-AF65-F5344CB8AC3E}">
        <p14:creationId xmlns:p14="http://schemas.microsoft.com/office/powerpoint/2010/main" val="13549719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494520" cy="971551"/>
          </a:xfrm>
        </p:spPr>
        <p:txBody>
          <a:bodyPr>
            <a:normAutofit/>
          </a:bodyPr>
          <a:lstStyle/>
          <a:p>
            <a:r>
              <a:rPr lang="en-US" dirty="0"/>
              <a:t>Spectrum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B080D17D-5CB5-7A4C-86CF-032C6E6BEB1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06693" y="1700301"/>
                <a:ext cx="10456963" cy="2899131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1800" dirty="0"/>
                  <a:t>Spectrum estimation is made through AR model </a:t>
                </a:r>
                <a:r>
                  <a:rPr lang="en-US" sz="2000" dirty="0">
                    <a:solidFill>
                      <a:schemeClr val="bg2">
                        <a:lumMod val="75000"/>
                      </a:schemeClr>
                    </a:solidFill>
                  </a:rPr>
                  <a:t>[5]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it-IT" sz="2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000" i="1" dirty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it-IT" sz="2000" b="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d>
                            <m:dPr>
                              <m:ctrlPr>
                                <a:rPr lang="it-IT" sz="20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2000" i="1" dirty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d>
                          <m:r>
                            <a:rPr lang="it-IT" sz="2000" i="1" dirty="0">
                              <a:latin typeface="Cambria Math" panose="02040503050406030204" pitchFamily="18" charset="0"/>
                            </a:rPr>
                            <m:t>=</m:t>
                          </m:r>
                          <m:acc>
                            <m:accPr>
                              <m:chr m:val="̂"/>
                              <m:ctrlP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acc>
                        </m:e>
                        <m:sub>
                          <m:r>
                            <a:rPr lang="it-IT" sz="2000" b="0" i="1" dirty="0" smtClean="0">
                              <a:latin typeface="Cambria Math" panose="02040503050406030204" pitchFamily="18" charset="0"/>
                            </a:rPr>
                            <m:t>𝐴𝑅𝑀𝐴</m:t>
                          </m:r>
                        </m:sub>
                      </m:sSub>
                      <m:d>
                        <m:dPr>
                          <m:ctrlPr>
                            <a:rPr lang="it-IT" sz="20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000" b="0" i="1" dirty="0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it-IT" sz="2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it-IT" sz="20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it-IT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2000" b="0" i="1" dirty="0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d>
                                <m:dPr>
                                  <m:ctrlPr>
                                    <a:rPr lang="it-IT" sz="20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sz="2000" b="0" i="1" dirty="0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it-IT" sz="20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it-IT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it-IT" sz="2000" b="0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  <m:d>
                        <m:dPr>
                          <m:ctrlPr>
                            <a:rPr lang="it-IT" sz="20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000" b="0" i="1" dirty="0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it-IT" sz="2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it-IT" sz="20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it-IT" sz="20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2000" i="1" dirty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d>
                                <m:dPr>
                                  <m:ctrlPr>
                                    <a:rPr lang="it-IT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sz="2000" i="1" dirty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it-IT" sz="20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Sup>
                        <m:sSubSupPr>
                          <m:ctrlPr>
                            <a:rPr lang="it-IT" sz="20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2000" b="0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it-IT" sz="2000" i="1" dirty="0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  <m:sup>
                          <m:r>
                            <a:rPr lang="it-IT" sz="20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it-IT" sz="20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  <m:sSup>
                        <m:sSupPr>
                          <m:ctrlPr>
                            <a:rPr lang="it-IT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it-IT" sz="2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it-IT" sz="20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t-IT" sz="2000" b="0" i="0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it-IT" sz="20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1+</m:t>
                                  </m:r>
                                  <m:r>
                                    <m:rPr>
                                      <m:lit/>
                                    </m:rPr>
                                    <a:rPr lang="it-IT" sz="20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nary>
                                    <m:naryPr>
                                      <m:chr m:val="∑"/>
                                      <m:ctrlPr>
                                        <a:rPr lang="it-IT" sz="20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it-IT" sz="20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  <m:sup>
                                      <m:r>
                                        <a:rPr lang="it-IT" sz="20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it-IT" sz="2000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sz="2000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it-IT" sz="2000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sSup>
                                        <m:sSupPr>
                                          <m:ctrlPr>
                                            <a:rPr lang="it-IT" sz="2000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it-IT" sz="2000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p>
                                          <m:r>
                                            <a:rPr lang="it-IT" sz="2000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it-IT" sz="2000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it-IT" sz="2000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  <m:r>
                                            <a:rPr lang="it-IT" sz="2000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p>
                                      </m:sSup>
                                    </m:e>
                                  </m:nary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it-IT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Sup>
                        <m:sSubSupPr>
                          <m:ctrlPr>
                            <a:rPr lang="it-IT" sz="2000" i="1" dirty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2000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it-IT" sz="2000" i="1" dirty="0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  <m:sup>
                          <m:r>
                            <a:rPr lang="it-IT" sz="20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2400" dirty="0"/>
              </a:p>
              <a:p>
                <a:endParaRPr lang="en-US" sz="1800" dirty="0"/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B080D17D-5CB5-7A4C-86CF-032C6E6BEB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6693" y="1700301"/>
                <a:ext cx="10456963" cy="2899131"/>
              </a:xfrm>
              <a:blipFill>
                <a:blip r:embed="rId3"/>
                <a:stretch>
                  <a:fillRect l="-466" t="-231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10</a:t>
            </a:fld>
            <a:endParaRPr lang="en-US" dirty="0"/>
          </a:p>
        </p:txBody>
      </p:sp>
      <p:grpSp>
        <p:nvGrpSpPr>
          <p:cNvPr id="31" name="Gruppo 30">
            <a:extLst>
              <a:ext uri="{FF2B5EF4-FFF2-40B4-BE49-F238E27FC236}">
                <a16:creationId xmlns:a16="http://schemas.microsoft.com/office/drawing/2014/main" id="{293EB560-F1BB-B02B-674D-843BB8189222}"/>
              </a:ext>
            </a:extLst>
          </p:cNvPr>
          <p:cNvGrpSpPr/>
          <p:nvPr/>
        </p:nvGrpSpPr>
        <p:grpSpPr>
          <a:xfrm>
            <a:off x="1588770" y="2468880"/>
            <a:ext cx="7700009" cy="1973543"/>
            <a:chOff x="1588770" y="2468880"/>
            <a:chExt cx="7700009" cy="1973543"/>
          </a:xfrm>
        </p:grpSpPr>
        <p:grpSp>
          <p:nvGrpSpPr>
            <p:cNvPr id="7" name="Gruppo 6">
              <a:extLst>
                <a:ext uri="{FF2B5EF4-FFF2-40B4-BE49-F238E27FC236}">
                  <a16:creationId xmlns:a16="http://schemas.microsoft.com/office/drawing/2014/main" id="{B28F51C6-B35F-2874-F513-CCDD11E82082}"/>
                </a:ext>
              </a:extLst>
            </p:cNvPr>
            <p:cNvGrpSpPr/>
            <p:nvPr/>
          </p:nvGrpSpPr>
          <p:grpSpPr>
            <a:xfrm>
              <a:off x="1588770" y="2894076"/>
              <a:ext cx="979046" cy="838059"/>
              <a:chOff x="1588770" y="2894076"/>
              <a:chExt cx="979046" cy="838059"/>
            </a:xfrm>
          </p:grpSpPr>
          <p:sp>
            <p:nvSpPr>
              <p:cNvPr id="5" name="Parentesi graffa chiusa 4">
                <a:extLst>
                  <a:ext uri="{FF2B5EF4-FFF2-40B4-BE49-F238E27FC236}">
                    <a16:creationId xmlns:a16="http://schemas.microsoft.com/office/drawing/2014/main" id="{F1164951-6868-5225-4557-DC402F2E07E6}"/>
                  </a:ext>
                </a:extLst>
              </p:cNvPr>
              <p:cNvSpPr/>
              <p:nvPr/>
            </p:nvSpPr>
            <p:spPr>
              <a:xfrm rot="5400000">
                <a:off x="1897380" y="2702052"/>
                <a:ext cx="228600" cy="612648"/>
              </a:xfrm>
              <a:prstGeom prst="righ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056C17EF-B1CB-C333-8855-592461952573}"/>
                  </a:ext>
                </a:extLst>
              </p:cNvPr>
              <p:cNvSpPr txBox="1"/>
              <p:nvPr/>
            </p:nvSpPr>
            <p:spPr>
              <a:xfrm>
                <a:off x="1588770" y="3085804"/>
                <a:ext cx="97904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/>
                  <a:t>Spectrum of the target signal</a:t>
                </a:r>
              </a:p>
            </p:txBody>
          </p:sp>
        </p:grpSp>
        <p:grpSp>
          <p:nvGrpSpPr>
            <p:cNvPr id="8" name="Gruppo 7">
              <a:extLst>
                <a:ext uri="{FF2B5EF4-FFF2-40B4-BE49-F238E27FC236}">
                  <a16:creationId xmlns:a16="http://schemas.microsoft.com/office/drawing/2014/main" id="{8F5B410E-A4B2-BAB4-D383-9142D01D7D59}"/>
                </a:ext>
              </a:extLst>
            </p:cNvPr>
            <p:cNvGrpSpPr/>
            <p:nvPr/>
          </p:nvGrpSpPr>
          <p:grpSpPr>
            <a:xfrm>
              <a:off x="2667762" y="2894076"/>
              <a:ext cx="1081278" cy="841249"/>
              <a:chOff x="1705356" y="2894076"/>
              <a:chExt cx="1081278" cy="841249"/>
            </a:xfrm>
          </p:grpSpPr>
          <p:sp>
            <p:nvSpPr>
              <p:cNvPr id="9" name="Parentesi graffa chiusa 8">
                <a:extLst>
                  <a:ext uri="{FF2B5EF4-FFF2-40B4-BE49-F238E27FC236}">
                    <a16:creationId xmlns:a16="http://schemas.microsoft.com/office/drawing/2014/main" id="{1DD5E7B8-BC70-AF49-35BA-82A45113DBF0}"/>
                  </a:ext>
                </a:extLst>
              </p:cNvPr>
              <p:cNvSpPr/>
              <p:nvPr/>
            </p:nvSpPr>
            <p:spPr>
              <a:xfrm rot="5400000">
                <a:off x="2131695" y="2467737"/>
                <a:ext cx="228600" cy="1081278"/>
              </a:xfrm>
              <a:prstGeom prst="righ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328B7EED-9758-54E6-9E1E-7827A19ACBD6}"/>
                  </a:ext>
                </a:extLst>
              </p:cNvPr>
              <p:cNvSpPr txBox="1"/>
              <p:nvPr/>
            </p:nvSpPr>
            <p:spPr>
              <a:xfrm>
                <a:off x="1821942" y="3088994"/>
                <a:ext cx="84582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/>
                  <a:t>Spectrum of ARMA model</a:t>
                </a:r>
              </a:p>
            </p:txBody>
          </p:sp>
        </p:grpSp>
        <p:grpSp>
          <p:nvGrpSpPr>
            <p:cNvPr id="30" name="Gruppo 29">
              <a:extLst>
                <a:ext uri="{FF2B5EF4-FFF2-40B4-BE49-F238E27FC236}">
                  <a16:creationId xmlns:a16="http://schemas.microsoft.com/office/drawing/2014/main" id="{25F831AB-4997-4CA5-687C-7D23E75F92C3}"/>
                </a:ext>
              </a:extLst>
            </p:cNvPr>
            <p:cNvGrpSpPr/>
            <p:nvPr/>
          </p:nvGrpSpPr>
          <p:grpSpPr>
            <a:xfrm>
              <a:off x="4469330" y="2708547"/>
              <a:ext cx="2397652" cy="1208254"/>
              <a:chOff x="4469330" y="2708547"/>
              <a:chExt cx="2397652" cy="1208254"/>
            </a:xfrm>
          </p:grpSpPr>
          <p:grpSp>
            <p:nvGrpSpPr>
              <p:cNvPr id="11" name="Gruppo 10">
                <a:extLst>
                  <a:ext uri="{FF2B5EF4-FFF2-40B4-BE49-F238E27FC236}">
                    <a16:creationId xmlns:a16="http://schemas.microsoft.com/office/drawing/2014/main" id="{F1E364C1-2FD8-D722-7E87-EA0D0EFA0B0F}"/>
                  </a:ext>
                </a:extLst>
              </p:cNvPr>
              <p:cNvGrpSpPr/>
              <p:nvPr/>
            </p:nvGrpSpPr>
            <p:grpSpPr>
              <a:xfrm>
                <a:off x="4469330" y="2894076"/>
                <a:ext cx="1256176" cy="1022725"/>
                <a:chOff x="1168746" y="2894076"/>
                <a:chExt cx="1256176" cy="1022725"/>
              </a:xfrm>
            </p:grpSpPr>
            <p:sp>
              <p:nvSpPr>
                <p:cNvPr id="12" name="Parentesi graffa chiusa 11">
                  <a:extLst>
                    <a:ext uri="{FF2B5EF4-FFF2-40B4-BE49-F238E27FC236}">
                      <a16:creationId xmlns:a16="http://schemas.microsoft.com/office/drawing/2014/main" id="{E3087304-E6D1-809C-26F6-FB35487D47DB}"/>
                    </a:ext>
                  </a:extLst>
                </p:cNvPr>
                <p:cNvSpPr/>
                <p:nvPr/>
              </p:nvSpPr>
              <p:spPr>
                <a:xfrm rot="5400000">
                  <a:off x="1897380" y="2702052"/>
                  <a:ext cx="228600" cy="612648"/>
                </a:xfrm>
                <a:prstGeom prst="rightBrac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sp>
              <p:nvSpPr>
                <p:cNvPr id="13" name="CasellaDiTesto 12">
                  <a:extLst>
                    <a:ext uri="{FF2B5EF4-FFF2-40B4-BE49-F238E27FC236}">
                      <a16:creationId xmlns:a16="http://schemas.microsoft.com/office/drawing/2014/main" id="{54595CA7-9D0F-E1E5-EA93-D0F3A58E1929}"/>
                    </a:ext>
                  </a:extLst>
                </p:cNvPr>
                <p:cNvSpPr txBox="1"/>
                <p:nvPr/>
              </p:nvSpPr>
              <p:spPr>
                <a:xfrm>
                  <a:off x="1168746" y="3085804"/>
                  <a:ext cx="1256176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1200" dirty="0"/>
                    <a:t>Spectrum of the input signal of the model (white noise)</a:t>
                  </a:r>
                </a:p>
              </p:txBody>
            </p:sp>
          </p:grpSp>
          <p:cxnSp>
            <p:nvCxnSpPr>
              <p:cNvPr id="15" name="Connettore a gomito 14">
                <a:extLst>
                  <a:ext uri="{FF2B5EF4-FFF2-40B4-BE49-F238E27FC236}">
                    <a16:creationId xmlns:a16="http://schemas.microsoft.com/office/drawing/2014/main" id="{EC8B53F1-060D-5CAC-FDD3-E1BFF139ED6C}"/>
                  </a:ext>
                </a:extLst>
              </p:cNvPr>
              <p:cNvCxnSpPr>
                <a:cxnSpLocks/>
                <a:stCxn id="13" idx="3"/>
              </p:cNvCxnSpPr>
              <p:nvPr/>
            </p:nvCxnSpPr>
            <p:spPr>
              <a:xfrm flipV="1">
                <a:off x="5725506" y="2708547"/>
                <a:ext cx="1141476" cy="792756"/>
              </a:xfrm>
              <a:prstGeom prst="bentConnector3">
                <a:avLst>
                  <a:gd name="adj1" fmla="val 100401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uppo 18">
              <a:extLst>
                <a:ext uri="{FF2B5EF4-FFF2-40B4-BE49-F238E27FC236}">
                  <a16:creationId xmlns:a16="http://schemas.microsoft.com/office/drawing/2014/main" id="{66ABB980-D81D-E132-7701-ED4021252289}"/>
                </a:ext>
              </a:extLst>
            </p:cNvPr>
            <p:cNvGrpSpPr/>
            <p:nvPr/>
          </p:nvGrpSpPr>
          <p:grpSpPr>
            <a:xfrm>
              <a:off x="7421880" y="2894076"/>
              <a:ext cx="1866899" cy="966977"/>
              <a:chOff x="997821" y="2894076"/>
              <a:chExt cx="1866899" cy="966977"/>
            </a:xfrm>
          </p:grpSpPr>
          <p:sp>
            <p:nvSpPr>
              <p:cNvPr id="20" name="Parentesi graffa chiusa 19">
                <a:extLst>
                  <a:ext uri="{FF2B5EF4-FFF2-40B4-BE49-F238E27FC236}">
                    <a16:creationId xmlns:a16="http://schemas.microsoft.com/office/drawing/2014/main" id="{17F6D929-9F91-AE50-258A-5802AEEC44E3}"/>
                  </a:ext>
                </a:extLst>
              </p:cNvPr>
              <p:cNvSpPr/>
              <p:nvPr/>
            </p:nvSpPr>
            <p:spPr>
              <a:xfrm rot="5400000">
                <a:off x="1816971" y="2074926"/>
                <a:ext cx="228600" cy="1866899"/>
              </a:xfrm>
              <a:prstGeom prst="righ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CC5FFB16-8397-83E0-B4E7-29425F9F767F}"/>
                  </a:ext>
                </a:extLst>
              </p:cNvPr>
              <p:cNvSpPr txBox="1"/>
              <p:nvPr/>
            </p:nvSpPr>
            <p:spPr>
              <a:xfrm>
                <a:off x="1177251" y="3030056"/>
                <a:ext cx="168746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/>
                  <a:t>Transfer function of the AR model which approximates the ARMA one </a:t>
                </a:r>
              </a:p>
            </p:txBody>
          </p:sp>
        </p:grpSp>
        <p:grpSp>
          <p:nvGrpSpPr>
            <p:cNvPr id="29" name="Gruppo 28">
              <a:extLst>
                <a:ext uri="{FF2B5EF4-FFF2-40B4-BE49-F238E27FC236}">
                  <a16:creationId xmlns:a16="http://schemas.microsoft.com/office/drawing/2014/main" id="{C3366993-BD1D-2428-94AD-A321D9F190F9}"/>
                </a:ext>
              </a:extLst>
            </p:cNvPr>
            <p:cNvGrpSpPr/>
            <p:nvPr/>
          </p:nvGrpSpPr>
          <p:grpSpPr>
            <a:xfrm>
              <a:off x="5942038" y="2468880"/>
              <a:ext cx="1866899" cy="1973543"/>
              <a:chOff x="5942038" y="2468880"/>
              <a:chExt cx="1866899" cy="1973543"/>
            </a:xfrm>
          </p:grpSpPr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41553118-4C07-AED8-64EC-6E66F691BBAC}"/>
                  </a:ext>
                </a:extLst>
              </p:cNvPr>
              <p:cNvSpPr txBox="1"/>
              <p:nvPr/>
            </p:nvSpPr>
            <p:spPr>
              <a:xfrm>
                <a:off x="5942038" y="3796092"/>
                <a:ext cx="186689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>
                    <a:solidFill>
                      <a:srgbClr val="0070C0"/>
                    </a:solidFill>
                  </a:rPr>
                  <a:t>ARMA models can be approximated by an AR with sufficiently high order</a:t>
                </a:r>
              </a:p>
            </p:txBody>
          </p:sp>
          <p:cxnSp>
            <p:nvCxnSpPr>
              <p:cNvPr id="28" name="Connettore 2 27">
                <a:extLst>
                  <a:ext uri="{FF2B5EF4-FFF2-40B4-BE49-F238E27FC236}">
                    <a16:creationId xmlns:a16="http://schemas.microsoft.com/office/drawing/2014/main" id="{6B9F163F-66E3-7B43-B9E3-F8273EA7A4C5}"/>
                  </a:ext>
                </a:extLst>
              </p:cNvPr>
              <p:cNvCxnSpPr/>
              <p:nvPr/>
            </p:nvCxnSpPr>
            <p:spPr>
              <a:xfrm flipV="1">
                <a:off x="7196328" y="2468880"/>
                <a:ext cx="0" cy="13272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2" name="Segnaposto contenuto 2">
            <a:extLst>
              <a:ext uri="{FF2B5EF4-FFF2-40B4-BE49-F238E27FC236}">
                <a16:creationId xmlns:a16="http://schemas.microsoft.com/office/drawing/2014/main" id="{B433CAE4-0278-B673-92F5-9145CAA43B81}"/>
              </a:ext>
            </a:extLst>
          </p:cNvPr>
          <p:cNvSpPr txBox="1">
            <a:spLocks/>
          </p:cNvSpPr>
          <p:nvPr/>
        </p:nvSpPr>
        <p:spPr>
          <a:xfrm>
            <a:off x="713556" y="4689693"/>
            <a:ext cx="10456963" cy="12351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Fast and easy application</a:t>
            </a:r>
          </a:p>
          <a:p>
            <a:r>
              <a:rPr lang="en-US" sz="1800" dirty="0"/>
              <a:t>Require a zero-mean signal as input of the estimator of the model </a:t>
            </a:r>
          </a:p>
          <a:p>
            <a:r>
              <a:rPr lang="en-US" sz="1800" dirty="0"/>
              <a:t>Consistent and not windowed estimation of the spectrum</a:t>
            </a:r>
          </a:p>
          <a:p>
            <a:r>
              <a:rPr lang="en-US" sz="1800" dirty="0"/>
              <a:t>Order choice is crucial </a:t>
            </a:r>
          </a:p>
          <a:p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074224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8972550" cy="971551"/>
          </a:xfrm>
        </p:spPr>
        <p:txBody>
          <a:bodyPr>
            <a:normAutofit/>
          </a:bodyPr>
          <a:lstStyle/>
          <a:p>
            <a:r>
              <a:rPr lang="en-US" dirty="0"/>
              <a:t>Spectrum estimation: AR order choice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98882"/>
            <a:ext cx="2743200" cy="365125"/>
          </a:xfrm>
        </p:spPr>
        <p:txBody>
          <a:bodyPr/>
          <a:lstStyle/>
          <a:p>
            <a:fld id="{2FA0223F-D95A-431D-9A71-EDA7FA0C2F5B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D9704C79-DF15-E314-C934-557E33389704}"/>
              </a:ext>
            </a:extLst>
          </p:cNvPr>
          <p:cNvSpPr txBox="1">
            <a:spLocks/>
          </p:cNvSpPr>
          <p:nvPr/>
        </p:nvSpPr>
        <p:spPr>
          <a:xfrm>
            <a:off x="342103" y="1432423"/>
            <a:ext cx="5455194" cy="37888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sz="1400" b="1" dirty="0">
              <a:latin typeface="+mj-lt"/>
            </a:endParaRPr>
          </a:p>
        </p:txBody>
      </p:sp>
      <p:sp>
        <p:nvSpPr>
          <p:cNvPr id="22" name="Segnaposto contenuto 2">
            <a:extLst>
              <a:ext uri="{FF2B5EF4-FFF2-40B4-BE49-F238E27FC236}">
                <a16:creationId xmlns:a16="http://schemas.microsoft.com/office/drawing/2014/main" id="{784951A3-1C61-E0C9-C357-D0318204DB8D}"/>
              </a:ext>
            </a:extLst>
          </p:cNvPr>
          <p:cNvSpPr txBox="1">
            <a:spLocks/>
          </p:cNvSpPr>
          <p:nvPr/>
        </p:nvSpPr>
        <p:spPr>
          <a:xfrm>
            <a:off x="838200" y="1836146"/>
            <a:ext cx="9521952" cy="39080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>
                <a:latin typeface="+mj-lt"/>
              </a:rPr>
              <a:t>AR spectrum estimation is a well-established strategy but requires to fix the order of the model </a:t>
            </a:r>
            <a:r>
              <a:rPr lang="en-GB" sz="1800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[5] </a:t>
            </a:r>
          </a:p>
          <a:p>
            <a:r>
              <a:rPr lang="en-GB" sz="1800" dirty="0">
                <a:latin typeface="+mj-lt"/>
              </a:rPr>
              <a:t>There are many strategies </a:t>
            </a:r>
            <a:r>
              <a:rPr lang="en-GB" sz="1800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[6]</a:t>
            </a:r>
            <a:r>
              <a:rPr lang="en-GB" sz="1800" dirty="0">
                <a:latin typeface="+mj-lt"/>
              </a:rPr>
              <a:t>:</a:t>
            </a:r>
          </a:p>
          <a:p>
            <a:pPr lvl="1"/>
            <a:r>
              <a:rPr lang="en-GB" sz="1400" dirty="0">
                <a:latin typeface="+mj-lt"/>
              </a:rPr>
              <a:t>AIC criterion</a:t>
            </a:r>
          </a:p>
          <a:p>
            <a:pPr lvl="1"/>
            <a:r>
              <a:rPr lang="en-GB" sz="1400" dirty="0">
                <a:latin typeface="+mj-lt"/>
              </a:rPr>
              <a:t>BIC criterion</a:t>
            </a:r>
          </a:p>
          <a:p>
            <a:pPr lvl="1"/>
            <a:r>
              <a:rPr lang="en-GB" sz="1400" dirty="0">
                <a:latin typeface="+mj-lt"/>
              </a:rPr>
              <a:t>AIC/BIC mixed strategy</a:t>
            </a:r>
          </a:p>
          <a:p>
            <a:pPr lvl="1"/>
            <a:r>
              <a:rPr lang="en-GB" sz="1400" dirty="0">
                <a:latin typeface="+mj-lt"/>
              </a:rPr>
              <a:t>Similarity between AR spectrum estimation and classical/Welch spectrogram </a:t>
            </a:r>
          </a:p>
          <a:p>
            <a:r>
              <a:rPr lang="en-GB" sz="1800" dirty="0">
                <a:latin typeface="+mj-lt"/>
              </a:rPr>
              <a:t>But there isn’t a “fixed” rule. In other studies, the optimal order is found to be between 8 and 20 </a:t>
            </a:r>
            <a:r>
              <a:rPr lang="en-GB" sz="1800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[5,6] </a:t>
            </a:r>
            <a:r>
              <a:rPr lang="en-GB" sz="1800" dirty="0">
                <a:latin typeface="+mj-lt"/>
              </a:rPr>
              <a:t>and all cases was fixed.</a:t>
            </a:r>
          </a:p>
          <a:p>
            <a:r>
              <a:rPr lang="en-GB" sz="1800" b="1" dirty="0">
                <a:latin typeface="+mj-lt"/>
              </a:rPr>
              <a:t>So far</a:t>
            </a:r>
            <a:r>
              <a:rPr lang="en-GB" sz="1800" dirty="0">
                <a:latin typeface="+mj-lt"/>
              </a:rPr>
              <a:t>, </a:t>
            </a:r>
            <a:r>
              <a:rPr lang="en-GB" sz="1800" b="1" dirty="0">
                <a:solidFill>
                  <a:srgbClr val="0070C0"/>
                </a:solidFill>
                <a:latin typeface="+mj-lt"/>
              </a:rPr>
              <a:t>AIC</a:t>
            </a:r>
            <a:r>
              <a:rPr lang="en-GB" sz="1800" dirty="0">
                <a:latin typeface="+mj-lt"/>
              </a:rPr>
              <a:t> </a:t>
            </a:r>
            <a:r>
              <a:rPr lang="en-GB" sz="1800" b="1" dirty="0">
                <a:solidFill>
                  <a:srgbClr val="0070C0"/>
                </a:solidFill>
                <a:latin typeface="+mj-lt"/>
              </a:rPr>
              <a:t>criterium</a:t>
            </a:r>
            <a:r>
              <a:rPr lang="en-GB" sz="1800" dirty="0">
                <a:latin typeface="+mj-lt"/>
              </a:rPr>
              <a:t> has been used on a </a:t>
            </a:r>
            <a:r>
              <a:rPr lang="en-GB" sz="1800" b="1" dirty="0">
                <a:solidFill>
                  <a:srgbClr val="0070C0"/>
                </a:solidFill>
                <a:latin typeface="+mj-lt"/>
              </a:rPr>
              <a:t>range of candidate orders</a:t>
            </a:r>
            <a:r>
              <a:rPr lang="en-GB" sz="1800" dirty="0">
                <a:latin typeface="+mj-lt"/>
              </a:rPr>
              <a:t>, with a </a:t>
            </a:r>
            <a:r>
              <a:rPr lang="en-GB" sz="1800" b="1" dirty="0">
                <a:solidFill>
                  <a:srgbClr val="0070C0"/>
                </a:solidFill>
                <a:latin typeface="+mj-lt"/>
              </a:rPr>
              <a:t>threshold</a:t>
            </a:r>
            <a:r>
              <a:rPr lang="en-GB" sz="1800" dirty="0">
                <a:latin typeface="+mj-lt"/>
              </a:rPr>
              <a:t> to decide whether the order reached improves significantly the estimation.</a:t>
            </a:r>
          </a:p>
          <a:p>
            <a:r>
              <a:rPr lang="en-GB" sz="1800" b="1" dirty="0">
                <a:latin typeface="+mj-lt"/>
              </a:rPr>
              <a:t>Problems</a:t>
            </a:r>
            <a:r>
              <a:rPr lang="en-GB" sz="1800" dirty="0">
                <a:latin typeface="+mj-lt"/>
              </a:rPr>
              <a:t>:</a:t>
            </a:r>
          </a:p>
          <a:p>
            <a:pPr lvl="1"/>
            <a:r>
              <a:rPr lang="en-GB" sz="1400" dirty="0">
                <a:latin typeface="+mj-lt"/>
              </a:rPr>
              <a:t>Leads to unnecessary </a:t>
            </a:r>
            <a:r>
              <a:rPr lang="en-GB" sz="1400" dirty="0">
                <a:solidFill>
                  <a:srgbClr val="C00000"/>
                </a:solidFill>
                <a:latin typeface="+mj-lt"/>
              </a:rPr>
              <a:t>high</a:t>
            </a:r>
            <a:r>
              <a:rPr lang="en-GB" sz="1400" dirty="0">
                <a:latin typeface="+mj-lt"/>
              </a:rPr>
              <a:t> </a:t>
            </a:r>
            <a:r>
              <a:rPr lang="en-GB" sz="1400" dirty="0">
                <a:solidFill>
                  <a:srgbClr val="C00000"/>
                </a:solidFill>
                <a:latin typeface="+mj-lt"/>
              </a:rPr>
              <a:t>orders</a:t>
            </a:r>
            <a:r>
              <a:rPr lang="en-GB" sz="1400" dirty="0">
                <a:latin typeface="+mj-lt"/>
              </a:rPr>
              <a:t> </a:t>
            </a:r>
          </a:p>
          <a:p>
            <a:pPr lvl="1"/>
            <a:r>
              <a:rPr lang="en-GB" sz="1400" dirty="0">
                <a:latin typeface="+mj-lt"/>
              </a:rPr>
              <a:t>Relies on the goodness of the </a:t>
            </a:r>
            <a:r>
              <a:rPr lang="en-GB" sz="1400" dirty="0">
                <a:solidFill>
                  <a:srgbClr val="C00000"/>
                </a:solidFill>
                <a:latin typeface="+mj-lt"/>
              </a:rPr>
              <a:t>threshold</a:t>
            </a:r>
            <a:r>
              <a:rPr lang="en-GB" sz="1400" dirty="0">
                <a:latin typeface="+mj-lt"/>
              </a:rPr>
              <a:t> fixed by the user </a:t>
            </a:r>
          </a:p>
          <a:p>
            <a:pPr lvl="1"/>
            <a:endParaRPr lang="en-GB" sz="1400" dirty="0">
              <a:latin typeface="+mj-lt"/>
            </a:endParaRPr>
          </a:p>
          <a:p>
            <a:endParaRPr lang="en-GB" sz="1800" dirty="0">
              <a:latin typeface="+mj-lt"/>
            </a:endParaRPr>
          </a:p>
        </p:txBody>
      </p:sp>
      <p:sp>
        <p:nvSpPr>
          <p:cNvPr id="3" name="Rettangolo con angoli arrotondati 2">
            <a:extLst>
              <a:ext uri="{FF2B5EF4-FFF2-40B4-BE49-F238E27FC236}">
                <a16:creationId xmlns:a16="http://schemas.microsoft.com/office/drawing/2014/main" id="{07E9ABDE-4C50-34C5-80B9-69EE88D68B31}"/>
              </a:ext>
            </a:extLst>
          </p:cNvPr>
          <p:cNvSpPr/>
          <p:nvPr/>
        </p:nvSpPr>
        <p:spPr>
          <a:xfrm>
            <a:off x="838200" y="4489704"/>
            <a:ext cx="9503664" cy="1682496"/>
          </a:xfrm>
          <a:prstGeom prst="roundRect">
            <a:avLst/>
          </a:prstGeom>
          <a:noFill/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97109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8972550" cy="971551"/>
          </a:xfrm>
        </p:spPr>
        <p:txBody>
          <a:bodyPr>
            <a:normAutofit/>
          </a:bodyPr>
          <a:lstStyle/>
          <a:p>
            <a:r>
              <a:rPr lang="en-US" dirty="0"/>
              <a:t>Spectrum estimation: AR order choice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98882"/>
            <a:ext cx="2743200" cy="365125"/>
          </a:xfrm>
        </p:spPr>
        <p:txBody>
          <a:bodyPr/>
          <a:lstStyle/>
          <a:p>
            <a:fld id="{2FA0223F-D95A-431D-9A71-EDA7FA0C2F5B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D9704C79-DF15-E314-C934-557E33389704}"/>
              </a:ext>
            </a:extLst>
          </p:cNvPr>
          <p:cNvSpPr txBox="1">
            <a:spLocks/>
          </p:cNvSpPr>
          <p:nvPr/>
        </p:nvSpPr>
        <p:spPr>
          <a:xfrm>
            <a:off x="342103" y="1432423"/>
            <a:ext cx="5455194" cy="37888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sz="1400" b="1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Segnaposto contenuto 2">
                <a:extLst>
                  <a:ext uri="{FF2B5EF4-FFF2-40B4-BE49-F238E27FC236}">
                    <a16:creationId xmlns:a16="http://schemas.microsoft.com/office/drawing/2014/main" id="{784951A3-1C61-E0C9-C357-D0318204DB8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42103" y="1636776"/>
                <a:ext cx="5455194" cy="369770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GB" sz="1800" dirty="0">
                    <a:latin typeface="+mj-lt"/>
                  </a:rPr>
                  <a:t>Now a new  strategy is proposed, which relies on the fact that AR spectrum estimation should be a “smoothed” version of the Welch periodogram (or the classical spectrogram) </a:t>
                </a:r>
              </a:p>
              <a:p>
                <a:r>
                  <a:rPr lang="en-GB" sz="1800" dirty="0">
                    <a:latin typeface="+mj-lt"/>
                  </a:rPr>
                  <a:t>Similarity  between spectrums is measured using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1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it-IT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sz="1800" dirty="0">
                    <a:latin typeface="+mj-lt"/>
                  </a:rPr>
                  <a:t> coefficient of correlation.</a:t>
                </a:r>
              </a:p>
              <a:p>
                <a:pPr marL="0" indent="0">
                  <a:buNone/>
                </a:pPr>
                <a:endParaRPr lang="en-GB" sz="1800" dirty="0">
                  <a:latin typeface="+mj-lt"/>
                </a:endParaRPr>
              </a:p>
              <a:p>
                <a:r>
                  <a:rPr lang="en-GB" sz="1800" dirty="0">
                    <a:latin typeface="+mj-lt"/>
                  </a:rPr>
                  <a:t>Improvements:</a:t>
                </a:r>
              </a:p>
              <a:p>
                <a:pPr lvl="1"/>
                <a:r>
                  <a:rPr lang="en-GB" sz="1400" dirty="0">
                    <a:latin typeface="+mj-lt"/>
                  </a:rPr>
                  <a:t>Fast and efficient</a:t>
                </a:r>
              </a:p>
              <a:p>
                <a:pPr lvl="1"/>
                <a:r>
                  <a:rPr lang="en-GB" sz="1400" dirty="0">
                    <a:latin typeface="+mj-lt"/>
                  </a:rPr>
                  <a:t>Lower orders</a:t>
                </a:r>
              </a:p>
              <a:p>
                <a:pPr lvl="1"/>
                <a:r>
                  <a:rPr lang="en-GB" sz="1400" dirty="0">
                    <a:latin typeface="+mj-lt"/>
                  </a:rPr>
                  <a:t>High similarity between spectrums, with the known improvements due to AR estimation</a:t>
                </a:r>
              </a:p>
              <a:p>
                <a:pPr lvl="1"/>
                <a:r>
                  <a:rPr lang="en-GB" sz="1400" dirty="0">
                    <a:latin typeface="+mj-lt"/>
                  </a:rPr>
                  <a:t>Does not rely on a threshold </a:t>
                </a:r>
              </a:p>
              <a:p>
                <a:pPr lvl="1"/>
                <a:r>
                  <a:rPr lang="en-GB" sz="1400" dirty="0">
                    <a:latin typeface="+mj-lt"/>
                  </a:rPr>
                  <a:t>Return the slowest order which ensure a good similarity</a:t>
                </a:r>
              </a:p>
              <a:p>
                <a:pPr marL="0" indent="0">
                  <a:buNone/>
                </a:pPr>
                <a:endParaRPr lang="en-GB" sz="1800" dirty="0">
                  <a:latin typeface="+mj-lt"/>
                </a:endParaRPr>
              </a:p>
            </p:txBody>
          </p:sp>
        </mc:Choice>
        <mc:Fallback xmlns="">
          <p:sp>
            <p:nvSpPr>
              <p:cNvPr id="22" name="Segnaposto contenuto 2">
                <a:extLst>
                  <a:ext uri="{FF2B5EF4-FFF2-40B4-BE49-F238E27FC236}">
                    <a16:creationId xmlns:a16="http://schemas.microsoft.com/office/drawing/2014/main" id="{784951A3-1C61-E0C9-C357-D0318204DB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103" y="1636776"/>
                <a:ext cx="5455194" cy="3697709"/>
              </a:xfrm>
              <a:prstGeom prst="rect">
                <a:avLst/>
              </a:prstGeom>
              <a:blipFill>
                <a:blip r:embed="rId3"/>
                <a:stretch>
                  <a:fillRect l="-670" t="-1650" r="-1899" b="-775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ttangolo con angoli arrotondati 2">
                <a:extLst>
                  <a:ext uri="{FF2B5EF4-FFF2-40B4-BE49-F238E27FC236}">
                    <a16:creationId xmlns:a16="http://schemas.microsoft.com/office/drawing/2014/main" id="{759DA292-D2ED-76DE-49AF-B4F398C2A4FF}"/>
                  </a:ext>
                </a:extLst>
              </p:cNvPr>
              <p:cNvSpPr/>
              <p:nvPr/>
            </p:nvSpPr>
            <p:spPr>
              <a:xfrm>
                <a:off x="6646960" y="1614646"/>
                <a:ext cx="5349967" cy="3719839"/>
              </a:xfrm>
              <a:prstGeom prst="roundRect">
                <a:avLst>
                  <a:gd name="adj" fmla="val 7350"/>
                </a:avLst>
              </a:prstGeom>
              <a:solidFill>
                <a:schemeClr val="bg1">
                  <a:lumMod val="95000"/>
                </a:schemeClr>
              </a:solidFill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r>
                  <a:rPr lang="en-US" sz="1200" b="1" dirty="0" err="1">
                    <a:solidFill>
                      <a:srgbClr val="C00000"/>
                    </a:solidFill>
                  </a:rPr>
                  <a:t>p_opt</a:t>
                </a:r>
                <a:r>
                  <a:rPr lang="en-US" sz="1200" b="1" dirty="0">
                    <a:solidFill>
                      <a:srgbClr val="C00000"/>
                    </a:solidFill>
                  </a:rPr>
                  <a:t> </a:t>
                </a:r>
                <a:r>
                  <a:rPr lang="en-US" sz="1200" b="1" dirty="0">
                    <a:solidFill>
                      <a:schemeClr val="tx1"/>
                    </a:solidFill>
                  </a:rPr>
                  <a:t>= </a:t>
                </a:r>
                <a:r>
                  <a:rPr lang="en-US" sz="1200" b="1" dirty="0" err="1">
                    <a:solidFill>
                      <a:schemeClr val="tx1"/>
                    </a:solidFill>
                  </a:rPr>
                  <a:t>evaluate_order</a:t>
                </a:r>
                <a:r>
                  <a:rPr lang="en-US" sz="1200" b="1" dirty="0">
                    <a:solidFill>
                      <a:schemeClr val="tx1"/>
                    </a:solidFill>
                  </a:rPr>
                  <a:t>(</a:t>
                </a:r>
                <a:r>
                  <a:rPr lang="en-US" sz="1200" b="1" dirty="0">
                    <a:solidFill>
                      <a:schemeClr val="accent6">
                        <a:lumMod val="50000"/>
                      </a:schemeClr>
                    </a:solidFill>
                  </a:rPr>
                  <a:t>signal</a:t>
                </a:r>
                <a:r>
                  <a:rPr lang="en-US" sz="1200" b="1" dirty="0">
                    <a:solidFill>
                      <a:schemeClr val="tx1"/>
                    </a:solidFill>
                  </a:rPr>
                  <a:t>, </a:t>
                </a:r>
                <a:r>
                  <a:rPr lang="en-US" sz="1200" b="1" dirty="0" err="1">
                    <a:solidFill>
                      <a:schemeClr val="accent5">
                        <a:lumMod val="75000"/>
                      </a:schemeClr>
                    </a:solidFill>
                  </a:rPr>
                  <a:t>min_order</a:t>
                </a:r>
                <a:r>
                  <a:rPr lang="en-US" sz="1200" b="1" dirty="0">
                    <a:solidFill>
                      <a:schemeClr val="tx1"/>
                    </a:solidFill>
                  </a:rPr>
                  <a:t>, </a:t>
                </a:r>
                <a:r>
                  <a:rPr lang="en-US" sz="1200" b="1" dirty="0" err="1">
                    <a:solidFill>
                      <a:schemeClr val="accent4">
                        <a:lumMod val="75000"/>
                      </a:schemeClr>
                    </a:solidFill>
                  </a:rPr>
                  <a:t>max_order</a:t>
                </a:r>
                <a:r>
                  <a:rPr lang="en-US" sz="1200" b="1" dirty="0">
                    <a:solidFill>
                      <a:schemeClr val="tx1"/>
                    </a:solidFill>
                  </a:rPr>
                  <a:t>, </a:t>
                </a:r>
                <a:r>
                  <a:rPr lang="en-US" sz="1200" b="1" dirty="0">
                    <a:solidFill>
                      <a:schemeClr val="accent2">
                        <a:lumMod val="75000"/>
                      </a:schemeClr>
                    </a:solidFill>
                  </a:rPr>
                  <a:t>step</a:t>
                </a:r>
                <a:r>
                  <a:rPr lang="en-US" sz="1200" b="1" dirty="0">
                    <a:solidFill>
                      <a:schemeClr val="tx1"/>
                    </a:solidFill>
                  </a:rPr>
                  <a:t>, </a:t>
                </a:r>
                <a:r>
                  <a:rPr lang="en-US" sz="1200" b="1" dirty="0">
                    <a:solidFill>
                      <a:srgbClr val="7030A0"/>
                    </a:solidFill>
                  </a:rPr>
                  <a:t>Fs</a:t>
                </a:r>
                <a:r>
                  <a:rPr lang="en-US" sz="1200" b="1" dirty="0">
                    <a:solidFill>
                      <a:schemeClr val="tx1"/>
                    </a:solidFill>
                  </a:rPr>
                  <a:t>)</a:t>
                </a:r>
              </a:p>
              <a:p>
                <a:endParaRPr lang="en-US" sz="1200" b="1" dirty="0">
                  <a:solidFill>
                    <a:schemeClr val="tx1"/>
                  </a:solidFill>
                </a:endParaRPr>
              </a:p>
              <a:p>
                <a:pPr marL="228600" indent="-228600">
                  <a:buFont typeface="+mj-lt"/>
                  <a:buAutoNum type="arabicPeriod"/>
                </a:pPr>
                <a:r>
                  <a:rPr lang="en-US" sz="1200" dirty="0">
                    <a:solidFill>
                      <a:schemeClr val="tx1"/>
                    </a:solidFill>
                  </a:rPr>
                  <a:t>Evaluate the </a:t>
                </a:r>
                <a:r>
                  <a:rPr lang="en-US" sz="1200" i="1" dirty="0">
                    <a:solidFill>
                      <a:schemeClr val="tx1"/>
                    </a:solidFill>
                  </a:rPr>
                  <a:t>Welch spectrum </a:t>
                </a:r>
                <a:r>
                  <a:rPr lang="en-US" sz="1200" dirty="0">
                    <a:solidFill>
                      <a:schemeClr val="tx1"/>
                    </a:solidFill>
                  </a:rPr>
                  <a:t>of the </a:t>
                </a:r>
                <a:r>
                  <a:rPr lang="en-US" sz="1200" b="1" dirty="0">
                    <a:solidFill>
                      <a:schemeClr val="accent6">
                        <a:lumMod val="50000"/>
                      </a:schemeClr>
                    </a:solidFill>
                  </a:rPr>
                  <a:t>signal</a:t>
                </a:r>
                <a:r>
                  <a:rPr lang="en-US" sz="1200" dirty="0">
                    <a:solidFill>
                      <a:schemeClr val="tx1"/>
                    </a:solidFill>
                  </a:rPr>
                  <a:t> (</a:t>
                </a:r>
                <a:r>
                  <a:rPr lang="en-US" sz="1200" b="1" dirty="0">
                    <a:solidFill>
                      <a:srgbClr val="7030A0"/>
                    </a:solidFill>
                  </a:rPr>
                  <a:t>Fs</a:t>
                </a:r>
                <a:r>
                  <a:rPr lang="en-US" sz="1200" dirty="0">
                    <a:solidFill>
                      <a:schemeClr val="tx1"/>
                    </a:solidFill>
                  </a:rPr>
                  <a:t> is used in the computation). </a:t>
                </a:r>
                <a:r>
                  <a:rPr lang="en-US" sz="1200" i="1" dirty="0">
                    <a:solidFill>
                      <a:schemeClr val="tx1"/>
                    </a:solidFill>
                  </a:rPr>
                  <a:t>Such spectrum will act as “reference”</a:t>
                </a:r>
              </a:p>
              <a:p>
                <a:pPr marL="228600" indent="-228600">
                  <a:buFont typeface="+mj-lt"/>
                  <a:buAutoNum type="arabicPeriod"/>
                </a:pPr>
                <a:endParaRPr lang="en-US" sz="1200" dirty="0">
                  <a:solidFill>
                    <a:schemeClr val="tx1"/>
                  </a:solidFill>
                </a:endParaRPr>
              </a:p>
              <a:p>
                <a:pPr marL="228600" indent="-228600">
                  <a:buFont typeface="+mj-lt"/>
                  <a:buAutoNum type="arabicPeriod"/>
                </a:pPr>
                <a:r>
                  <a:rPr lang="en-US" sz="1200" dirty="0">
                    <a:solidFill>
                      <a:schemeClr val="tx1"/>
                    </a:solidFill>
                  </a:rPr>
                  <a:t>Initialize the vector of correlation coefficients</a:t>
                </a:r>
              </a:p>
              <a:p>
                <a:pPr marL="228600" indent="-228600">
                  <a:buFont typeface="+mj-lt"/>
                  <a:buAutoNum type="arabicPeriod"/>
                </a:pPr>
                <a:endParaRPr lang="en-US" sz="1200" dirty="0">
                  <a:solidFill>
                    <a:schemeClr val="tx1"/>
                  </a:solidFill>
                </a:endParaRPr>
              </a:p>
              <a:p>
                <a:pPr marL="228600" indent="-228600">
                  <a:buFont typeface="+mj-lt"/>
                  <a:buAutoNum type="arabicPeriod"/>
                </a:pPr>
                <a:r>
                  <a:rPr lang="en-US" sz="1200" b="1" dirty="0">
                    <a:solidFill>
                      <a:schemeClr val="tx1"/>
                    </a:solidFill>
                  </a:rPr>
                  <a:t>For</a:t>
                </a:r>
                <a:r>
                  <a:rPr lang="en-US" sz="1200" dirty="0">
                    <a:solidFill>
                      <a:schemeClr val="tx1"/>
                    </a:solidFill>
                  </a:rPr>
                  <a:t> each candidate order between the </a:t>
                </a:r>
                <a:r>
                  <a:rPr lang="en-US" sz="1200" b="1" dirty="0">
                    <a:solidFill>
                      <a:schemeClr val="accent5">
                        <a:lumMod val="75000"/>
                      </a:schemeClr>
                    </a:solidFill>
                  </a:rPr>
                  <a:t>minimum</a:t>
                </a:r>
                <a:r>
                  <a:rPr lang="en-US" sz="1200" dirty="0">
                    <a:solidFill>
                      <a:schemeClr val="tx1"/>
                    </a:solidFill>
                  </a:rPr>
                  <a:t> and the </a:t>
                </a:r>
                <a:r>
                  <a:rPr lang="en-US" sz="1200" dirty="0">
                    <a:solidFill>
                      <a:schemeClr val="accent4">
                        <a:lumMod val="75000"/>
                      </a:schemeClr>
                    </a:solidFill>
                  </a:rPr>
                  <a:t>maximum</a:t>
                </a:r>
                <a:r>
                  <a:rPr lang="en-US" sz="1200" dirty="0">
                    <a:solidFill>
                      <a:schemeClr val="tx1"/>
                    </a:solidFill>
                  </a:rPr>
                  <a:t> (</a:t>
                </a:r>
                <a:r>
                  <a:rPr lang="en-US" sz="1200" b="1" dirty="0">
                    <a:solidFill>
                      <a:schemeClr val="accent2">
                        <a:lumMod val="75000"/>
                      </a:schemeClr>
                    </a:solidFill>
                  </a:rPr>
                  <a:t>step</a:t>
                </a:r>
                <a:r>
                  <a:rPr lang="en-US" sz="1200" dirty="0">
                    <a:solidFill>
                      <a:schemeClr val="tx1"/>
                    </a:solidFill>
                  </a:rPr>
                  <a:t> id fixed by the used):</a:t>
                </a:r>
              </a:p>
              <a:p>
                <a:pPr marL="685800" lvl="1" indent="-228600">
                  <a:buFont typeface="+mj-lt"/>
                  <a:buAutoNum type="arabicPeriod"/>
                </a:pPr>
                <a:r>
                  <a:rPr lang="en-US" sz="1200" dirty="0">
                    <a:solidFill>
                      <a:schemeClr val="tx1"/>
                    </a:solidFill>
                  </a:rPr>
                  <a:t>Evaluate the AR spectrum of the </a:t>
                </a:r>
                <a:r>
                  <a:rPr lang="en-US" sz="1200" b="1" dirty="0">
                    <a:solidFill>
                      <a:schemeClr val="accent6">
                        <a:lumMod val="50000"/>
                      </a:schemeClr>
                    </a:solidFill>
                  </a:rPr>
                  <a:t>signal</a:t>
                </a:r>
                <a:r>
                  <a:rPr lang="en-US" sz="1200" dirty="0">
                    <a:solidFill>
                      <a:schemeClr val="tx1"/>
                    </a:solidFill>
                  </a:rPr>
                  <a:t> for such order </a:t>
                </a:r>
              </a:p>
              <a:p>
                <a:pPr marL="685800" lvl="1" indent="-228600">
                  <a:buFont typeface="+mj-lt"/>
                  <a:buAutoNum type="arabicPeriod"/>
                </a:pPr>
                <a:r>
                  <a:rPr lang="en-US" sz="1200" dirty="0">
                    <a:solidFill>
                      <a:schemeClr val="tx1"/>
                    </a:solidFill>
                  </a:rPr>
                  <a:t>Evaluate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it-IT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200" dirty="0">
                    <a:solidFill>
                      <a:schemeClr val="tx1"/>
                    </a:solidFill>
                  </a:rPr>
                  <a:t> coefficient between the two spectrums</a:t>
                </a:r>
              </a:p>
              <a:p>
                <a:pPr marL="685800" lvl="1" indent="-228600">
                  <a:buFont typeface="+mj-lt"/>
                  <a:buAutoNum type="arabicPeriod"/>
                </a:pPr>
                <a:r>
                  <a:rPr lang="en-US" sz="1200" b="1" dirty="0">
                    <a:solidFill>
                      <a:schemeClr val="tx1"/>
                    </a:solidFill>
                  </a:rPr>
                  <a:t>If</a:t>
                </a:r>
                <a:r>
                  <a:rPr lang="en-US" sz="1200" dirty="0">
                    <a:solidFill>
                      <a:schemeClr val="tx1"/>
                    </a:solidFill>
                  </a:rPr>
                  <a:t> the current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it-IT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200" dirty="0">
                    <a:solidFill>
                      <a:schemeClr val="tx1"/>
                    </a:solidFill>
                  </a:rPr>
                  <a:t> is </a:t>
                </a:r>
                <a:r>
                  <a:rPr lang="en-US" sz="1200" i="1" dirty="0">
                    <a:solidFill>
                      <a:schemeClr val="tx1"/>
                    </a:solidFill>
                  </a:rPr>
                  <a:t>higher</a:t>
                </a:r>
                <a:r>
                  <a:rPr lang="en-US" sz="1200" dirty="0">
                    <a:solidFill>
                      <a:schemeClr val="tx1"/>
                    </a:solidFill>
                  </a:rPr>
                  <a:t> than the </a:t>
                </a:r>
                <a:r>
                  <a:rPr lang="en-US" sz="1200" i="1" dirty="0">
                    <a:solidFill>
                      <a:schemeClr val="tx1"/>
                    </a:solidFill>
                  </a:rPr>
                  <a:t>two</a:t>
                </a:r>
                <a:r>
                  <a:rPr lang="en-US" sz="1200" dirty="0">
                    <a:solidFill>
                      <a:schemeClr val="tx1"/>
                    </a:solidFill>
                  </a:rPr>
                  <a:t> </a:t>
                </a:r>
                <a:r>
                  <a:rPr lang="en-US" sz="1200" i="1" dirty="0">
                    <a:solidFill>
                      <a:schemeClr val="tx1"/>
                    </a:solidFill>
                  </a:rPr>
                  <a:t>neighboring</a:t>
                </a:r>
                <a:r>
                  <a:rPr lang="en-US" sz="1200" dirty="0">
                    <a:solidFill>
                      <a:schemeClr val="tx1"/>
                    </a:solidFill>
                  </a:rPr>
                  <a:t> orders </a:t>
                </a:r>
                <a:r>
                  <a:rPr lang="en-US" sz="1200" b="1" dirty="0">
                    <a:solidFill>
                      <a:schemeClr val="tx1"/>
                    </a:solidFill>
                  </a:rPr>
                  <a:t>break</a:t>
                </a:r>
                <a:r>
                  <a:rPr lang="en-US" sz="1200" dirty="0">
                    <a:solidFill>
                      <a:schemeClr val="tx1"/>
                    </a:solidFill>
                  </a:rPr>
                  <a:t> the cycle</a:t>
                </a:r>
              </a:p>
              <a:p>
                <a:pPr marL="685800" lvl="1" indent="-228600">
                  <a:buFont typeface="+mj-lt"/>
                  <a:buAutoNum type="arabicPeriod"/>
                </a:pPr>
                <a:endParaRPr lang="en-US" sz="1200" dirty="0">
                  <a:solidFill>
                    <a:schemeClr val="tx1"/>
                  </a:solidFill>
                </a:endParaRPr>
              </a:p>
              <a:p>
                <a:pPr marL="228600" indent="-228600">
                  <a:buFont typeface="+mj-lt"/>
                  <a:buAutoNum type="arabicPeriod"/>
                </a:pPr>
                <a:r>
                  <a:rPr lang="en-US" sz="1200" dirty="0">
                    <a:solidFill>
                      <a:schemeClr val="tx1"/>
                    </a:solidFill>
                  </a:rPr>
                  <a:t>Return the optimal order </a:t>
                </a:r>
                <a:r>
                  <a:rPr lang="en-US" sz="1200" b="1" dirty="0" err="1">
                    <a:solidFill>
                      <a:srgbClr val="C00000"/>
                    </a:solidFill>
                  </a:rPr>
                  <a:t>p_opt</a:t>
                </a:r>
                <a:r>
                  <a:rPr lang="en-US" sz="1200" b="1" dirty="0">
                    <a:solidFill>
                      <a:srgbClr val="C00000"/>
                    </a:solidFill>
                  </a:rPr>
                  <a:t> </a:t>
                </a:r>
                <a:r>
                  <a:rPr lang="en-US" sz="1200" dirty="0">
                    <a:solidFill>
                      <a:schemeClr val="tx1"/>
                    </a:solidFill>
                  </a:rPr>
                  <a:t>as the one which ensures the highest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it-IT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200" dirty="0">
                    <a:solidFill>
                      <a:schemeClr val="tx1"/>
                    </a:solidFill>
                  </a:rPr>
                  <a:t> coefficient</a:t>
                </a:r>
              </a:p>
              <a:p>
                <a:endParaRPr lang="en-US" sz="1200" dirty="0">
                  <a:solidFill>
                    <a:schemeClr val="tx1"/>
                  </a:solidFill>
                </a:endParaRPr>
              </a:p>
              <a:p>
                <a:endParaRPr lang="it-IT" sz="1200" dirty="0">
                  <a:solidFill>
                    <a:schemeClr val="tx1"/>
                  </a:solidFill>
                </a:endParaRPr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3" name="Rettangolo con angoli arrotondati 2">
                <a:extLst>
                  <a:ext uri="{FF2B5EF4-FFF2-40B4-BE49-F238E27FC236}">
                    <a16:creationId xmlns:a16="http://schemas.microsoft.com/office/drawing/2014/main" id="{759DA292-D2ED-76DE-49AF-B4F398C2A4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6960" y="1614646"/>
                <a:ext cx="5349967" cy="3719839"/>
              </a:xfrm>
              <a:prstGeom prst="roundRect">
                <a:avLst>
                  <a:gd name="adj" fmla="val 7350"/>
                </a:avLst>
              </a:prstGeom>
              <a:blipFill>
                <a:blip r:embed="rId4"/>
                <a:stretch>
                  <a:fillRect/>
                </a:stretch>
              </a:blipFill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1769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080D17D-5CB5-7A4C-86CF-032C6E6BE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5458"/>
            <a:ext cx="10515600" cy="4722511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Correction of previous declarations about data</a:t>
            </a:r>
          </a:p>
          <a:p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Why delve into spectral analysis</a:t>
            </a:r>
          </a:p>
          <a:p>
            <a:pPr lvl="1"/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Expectations on EG spectrum</a:t>
            </a:r>
          </a:p>
          <a:p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Processing pipeline to estimate spectrum</a:t>
            </a:r>
          </a:p>
          <a:p>
            <a:pPr lvl="1"/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Filtering strategy</a:t>
            </a:r>
          </a:p>
          <a:p>
            <a:pPr lvl="1"/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Spectrum estimation strategy</a:t>
            </a:r>
          </a:p>
          <a:p>
            <a:r>
              <a:rPr lang="en-US" sz="2400" dirty="0"/>
              <a:t>Results on external data</a:t>
            </a:r>
          </a:p>
          <a:p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Conclusions </a:t>
            </a:r>
          </a:p>
          <a:p>
            <a:pPr marL="0" indent="0">
              <a:buNone/>
            </a:pPr>
            <a:endParaRPr lang="en-US" sz="2000" dirty="0"/>
          </a:p>
          <a:p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13</a:t>
            </a:fld>
            <a:endParaRPr lang="en-US" dirty="0"/>
          </a:p>
        </p:txBody>
      </p:sp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A61A5CE8-03D6-77AC-1993-332849F113F1}"/>
              </a:ext>
            </a:extLst>
          </p:cNvPr>
          <p:cNvSpPr txBox="1">
            <a:spLocks/>
          </p:cNvSpPr>
          <p:nvPr/>
        </p:nvSpPr>
        <p:spPr>
          <a:xfrm>
            <a:off x="342103" y="1432423"/>
            <a:ext cx="5455194" cy="37888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sz="1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976385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8972550" cy="971551"/>
          </a:xfrm>
        </p:spPr>
        <p:txBody>
          <a:bodyPr>
            <a:normAutofit/>
          </a:bodyPr>
          <a:lstStyle/>
          <a:p>
            <a:r>
              <a:rPr lang="en-US" dirty="0"/>
              <a:t>Spectrum estimation: AR order choice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98882"/>
            <a:ext cx="2743200" cy="365125"/>
          </a:xfrm>
        </p:spPr>
        <p:txBody>
          <a:bodyPr/>
          <a:lstStyle/>
          <a:p>
            <a:fld id="{2FA0223F-D95A-431D-9A71-EDA7FA0C2F5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D9704C79-DF15-E314-C934-557E33389704}"/>
              </a:ext>
            </a:extLst>
          </p:cNvPr>
          <p:cNvSpPr txBox="1">
            <a:spLocks/>
          </p:cNvSpPr>
          <p:nvPr/>
        </p:nvSpPr>
        <p:spPr>
          <a:xfrm>
            <a:off x="342103" y="1432423"/>
            <a:ext cx="5455194" cy="37888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sz="1400" b="1" dirty="0">
              <a:latin typeface="+mj-lt"/>
            </a:endParaRPr>
          </a:p>
        </p:txBody>
      </p:sp>
      <p:sp>
        <p:nvSpPr>
          <p:cNvPr id="22" name="Segnaposto contenuto 2">
            <a:extLst>
              <a:ext uri="{FF2B5EF4-FFF2-40B4-BE49-F238E27FC236}">
                <a16:creationId xmlns:a16="http://schemas.microsoft.com/office/drawing/2014/main" id="{784951A3-1C61-E0C9-C357-D0318204DB8D}"/>
              </a:ext>
            </a:extLst>
          </p:cNvPr>
          <p:cNvSpPr txBox="1">
            <a:spLocks/>
          </p:cNvSpPr>
          <p:nvPr/>
        </p:nvSpPr>
        <p:spPr>
          <a:xfrm>
            <a:off x="342102" y="1636776"/>
            <a:ext cx="7768626" cy="36977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>
                <a:latin typeface="+mj-lt"/>
              </a:rPr>
              <a:t>Before applying the algorithm to the AVNRT data, it has been tested on external data:</a:t>
            </a:r>
          </a:p>
          <a:p>
            <a:pPr lvl="1"/>
            <a:r>
              <a:rPr lang="en-GB" sz="1400" dirty="0">
                <a:latin typeface="+mj-lt"/>
              </a:rPr>
              <a:t>Didactical ECG with High Frequency noise (Fc: 1000 Hz, ~ 8500 points)</a:t>
            </a:r>
          </a:p>
          <a:p>
            <a:pPr lvl="1"/>
            <a:r>
              <a:rPr lang="en-GB" sz="1400" dirty="0">
                <a:latin typeface="+mj-lt"/>
              </a:rPr>
              <a:t>Didactical ECG with Low Frequency noise </a:t>
            </a:r>
            <a:r>
              <a:rPr lang="en-GB" sz="1400" dirty="0"/>
              <a:t>(Fc: 1000 Hz, ~ 9000 points)</a:t>
            </a:r>
            <a:endParaRPr lang="en-GB" sz="1400" dirty="0">
              <a:latin typeface="+mj-lt"/>
            </a:endParaRPr>
          </a:p>
          <a:p>
            <a:pPr lvl="1"/>
            <a:r>
              <a:rPr lang="en-GB" sz="1400" dirty="0">
                <a:latin typeface="+mj-lt"/>
              </a:rPr>
              <a:t>PhysioNet Database ECG data: healthy and pathological </a:t>
            </a:r>
            <a:r>
              <a:rPr lang="en-GB" sz="1400" dirty="0"/>
              <a:t>(Fc: 360 Hz, 9000 points)</a:t>
            </a:r>
            <a:endParaRPr lang="en-GB" sz="1400" dirty="0">
              <a:latin typeface="+mj-lt"/>
            </a:endParaRPr>
          </a:p>
          <a:p>
            <a:pPr lvl="1"/>
            <a:endParaRPr lang="en-GB" sz="1400" dirty="0">
              <a:latin typeface="+mj-lt"/>
            </a:endParaRPr>
          </a:p>
          <a:p>
            <a:r>
              <a:rPr lang="en-GB" sz="1800" dirty="0">
                <a:latin typeface="+mj-lt"/>
              </a:rPr>
              <a:t>For all these scenarios have been plotted the </a:t>
            </a:r>
            <a:r>
              <a:rPr lang="en-GB" sz="1800" b="1" dirty="0">
                <a:latin typeface="+mj-lt"/>
              </a:rPr>
              <a:t>AR</a:t>
            </a:r>
            <a:r>
              <a:rPr lang="en-GB" sz="1800" dirty="0">
                <a:latin typeface="+mj-lt"/>
              </a:rPr>
              <a:t> </a:t>
            </a:r>
            <a:r>
              <a:rPr lang="en-GB" sz="1800" b="1" dirty="0">
                <a:latin typeface="+mj-lt"/>
              </a:rPr>
              <a:t>spectrums</a:t>
            </a:r>
            <a:r>
              <a:rPr lang="en-GB" sz="1800" dirty="0">
                <a:latin typeface="+mj-lt"/>
              </a:rPr>
              <a:t> </a:t>
            </a:r>
            <a:r>
              <a:rPr lang="en-GB" sz="1800" b="1" dirty="0">
                <a:latin typeface="+mj-lt"/>
              </a:rPr>
              <a:t>compared</a:t>
            </a:r>
            <a:r>
              <a:rPr lang="en-GB" sz="1800" dirty="0">
                <a:latin typeface="+mj-lt"/>
              </a:rPr>
              <a:t> </a:t>
            </a:r>
            <a:r>
              <a:rPr lang="en-GB" sz="1800" b="1" dirty="0">
                <a:latin typeface="+mj-lt"/>
              </a:rPr>
              <a:t>with</a:t>
            </a:r>
            <a:r>
              <a:rPr lang="en-GB" sz="1800" dirty="0">
                <a:latin typeface="+mj-lt"/>
              </a:rPr>
              <a:t> the </a:t>
            </a:r>
            <a:r>
              <a:rPr lang="en-GB" sz="1800" b="1" dirty="0">
                <a:latin typeface="+mj-lt"/>
              </a:rPr>
              <a:t>Welch</a:t>
            </a:r>
            <a:r>
              <a:rPr lang="en-GB" sz="1800" dirty="0">
                <a:latin typeface="+mj-lt"/>
              </a:rPr>
              <a:t> spectrum and the </a:t>
            </a:r>
            <a:r>
              <a:rPr lang="en-GB" sz="1800" b="1" dirty="0">
                <a:latin typeface="+mj-lt"/>
              </a:rPr>
              <a:t>Periodogram</a:t>
            </a:r>
            <a:r>
              <a:rPr lang="en-GB" sz="1800" dirty="0">
                <a:latin typeface="+mj-lt"/>
              </a:rPr>
              <a:t> </a:t>
            </a:r>
          </a:p>
          <a:p>
            <a:r>
              <a:rPr lang="en-GB" sz="1800" dirty="0">
                <a:latin typeface="+mj-lt"/>
              </a:rPr>
              <a:t>The number of points onto evaluating the spectrums are increased to see the behaviour of the analysis when considering an increasing number of cardiac beats</a:t>
            </a:r>
          </a:p>
          <a:p>
            <a:pPr marL="0" indent="0">
              <a:buNone/>
            </a:pPr>
            <a:endParaRPr lang="en-GB" sz="1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028347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8972550" cy="971551"/>
          </a:xfrm>
        </p:spPr>
        <p:txBody>
          <a:bodyPr>
            <a:normAutofit/>
          </a:bodyPr>
          <a:lstStyle/>
          <a:p>
            <a:r>
              <a:rPr lang="en-US" dirty="0"/>
              <a:t>ECG with High Frequency Noise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98882"/>
            <a:ext cx="2743200" cy="365125"/>
          </a:xfrm>
        </p:spPr>
        <p:txBody>
          <a:bodyPr/>
          <a:lstStyle/>
          <a:p>
            <a:fld id="{2FA0223F-D95A-431D-9A71-EDA7FA0C2F5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D9704C79-DF15-E314-C934-557E33389704}"/>
              </a:ext>
            </a:extLst>
          </p:cNvPr>
          <p:cNvSpPr txBox="1">
            <a:spLocks/>
          </p:cNvSpPr>
          <p:nvPr/>
        </p:nvSpPr>
        <p:spPr>
          <a:xfrm>
            <a:off x="342103" y="1432423"/>
            <a:ext cx="5455194" cy="37888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sz="1400" b="1" dirty="0">
              <a:latin typeface="+mj-lt"/>
            </a:endParaRPr>
          </a:p>
        </p:txBody>
      </p:sp>
      <p:sp>
        <p:nvSpPr>
          <p:cNvPr id="22" name="Segnaposto contenuto 2">
            <a:extLst>
              <a:ext uri="{FF2B5EF4-FFF2-40B4-BE49-F238E27FC236}">
                <a16:creationId xmlns:a16="http://schemas.microsoft.com/office/drawing/2014/main" id="{784951A3-1C61-E0C9-C357-D0318204DB8D}"/>
              </a:ext>
            </a:extLst>
          </p:cNvPr>
          <p:cNvSpPr txBox="1">
            <a:spLocks/>
          </p:cNvSpPr>
          <p:nvPr/>
        </p:nvSpPr>
        <p:spPr>
          <a:xfrm>
            <a:off x="342103" y="1636776"/>
            <a:ext cx="4101881" cy="45994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800" b="1" dirty="0">
                <a:latin typeface="+mj-lt"/>
              </a:rPr>
              <a:t>Filtering Performance</a:t>
            </a:r>
          </a:p>
          <a:p>
            <a:r>
              <a:rPr lang="en-GB" sz="1800" dirty="0">
                <a:latin typeface="+mj-lt"/>
              </a:rPr>
              <a:t>Good </a:t>
            </a:r>
            <a:r>
              <a:rPr lang="en-GB" sz="1800" dirty="0">
                <a:solidFill>
                  <a:schemeClr val="accent6"/>
                </a:solidFill>
                <a:latin typeface="+mj-lt"/>
              </a:rPr>
              <a:t>reduction of noise </a:t>
            </a:r>
            <a:r>
              <a:rPr lang="en-GB" sz="1800" dirty="0">
                <a:latin typeface="+mj-lt"/>
              </a:rPr>
              <a:t>and </a:t>
            </a:r>
            <a:r>
              <a:rPr lang="en-GB" sz="1800" dirty="0">
                <a:solidFill>
                  <a:schemeClr val="accent6"/>
                </a:solidFill>
                <a:latin typeface="+mj-lt"/>
              </a:rPr>
              <a:t>well-preserved</a:t>
            </a:r>
            <a:r>
              <a:rPr lang="en-GB" sz="1800" dirty="0">
                <a:latin typeface="+mj-lt"/>
              </a:rPr>
              <a:t> ECG </a:t>
            </a:r>
            <a:r>
              <a:rPr lang="en-GB" sz="1800" dirty="0">
                <a:solidFill>
                  <a:schemeClr val="accent6"/>
                </a:solidFill>
                <a:latin typeface="+mj-lt"/>
              </a:rPr>
              <a:t>shape</a:t>
            </a:r>
          </a:p>
          <a:p>
            <a:r>
              <a:rPr lang="en-GB" sz="1800" dirty="0">
                <a:latin typeface="+mj-lt"/>
              </a:rPr>
              <a:t>Phase </a:t>
            </a:r>
            <a:r>
              <a:rPr lang="en-GB" sz="1800" dirty="0">
                <a:solidFill>
                  <a:srgbClr val="FF0000"/>
                </a:solidFill>
                <a:latin typeface="+mj-lt"/>
              </a:rPr>
              <a:t>shift</a:t>
            </a:r>
            <a:r>
              <a:rPr lang="en-GB" sz="1800" dirty="0">
                <a:latin typeface="+mj-lt"/>
              </a:rPr>
              <a:t> due to DWT decomposition (around 0.2 seconds)</a:t>
            </a:r>
          </a:p>
          <a:p>
            <a:pPr lvl="1"/>
            <a:r>
              <a:rPr lang="en-GB" sz="1400" dirty="0">
                <a:latin typeface="+mj-lt"/>
              </a:rPr>
              <a:t>Very </a:t>
            </a:r>
            <a:r>
              <a:rPr lang="en-GB" sz="1400" dirty="0">
                <a:solidFill>
                  <a:schemeClr val="accent2"/>
                </a:solidFill>
                <a:latin typeface="+mj-lt"/>
              </a:rPr>
              <a:t>limited</a:t>
            </a:r>
            <a:r>
              <a:rPr lang="en-GB" sz="1400" dirty="0">
                <a:latin typeface="+mj-lt"/>
              </a:rPr>
              <a:t> if a </a:t>
            </a:r>
            <a:r>
              <a:rPr lang="en-GB" sz="1400" dirty="0">
                <a:solidFill>
                  <a:schemeClr val="accent2"/>
                </a:solidFill>
                <a:latin typeface="+mj-lt"/>
              </a:rPr>
              <a:t>single</a:t>
            </a:r>
            <a:r>
              <a:rPr lang="en-GB" sz="1400" dirty="0">
                <a:latin typeface="+mj-lt"/>
              </a:rPr>
              <a:t> </a:t>
            </a:r>
            <a:r>
              <a:rPr lang="en-GB" sz="1400" dirty="0">
                <a:solidFill>
                  <a:schemeClr val="accent2"/>
                </a:solidFill>
                <a:latin typeface="+mj-lt"/>
              </a:rPr>
              <a:t>beat</a:t>
            </a:r>
            <a:r>
              <a:rPr lang="en-GB" sz="1400" dirty="0">
                <a:latin typeface="+mj-lt"/>
              </a:rPr>
              <a:t> is considered </a:t>
            </a:r>
            <a:endParaRPr lang="en-GB" sz="1800" dirty="0">
              <a:latin typeface="+mj-lt"/>
            </a:endParaRPr>
          </a:p>
          <a:p>
            <a:endParaRPr lang="en-GB" sz="1800" dirty="0">
              <a:latin typeface="+mj-lt"/>
            </a:endParaRPr>
          </a:p>
          <a:p>
            <a:pPr marL="0" indent="0">
              <a:buNone/>
            </a:pPr>
            <a:r>
              <a:rPr lang="en-GB" sz="1800" b="1" dirty="0">
                <a:latin typeface="+mj-lt"/>
              </a:rPr>
              <a:t>Spectrum evaluation performance</a:t>
            </a:r>
          </a:p>
          <a:p>
            <a:r>
              <a:rPr lang="en-GB" sz="1800" dirty="0">
                <a:latin typeface="+mj-lt"/>
              </a:rPr>
              <a:t>Good </a:t>
            </a:r>
            <a:r>
              <a:rPr lang="en-GB" sz="1800" dirty="0">
                <a:solidFill>
                  <a:schemeClr val="accent6"/>
                </a:solidFill>
                <a:latin typeface="+mj-lt"/>
              </a:rPr>
              <a:t>frequency</a:t>
            </a:r>
            <a:r>
              <a:rPr lang="en-GB" sz="1800" dirty="0">
                <a:latin typeface="+mj-lt"/>
              </a:rPr>
              <a:t> </a:t>
            </a:r>
            <a:r>
              <a:rPr lang="en-GB" sz="1800" dirty="0">
                <a:solidFill>
                  <a:schemeClr val="accent6"/>
                </a:solidFill>
                <a:latin typeface="+mj-lt"/>
              </a:rPr>
              <a:t>resolution</a:t>
            </a:r>
          </a:p>
          <a:p>
            <a:r>
              <a:rPr lang="en-GB" sz="1800" dirty="0">
                <a:latin typeface="+mj-lt"/>
              </a:rPr>
              <a:t>Appreciable </a:t>
            </a:r>
            <a:r>
              <a:rPr lang="en-GB" sz="1800" dirty="0">
                <a:solidFill>
                  <a:schemeClr val="accent6"/>
                </a:solidFill>
                <a:latin typeface="+mj-lt"/>
              </a:rPr>
              <a:t>peaks</a:t>
            </a:r>
            <a:r>
              <a:rPr lang="en-GB" sz="1800" dirty="0">
                <a:latin typeface="+mj-lt"/>
              </a:rPr>
              <a:t> when </a:t>
            </a:r>
            <a:r>
              <a:rPr lang="en-GB" sz="1800" dirty="0">
                <a:solidFill>
                  <a:schemeClr val="accent6"/>
                </a:solidFill>
                <a:latin typeface="+mj-lt"/>
              </a:rPr>
              <a:t>expected</a:t>
            </a:r>
          </a:p>
          <a:p>
            <a:r>
              <a:rPr lang="en-GB" sz="1800" dirty="0">
                <a:latin typeface="+mj-lt"/>
              </a:rPr>
              <a:t>Not considerable differences while augmenting the number of points</a:t>
            </a:r>
          </a:p>
          <a:p>
            <a:pPr marL="0" indent="0">
              <a:buNone/>
            </a:pPr>
            <a:endParaRPr lang="en-GB" sz="1800" dirty="0">
              <a:latin typeface="+mj-lt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C1BA084F-83E1-91E1-5BEC-673C60AB3B2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15" t="4227" r="8430" b="3141"/>
          <a:stretch/>
        </p:blipFill>
        <p:spPr>
          <a:xfrm>
            <a:off x="4443984" y="1917962"/>
            <a:ext cx="7088654" cy="4198456"/>
          </a:xfrm>
          <a:prstGeom prst="rect">
            <a:avLst/>
          </a:prstGeom>
        </p:spPr>
      </p:pic>
      <p:pic>
        <p:nvPicPr>
          <p:cNvPr id="8" name="Immagine 7" descr="Immagine che contiene testo, linea, diagramma, Diagramma&#10;&#10;Descrizione generata automaticamente">
            <a:extLst>
              <a:ext uri="{FF2B5EF4-FFF2-40B4-BE49-F238E27FC236}">
                <a16:creationId xmlns:a16="http://schemas.microsoft.com/office/drawing/2014/main" id="{C0A4AF67-F263-BAC0-0B38-58D818DDE34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50" t="53212" r="8650" b="5165"/>
          <a:stretch/>
        </p:blipFill>
        <p:spPr>
          <a:xfrm>
            <a:off x="4359523" y="1945481"/>
            <a:ext cx="7173115" cy="2140331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3857F806-D744-606D-C84D-7720F99012A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70" r="6070"/>
          <a:stretch/>
        </p:blipFill>
        <p:spPr>
          <a:xfrm>
            <a:off x="4238155" y="1837264"/>
            <a:ext cx="7405913" cy="4198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477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i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8972550" cy="971551"/>
          </a:xfrm>
        </p:spPr>
        <p:txBody>
          <a:bodyPr>
            <a:normAutofit/>
          </a:bodyPr>
          <a:lstStyle/>
          <a:p>
            <a:r>
              <a:rPr lang="en-US" dirty="0"/>
              <a:t>ECG with Low Frequency Noise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98882"/>
            <a:ext cx="2743200" cy="365125"/>
          </a:xfrm>
        </p:spPr>
        <p:txBody>
          <a:bodyPr/>
          <a:lstStyle/>
          <a:p>
            <a:fld id="{2FA0223F-D95A-431D-9A71-EDA7FA0C2F5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D9704C79-DF15-E314-C934-557E33389704}"/>
              </a:ext>
            </a:extLst>
          </p:cNvPr>
          <p:cNvSpPr txBox="1">
            <a:spLocks/>
          </p:cNvSpPr>
          <p:nvPr/>
        </p:nvSpPr>
        <p:spPr>
          <a:xfrm>
            <a:off x="342103" y="1432423"/>
            <a:ext cx="5455194" cy="37888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sz="1400" b="1" dirty="0">
              <a:latin typeface="+mj-lt"/>
            </a:endParaRPr>
          </a:p>
        </p:txBody>
      </p:sp>
      <p:sp>
        <p:nvSpPr>
          <p:cNvPr id="22" name="Segnaposto contenuto 2">
            <a:extLst>
              <a:ext uri="{FF2B5EF4-FFF2-40B4-BE49-F238E27FC236}">
                <a16:creationId xmlns:a16="http://schemas.microsoft.com/office/drawing/2014/main" id="{784951A3-1C61-E0C9-C357-D0318204DB8D}"/>
              </a:ext>
            </a:extLst>
          </p:cNvPr>
          <p:cNvSpPr txBox="1">
            <a:spLocks/>
          </p:cNvSpPr>
          <p:nvPr/>
        </p:nvSpPr>
        <p:spPr>
          <a:xfrm>
            <a:off x="342103" y="1636776"/>
            <a:ext cx="4101881" cy="45994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800" b="1" dirty="0">
                <a:latin typeface="+mj-lt"/>
              </a:rPr>
              <a:t>Filtering Performance</a:t>
            </a:r>
          </a:p>
          <a:p>
            <a:r>
              <a:rPr lang="en-GB" sz="1800" dirty="0">
                <a:latin typeface="+mj-lt"/>
              </a:rPr>
              <a:t>Good </a:t>
            </a:r>
            <a:r>
              <a:rPr lang="en-GB" sz="1800" dirty="0">
                <a:solidFill>
                  <a:schemeClr val="accent6"/>
                </a:solidFill>
                <a:latin typeface="+mj-lt"/>
              </a:rPr>
              <a:t>reduction of noise </a:t>
            </a:r>
            <a:r>
              <a:rPr lang="en-GB" sz="1800" dirty="0">
                <a:latin typeface="+mj-lt"/>
              </a:rPr>
              <a:t>and </a:t>
            </a:r>
            <a:r>
              <a:rPr lang="en-GB" sz="1800" dirty="0">
                <a:solidFill>
                  <a:schemeClr val="accent6"/>
                </a:solidFill>
                <a:latin typeface="+mj-lt"/>
              </a:rPr>
              <a:t>well-preserved</a:t>
            </a:r>
            <a:r>
              <a:rPr lang="en-GB" sz="1800" dirty="0">
                <a:latin typeface="+mj-lt"/>
              </a:rPr>
              <a:t> ECG </a:t>
            </a:r>
            <a:r>
              <a:rPr lang="en-GB" sz="1800" dirty="0">
                <a:solidFill>
                  <a:schemeClr val="accent6"/>
                </a:solidFill>
                <a:latin typeface="+mj-lt"/>
              </a:rPr>
              <a:t>shape</a:t>
            </a:r>
          </a:p>
          <a:p>
            <a:r>
              <a:rPr lang="en-GB" sz="1800" dirty="0">
                <a:latin typeface="+mj-lt"/>
              </a:rPr>
              <a:t>Phase </a:t>
            </a:r>
            <a:r>
              <a:rPr lang="en-GB" sz="1800" dirty="0">
                <a:solidFill>
                  <a:schemeClr val="accent6"/>
                </a:solidFill>
                <a:latin typeface="+mj-lt"/>
              </a:rPr>
              <a:t>shift</a:t>
            </a:r>
            <a:r>
              <a:rPr lang="en-GB" sz="1800" dirty="0">
                <a:latin typeface="+mj-lt"/>
              </a:rPr>
              <a:t> due to DWT decomposition much </a:t>
            </a:r>
            <a:r>
              <a:rPr lang="en-GB" sz="1800" dirty="0">
                <a:solidFill>
                  <a:schemeClr val="accent6"/>
                </a:solidFill>
                <a:latin typeface="+mj-lt"/>
              </a:rPr>
              <a:t>less</a:t>
            </a:r>
            <a:r>
              <a:rPr lang="en-GB" sz="1800" dirty="0">
                <a:latin typeface="+mj-lt"/>
              </a:rPr>
              <a:t> </a:t>
            </a:r>
            <a:r>
              <a:rPr lang="en-GB" sz="1800" dirty="0">
                <a:solidFill>
                  <a:schemeClr val="accent6"/>
                </a:solidFill>
                <a:latin typeface="+mj-lt"/>
              </a:rPr>
              <a:t>present</a:t>
            </a:r>
          </a:p>
          <a:p>
            <a:endParaRPr lang="en-GB" sz="1800" dirty="0">
              <a:latin typeface="+mj-lt"/>
            </a:endParaRPr>
          </a:p>
          <a:p>
            <a:pPr marL="0" indent="0">
              <a:buNone/>
            </a:pPr>
            <a:r>
              <a:rPr lang="en-GB" sz="1800" b="1" dirty="0">
                <a:latin typeface="+mj-lt"/>
              </a:rPr>
              <a:t>Spectrum evaluation performance</a:t>
            </a:r>
          </a:p>
          <a:p>
            <a:r>
              <a:rPr lang="en-GB" sz="1800" dirty="0">
                <a:latin typeface="+mj-lt"/>
              </a:rPr>
              <a:t>Good </a:t>
            </a:r>
            <a:r>
              <a:rPr lang="en-GB" sz="1800" dirty="0">
                <a:solidFill>
                  <a:schemeClr val="accent6"/>
                </a:solidFill>
                <a:latin typeface="+mj-lt"/>
              </a:rPr>
              <a:t>frequency</a:t>
            </a:r>
            <a:r>
              <a:rPr lang="en-GB" sz="1800" dirty="0">
                <a:latin typeface="+mj-lt"/>
              </a:rPr>
              <a:t> </a:t>
            </a:r>
            <a:r>
              <a:rPr lang="en-GB" sz="1800" dirty="0">
                <a:solidFill>
                  <a:schemeClr val="accent6"/>
                </a:solidFill>
                <a:latin typeface="+mj-lt"/>
              </a:rPr>
              <a:t>resolution</a:t>
            </a:r>
          </a:p>
          <a:p>
            <a:r>
              <a:rPr lang="en-GB" sz="1800" dirty="0">
                <a:latin typeface="+mj-lt"/>
              </a:rPr>
              <a:t>Appreciable </a:t>
            </a:r>
            <a:r>
              <a:rPr lang="en-GB" sz="1800" dirty="0">
                <a:solidFill>
                  <a:schemeClr val="accent6"/>
                </a:solidFill>
                <a:latin typeface="+mj-lt"/>
              </a:rPr>
              <a:t>peaks</a:t>
            </a:r>
            <a:r>
              <a:rPr lang="en-GB" sz="1800" dirty="0">
                <a:latin typeface="+mj-lt"/>
              </a:rPr>
              <a:t> when </a:t>
            </a:r>
            <a:r>
              <a:rPr lang="en-GB" sz="1800" dirty="0">
                <a:solidFill>
                  <a:schemeClr val="accent6"/>
                </a:solidFill>
                <a:latin typeface="+mj-lt"/>
              </a:rPr>
              <a:t>expected</a:t>
            </a:r>
          </a:p>
          <a:p>
            <a:r>
              <a:rPr lang="en-GB" sz="1800" dirty="0">
                <a:latin typeface="+mj-lt"/>
              </a:rPr>
              <a:t>Little differences in peaks presence</a:t>
            </a:r>
          </a:p>
          <a:p>
            <a:pPr lvl="1"/>
            <a:r>
              <a:rPr lang="en-GB" sz="1400" dirty="0">
                <a:latin typeface="+mj-lt"/>
              </a:rPr>
              <a:t>When the </a:t>
            </a:r>
            <a:r>
              <a:rPr lang="en-GB" sz="1400" dirty="0">
                <a:solidFill>
                  <a:schemeClr val="accent2"/>
                </a:solidFill>
                <a:latin typeface="+mj-lt"/>
              </a:rPr>
              <a:t>order</a:t>
            </a:r>
            <a:r>
              <a:rPr lang="en-GB" sz="1400" dirty="0">
                <a:latin typeface="+mj-lt"/>
              </a:rPr>
              <a:t> is </a:t>
            </a:r>
            <a:r>
              <a:rPr lang="en-GB" sz="1400" dirty="0">
                <a:solidFill>
                  <a:schemeClr val="accent2"/>
                </a:solidFill>
                <a:latin typeface="+mj-lt"/>
              </a:rPr>
              <a:t>odd</a:t>
            </a:r>
            <a:r>
              <a:rPr lang="en-GB" sz="1400" dirty="0">
                <a:latin typeface="+mj-lt"/>
              </a:rPr>
              <a:t>, a </a:t>
            </a:r>
            <a:r>
              <a:rPr lang="en-GB" sz="1400" dirty="0">
                <a:solidFill>
                  <a:schemeClr val="accent2"/>
                </a:solidFill>
                <a:latin typeface="+mj-lt"/>
              </a:rPr>
              <a:t>peak</a:t>
            </a:r>
            <a:r>
              <a:rPr lang="en-GB" sz="1400" dirty="0">
                <a:latin typeface="+mj-lt"/>
              </a:rPr>
              <a:t> (not acceptable) at </a:t>
            </a:r>
            <a:r>
              <a:rPr lang="en-GB" sz="1400" dirty="0">
                <a:solidFill>
                  <a:schemeClr val="accent2"/>
                </a:solidFill>
                <a:latin typeface="+mj-lt"/>
              </a:rPr>
              <a:t>0</a:t>
            </a:r>
            <a:r>
              <a:rPr lang="en-GB" sz="1400" dirty="0">
                <a:latin typeface="+mj-lt"/>
              </a:rPr>
              <a:t> </a:t>
            </a:r>
            <a:r>
              <a:rPr lang="en-GB" sz="1400" dirty="0">
                <a:solidFill>
                  <a:schemeClr val="accent2"/>
                </a:solidFill>
                <a:latin typeface="+mj-lt"/>
              </a:rPr>
              <a:t>Hz</a:t>
            </a:r>
            <a:r>
              <a:rPr lang="en-GB" sz="1400" dirty="0">
                <a:latin typeface="+mj-lt"/>
              </a:rPr>
              <a:t> appears. 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04113D26-4C07-45F1-3539-13C491BD87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32" r="7032"/>
          <a:stretch/>
        </p:blipFill>
        <p:spPr>
          <a:xfrm>
            <a:off x="4443984" y="1636776"/>
            <a:ext cx="7405913" cy="4425696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3CDDFC4A-854D-ECD8-F3F2-F0E1336466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55" r="8655"/>
          <a:stretch/>
        </p:blipFill>
        <p:spPr>
          <a:xfrm>
            <a:off x="4443984" y="1636776"/>
            <a:ext cx="7405913" cy="4599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986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8972550" cy="971551"/>
          </a:xfrm>
        </p:spPr>
        <p:txBody>
          <a:bodyPr>
            <a:normAutofit/>
          </a:bodyPr>
          <a:lstStyle/>
          <a:p>
            <a:r>
              <a:rPr lang="en-US" dirty="0"/>
              <a:t>PhysioNet database 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98882"/>
            <a:ext cx="2743200" cy="365125"/>
          </a:xfrm>
        </p:spPr>
        <p:txBody>
          <a:bodyPr/>
          <a:lstStyle/>
          <a:p>
            <a:fld id="{2FA0223F-D95A-431D-9A71-EDA7FA0C2F5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D9704C79-DF15-E314-C934-557E33389704}"/>
              </a:ext>
            </a:extLst>
          </p:cNvPr>
          <p:cNvSpPr txBox="1">
            <a:spLocks/>
          </p:cNvSpPr>
          <p:nvPr/>
        </p:nvSpPr>
        <p:spPr>
          <a:xfrm>
            <a:off x="342103" y="1432423"/>
            <a:ext cx="5455194" cy="37888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sz="1400" b="1" dirty="0">
              <a:latin typeface="+mj-lt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D52FA9B-50D8-C01C-26D3-E2A04F0421C5}"/>
              </a:ext>
            </a:extLst>
          </p:cNvPr>
          <p:cNvSpPr txBox="1">
            <a:spLocks/>
          </p:cNvSpPr>
          <p:nvPr/>
        </p:nvSpPr>
        <p:spPr>
          <a:xfrm>
            <a:off x="596234" y="1426172"/>
            <a:ext cx="4856478" cy="17010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b="1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Healthy record</a:t>
            </a:r>
          </a:p>
          <a:p>
            <a:r>
              <a:rPr lang="en-US" sz="1600" dirty="0">
                <a:latin typeface="+mj-lt"/>
              </a:rPr>
              <a:t>Good estimation of Welch spectrum even on “real world” data</a:t>
            </a:r>
          </a:p>
          <a:p>
            <a:r>
              <a:rPr lang="en-US" sz="1600" dirty="0">
                <a:latin typeface="+mj-lt"/>
              </a:rPr>
              <a:t>Peaks presence limited between 0 and 30 Hz </a:t>
            </a:r>
          </a:p>
          <a:p>
            <a:pPr marL="0" indent="0">
              <a:buNone/>
            </a:pPr>
            <a:endParaRPr lang="en-US" sz="1600" b="1" dirty="0">
              <a:latin typeface="+mj-lt"/>
            </a:endParaRPr>
          </a:p>
        </p:txBody>
      </p:sp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FE46D6A0-18F4-D366-1B40-A99815EA67C2}"/>
              </a:ext>
            </a:extLst>
          </p:cNvPr>
          <p:cNvSpPr txBox="1">
            <a:spLocks/>
          </p:cNvSpPr>
          <p:nvPr/>
        </p:nvSpPr>
        <p:spPr>
          <a:xfrm>
            <a:off x="6541869" y="1426171"/>
            <a:ext cx="4856478" cy="17010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b="1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Pathological Record</a:t>
            </a:r>
          </a:p>
          <a:p>
            <a:r>
              <a:rPr lang="en-US" sz="1600" dirty="0">
                <a:latin typeface="+mj-lt"/>
              </a:rPr>
              <a:t>Good estimation of Welch spectrum</a:t>
            </a:r>
          </a:p>
          <a:p>
            <a:r>
              <a:rPr lang="en-US" sz="1600" dirty="0">
                <a:latin typeface="+mj-lt"/>
              </a:rPr>
              <a:t>Presence of peaks above 30 Hz, an aspect that can be traced back to the pathology</a:t>
            </a:r>
            <a:endParaRPr lang="en-US" sz="1600" b="1" dirty="0">
              <a:latin typeface="+mj-lt"/>
            </a:endParaRP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7280338B-9FC8-F270-F4EF-FF1ED6ABF7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93" r="9593"/>
          <a:stretch/>
        </p:blipFill>
        <p:spPr>
          <a:xfrm>
            <a:off x="596234" y="3067551"/>
            <a:ext cx="4856479" cy="3086131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D57FA9A0-BD9F-38A7-665B-6E5E9426A7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93" r="9593"/>
          <a:stretch/>
        </p:blipFill>
        <p:spPr>
          <a:xfrm>
            <a:off x="6541869" y="3067550"/>
            <a:ext cx="4856479" cy="3086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3291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080D17D-5CB5-7A4C-86CF-032C6E6BE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5458"/>
            <a:ext cx="10515600" cy="4722511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Correction of previous declarations about data</a:t>
            </a:r>
          </a:p>
          <a:p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Why delve into spectral analysis</a:t>
            </a:r>
          </a:p>
          <a:p>
            <a:pPr lvl="1"/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Expectations on EG spectrum</a:t>
            </a:r>
          </a:p>
          <a:p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Processing pipeline to estimate spectrum</a:t>
            </a:r>
          </a:p>
          <a:p>
            <a:pPr lvl="1"/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Filtering strategy</a:t>
            </a:r>
          </a:p>
          <a:p>
            <a:pPr lvl="1"/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Spectrum estimation strategy</a:t>
            </a:r>
          </a:p>
          <a:p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Results on external data</a:t>
            </a:r>
          </a:p>
          <a:p>
            <a:r>
              <a:rPr lang="en-US" sz="2400" dirty="0"/>
              <a:t>Conclusions </a:t>
            </a:r>
          </a:p>
          <a:p>
            <a:pPr marL="0" indent="0">
              <a:buNone/>
            </a:pPr>
            <a:endParaRPr lang="en-US" sz="2000" dirty="0"/>
          </a:p>
          <a:p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0314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/>
              <a:t>Conclusions</a:t>
            </a:r>
            <a:endParaRPr lang="en-US" sz="360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19</a:t>
            </a:fld>
            <a:endParaRPr lang="en-US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B88F10A3-B51A-5737-E391-BBC862C3D528}"/>
              </a:ext>
            </a:extLst>
          </p:cNvPr>
          <p:cNvSpPr/>
          <p:nvPr/>
        </p:nvSpPr>
        <p:spPr>
          <a:xfrm>
            <a:off x="6723157" y="1812745"/>
            <a:ext cx="206547" cy="1680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6334AD31-F8CD-F096-F547-4896E55300D2}"/>
              </a:ext>
            </a:extLst>
          </p:cNvPr>
          <p:cNvSpPr/>
          <p:nvPr/>
        </p:nvSpPr>
        <p:spPr>
          <a:xfrm>
            <a:off x="5468844" y="2179320"/>
            <a:ext cx="223296" cy="16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2">
                <a:extLst>
                  <a:ext uri="{FF2B5EF4-FFF2-40B4-BE49-F238E27FC236}">
                    <a16:creationId xmlns:a16="http://schemas.microsoft.com/office/drawing/2014/main" id="{72216921-F32D-FCB8-56C5-732473CABB05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 bwMode="auto">
              <a:xfrm>
                <a:off x="560197" y="1445278"/>
                <a:ext cx="11281283" cy="46891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indent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</a:pPr>
                <a:r>
                  <a:rPr kumimoji="0" lang="en-US" altLang="it-IT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This presentation shows a </a:t>
                </a:r>
                <a:r>
                  <a:rPr kumimoji="0" lang="en-US" altLang="it-IT" sz="14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method</a:t>
                </a:r>
                <a:r>
                  <a:rPr kumimoji="0" lang="en-US" altLang="it-IT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for </a:t>
                </a:r>
                <a:r>
                  <a:rPr kumimoji="0" lang="en-US" altLang="it-IT" sz="14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estimating</a:t>
                </a:r>
                <a:r>
                  <a:rPr kumimoji="0" lang="en-US" altLang="it-IT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the </a:t>
                </a:r>
                <a:r>
                  <a:rPr kumimoji="0" lang="en-US" altLang="it-IT" sz="14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spectrum</a:t>
                </a:r>
                <a:r>
                  <a:rPr kumimoji="0" lang="en-US" altLang="it-IT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of an </a:t>
                </a:r>
                <a:r>
                  <a:rPr kumimoji="0" lang="en-US" altLang="it-IT" sz="14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ECG</a:t>
                </a:r>
                <a:r>
                  <a:rPr kumimoji="0" lang="en-US" altLang="it-IT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</a:t>
                </a:r>
                <a:r>
                  <a:rPr kumimoji="0" lang="en-US" altLang="it-IT" sz="14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signal</a:t>
                </a:r>
                <a:r>
                  <a:rPr kumimoji="0" lang="en-US" altLang="it-IT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. In particular:</a:t>
                </a:r>
              </a:p>
              <a:p>
                <a:pPr marL="0" indent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lang="en-US" altLang="it-IT" sz="1400" dirty="0"/>
              </a:p>
              <a:p>
                <a:pPr marL="342900" indent="-34290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+mj-lt"/>
                  <a:buAutoNum type="arabicPeriod"/>
                </a:pPr>
                <a:r>
                  <a:rPr kumimoji="0" lang="en-US" altLang="it-IT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A </a:t>
                </a:r>
                <a:r>
                  <a:rPr kumimoji="0" lang="en-US" altLang="it-IT" sz="14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mixed</a:t>
                </a:r>
                <a:r>
                  <a:rPr kumimoji="0" lang="en-US" altLang="it-IT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</a:t>
                </a:r>
                <a:r>
                  <a:rPr kumimoji="0" lang="en-US" altLang="it-IT" sz="14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filtering</a:t>
                </a:r>
                <a:r>
                  <a:rPr kumimoji="0" lang="en-US" altLang="it-IT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</a:t>
                </a:r>
                <a:r>
                  <a:rPr kumimoji="0" lang="en-US" altLang="it-IT" sz="14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strategy</a:t>
                </a:r>
                <a:r>
                  <a:rPr kumimoji="0" lang="en-US" altLang="it-IT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, with </a:t>
                </a:r>
                <a:r>
                  <a:rPr kumimoji="0" lang="en-US" altLang="it-IT" sz="14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wavelet</a:t>
                </a:r>
                <a:r>
                  <a:rPr kumimoji="0" lang="en-US" altLang="it-IT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</a:t>
                </a:r>
                <a:r>
                  <a:rPr kumimoji="0" lang="en-US" altLang="it-IT" sz="14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thresholding</a:t>
                </a:r>
                <a:r>
                  <a:rPr kumimoji="0" lang="en-US" altLang="it-IT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and </a:t>
                </a:r>
                <a:r>
                  <a:rPr kumimoji="0" lang="en-US" altLang="it-IT" sz="14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numerical</a:t>
                </a:r>
                <a:r>
                  <a:rPr kumimoji="0" lang="en-US" altLang="it-IT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</a:t>
                </a:r>
                <a:r>
                  <a:rPr kumimoji="0" lang="en-US" altLang="it-IT" sz="14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filter</a:t>
                </a:r>
                <a:r>
                  <a:rPr kumimoji="0" lang="en-US" altLang="it-IT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, is used with good performances</a:t>
                </a:r>
                <a:r>
                  <a:rPr lang="en-US" altLang="it-IT" sz="1400" dirty="0"/>
                  <a:t>, even if, with a signal corrupted by high frequency noise, </a:t>
                </a:r>
                <a:r>
                  <a:rPr lang="en-US" altLang="it-IT" sz="1400" b="1" dirty="0"/>
                  <a:t>phase</a:t>
                </a:r>
                <a:r>
                  <a:rPr lang="en-US" altLang="it-IT" sz="1400" dirty="0"/>
                  <a:t> </a:t>
                </a:r>
                <a:r>
                  <a:rPr lang="en-US" altLang="it-IT" sz="1400" b="1" dirty="0"/>
                  <a:t>shift</a:t>
                </a:r>
                <a:r>
                  <a:rPr lang="en-US" altLang="it-IT" sz="1400" dirty="0"/>
                  <a:t> is appreciable.</a:t>
                </a:r>
              </a:p>
              <a:p>
                <a:pPr marL="342900" indent="-34290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+mj-lt"/>
                  <a:buAutoNum type="arabicPeriod"/>
                </a:pPr>
                <a:endParaRPr lang="en-US" altLang="it-IT" sz="1400" dirty="0"/>
              </a:p>
              <a:p>
                <a:pPr marL="342900" indent="-34290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+mj-lt"/>
                  <a:buAutoNum type="arabicPeriod"/>
                </a:pPr>
                <a:r>
                  <a:rPr lang="en-US" altLang="it-IT" sz="1400" dirty="0"/>
                  <a:t>AR spectrum estimation is made using a </a:t>
                </a:r>
                <a:r>
                  <a:rPr lang="en-US" altLang="it-IT" sz="1400" b="1" dirty="0"/>
                  <a:t>different</a:t>
                </a:r>
                <a:r>
                  <a:rPr lang="en-US" altLang="it-IT" sz="1400" dirty="0"/>
                  <a:t> </a:t>
                </a:r>
                <a:r>
                  <a:rPr lang="en-US" altLang="it-IT" sz="1400" b="1" dirty="0"/>
                  <a:t>strategy</a:t>
                </a:r>
                <a:r>
                  <a:rPr lang="en-US" altLang="it-IT" sz="1400" dirty="0"/>
                  <a:t> to fix the </a:t>
                </a:r>
                <a:r>
                  <a:rPr lang="en-US" altLang="it-IT" sz="1400" b="1" dirty="0"/>
                  <a:t>optimal</a:t>
                </a:r>
                <a:r>
                  <a:rPr lang="en-US" altLang="it-IT" sz="1400" dirty="0"/>
                  <a:t> </a:t>
                </a:r>
                <a:r>
                  <a:rPr lang="en-US" altLang="it-IT" sz="1400" b="1" dirty="0"/>
                  <a:t>order</a:t>
                </a:r>
                <a:r>
                  <a:rPr lang="en-US" altLang="it-IT" sz="1400" dirty="0"/>
                  <a:t> of the model which relies on the </a:t>
                </a:r>
                <a:r>
                  <a:rPr lang="en-US" altLang="it-IT" sz="1400" b="1" dirty="0"/>
                  <a:t>similarity (correlation)</a:t>
                </a:r>
                <a:r>
                  <a:rPr lang="en-US" altLang="it-IT" sz="1400" dirty="0"/>
                  <a:t> between the spectrum estimated with the AR model and the one estimated using the Welch method</a:t>
                </a:r>
              </a:p>
              <a:p>
                <a:pPr marL="342900" indent="-34290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+mj-lt"/>
                  <a:buAutoNum type="arabicPeriod"/>
                </a:pPr>
                <a:endParaRPr lang="en-US" altLang="it-IT" sz="1400" dirty="0"/>
              </a:p>
              <a:p>
                <a:pPr marL="342900" indent="-34290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+mj-lt"/>
                  <a:buAutoNum type="arabicPeriod"/>
                </a:pPr>
                <a:r>
                  <a:rPr lang="en-GB" altLang="it-IT" sz="1400" dirty="0"/>
                  <a:t>Overall </a:t>
                </a:r>
                <a:r>
                  <a:rPr lang="en-GB" altLang="it-IT" sz="1400" b="1" dirty="0"/>
                  <a:t>performances</a:t>
                </a:r>
                <a:r>
                  <a:rPr lang="en-GB" altLang="it-IT" sz="1400" dirty="0"/>
                  <a:t> of the method are </a:t>
                </a:r>
                <a:r>
                  <a:rPr lang="en-GB" altLang="it-IT" sz="1400" b="1" dirty="0"/>
                  <a:t>satisfying</a:t>
                </a:r>
                <a:r>
                  <a:rPr lang="en-GB" altLang="it-IT" sz="1400" dirty="0"/>
                  <a:t>. I</a:t>
                </a:r>
                <a:r>
                  <a:rPr lang="en-US" altLang="it-IT" sz="1400" dirty="0"/>
                  <a:t>n particular, the differences between the spectra of healthy and pathological ECG signals can be seen</a:t>
                </a:r>
              </a:p>
              <a:p>
                <a:pPr marL="0" indent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lang="en-US" altLang="it-IT" sz="1400" dirty="0"/>
              </a:p>
              <a:p>
                <a:pPr marL="0" indent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</a:pPr>
                <a:r>
                  <a:rPr lang="en-US" altLang="it-IT" sz="1400" dirty="0"/>
                  <a:t>There is (at least) </a:t>
                </a:r>
                <a:r>
                  <a:rPr lang="en-US" altLang="it-IT" sz="1400" b="1" dirty="0"/>
                  <a:t>one strong limit</a:t>
                </a:r>
                <a:r>
                  <a:rPr lang="en-US" altLang="it-IT" sz="1400" dirty="0"/>
                  <a:t>:</a:t>
                </a:r>
                <a:r>
                  <a:rPr lang="en-GB" altLang="it-IT" sz="1400" dirty="0"/>
                  <a:t> as seen in the examples, when the model order is odd, there is a peak at 0 Hz which is not expected. The reason probably can be found into the number of coefficients of the AR model. In fact, recalling the transfer function of a generic AR model: </a:t>
                </a:r>
                <a:endParaRPr lang="it-IT" altLang="it-IT" sz="1400" b="0" i="1" dirty="0">
                  <a:latin typeface="Cambria Math" panose="02040503050406030204" pitchFamily="18" charset="0"/>
                </a:endParaRPr>
              </a:p>
              <a:p>
                <a:pPr marL="0" indent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altLang="it-IT" sz="14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it-IT" altLang="it-IT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altLang="it-IT" sz="1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it-IT" altLang="it-IT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altLang="it-IT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altLang="it-IT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altLang="it-IT" sz="14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nary>
                            <m:naryPr>
                              <m:chr m:val="∑"/>
                              <m:ctrlPr>
                                <a:rPr lang="it-IT" altLang="it-IT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it-IT" altLang="it-IT" sz="1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it-IT" altLang="it-IT" sz="1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it-IT" altLang="it-IT" sz="1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it-IT" altLang="it-IT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altLang="it-IT" sz="1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it-IT" altLang="it-IT" sz="1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it-IT" altLang="it-IT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altLang="it-IT" sz="14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it-IT" altLang="it-IT" sz="1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it-IT" altLang="it-IT" sz="1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altLang="it-IT" sz="1400" dirty="0"/>
              </a:p>
              <a:p>
                <a:pPr marL="0" indent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lang="en-US" altLang="it-IT" sz="1400" dirty="0"/>
              </a:p>
              <a:p>
                <a:pPr marL="0" indent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</a:pPr>
                <a:r>
                  <a:rPr lang="en-US" altLang="it-IT" sz="1400" dirty="0"/>
                  <a:t>And, as known, such function can be studied looking at the denominator’s roots </a:t>
                </a:r>
                <a14:m>
                  <m:oMath xmlns:m="http://schemas.openxmlformats.org/officeDocument/2006/math">
                    <m:r>
                      <a:rPr lang="it-IT" altLang="it-IT" sz="1400" b="0" i="1" smtClean="0">
                        <a:latin typeface="Cambria Math" panose="02040503050406030204" pitchFamily="18" charset="0"/>
                      </a:rPr>
                      <m:t>1+</m:t>
                    </m:r>
                    <m:nary>
                      <m:naryPr>
                        <m:chr m:val="∑"/>
                        <m:ctrlPr>
                          <a:rPr lang="it-IT" altLang="it-IT" sz="1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it-IT" altLang="it-IT" sz="1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it-IT" altLang="it-IT" sz="1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it-IT" altLang="it-IT" sz="1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  <m:e>
                        <m:sSub>
                          <m:sSubPr>
                            <m:ctrlPr>
                              <a:rPr lang="it-IT" altLang="it-IT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altLang="it-IT" sz="1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it-IT" altLang="it-IT" sz="1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p>
                          <m:sSupPr>
                            <m:ctrlPr>
                              <a:rPr lang="it-IT" altLang="it-IT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altLang="it-IT" sz="1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it-IT" altLang="it-IT" sz="1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it-IT" altLang="it-IT" sz="1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nary>
                    <m:r>
                      <a:rPr lang="it-IT" altLang="it-IT" sz="1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it-IT" sz="1400" dirty="0"/>
                  <a:t> which are, in general, real or in </a:t>
                </a:r>
                <a:r>
                  <a:rPr lang="en-US" altLang="it-IT" sz="1400" i="1" dirty="0"/>
                  <a:t>complex conjugate pairs</a:t>
                </a:r>
                <a:r>
                  <a:rPr lang="en-US" altLang="it-IT" sz="1400" dirty="0"/>
                  <a:t>. If the order </a:t>
                </a:r>
                <a:r>
                  <a:rPr lang="en-US" altLang="it-IT" sz="1400" i="1" dirty="0"/>
                  <a:t>p </a:t>
                </a:r>
                <a:r>
                  <a:rPr lang="en-US" altLang="it-IT" sz="1400" dirty="0"/>
                  <a:t>is odd, there’s the probability of a real root closer to </a:t>
                </a:r>
                <a:r>
                  <a:rPr lang="en-US" altLang="it-IT" sz="1400" i="1" dirty="0"/>
                  <a:t>z=1</a:t>
                </a:r>
                <a:r>
                  <a:rPr lang="en-US" altLang="it-IT" sz="1400" dirty="0"/>
                  <a:t>, leading to a peak in </a:t>
                </a:r>
                <a:r>
                  <a:rPr lang="el-GR" altLang="it-IT" sz="1400" i="1" dirty="0"/>
                  <a:t>ω</a:t>
                </a:r>
                <a:r>
                  <a:rPr lang="it-IT" altLang="it-IT" sz="1400" i="1" dirty="0"/>
                  <a:t>=0</a:t>
                </a:r>
                <a:r>
                  <a:rPr lang="it-IT" altLang="it-IT" sz="1400" dirty="0"/>
                  <a:t>. </a:t>
                </a:r>
                <a:r>
                  <a:rPr lang="en-GB" altLang="it-IT" sz="1400" dirty="0"/>
                  <a:t>Such possibility can be handled probably better if an </a:t>
                </a:r>
                <a:r>
                  <a:rPr lang="en-GB" altLang="it-IT" sz="1400" i="1" dirty="0"/>
                  <a:t>even</a:t>
                </a:r>
                <a:r>
                  <a:rPr lang="en-GB" altLang="it-IT" sz="1400" dirty="0"/>
                  <a:t> order is used, because the roots will be more symmetrical respect to the </a:t>
                </a:r>
                <a:r>
                  <a:rPr lang="en-GB" altLang="it-IT" sz="1400" i="1" dirty="0"/>
                  <a:t>Real</a:t>
                </a:r>
                <a:r>
                  <a:rPr lang="en-GB" altLang="it-IT" sz="1400" dirty="0"/>
                  <a:t> </a:t>
                </a:r>
                <a:r>
                  <a:rPr lang="en-GB" altLang="it-IT" sz="1400" i="1" dirty="0"/>
                  <a:t>Axis</a:t>
                </a:r>
                <a:r>
                  <a:rPr lang="en-GB" altLang="it-IT" sz="1400" dirty="0"/>
                  <a:t> of the unitary circle, leading to a less probably root in </a:t>
                </a:r>
                <a:r>
                  <a:rPr lang="en-GB" altLang="it-IT" sz="1400" i="1" dirty="0"/>
                  <a:t>z=1. </a:t>
                </a:r>
                <a:endParaRPr lang="en-GB" altLang="it-IT" sz="1400" dirty="0"/>
              </a:p>
              <a:p>
                <a:pPr marL="0" indent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lang="en-US" altLang="it-IT" sz="1400" dirty="0"/>
              </a:p>
              <a:p>
                <a:pPr marL="0" indent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</a:pPr>
                <a:r>
                  <a:rPr lang="en-US" altLang="it-IT" sz="1400" dirty="0"/>
                  <a:t>A possibility could be considering only even orders.</a:t>
                </a:r>
              </a:p>
            </p:txBody>
          </p:sp>
        </mc:Choice>
        <mc:Fallback>
          <p:sp>
            <p:nvSpPr>
              <p:cNvPr id="6" name="Rectangle 2">
                <a:extLst>
                  <a:ext uri="{FF2B5EF4-FFF2-40B4-BE49-F238E27FC236}">
                    <a16:creationId xmlns:a16="http://schemas.microsoft.com/office/drawing/2014/main" id="{72216921-F32D-FCB8-56C5-732473CABB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 bwMode="auto">
              <a:xfrm>
                <a:off x="560197" y="1445278"/>
                <a:ext cx="11281283" cy="4689169"/>
              </a:xfrm>
              <a:prstGeom prst="rect">
                <a:avLst/>
              </a:prstGeom>
              <a:blipFill>
                <a:blip r:embed="rId3"/>
                <a:stretch>
                  <a:fillRect l="-216" b="-91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5802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080D17D-5CB5-7A4C-86CF-032C6E6BE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5458"/>
            <a:ext cx="10515600" cy="4722511"/>
          </a:xfrm>
        </p:spPr>
        <p:txBody>
          <a:bodyPr>
            <a:noAutofit/>
          </a:bodyPr>
          <a:lstStyle/>
          <a:p>
            <a:r>
              <a:rPr lang="en-US" sz="2400" dirty="0"/>
              <a:t>Correction of previous declarations about data</a:t>
            </a:r>
          </a:p>
          <a:p>
            <a:r>
              <a:rPr lang="en-US" sz="2400" dirty="0"/>
              <a:t>Why delve into spectral analysis</a:t>
            </a:r>
          </a:p>
          <a:p>
            <a:pPr lvl="1"/>
            <a:r>
              <a:rPr lang="en-US" sz="2000" dirty="0"/>
              <a:t>Expectations on EG spectrum</a:t>
            </a:r>
          </a:p>
          <a:p>
            <a:r>
              <a:rPr lang="en-US" sz="2400" dirty="0"/>
              <a:t>Processing pipeline to estimate spectrum</a:t>
            </a:r>
          </a:p>
          <a:p>
            <a:pPr lvl="1"/>
            <a:r>
              <a:rPr lang="en-US" sz="2000" dirty="0"/>
              <a:t>Filtering strategy</a:t>
            </a:r>
          </a:p>
          <a:p>
            <a:pPr lvl="1"/>
            <a:r>
              <a:rPr lang="en-US" sz="2000" dirty="0"/>
              <a:t>Spectrum estimation strategy</a:t>
            </a:r>
          </a:p>
          <a:p>
            <a:r>
              <a:rPr lang="en-US" sz="2400" dirty="0"/>
              <a:t>Results on external data</a:t>
            </a:r>
          </a:p>
          <a:p>
            <a:r>
              <a:rPr lang="en-US" sz="2400" dirty="0"/>
              <a:t>Conclusions </a:t>
            </a:r>
          </a:p>
          <a:p>
            <a:pPr marL="0" indent="0">
              <a:buNone/>
            </a:pPr>
            <a:endParaRPr lang="en-US" sz="2000" dirty="0"/>
          </a:p>
          <a:p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4994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References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20</a:t>
            </a:fld>
            <a:endParaRPr lang="en-US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B88F10A3-B51A-5737-E391-BBC862C3D528}"/>
              </a:ext>
            </a:extLst>
          </p:cNvPr>
          <p:cNvSpPr/>
          <p:nvPr/>
        </p:nvSpPr>
        <p:spPr>
          <a:xfrm>
            <a:off x="6723157" y="1812745"/>
            <a:ext cx="206547" cy="1680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6334AD31-F8CD-F096-F547-4896E55300D2}"/>
              </a:ext>
            </a:extLst>
          </p:cNvPr>
          <p:cNvSpPr/>
          <p:nvPr/>
        </p:nvSpPr>
        <p:spPr>
          <a:xfrm>
            <a:off x="5468844" y="2179320"/>
            <a:ext cx="223296" cy="16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72216921-F32D-FCB8-56C5-732473CABB0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32765" y="1650815"/>
            <a:ext cx="10656443" cy="4278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lang="en-GB" altLang="it-IT" sz="1600" dirty="0" err="1"/>
              <a:t>Sörnmo</a:t>
            </a:r>
            <a:r>
              <a:rPr lang="en-GB" altLang="it-IT" sz="1600" dirty="0"/>
              <a:t>, Leif, and Pablo Laguna. "Electrocardiogram (ECG) signal processing." Wiley encyclopaedia of biomedical engineering (2006).</a:t>
            </a:r>
          </a:p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endParaRPr lang="en-GB" altLang="it-IT" sz="1600" dirty="0"/>
          </a:p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kumimoji="0" lang="en-GB" altLang="it-IT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Saraiva, João &amp; Plácido da Silva, Hugo &amp; Fred, Ana. (2022). Denoising and Artifact Removal of the Electrocardiogram, Electrodermal Activity and Accelerometery for Continuous Ambulatory Monitoring of Epileptic Seizures with Wearable Devices. 10.13140/RG.2.2.10053.12004. </a:t>
            </a:r>
          </a:p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endParaRPr kumimoji="0" lang="en-GB" altLang="it-IT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kumimoji="0" lang="en-US" altLang="it-IT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Singh, Brij N., and Arvind K. Tiwari. "Optimal selection of wavelet basis function applied to ECG signal denoising." Digital signal processing 16.3 (2006): 275-287.</a:t>
            </a:r>
          </a:p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endParaRPr lang="en-US" altLang="it-IT" sz="1600" dirty="0"/>
          </a:p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kumimoji="0" lang="en-US" altLang="it-IT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Donoho, David L. "De-noising by soft-thresholding." IEEE transactions on information theory 41.3 (1995): 613-627.</a:t>
            </a:r>
          </a:p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endParaRPr kumimoji="0" lang="en-US" altLang="it-IT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kumimoji="0" lang="en-GB" altLang="it-IT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Übeyli</a:t>
            </a:r>
            <a:r>
              <a:rPr kumimoji="0" lang="en-GB" altLang="it-IT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GB" altLang="it-IT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Elif</a:t>
            </a:r>
            <a:r>
              <a:rPr kumimoji="0" lang="en-GB" altLang="it-IT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GB" altLang="it-IT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Derya</a:t>
            </a:r>
            <a:r>
              <a:rPr kumimoji="0" lang="en-GB" altLang="it-IT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Dean Cvetkovic, and Irena </a:t>
            </a:r>
            <a:r>
              <a:rPr kumimoji="0" lang="en-GB" altLang="it-IT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Cosic</a:t>
            </a:r>
            <a:r>
              <a:rPr kumimoji="0" lang="en-GB" altLang="it-IT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 "AR spectral analysis technique for human PPG, ECG and EEG signals." Journal of Medical Systems 32 (2008): 201-206.</a:t>
            </a:r>
          </a:p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endParaRPr kumimoji="0" lang="en-GB" altLang="it-IT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kumimoji="0" lang="en-US" altLang="it-IT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Nayak, Jagadish, et al. "AR modeling of heart rate signals." 2004 IEEE Region 10 Conference TENCON 2004.. IEEE, 2004.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it-IT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707501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MIT-BIH arrythmia database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21</a:t>
            </a:fld>
            <a:endParaRPr lang="en-US"/>
          </a:p>
        </p:txBody>
      </p:sp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D9704C79-DF15-E314-C934-557E33389704}"/>
              </a:ext>
            </a:extLst>
          </p:cNvPr>
          <p:cNvSpPr txBox="1">
            <a:spLocks/>
          </p:cNvSpPr>
          <p:nvPr/>
        </p:nvSpPr>
        <p:spPr>
          <a:xfrm>
            <a:off x="342103" y="1432423"/>
            <a:ext cx="5455194" cy="37888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latin typeface="+mj-lt"/>
              </a:rPr>
              <a:t>General Characteristics:</a:t>
            </a:r>
          </a:p>
          <a:p>
            <a:pPr lvl="1"/>
            <a:r>
              <a:rPr lang="en-US" sz="1400" b="1" dirty="0">
                <a:latin typeface="+mj-lt"/>
              </a:rPr>
              <a:t>Number of patients:</a:t>
            </a:r>
            <a:r>
              <a:rPr lang="en-US" sz="1400" dirty="0">
                <a:latin typeface="+mj-lt"/>
              </a:rPr>
              <a:t> Contains recordings from 47 patients (48 half-hour records, leading to 24h of ECG signal).</a:t>
            </a:r>
          </a:p>
          <a:p>
            <a:pPr lvl="1"/>
            <a:r>
              <a:rPr lang="en-US" sz="1400" b="1" dirty="0">
                <a:latin typeface="+mj-lt"/>
              </a:rPr>
              <a:t>Origin:</a:t>
            </a:r>
            <a:r>
              <a:rPr lang="en-US" sz="1400" dirty="0">
                <a:latin typeface="+mj-lt"/>
              </a:rPr>
              <a:t> Collected at MIT with the BIH arrythmia laboratories.</a:t>
            </a:r>
          </a:p>
          <a:p>
            <a:pPr lvl="1"/>
            <a:r>
              <a:rPr lang="en-US" sz="1400" b="1" dirty="0">
                <a:latin typeface="+mj-lt"/>
              </a:rPr>
              <a:t>Year:</a:t>
            </a:r>
            <a:r>
              <a:rPr lang="en-US" sz="1400" dirty="0">
                <a:latin typeface="+mj-lt"/>
              </a:rPr>
              <a:t> Originally published in 1980, with subsequent updates and revisions.</a:t>
            </a:r>
          </a:p>
          <a:p>
            <a:r>
              <a:rPr lang="en-GB" sz="1800" b="1" dirty="0">
                <a:latin typeface="+mj-lt"/>
              </a:rPr>
              <a:t>Data Format (for each record)</a:t>
            </a:r>
          </a:p>
          <a:p>
            <a:pPr lvl="1"/>
            <a:r>
              <a:rPr lang="en-GB" sz="1400" b="1" dirty="0">
                <a:latin typeface="+mj-lt"/>
              </a:rPr>
              <a:t>.</a:t>
            </a:r>
            <a:r>
              <a:rPr lang="en-GB" sz="1400" b="1" dirty="0" err="1">
                <a:latin typeface="+mj-lt"/>
              </a:rPr>
              <a:t>dat</a:t>
            </a:r>
            <a:r>
              <a:rPr lang="en-GB" sz="1400" dirty="0">
                <a:latin typeface="+mj-lt"/>
              </a:rPr>
              <a:t>: raw data in binary format (11-bit per sample) from different leads, sampled at 360 Hz, </a:t>
            </a:r>
          </a:p>
          <a:p>
            <a:pPr lvl="1"/>
            <a:r>
              <a:rPr lang="en-GB" sz="1400" b="1" dirty="0">
                <a:latin typeface="+mj-lt"/>
              </a:rPr>
              <a:t>.</a:t>
            </a:r>
            <a:r>
              <a:rPr lang="en-GB" sz="1400" b="1" dirty="0" err="1">
                <a:latin typeface="+mj-lt"/>
              </a:rPr>
              <a:t>hea</a:t>
            </a:r>
            <a:r>
              <a:rPr lang="en-GB" sz="1400" dirty="0">
                <a:latin typeface="+mj-lt"/>
              </a:rPr>
              <a:t>: header of the corresponding </a:t>
            </a:r>
            <a:r>
              <a:rPr lang="en-GB" sz="1400" i="1" dirty="0">
                <a:latin typeface="+mj-lt"/>
              </a:rPr>
              <a:t>.</a:t>
            </a:r>
            <a:r>
              <a:rPr lang="en-GB" sz="1400" i="1" dirty="0" err="1">
                <a:latin typeface="+mj-lt"/>
              </a:rPr>
              <a:t>dat</a:t>
            </a:r>
            <a:r>
              <a:rPr lang="en-GB" sz="1400" i="1" dirty="0">
                <a:latin typeface="+mj-lt"/>
              </a:rPr>
              <a:t> </a:t>
            </a:r>
            <a:r>
              <a:rPr lang="en-GB" sz="1400" dirty="0">
                <a:latin typeface="+mj-lt"/>
              </a:rPr>
              <a:t>file containing information about sampling frequency, leads recorded, calibration, patient…</a:t>
            </a:r>
          </a:p>
          <a:p>
            <a:pPr lvl="1"/>
            <a:r>
              <a:rPr lang="en-GB" sz="1400" b="1" dirty="0">
                <a:latin typeface="+mj-lt"/>
              </a:rPr>
              <a:t>.</a:t>
            </a:r>
            <a:r>
              <a:rPr lang="en-GB" sz="1400" b="1" dirty="0" err="1">
                <a:latin typeface="+mj-lt"/>
              </a:rPr>
              <a:t>atr</a:t>
            </a:r>
            <a:r>
              <a:rPr lang="en-GB" sz="1400" dirty="0">
                <a:latin typeface="+mj-lt"/>
              </a:rPr>
              <a:t>: manual annotations about the pathologies </a:t>
            </a:r>
          </a:p>
          <a:p>
            <a:pPr lvl="1"/>
            <a:r>
              <a:rPr lang="en-GB" sz="1400" b="1" dirty="0">
                <a:latin typeface="+mj-lt"/>
              </a:rPr>
              <a:t>.</a:t>
            </a:r>
            <a:r>
              <a:rPr lang="en-GB" sz="1400" b="1" dirty="0" err="1">
                <a:latin typeface="+mj-lt"/>
              </a:rPr>
              <a:t>qrs</a:t>
            </a:r>
            <a:r>
              <a:rPr lang="en-GB" sz="1400" b="1" dirty="0">
                <a:latin typeface="+mj-lt"/>
              </a:rPr>
              <a:t>, .</a:t>
            </a:r>
            <a:r>
              <a:rPr lang="en-GB" sz="1400" b="1" dirty="0" err="1">
                <a:latin typeface="+mj-lt"/>
              </a:rPr>
              <a:t>xws</a:t>
            </a:r>
            <a:r>
              <a:rPr lang="en-GB" sz="1400" dirty="0">
                <a:latin typeface="+mj-lt"/>
              </a:rPr>
              <a:t>: other information about QRS complex position and waveform data</a:t>
            </a:r>
          </a:p>
          <a:p>
            <a:pPr lvl="1"/>
            <a:endParaRPr lang="en-GB" sz="1400" dirty="0">
              <a:latin typeface="WarnockPro-Light"/>
            </a:endParaRPr>
          </a:p>
          <a:p>
            <a:r>
              <a:rPr lang="en-GB" sz="1800" dirty="0">
                <a:latin typeface="WarnockPro-Light"/>
              </a:rPr>
              <a:t>This database is widely used </a:t>
            </a:r>
            <a:r>
              <a:rPr lang="en-US" sz="1800" dirty="0">
                <a:latin typeface="WarnockPro-Light"/>
              </a:rPr>
              <a:t>in research for developing and testing arrhythmia detection algorithms.</a:t>
            </a:r>
            <a:r>
              <a:rPr lang="en-GB" sz="1800" dirty="0">
                <a:latin typeface="WarnockPro-Light"/>
              </a:rPr>
              <a:t> </a:t>
            </a:r>
          </a:p>
        </p:txBody>
      </p:sp>
      <p:grpSp>
        <p:nvGrpSpPr>
          <p:cNvPr id="5" name="Gruppo 4">
            <a:extLst>
              <a:ext uri="{FF2B5EF4-FFF2-40B4-BE49-F238E27FC236}">
                <a16:creationId xmlns:a16="http://schemas.microsoft.com/office/drawing/2014/main" id="{65EF6908-596B-0807-EE55-9E5F3498D35F}"/>
              </a:ext>
            </a:extLst>
          </p:cNvPr>
          <p:cNvGrpSpPr/>
          <p:nvPr/>
        </p:nvGrpSpPr>
        <p:grpSpPr>
          <a:xfrm>
            <a:off x="6047232" y="1434394"/>
            <a:ext cx="5802665" cy="4404179"/>
            <a:chOff x="6047232" y="1434394"/>
            <a:chExt cx="5802665" cy="4404179"/>
          </a:xfrm>
        </p:grpSpPr>
        <p:sp>
          <p:nvSpPr>
            <p:cNvPr id="7" name="Rettangolo con angoli arrotondati 6">
              <a:extLst>
                <a:ext uri="{FF2B5EF4-FFF2-40B4-BE49-F238E27FC236}">
                  <a16:creationId xmlns:a16="http://schemas.microsoft.com/office/drawing/2014/main" id="{3DDEB537-6713-E026-87CC-6F4ECB45AC6E}"/>
                </a:ext>
              </a:extLst>
            </p:cNvPr>
            <p:cNvSpPr/>
            <p:nvPr/>
          </p:nvSpPr>
          <p:spPr>
            <a:xfrm>
              <a:off x="6047232" y="1465040"/>
              <a:ext cx="1572006" cy="53353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002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Original folder</a:t>
              </a:r>
            </a:p>
          </p:txBody>
        </p:sp>
        <p:sp>
          <p:nvSpPr>
            <p:cNvPr id="9" name="Rettangolo con angoli arrotondati 8">
              <a:extLst>
                <a:ext uri="{FF2B5EF4-FFF2-40B4-BE49-F238E27FC236}">
                  <a16:creationId xmlns:a16="http://schemas.microsoft.com/office/drawing/2014/main" id="{FEA77A7C-DBE7-B80E-2ED4-C8DDC9B7F73B}"/>
                </a:ext>
              </a:extLst>
            </p:cNvPr>
            <p:cNvSpPr/>
            <p:nvPr/>
          </p:nvSpPr>
          <p:spPr>
            <a:xfrm>
              <a:off x="6079236" y="2353990"/>
              <a:ext cx="1097280" cy="53353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002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/>
                <a:t>For each record</a:t>
              </a:r>
            </a:p>
          </p:txBody>
        </p:sp>
        <p:sp>
          <p:nvSpPr>
            <p:cNvPr id="14" name="Rettangolo con angoli arrotondati 13">
              <a:extLst>
                <a:ext uri="{FF2B5EF4-FFF2-40B4-BE49-F238E27FC236}">
                  <a16:creationId xmlns:a16="http://schemas.microsoft.com/office/drawing/2014/main" id="{F27DC861-1D81-96DA-21F1-56F68E8793B0}"/>
                </a:ext>
              </a:extLst>
            </p:cNvPr>
            <p:cNvSpPr/>
            <p:nvPr/>
          </p:nvSpPr>
          <p:spPr>
            <a:xfrm>
              <a:off x="10177272" y="3056444"/>
              <a:ext cx="1672625" cy="906528"/>
            </a:xfrm>
            <a:prstGeom prst="roundRect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1400" dirty="0"/>
                <a:t>.</a:t>
              </a:r>
              <a:r>
                <a:rPr lang="en-GB" sz="1400" dirty="0" err="1"/>
                <a:t>dat</a:t>
              </a:r>
              <a:r>
                <a:rPr lang="en-GB" sz="1400" dirty="0"/>
                <a:t> from lead1 correctly converted from binary  format</a:t>
              </a:r>
            </a:p>
          </p:txBody>
        </p:sp>
        <p:sp>
          <p:nvSpPr>
            <p:cNvPr id="19" name="Rettangolo con angoli arrotondati 18">
              <a:extLst>
                <a:ext uri="{FF2B5EF4-FFF2-40B4-BE49-F238E27FC236}">
                  <a16:creationId xmlns:a16="http://schemas.microsoft.com/office/drawing/2014/main" id="{647124A2-A3D9-1F82-C520-685351959D82}"/>
                </a:ext>
              </a:extLst>
            </p:cNvPr>
            <p:cNvSpPr/>
            <p:nvPr/>
          </p:nvSpPr>
          <p:spPr>
            <a:xfrm>
              <a:off x="6079236" y="3242940"/>
              <a:ext cx="1097280" cy="533537"/>
            </a:xfrm>
            <a:prstGeom prst="roundRect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/>
                <a:t>Header decoding</a:t>
              </a:r>
            </a:p>
          </p:txBody>
        </p:sp>
        <p:sp>
          <p:nvSpPr>
            <p:cNvPr id="20" name="Rettangolo con angoli arrotondati 19">
              <a:extLst>
                <a:ext uri="{FF2B5EF4-FFF2-40B4-BE49-F238E27FC236}">
                  <a16:creationId xmlns:a16="http://schemas.microsoft.com/office/drawing/2014/main" id="{503ACF8C-4AA0-7C78-17A2-D4D948587251}"/>
                </a:ext>
              </a:extLst>
            </p:cNvPr>
            <p:cNvSpPr/>
            <p:nvPr/>
          </p:nvSpPr>
          <p:spPr>
            <a:xfrm>
              <a:off x="7619238" y="3143948"/>
              <a:ext cx="2191512" cy="731520"/>
            </a:xfrm>
            <a:prstGeom prst="roundRect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1200" dirty="0"/>
                <a:t>Calibration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1200" dirty="0"/>
                <a:t>Leads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1200" dirty="0"/>
                <a:t>Sampling frequency</a:t>
              </a:r>
            </a:p>
          </p:txBody>
        </p:sp>
        <p:sp>
          <p:nvSpPr>
            <p:cNvPr id="21" name="Rettangolo con angoli arrotondati 20">
              <a:extLst>
                <a:ext uri="{FF2B5EF4-FFF2-40B4-BE49-F238E27FC236}">
                  <a16:creationId xmlns:a16="http://schemas.microsoft.com/office/drawing/2014/main" id="{B5E58A76-040B-D099-6F01-00266949E67E}"/>
                </a:ext>
              </a:extLst>
            </p:cNvPr>
            <p:cNvSpPr/>
            <p:nvPr/>
          </p:nvSpPr>
          <p:spPr>
            <a:xfrm>
              <a:off x="10198244" y="4247523"/>
              <a:ext cx="1630680" cy="44870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002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1400" dirty="0"/>
                <a:t>Saving into a Matlab struct</a:t>
              </a:r>
            </a:p>
          </p:txBody>
        </p:sp>
        <p:cxnSp>
          <p:nvCxnSpPr>
            <p:cNvPr id="23" name="Connettore 2 22">
              <a:extLst>
                <a:ext uri="{FF2B5EF4-FFF2-40B4-BE49-F238E27FC236}">
                  <a16:creationId xmlns:a16="http://schemas.microsoft.com/office/drawing/2014/main" id="{4042E3F8-3BD8-F5BA-F817-AD9475FA4DA1}"/>
                </a:ext>
              </a:extLst>
            </p:cNvPr>
            <p:cNvCxnSpPr/>
            <p:nvPr/>
          </p:nvCxnSpPr>
          <p:spPr>
            <a:xfrm>
              <a:off x="6501384" y="1998577"/>
              <a:ext cx="0" cy="355413"/>
            </a:xfrm>
            <a:prstGeom prst="straightConnector1">
              <a:avLst/>
            </a:prstGeom>
            <a:ln w="190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4" name="Connettore 2 23">
              <a:extLst>
                <a:ext uri="{FF2B5EF4-FFF2-40B4-BE49-F238E27FC236}">
                  <a16:creationId xmlns:a16="http://schemas.microsoft.com/office/drawing/2014/main" id="{338EA47E-8A42-EF48-E437-4863D9359D4B}"/>
                </a:ext>
              </a:extLst>
            </p:cNvPr>
            <p:cNvCxnSpPr>
              <a:cxnSpLocks/>
            </p:cNvCxnSpPr>
            <p:nvPr/>
          </p:nvCxnSpPr>
          <p:spPr>
            <a:xfrm>
              <a:off x="6511290" y="2914650"/>
              <a:ext cx="0" cy="328290"/>
            </a:xfrm>
            <a:prstGeom prst="straightConnector1">
              <a:avLst/>
            </a:prstGeom>
            <a:ln w="190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7" name="Connettore 2 26">
              <a:extLst>
                <a:ext uri="{FF2B5EF4-FFF2-40B4-BE49-F238E27FC236}">
                  <a16:creationId xmlns:a16="http://schemas.microsoft.com/office/drawing/2014/main" id="{0166AA8D-003F-4754-1D4E-29842ACD3C2C}"/>
                </a:ext>
              </a:extLst>
            </p:cNvPr>
            <p:cNvCxnSpPr>
              <a:cxnSpLocks/>
              <a:stCxn id="19" idx="3"/>
              <a:endCxn id="20" idx="1"/>
            </p:cNvCxnSpPr>
            <p:nvPr/>
          </p:nvCxnSpPr>
          <p:spPr>
            <a:xfrm flipV="1">
              <a:off x="7176516" y="3509708"/>
              <a:ext cx="442722" cy="1"/>
            </a:xfrm>
            <a:prstGeom prst="straightConnector1">
              <a:avLst/>
            </a:prstGeom>
            <a:ln w="190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1" name="Connettore 2 30">
              <a:extLst>
                <a:ext uri="{FF2B5EF4-FFF2-40B4-BE49-F238E27FC236}">
                  <a16:creationId xmlns:a16="http://schemas.microsoft.com/office/drawing/2014/main" id="{9F413AD8-A001-89BF-36BF-EAAA677312FA}"/>
                </a:ext>
              </a:extLst>
            </p:cNvPr>
            <p:cNvCxnSpPr>
              <a:cxnSpLocks/>
              <a:endCxn id="14" idx="1"/>
            </p:cNvCxnSpPr>
            <p:nvPr/>
          </p:nvCxnSpPr>
          <p:spPr>
            <a:xfrm flipV="1">
              <a:off x="9810750" y="3509708"/>
              <a:ext cx="366522" cy="1"/>
            </a:xfrm>
            <a:prstGeom prst="straightConnector1">
              <a:avLst/>
            </a:prstGeom>
            <a:ln w="190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3" name="Connettore 2 32">
              <a:extLst>
                <a:ext uri="{FF2B5EF4-FFF2-40B4-BE49-F238E27FC236}">
                  <a16:creationId xmlns:a16="http://schemas.microsoft.com/office/drawing/2014/main" id="{19059164-87E5-7BDA-44CB-74B9990B9E97}"/>
                </a:ext>
              </a:extLst>
            </p:cNvPr>
            <p:cNvCxnSpPr>
              <a:cxnSpLocks/>
              <a:stCxn id="14" idx="2"/>
              <a:endCxn id="21" idx="0"/>
            </p:cNvCxnSpPr>
            <p:nvPr/>
          </p:nvCxnSpPr>
          <p:spPr>
            <a:xfrm flipH="1">
              <a:off x="11013584" y="3962972"/>
              <a:ext cx="1" cy="284551"/>
            </a:xfrm>
            <a:prstGeom prst="straightConnector1">
              <a:avLst/>
            </a:prstGeom>
            <a:ln w="190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40" name="Rettangolo con angoli arrotondati 39">
              <a:extLst>
                <a:ext uri="{FF2B5EF4-FFF2-40B4-BE49-F238E27FC236}">
                  <a16:creationId xmlns:a16="http://schemas.microsoft.com/office/drawing/2014/main" id="{FFEA367D-CE4F-892A-EBC0-3DDA5913DD14}"/>
                </a:ext>
              </a:extLst>
            </p:cNvPr>
            <p:cNvSpPr/>
            <p:nvPr/>
          </p:nvSpPr>
          <p:spPr>
            <a:xfrm>
              <a:off x="6096000" y="5206045"/>
              <a:ext cx="5088672" cy="632528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1200" dirty="0"/>
                <a:t>Note: annotations about single episodes of arrythmia were not saved because not necessary to proceed with the analysis, the crucial point is that these ECG records present a certain pathology</a:t>
              </a:r>
            </a:p>
          </p:txBody>
        </p:sp>
        <p:sp>
          <p:nvSpPr>
            <p:cNvPr id="3" name="Rettangolo con angoli arrotondati 2">
              <a:extLst>
                <a:ext uri="{FF2B5EF4-FFF2-40B4-BE49-F238E27FC236}">
                  <a16:creationId xmlns:a16="http://schemas.microsoft.com/office/drawing/2014/main" id="{D10A403D-04CA-B71C-1A3B-FA40BDA209E1}"/>
                </a:ext>
              </a:extLst>
            </p:cNvPr>
            <p:cNvSpPr/>
            <p:nvPr/>
          </p:nvSpPr>
          <p:spPr>
            <a:xfrm>
              <a:off x="8095942" y="1434394"/>
              <a:ext cx="3491168" cy="622330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Data extraction pipeline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69913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MIT-BIH arrythmia DB: preprocessing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22</a:t>
            </a:fld>
            <a:endParaRPr lang="en-US"/>
          </a:p>
        </p:txBody>
      </p:sp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D9704C79-DF15-E314-C934-557E33389704}"/>
              </a:ext>
            </a:extLst>
          </p:cNvPr>
          <p:cNvSpPr txBox="1">
            <a:spLocks/>
          </p:cNvSpPr>
          <p:nvPr/>
        </p:nvSpPr>
        <p:spPr>
          <a:xfrm>
            <a:off x="342103" y="1432423"/>
            <a:ext cx="5455194" cy="37888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latin typeface="+mj-lt"/>
              </a:rPr>
              <a:t>First look on data:</a:t>
            </a:r>
          </a:p>
          <a:p>
            <a:pPr lvl="1"/>
            <a:r>
              <a:rPr lang="en-US" sz="1400" dirty="0">
                <a:latin typeface="+mj-lt"/>
              </a:rPr>
              <a:t>Data present clearly </a:t>
            </a:r>
            <a:r>
              <a:rPr lang="en-US" sz="1400" b="1" dirty="0">
                <a:latin typeface="+mj-lt"/>
              </a:rPr>
              <a:t>high</a:t>
            </a:r>
            <a:r>
              <a:rPr lang="en-US" sz="1400" dirty="0">
                <a:latin typeface="+mj-lt"/>
              </a:rPr>
              <a:t> </a:t>
            </a:r>
            <a:r>
              <a:rPr lang="en-US" sz="1400" b="1" dirty="0">
                <a:latin typeface="+mj-lt"/>
              </a:rPr>
              <a:t>frequency</a:t>
            </a:r>
            <a:r>
              <a:rPr lang="en-US" sz="1400" dirty="0">
                <a:latin typeface="+mj-lt"/>
              </a:rPr>
              <a:t> </a:t>
            </a:r>
            <a:r>
              <a:rPr lang="en-US" sz="1400" b="1" dirty="0">
                <a:latin typeface="+mj-lt"/>
              </a:rPr>
              <a:t>noise</a:t>
            </a:r>
            <a:r>
              <a:rPr lang="en-US" sz="1400" dirty="0">
                <a:latin typeface="+mj-lt"/>
              </a:rPr>
              <a:t>. Probably these data should be filtered before proceeding with other evaluations. </a:t>
            </a:r>
          </a:p>
          <a:p>
            <a:pPr lvl="1"/>
            <a:r>
              <a:rPr lang="en-US" sz="1400" dirty="0">
                <a:latin typeface="+mj-lt"/>
              </a:rPr>
              <a:t>In our case, as we would like to investigate the behavior at high frequency, </a:t>
            </a:r>
            <a:r>
              <a:rPr lang="en-US" sz="1400" b="1" dirty="0">
                <a:latin typeface="+mj-lt"/>
              </a:rPr>
              <a:t>cleaning</a:t>
            </a:r>
            <a:r>
              <a:rPr lang="en-US" sz="1400" dirty="0">
                <a:latin typeface="+mj-lt"/>
              </a:rPr>
              <a:t> the signal clearly </a:t>
            </a:r>
            <a:r>
              <a:rPr lang="en-US" sz="1400" b="1" dirty="0">
                <a:latin typeface="+mj-lt"/>
              </a:rPr>
              <a:t>leads</a:t>
            </a:r>
            <a:r>
              <a:rPr lang="en-US" sz="1400" dirty="0">
                <a:latin typeface="+mj-lt"/>
              </a:rPr>
              <a:t> to an </a:t>
            </a:r>
            <a:r>
              <a:rPr lang="en-US" sz="1400" b="1" dirty="0">
                <a:latin typeface="+mj-lt"/>
              </a:rPr>
              <a:t>error</a:t>
            </a:r>
          </a:p>
          <a:p>
            <a:pPr marL="457200" lvl="1" indent="0">
              <a:buNone/>
            </a:pPr>
            <a:endParaRPr lang="en-US" sz="1400" b="1" dirty="0">
              <a:latin typeface="+mj-lt"/>
            </a:endParaRPr>
          </a:p>
          <a:p>
            <a:r>
              <a:rPr lang="en-US" sz="1800" b="1" dirty="0">
                <a:latin typeface="+mj-lt"/>
              </a:rPr>
              <a:t>Data preprocessing pipeline:</a:t>
            </a:r>
          </a:p>
          <a:p>
            <a:pPr lvl="1"/>
            <a:r>
              <a:rPr lang="en-US" sz="1400" b="1" dirty="0">
                <a:latin typeface="+mj-lt"/>
              </a:rPr>
              <a:t>Drift</a:t>
            </a:r>
            <a:r>
              <a:rPr lang="en-US" sz="1400" dirty="0">
                <a:latin typeface="+mj-lt"/>
              </a:rPr>
              <a:t> </a:t>
            </a:r>
            <a:r>
              <a:rPr lang="en-US" sz="1400" b="1" dirty="0">
                <a:latin typeface="+mj-lt"/>
              </a:rPr>
              <a:t>removing</a:t>
            </a:r>
            <a:r>
              <a:rPr lang="en-US" sz="1400" dirty="0">
                <a:latin typeface="+mj-lt"/>
              </a:rPr>
              <a:t> with High Pass filter </a:t>
            </a:r>
          </a:p>
          <a:p>
            <a:pPr lvl="1"/>
            <a:r>
              <a:rPr lang="en-US" sz="1400" b="1" dirty="0">
                <a:latin typeface="+mj-lt"/>
              </a:rPr>
              <a:t>Mean</a:t>
            </a:r>
            <a:r>
              <a:rPr lang="en-US" sz="1400" dirty="0">
                <a:latin typeface="+mj-lt"/>
              </a:rPr>
              <a:t> </a:t>
            </a:r>
            <a:r>
              <a:rPr lang="en-US" sz="1400" b="1" dirty="0">
                <a:latin typeface="+mj-lt"/>
              </a:rPr>
              <a:t>removing</a:t>
            </a:r>
            <a:r>
              <a:rPr lang="en-US" sz="1400" dirty="0">
                <a:latin typeface="+mj-lt"/>
              </a:rPr>
              <a:t> </a:t>
            </a:r>
          </a:p>
          <a:p>
            <a:pPr lvl="1"/>
            <a:r>
              <a:rPr lang="en-US" sz="1400" dirty="0">
                <a:latin typeface="+mj-lt"/>
              </a:rPr>
              <a:t>Record </a:t>
            </a:r>
            <a:r>
              <a:rPr lang="en-US" sz="1400" b="1" dirty="0">
                <a:latin typeface="+mj-lt"/>
              </a:rPr>
              <a:t>subdivision</a:t>
            </a:r>
            <a:r>
              <a:rPr lang="en-US" sz="1400" dirty="0">
                <a:latin typeface="+mj-lt"/>
              </a:rPr>
              <a:t> to augment the total number of signals:</a:t>
            </a:r>
          </a:p>
          <a:p>
            <a:pPr lvl="2"/>
            <a:r>
              <a:rPr lang="en-US" sz="1100" dirty="0">
                <a:latin typeface="+mj-lt"/>
              </a:rPr>
              <a:t>For each patient: 100 randomly selected signals of 10 seconds of duration</a:t>
            </a:r>
          </a:p>
          <a:p>
            <a:pPr lvl="2"/>
            <a:r>
              <a:rPr lang="en-US" sz="1100" dirty="0">
                <a:latin typeface="+mj-lt"/>
              </a:rPr>
              <a:t>Leading to </a:t>
            </a:r>
            <a:r>
              <a:rPr lang="en-US" sz="1100" b="1" dirty="0">
                <a:latin typeface="+mj-lt"/>
              </a:rPr>
              <a:t>4800 signals</a:t>
            </a:r>
          </a:p>
          <a:p>
            <a:r>
              <a:rPr lang="en-US" sz="1800" dirty="0">
                <a:latin typeface="+mj-lt"/>
              </a:rPr>
              <a:t>These </a:t>
            </a:r>
            <a:r>
              <a:rPr lang="en-US" sz="1800" b="1" dirty="0">
                <a:latin typeface="+mj-lt"/>
              </a:rPr>
              <a:t>sub-signals</a:t>
            </a:r>
            <a:r>
              <a:rPr lang="en-US" sz="1800" dirty="0">
                <a:latin typeface="+mj-lt"/>
              </a:rPr>
              <a:t> were used for each subject to evaluate the spectrum</a:t>
            </a:r>
          </a:p>
        </p:txBody>
      </p:sp>
      <p:pic>
        <p:nvPicPr>
          <p:cNvPr id="5" name="Immagine 4" descr="Immagine che contiene schermata, linea, tipografia, design&#10;&#10;Descrizione generata automaticamente">
            <a:extLst>
              <a:ext uri="{FF2B5EF4-FFF2-40B4-BE49-F238E27FC236}">
                <a16:creationId xmlns:a16="http://schemas.microsoft.com/office/drawing/2014/main" id="{6B74F276-24D4-55DC-4976-7A3E3957801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83" t="4056" r="8048" b="4665"/>
          <a:stretch/>
        </p:blipFill>
        <p:spPr>
          <a:xfrm>
            <a:off x="6095999" y="1432423"/>
            <a:ext cx="3477769" cy="1964841"/>
          </a:xfrm>
          <a:prstGeom prst="rect">
            <a:avLst/>
          </a:prstGeom>
        </p:spPr>
      </p:pic>
      <p:sp>
        <p:nvSpPr>
          <p:cNvPr id="12" name="Rettangolo con angoli arrotondati 11">
            <a:extLst>
              <a:ext uri="{FF2B5EF4-FFF2-40B4-BE49-F238E27FC236}">
                <a16:creationId xmlns:a16="http://schemas.microsoft.com/office/drawing/2014/main" id="{A6B0243D-3DE9-2682-BFC7-B3F702CBEC8A}"/>
              </a:ext>
            </a:extLst>
          </p:cNvPr>
          <p:cNvSpPr/>
          <p:nvPr/>
        </p:nvSpPr>
        <p:spPr>
          <a:xfrm>
            <a:off x="7240523" y="1426192"/>
            <a:ext cx="1188720" cy="25413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Signal example</a:t>
            </a:r>
            <a:r>
              <a:rPr lang="it-IT" sz="1200" dirty="0"/>
              <a:t> </a:t>
            </a:r>
          </a:p>
        </p:txBody>
      </p:sp>
      <p:grpSp>
        <p:nvGrpSpPr>
          <p:cNvPr id="3" name="Gruppo 2">
            <a:extLst>
              <a:ext uri="{FF2B5EF4-FFF2-40B4-BE49-F238E27FC236}">
                <a16:creationId xmlns:a16="http://schemas.microsoft.com/office/drawing/2014/main" id="{53222659-DA22-AC15-1FF6-B64D6C5D9604}"/>
              </a:ext>
            </a:extLst>
          </p:cNvPr>
          <p:cNvGrpSpPr/>
          <p:nvPr/>
        </p:nvGrpSpPr>
        <p:grpSpPr>
          <a:xfrm>
            <a:off x="5797297" y="2180174"/>
            <a:ext cx="6349381" cy="4042373"/>
            <a:chOff x="5797297" y="2180174"/>
            <a:chExt cx="6349381" cy="4042373"/>
          </a:xfrm>
        </p:grpSpPr>
        <p:pic>
          <p:nvPicPr>
            <p:cNvPr id="11" name="Immagine 10" descr="Immagine che contiene testo, linea, schermata, Diagramma&#10;&#10;Descrizione generata automaticamente">
              <a:extLst>
                <a:ext uri="{FF2B5EF4-FFF2-40B4-BE49-F238E27FC236}">
                  <a16:creationId xmlns:a16="http://schemas.microsoft.com/office/drawing/2014/main" id="{49EB41D3-708A-0243-CAA8-5013BC8D129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00" t="3704" r="8725" b="5457"/>
            <a:stretch/>
          </p:blipFill>
          <p:spPr>
            <a:xfrm>
              <a:off x="7474821" y="3573599"/>
              <a:ext cx="4671857" cy="2648948"/>
            </a:xfrm>
            <a:prstGeom prst="rect">
              <a:avLst/>
            </a:prstGeom>
          </p:spPr>
        </p:pic>
        <p:sp>
          <p:nvSpPr>
            <p:cNvPr id="13" name="Rettangolo con angoli arrotondati 12">
              <a:extLst>
                <a:ext uri="{FF2B5EF4-FFF2-40B4-BE49-F238E27FC236}">
                  <a16:creationId xmlns:a16="http://schemas.microsoft.com/office/drawing/2014/main" id="{0A7B0B5F-59EC-C010-5B1A-9B0C289C62BA}"/>
                </a:ext>
              </a:extLst>
            </p:cNvPr>
            <p:cNvSpPr/>
            <p:nvPr/>
          </p:nvSpPr>
          <p:spPr>
            <a:xfrm>
              <a:off x="9313162" y="3429000"/>
              <a:ext cx="1537717" cy="25413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solidFill>
                    <a:schemeClr val="tx1"/>
                  </a:solidFill>
                </a:rPr>
                <a:t>Elliptical HP filter</a:t>
              </a:r>
              <a:r>
                <a:rPr lang="it-IT" sz="1200" dirty="0">
                  <a:solidFill>
                    <a:schemeClr val="tx1"/>
                  </a:solidFill>
                </a:rPr>
                <a:t> </a:t>
              </a:r>
              <a:endParaRPr lang="it-IT" sz="1200" dirty="0"/>
            </a:p>
          </p:txBody>
        </p:sp>
        <p:sp>
          <p:nvSpPr>
            <p:cNvPr id="15" name="Rettangolo con angoli arrotondati 14">
              <a:extLst>
                <a:ext uri="{FF2B5EF4-FFF2-40B4-BE49-F238E27FC236}">
                  <a16:creationId xmlns:a16="http://schemas.microsoft.com/office/drawing/2014/main" id="{33DB30C6-B231-E5E0-14E9-AD4CEB47AB8E}"/>
                </a:ext>
              </a:extLst>
            </p:cNvPr>
            <p:cNvSpPr/>
            <p:nvPr/>
          </p:nvSpPr>
          <p:spPr>
            <a:xfrm>
              <a:off x="5797297" y="4645020"/>
              <a:ext cx="1502665" cy="506105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2000" dirty="0"/>
                <a:t>Subdivision</a:t>
              </a:r>
              <a:endParaRPr lang="en-GB" sz="4000" dirty="0"/>
            </a:p>
          </p:txBody>
        </p:sp>
        <p:sp>
          <p:nvSpPr>
            <p:cNvPr id="17" name="Freccia curva 16">
              <a:extLst>
                <a:ext uri="{FF2B5EF4-FFF2-40B4-BE49-F238E27FC236}">
                  <a16:creationId xmlns:a16="http://schemas.microsoft.com/office/drawing/2014/main" id="{60D5471F-C6A1-D511-51DE-48E09049F7D4}"/>
                </a:ext>
              </a:extLst>
            </p:cNvPr>
            <p:cNvSpPr/>
            <p:nvPr/>
          </p:nvSpPr>
          <p:spPr>
            <a:xfrm rot="5400000">
              <a:off x="9134475" y="2619467"/>
              <a:ext cx="1176527" cy="297942"/>
            </a:xfrm>
            <a:prstGeom prst="bentArrow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tx1"/>
                </a:solidFill>
              </a:endParaRPr>
            </a:p>
          </p:txBody>
        </p:sp>
        <p:sp>
          <p:nvSpPr>
            <p:cNvPr id="18" name="Freccia curva 17">
              <a:extLst>
                <a:ext uri="{FF2B5EF4-FFF2-40B4-BE49-F238E27FC236}">
                  <a16:creationId xmlns:a16="http://schemas.microsoft.com/office/drawing/2014/main" id="{1783527B-987C-C515-2D1F-5EEB1F247C7C}"/>
                </a:ext>
              </a:extLst>
            </p:cNvPr>
            <p:cNvSpPr/>
            <p:nvPr/>
          </p:nvSpPr>
          <p:spPr>
            <a:xfrm rot="5400000" flipV="1">
              <a:off x="6873808" y="4086919"/>
              <a:ext cx="733430" cy="346710"/>
            </a:xfrm>
            <a:prstGeom prst="bentArrow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33410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MIT-BIH arrythmia DB: spectrums</a:t>
            </a:r>
          </a:p>
        </p:txBody>
      </p:sp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D9704C79-DF15-E314-C934-557E33389704}"/>
              </a:ext>
            </a:extLst>
          </p:cNvPr>
          <p:cNvSpPr txBox="1">
            <a:spLocks/>
          </p:cNvSpPr>
          <p:nvPr/>
        </p:nvSpPr>
        <p:spPr>
          <a:xfrm>
            <a:off x="342103" y="1432423"/>
            <a:ext cx="3427257" cy="37888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latin typeface="+mj-lt"/>
              </a:rPr>
              <a:t>Spectrums were </a:t>
            </a:r>
            <a:r>
              <a:rPr lang="en-US" sz="1800" b="1" dirty="0">
                <a:latin typeface="+mj-lt"/>
              </a:rPr>
              <a:t>evaluated</a:t>
            </a:r>
            <a:r>
              <a:rPr lang="en-US" sz="1800" dirty="0">
                <a:latin typeface="+mj-lt"/>
              </a:rPr>
              <a:t> using the </a:t>
            </a:r>
            <a:r>
              <a:rPr lang="en-US" sz="1800" b="1" dirty="0">
                <a:latin typeface="+mj-lt"/>
              </a:rPr>
              <a:t>AR</a:t>
            </a:r>
            <a:r>
              <a:rPr lang="en-US" sz="1800" dirty="0">
                <a:latin typeface="+mj-lt"/>
              </a:rPr>
              <a:t> </a:t>
            </a:r>
            <a:r>
              <a:rPr lang="en-US" sz="1800" b="1" dirty="0">
                <a:latin typeface="+mj-lt"/>
              </a:rPr>
              <a:t>estimation</a:t>
            </a:r>
            <a:r>
              <a:rPr lang="en-US" sz="1800" dirty="0">
                <a:latin typeface="+mj-lt"/>
              </a:rPr>
              <a:t> as done previously. Then, </a:t>
            </a:r>
            <a:r>
              <a:rPr lang="en-US" sz="1800" b="1" dirty="0">
                <a:latin typeface="+mj-lt"/>
              </a:rPr>
              <a:t>mean</a:t>
            </a:r>
            <a:r>
              <a:rPr lang="en-US" sz="1800" dirty="0">
                <a:latin typeface="+mj-lt"/>
              </a:rPr>
              <a:t> </a:t>
            </a:r>
            <a:r>
              <a:rPr lang="en-US" sz="1800" b="1" dirty="0">
                <a:latin typeface="+mj-lt"/>
              </a:rPr>
              <a:t>±</a:t>
            </a:r>
            <a:r>
              <a:rPr lang="en-US" sz="1800" dirty="0">
                <a:latin typeface="+mj-lt"/>
              </a:rPr>
              <a:t> </a:t>
            </a:r>
            <a:r>
              <a:rPr lang="en-US" sz="1800" b="1" dirty="0">
                <a:latin typeface="+mj-lt"/>
              </a:rPr>
              <a:t>SD</a:t>
            </a:r>
            <a:r>
              <a:rPr lang="en-US" sz="1800" dirty="0">
                <a:latin typeface="+mj-lt"/>
              </a:rPr>
              <a:t> spectrum were plotted.</a:t>
            </a:r>
          </a:p>
          <a:p>
            <a:r>
              <a:rPr lang="en-US" sz="1800" dirty="0">
                <a:latin typeface="+mj-lt"/>
              </a:rPr>
              <a:t>In some traces there are appreciable </a:t>
            </a:r>
            <a:r>
              <a:rPr lang="en-US" sz="1800" b="1" dirty="0">
                <a:latin typeface="+mj-lt"/>
              </a:rPr>
              <a:t>peaks</a:t>
            </a:r>
            <a:r>
              <a:rPr lang="en-US" sz="1800" dirty="0">
                <a:latin typeface="+mj-lt"/>
              </a:rPr>
              <a:t> at </a:t>
            </a:r>
            <a:r>
              <a:rPr lang="en-US" sz="1800" b="1" dirty="0">
                <a:latin typeface="+mj-lt"/>
              </a:rPr>
              <a:t>high</a:t>
            </a:r>
            <a:r>
              <a:rPr lang="en-US" sz="1800" dirty="0">
                <a:latin typeface="+mj-lt"/>
              </a:rPr>
              <a:t> </a:t>
            </a:r>
            <a:r>
              <a:rPr lang="en-US" sz="1800" b="1" dirty="0">
                <a:latin typeface="+mj-lt"/>
              </a:rPr>
              <a:t>frequency</a:t>
            </a:r>
            <a:r>
              <a:rPr lang="en-US" sz="1800" dirty="0">
                <a:latin typeface="+mj-lt"/>
              </a:rPr>
              <a:t>, conducible to </a:t>
            </a:r>
            <a:r>
              <a:rPr lang="en-US" sz="1800" b="1" dirty="0">
                <a:latin typeface="+mj-lt"/>
              </a:rPr>
              <a:t>noise</a:t>
            </a:r>
          </a:p>
          <a:p>
            <a:r>
              <a:rPr lang="en-US" sz="1800" b="1" dirty="0">
                <a:latin typeface="+mj-lt"/>
              </a:rPr>
              <a:t>No</a:t>
            </a:r>
            <a:r>
              <a:rPr lang="en-US" sz="1800" dirty="0">
                <a:latin typeface="+mj-lt"/>
              </a:rPr>
              <a:t> trace have </a:t>
            </a:r>
            <a:r>
              <a:rPr lang="en-US" sz="1800" b="1" dirty="0">
                <a:latin typeface="+mj-lt"/>
              </a:rPr>
              <a:t>sparse</a:t>
            </a:r>
            <a:r>
              <a:rPr lang="en-US" sz="1800" dirty="0">
                <a:latin typeface="+mj-lt"/>
              </a:rPr>
              <a:t> </a:t>
            </a:r>
            <a:r>
              <a:rPr lang="en-US" sz="1800" b="1" dirty="0">
                <a:latin typeface="+mj-lt"/>
              </a:rPr>
              <a:t>high</a:t>
            </a:r>
            <a:r>
              <a:rPr lang="en-US" sz="1800" dirty="0">
                <a:latin typeface="+mj-lt"/>
              </a:rPr>
              <a:t> </a:t>
            </a:r>
            <a:r>
              <a:rPr lang="en-US" sz="1800" b="1" dirty="0">
                <a:latin typeface="+mj-lt"/>
              </a:rPr>
              <a:t>frequency</a:t>
            </a:r>
            <a:r>
              <a:rPr lang="en-US" sz="1800" dirty="0">
                <a:latin typeface="+mj-lt"/>
              </a:rPr>
              <a:t> </a:t>
            </a:r>
            <a:r>
              <a:rPr lang="en-US" sz="1800" b="1" dirty="0">
                <a:latin typeface="+mj-lt"/>
              </a:rPr>
              <a:t>components, </a:t>
            </a:r>
            <a:r>
              <a:rPr lang="en-US" sz="1800" dirty="0">
                <a:latin typeface="+mj-lt"/>
              </a:rPr>
              <a:t>while low frequency ones are very well represented</a:t>
            </a:r>
          </a:p>
          <a:p>
            <a:r>
              <a:rPr lang="en-US" sz="1800" dirty="0">
                <a:latin typeface="+mj-lt"/>
              </a:rPr>
              <a:t>Clearly, there are some </a:t>
            </a:r>
            <a:r>
              <a:rPr lang="en-US" sz="1800" b="1" dirty="0">
                <a:latin typeface="+mj-lt"/>
              </a:rPr>
              <a:t>differences</a:t>
            </a:r>
            <a:r>
              <a:rPr lang="en-US" sz="1800" dirty="0">
                <a:latin typeface="+mj-lt"/>
              </a:rPr>
              <a:t> </a:t>
            </a:r>
            <a:r>
              <a:rPr lang="en-US" sz="1800" b="1" dirty="0">
                <a:latin typeface="+mj-lt"/>
              </a:rPr>
              <a:t>between</a:t>
            </a:r>
            <a:r>
              <a:rPr lang="en-US" sz="1800" dirty="0">
                <a:latin typeface="+mj-lt"/>
              </a:rPr>
              <a:t> </a:t>
            </a:r>
            <a:r>
              <a:rPr lang="en-US" sz="1800" b="1" dirty="0">
                <a:latin typeface="+mj-lt"/>
              </a:rPr>
              <a:t>subjects</a:t>
            </a:r>
            <a:r>
              <a:rPr lang="en-US" sz="1800" dirty="0">
                <a:latin typeface="+mj-lt"/>
              </a:rPr>
              <a:t> </a:t>
            </a:r>
          </a:p>
          <a:p>
            <a:endParaRPr lang="en-US" sz="1800" b="1" dirty="0">
              <a:latin typeface="+mj-lt"/>
            </a:endParaRPr>
          </a:p>
        </p:txBody>
      </p:sp>
      <p:pic>
        <p:nvPicPr>
          <p:cNvPr id="16" name="Immagine 15" descr="Immagine che contiene diagramma, schizzo, linea, disegno&#10;&#10;Descrizione generata automaticamente">
            <a:extLst>
              <a:ext uri="{FF2B5EF4-FFF2-40B4-BE49-F238E27FC236}">
                <a16:creationId xmlns:a16="http://schemas.microsoft.com/office/drawing/2014/main" id="{C722B538-93CA-B9FE-B0B4-54F8BB7A6F1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50" t="3978" r="8000" b="4626"/>
          <a:stretch/>
        </p:blipFill>
        <p:spPr>
          <a:xfrm>
            <a:off x="3769360" y="1432424"/>
            <a:ext cx="8080537" cy="4581412"/>
          </a:xfrm>
          <a:prstGeom prst="rect">
            <a:avLst/>
          </a:prstGeom>
        </p:spPr>
      </p:pic>
      <p:sp>
        <p:nvSpPr>
          <p:cNvPr id="19" name="Rettangolo con angoli arrotondati 18">
            <a:extLst>
              <a:ext uri="{FF2B5EF4-FFF2-40B4-BE49-F238E27FC236}">
                <a16:creationId xmlns:a16="http://schemas.microsoft.com/office/drawing/2014/main" id="{2C52CB7A-6796-F071-366E-8807273C56A5}"/>
              </a:ext>
            </a:extLst>
          </p:cNvPr>
          <p:cNvSpPr/>
          <p:nvPr/>
        </p:nvSpPr>
        <p:spPr>
          <a:xfrm>
            <a:off x="6847840" y="5042285"/>
            <a:ext cx="670560" cy="687955"/>
          </a:xfrm>
          <a:prstGeom prst="roundRect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Rettangolo con angoli arrotondati 19">
            <a:extLst>
              <a:ext uri="{FF2B5EF4-FFF2-40B4-BE49-F238E27FC236}">
                <a16:creationId xmlns:a16="http://schemas.microsoft.com/office/drawing/2014/main" id="{2DD4C857-F49C-5478-AD5E-A8FCCF02795E}"/>
              </a:ext>
            </a:extLst>
          </p:cNvPr>
          <p:cNvSpPr/>
          <p:nvPr/>
        </p:nvSpPr>
        <p:spPr>
          <a:xfrm>
            <a:off x="9926320" y="5042284"/>
            <a:ext cx="670560" cy="687955"/>
          </a:xfrm>
          <a:prstGeom prst="roundRect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Rettangolo con angoli arrotondati 20">
            <a:extLst>
              <a:ext uri="{FF2B5EF4-FFF2-40B4-BE49-F238E27FC236}">
                <a16:creationId xmlns:a16="http://schemas.microsoft.com/office/drawing/2014/main" id="{04687374-A87B-42EF-E896-3D7C1168FC6C}"/>
              </a:ext>
            </a:extLst>
          </p:cNvPr>
          <p:cNvSpPr/>
          <p:nvPr/>
        </p:nvSpPr>
        <p:spPr>
          <a:xfrm>
            <a:off x="6654800" y="4582160"/>
            <a:ext cx="5195097" cy="1300480"/>
          </a:xfrm>
          <a:prstGeom prst="round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3" name="Immagine 22" descr="Immagine che contiene schizzo, diagramma, linea, disegno&#10;&#10;Descrizione generata automaticamente">
            <a:extLst>
              <a:ext uri="{FF2B5EF4-FFF2-40B4-BE49-F238E27FC236}">
                <a16:creationId xmlns:a16="http://schemas.microsoft.com/office/drawing/2014/main" id="{C375589E-4BA2-908A-1E32-3765F996BC4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3" t="3977" r="8501" b="4952"/>
          <a:stretch/>
        </p:blipFill>
        <p:spPr>
          <a:xfrm>
            <a:off x="3769360" y="1432423"/>
            <a:ext cx="8188960" cy="4631055"/>
          </a:xfrm>
          <a:prstGeom prst="rect">
            <a:avLst/>
          </a:prstGeom>
        </p:spPr>
      </p:pic>
      <p:pic>
        <p:nvPicPr>
          <p:cNvPr id="25" name="Immagine 24" descr="Immagine che contiene diagramma, schizzo, linea, testo&#10;&#10;Descrizione generata automaticamente">
            <a:extLst>
              <a:ext uri="{FF2B5EF4-FFF2-40B4-BE49-F238E27FC236}">
                <a16:creationId xmlns:a16="http://schemas.microsoft.com/office/drawing/2014/main" id="{12740D10-09E0-6495-362F-F25165E5892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83" t="4464" r="8417" b="4951"/>
          <a:stretch/>
        </p:blipFill>
        <p:spPr>
          <a:xfrm>
            <a:off x="3769359" y="1432422"/>
            <a:ext cx="8166591" cy="4631055"/>
          </a:xfrm>
          <a:prstGeom prst="rect">
            <a:avLst/>
          </a:prstGeom>
        </p:spPr>
      </p:pic>
      <p:pic>
        <p:nvPicPr>
          <p:cNvPr id="27" name="Immagine 26" descr="Immagine che contiene schizzo, diagramma, disegno, testo&#10;&#10;Descrizione generata automaticamente">
            <a:extLst>
              <a:ext uri="{FF2B5EF4-FFF2-40B4-BE49-F238E27FC236}">
                <a16:creationId xmlns:a16="http://schemas.microsoft.com/office/drawing/2014/main" id="{456AE223-CFBB-4E4B-392F-16EF28742C5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00" t="4302" r="7750" b="4139"/>
          <a:stretch/>
        </p:blipFill>
        <p:spPr>
          <a:xfrm>
            <a:off x="3769358" y="1454252"/>
            <a:ext cx="8153610" cy="4631054"/>
          </a:xfrm>
          <a:prstGeom prst="rect">
            <a:avLst/>
          </a:prstGeom>
        </p:spPr>
      </p:pic>
      <p:pic>
        <p:nvPicPr>
          <p:cNvPr id="29" name="Immagine 28" descr="Immagine che contiene diagramma, schizzo, linea, testo&#10;&#10;Descrizione generata automaticamente">
            <a:extLst>
              <a:ext uri="{FF2B5EF4-FFF2-40B4-BE49-F238E27FC236}">
                <a16:creationId xmlns:a16="http://schemas.microsoft.com/office/drawing/2014/main" id="{FC96C7EE-C6F2-12A0-854C-7DEC6B817F9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00" t="3327" r="8584" b="4139"/>
          <a:stretch/>
        </p:blipFill>
        <p:spPr>
          <a:xfrm>
            <a:off x="3769356" y="1434339"/>
            <a:ext cx="8080537" cy="4650967"/>
          </a:xfrm>
          <a:prstGeom prst="rect">
            <a:avLst/>
          </a:prstGeom>
        </p:spPr>
      </p:pic>
      <p:sp>
        <p:nvSpPr>
          <p:cNvPr id="30" name="Rettangolo con angoli arrotondati 29">
            <a:extLst>
              <a:ext uri="{FF2B5EF4-FFF2-40B4-BE49-F238E27FC236}">
                <a16:creationId xmlns:a16="http://schemas.microsoft.com/office/drawing/2014/main" id="{B3550CC1-0C22-B6C2-226F-772203DFC67E}"/>
              </a:ext>
            </a:extLst>
          </p:cNvPr>
          <p:cNvSpPr/>
          <p:nvPr/>
        </p:nvSpPr>
        <p:spPr>
          <a:xfrm>
            <a:off x="342103" y="5221224"/>
            <a:ext cx="3391901" cy="1057656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/>
              <a:t>If there are difference between pathologies, these not seems to be represented into high frequencies</a:t>
            </a:r>
          </a:p>
        </p:txBody>
      </p:sp>
    </p:spTree>
    <p:extLst>
      <p:ext uri="{BB962C8B-B14F-4D97-AF65-F5344CB8AC3E}">
        <p14:creationId xmlns:p14="http://schemas.microsoft.com/office/powerpoint/2010/main" val="4277870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3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Spectrum comparison</a:t>
            </a:r>
          </a:p>
        </p:txBody>
      </p:sp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D9704C79-DF15-E314-C934-557E33389704}"/>
              </a:ext>
            </a:extLst>
          </p:cNvPr>
          <p:cNvSpPr txBox="1">
            <a:spLocks/>
          </p:cNvSpPr>
          <p:nvPr/>
        </p:nvSpPr>
        <p:spPr>
          <a:xfrm>
            <a:off x="596234" y="1426171"/>
            <a:ext cx="4856478" cy="21134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b="1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MIT-BIH spectrums</a:t>
            </a:r>
          </a:p>
          <a:p>
            <a:r>
              <a:rPr lang="en-US" sz="1600" b="1" dirty="0">
                <a:latin typeface="+mj-lt"/>
              </a:rPr>
              <a:t>Clear distribution of spectrum shape</a:t>
            </a:r>
          </a:p>
          <a:p>
            <a:r>
              <a:rPr lang="en-US" sz="1600" b="1" dirty="0">
                <a:latin typeface="+mj-lt"/>
              </a:rPr>
              <a:t>peaks</a:t>
            </a:r>
            <a:r>
              <a:rPr lang="en-US" sz="1600" dirty="0">
                <a:latin typeface="+mj-lt"/>
              </a:rPr>
              <a:t> at </a:t>
            </a:r>
            <a:r>
              <a:rPr lang="en-US" sz="1600" b="1" dirty="0">
                <a:latin typeface="+mj-lt"/>
              </a:rPr>
              <a:t>high</a:t>
            </a:r>
            <a:r>
              <a:rPr lang="en-US" sz="1600" dirty="0">
                <a:latin typeface="+mj-lt"/>
              </a:rPr>
              <a:t> </a:t>
            </a:r>
            <a:r>
              <a:rPr lang="en-US" sz="1600" b="1" dirty="0">
                <a:latin typeface="+mj-lt"/>
              </a:rPr>
              <a:t>frequency</a:t>
            </a:r>
            <a:r>
              <a:rPr lang="en-US" sz="1600" dirty="0">
                <a:latin typeface="+mj-lt"/>
              </a:rPr>
              <a:t>, conducible to </a:t>
            </a:r>
            <a:r>
              <a:rPr lang="en-US" sz="1600" b="1" dirty="0">
                <a:latin typeface="+mj-lt"/>
              </a:rPr>
              <a:t>noise</a:t>
            </a:r>
          </a:p>
          <a:p>
            <a:r>
              <a:rPr lang="en-US" sz="1600" b="1" dirty="0">
                <a:latin typeface="+mj-lt"/>
              </a:rPr>
              <a:t>No</a:t>
            </a:r>
            <a:r>
              <a:rPr lang="en-US" sz="1600" dirty="0">
                <a:latin typeface="+mj-lt"/>
              </a:rPr>
              <a:t> </a:t>
            </a:r>
            <a:r>
              <a:rPr lang="en-US" sz="1600" b="1" dirty="0">
                <a:latin typeface="+mj-lt"/>
              </a:rPr>
              <a:t>sparse</a:t>
            </a:r>
            <a:r>
              <a:rPr lang="en-US" sz="1600" dirty="0">
                <a:latin typeface="+mj-lt"/>
              </a:rPr>
              <a:t> </a:t>
            </a:r>
            <a:r>
              <a:rPr lang="en-US" sz="1600" b="1" dirty="0">
                <a:latin typeface="+mj-lt"/>
              </a:rPr>
              <a:t>high</a:t>
            </a:r>
            <a:r>
              <a:rPr lang="en-US" sz="1600" dirty="0">
                <a:latin typeface="+mj-lt"/>
              </a:rPr>
              <a:t> </a:t>
            </a:r>
            <a:r>
              <a:rPr lang="en-US" sz="1600" b="1" dirty="0">
                <a:latin typeface="+mj-lt"/>
              </a:rPr>
              <a:t>frequency</a:t>
            </a:r>
            <a:r>
              <a:rPr lang="en-US" sz="1600" dirty="0">
                <a:latin typeface="+mj-lt"/>
              </a:rPr>
              <a:t> </a:t>
            </a:r>
            <a:r>
              <a:rPr lang="en-US" sz="1600" b="1" dirty="0">
                <a:latin typeface="+mj-lt"/>
              </a:rPr>
              <a:t>components,  </a:t>
            </a:r>
            <a:r>
              <a:rPr lang="en-US" sz="1600" dirty="0">
                <a:latin typeface="+mj-lt"/>
              </a:rPr>
              <a:t>dominant</a:t>
            </a:r>
            <a:r>
              <a:rPr lang="en-US" sz="1600" b="1" dirty="0">
                <a:latin typeface="+mj-lt"/>
              </a:rPr>
              <a:t> </a:t>
            </a:r>
            <a:r>
              <a:rPr lang="en-US" sz="1600" dirty="0">
                <a:latin typeface="+mj-lt"/>
              </a:rPr>
              <a:t>presence</a:t>
            </a:r>
            <a:r>
              <a:rPr lang="en-US" sz="1600" b="1" dirty="0">
                <a:latin typeface="+mj-lt"/>
              </a:rPr>
              <a:t> </a:t>
            </a:r>
            <a:r>
              <a:rPr lang="en-US" sz="1600" dirty="0">
                <a:latin typeface="+mj-lt"/>
              </a:rPr>
              <a:t>of</a:t>
            </a:r>
            <a:r>
              <a:rPr lang="en-US" sz="1600" b="1" dirty="0">
                <a:latin typeface="+mj-lt"/>
              </a:rPr>
              <a:t> </a:t>
            </a:r>
            <a:r>
              <a:rPr lang="en-US" sz="1600" dirty="0">
                <a:latin typeface="+mj-lt"/>
              </a:rPr>
              <a:t>low frequency ones </a:t>
            </a:r>
          </a:p>
          <a:p>
            <a:pPr marL="0" indent="0">
              <a:buNone/>
            </a:pPr>
            <a:endParaRPr lang="en-US" sz="1600" b="1" dirty="0">
              <a:latin typeface="+mj-lt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58DF7B6-D776-2E3F-902E-3B3B91467091}"/>
              </a:ext>
            </a:extLst>
          </p:cNvPr>
          <p:cNvSpPr txBox="1">
            <a:spLocks/>
          </p:cNvSpPr>
          <p:nvPr/>
        </p:nvSpPr>
        <p:spPr>
          <a:xfrm>
            <a:off x="6541869" y="1426170"/>
            <a:ext cx="4856478" cy="21134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b="1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AVNRT reference trace spectrums</a:t>
            </a:r>
          </a:p>
          <a:p>
            <a:r>
              <a:rPr lang="en-US" sz="1600" b="1" dirty="0">
                <a:latin typeface="+mj-lt"/>
              </a:rPr>
              <a:t>Unclear</a:t>
            </a:r>
            <a:r>
              <a:rPr lang="en-US" sz="1600" dirty="0">
                <a:latin typeface="+mj-lt"/>
              </a:rPr>
              <a:t> </a:t>
            </a:r>
            <a:r>
              <a:rPr lang="en-US" sz="1600" b="1" dirty="0">
                <a:latin typeface="+mj-lt"/>
              </a:rPr>
              <a:t>distribution</a:t>
            </a:r>
            <a:r>
              <a:rPr lang="en-US" sz="1600" dirty="0">
                <a:latin typeface="+mj-lt"/>
              </a:rPr>
              <a:t> of spectrum shapes</a:t>
            </a:r>
          </a:p>
          <a:p>
            <a:r>
              <a:rPr lang="en-US" sz="1600" b="1" dirty="0">
                <a:latin typeface="+mj-lt"/>
              </a:rPr>
              <a:t>Absence</a:t>
            </a:r>
            <a:r>
              <a:rPr lang="en-US" sz="1600" dirty="0">
                <a:latin typeface="+mj-lt"/>
              </a:rPr>
              <a:t> of appreciable </a:t>
            </a:r>
            <a:r>
              <a:rPr lang="en-US" sz="1600" b="1" dirty="0">
                <a:latin typeface="+mj-lt"/>
              </a:rPr>
              <a:t>noise</a:t>
            </a:r>
          </a:p>
          <a:p>
            <a:r>
              <a:rPr lang="en-US" sz="1600" dirty="0">
                <a:latin typeface="+mj-lt"/>
              </a:rPr>
              <a:t>Presence of </a:t>
            </a:r>
            <a:r>
              <a:rPr lang="en-US" sz="1600" b="1" dirty="0">
                <a:latin typeface="+mj-lt"/>
              </a:rPr>
              <a:t>spectrums</a:t>
            </a:r>
            <a:r>
              <a:rPr lang="en-US" sz="1600" dirty="0">
                <a:latin typeface="+mj-lt"/>
              </a:rPr>
              <a:t> with </a:t>
            </a:r>
            <a:r>
              <a:rPr lang="en-US" sz="1600" b="1" dirty="0">
                <a:latin typeface="+mj-lt"/>
              </a:rPr>
              <a:t>sparse</a:t>
            </a:r>
            <a:r>
              <a:rPr lang="en-US" sz="1600" dirty="0">
                <a:latin typeface="+mj-lt"/>
              </a:rPr>
              <a:t> </a:t>
            </a:r>
            <a:r>
              <a:rPr lang="en-US" sz="1600" b="1" dirty="0">
                <a:latin typeface="+mj-lt"/>
              </a:rPr>
              <a:t>high</a:t>
            </a:r>
            <a:r>
              <a:rPr lang="en-US" sz="1600" dirty="0">
                <a:latin typeface="+mj-lt"/>
              </a:rPr>
              <a:t> </a:t>
            </a:r>
            <a:r>
              <a:rPr lang="en-US" sz="1600" b="1" dirty="0">
                <a:latin typeface="+mj-lt"/>
              </a:rPr>
              <a:t>frequency</a:t>
            </a:r>
            <a:r>
              <a:rPr lang="en-US" sz="1600" dirty="0">
                <a:latin typeface="+mj-lt"/>
              </a:rPr>
              <a:t> </a:t>
            </a:r>
            <a:r>
              <a:rPr lang="en-US" sz="1600" b="1" dirty="0">
                <a:latin typeface="+mj-lt"/>
              </a:rPr>
              <a:t>components</a:t>
            </a:r>
          </a:p>
          <a:p>
            <a:pPr marL="0" indent="0">
              <a:buNone/>
            </a:pPr>
            <a:endParaRPr lang="en-US" sz="1600" b="1" dirty="0">
              <a:latin typeface="+mj-lt"/>
            </a:endParaRPr>
          </a:p>
        </p:txBody>
      </p:sp>
      <p:pic>
        <p:nvPicPr>
          <p:cNvPr id="8" name="Immagine 7" descr="Immagine che contiene diagramma, schizzo, disegno, linea&#10;&#10;Descrizione generata automaticamente">
            <a:extLst>
              <a:ext uri="{FF2B5EF4-FFF2-40B4-BE49-F238E27FC236}">
                <a16:creationId xmlns:a16="http://schemas.microsoft.com/office/drawing/2014/main" id="{4195C961-2019-94C6-805D-C8DB6C9AF67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83" t="1542" r="7750" b="4951"/>
          <a:stretch/>
        </p:blipFill>
        <p:spPr>
          <a:xfrm>
            <a:off x="6541868" y="3168748"/>
            <a:ext cx="5054599" cy="2917284"/>
          </a:xfrm>
          <a:prstGeom prst="rect">
            <a:avLst/>
          </a:prstGeom>
        </p:spPr>
      </p:pic>
      <p:pic>
        <p:nvPicPr>
          <p:cNvPr id="10" name="Immagine 9" descr="Immagine che contiene diagramma, schizzo&#10;&#10;Descrizione generata automaticamente">
            <a:extLst>
              <a:ext uri="{FF2B5EF4-FFF2-40B4-BE49-F238E27FC236}">
                <a16:creationId xmlns:a16="http://schemas.microsoft.com/office/drawing/2014/main" id="{6EB2634A-3C84-508C-10E3-8AAB896C698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16" t="1381" r="8667" b="4463"/>
          <a:stretch/>
        </p:blipFill>
        <p:spPr>
          <a:xfrm>
            <a:off x="6582507" y="3163186"/>
            <a:ext cx="5013959" cy="2940441"/>
          </a:xfrm>
          <a:prstGeom prst="rect">
            <a:avLst/>
          </a:prstGeom>
        </p:spPr>
      </p:pic>
      <p:pic>
        <p:nvPicPr>
          <p:cNvPr id="12" name="Immagine 11" descr="Immagine che contiene diagramma, schizzo, disegno&#10;&#10;Descrizione generata automaticamente">
            <a:extLst>
              <a:ext uri="{FF2B5EF4-FFF2-40B4-BE49-F238E27FC236}">
                <a16:creationId xmlns:a16="http://schemas.microsoft.com/office/drawing/2014/main" id="{B0BE2178-2B09-3D70-9523-B8F63D75358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17" t="2030" r="7750" b="5113"/>
          <a:stretch/>
        </p:blipFill>
        <p:spPr>
          <a:xfrm>
            <a:off x="6582505" y="3163186"/>
            <a:ext cx="5109787" cy="2940440"/>
          </a:xfrm>
          <a:prstGeom prst="rect">
            <a:avLst/>
          </a:prstGeom>
        </p:spPr>
      </p:pic>
      <p:pic>
        <p:nvPicPr>
          <p:cNvPr id="14" name="Immagine 13" descr="Immagine che contiene schizzo, diagramma, disegno, linea&#10;&#10;Descrizione generata automaticamente">
            <a:extLst>
              <a:ext uri="{FF2B5EF4-FFF2-40B4-BE49-F238E27FC236}">
                <a16:creationId xmlns:a16="http://schemas.microsoft.com/office/drawing/2014/main" id="{D31D58A1-2AA1-173C-D5E0-096A03083FD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17" t="3977" r="8500" b="5276"/>
          <a:stretch/>
        </p:blipFill>
        <p:spPr>
          <a:xfrm>
            <a:off x="692059" y="3163187"/>
            <a:ext cx="5171787" cy="2917284"/>
          </a:xfrm>
          <a:prstGeom prst="rect">
            <a:avLst/>
          </a:prstGeom>
        </p:spPr>
      </p:pic>
      <p:pic>
        <p:nvPicPr>
          <p:cNvPr id="17" name="Immagine 16" descr="Immagine che contiene schizzo, diagramma, disegno&#10;&#10;Descrizione generata automaticamente">
            <a:extLst>
              <a:ext uri="{FF2B5EF4-FFF2-40B4-BE49-F238E27FC236}">
                <a16:creationId xmlns:a16="http://schemas.microsoft.com/office/drawing/2014/main" id="{475B0015-2F81-3EAE-376F-3F070217FE6E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00" t="4220" r="8166" b="5493"/>
          <a:stretch/>
        </p:blipFill>
        <p:spPr>
          <a:xfrm>
            <a:off x="692058" y="3163186"/>
            <a:ext cx="5267613" cy="2927157"/>
          </a:xfrm>
          <a:prstGeom prst="rect">
            <a:avLst/>
          </a:prstGeom>
        </p:spPr>
      </p:pic>
      <p:pic>
        <p:nvPicPr>
          <p:cNvPr id="22" name="Immagine 21" descr="Immagine che contiene testo, diagramma, linea, schizzo&#10;&#10;Descrizione generata automaticamente">
            <a:extLst>
              <a:ext uri="{FF2B5EF4-FFF2-40B4-BE49-F238E27FC236}">
                <a16:creationId xmlns:a16="http://schemas.microsoft.com/office/drawing/2014/main" id="{EB6FA758-B261-ADC1-7E38-4C55C44A33D0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50" t="3490" r="8250" b="4464"/>
          <a:stretch/>
        </p:blipFill>
        <p:spPr>
          <a:xfrm>
            <a:off x="707396" y="3134040"/>
            <a:ext cx="5267613" cy="2998732"/>
          </a:xfrm>
          <a:prstGeom prst="rect">
            <a:avLst/>
          </a:prstGeom>
        </p:spPr>
      </p:pic>
      <p:pic>
        <p:nvPicPr>
          <p:cNvPr id="26" name="Immagine 25" descr="Immagine che contiene schizzo, diagramma, linea, disegno&#10;&#10;Descrizione generata automaticamente">
            <a:extLst>
              <a:ext uri="{FF2B5EF4-FFF2-40B4-BE49-F238E27FC236}">
                <a16:creationId xmlns:a16="http://schemas.microsoft.com/office/drawing/2014/main" id="{6BD5A278-4AE4-914F-E305-A7E807EE1156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4" t="3490" r="8417" b="5204"/>
          <a:stretch/>
        </p:blipFill>
        <p:spPr>
          <a:xfrm>
            <a:off x="722733" y="3170326"/>
            <a:ext cx="5236938" cy="2926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812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AVNRT spectrums: going deeper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58DF7B6-D776-2E3F-902E-3B3B91467091}"/>
              </a:ext>
            </a:extLst>
          </p:cNvPr>
          <p:cNvSpPr txBox="1">
            <a:spLocks/>
          </p:cNvSpPr>
          <p:nvPr/>
        </p:nvSpPr>
        <p:spPr>
          <a:xfrm>
            <a:off x="233681" y="1483223"/>
            <a:ext cx="11054079" cy="7316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latin typeface="+mj-lt"/>
              </a:rPr>
              <a:t>Seems that differences between spectrums should be found into the intrinsic characteristics of signals, instead of the pathology.</a:t>
            </a:r>
          </a:p>
          <a:p>
            <a:pPr>
              <a:buFont typeface="Calibri" panose="020F0502020204030204" pitchFamily="34" charset="0"/>
              <a:buChar char="→"/>
            </a:pP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Which are the differences between reference traces that can justify such behavior?</a:t>
            </a:r>
          </a:p>
          <a:p>
            <a:pPr marL="0" indent="0">
              <a:buNone/>
            </a:pPr>
            <a:endParaRPr lang="en-US" sz="1600" b="1" dirty="0">
              <a:latin typeface="+mj-lt"/>
            </a:endParaRPr>
          </a:p>
        </p:txBody>
      </p:sp>
      <p:pic>
        <p:nvPicPr>
          <p:cNvPr id="5" name="Immagine 4" descr="Immagine che contiene linea, diagramma, Parallelo&#10;&#10;Descrizione generata automaticamente">
            <a:extLst>
              <a:ext uri="{FF2B5EF4-FFF2-40B4-BE49-F238E27FC236}">
                <a16:creationId xmlns:a16="http://schemas.microsoft.com/office/drawing/2014/main" id="{B6F6E56A-DABC-BA6E-A753-2B2163CA7C4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34" t="1542" r="8417" b="5276"/>
          <a:stretch/>
        </p:blipFill>
        <p:spPr>
          <a:xfrm>
            <a:off x="241523" y="2517260"/>
            <a:ext cx="4462558" cy="2958980"/>
          </a:xfrm>
          <a:prstGeom prst="rect">
            <a:avLst/>
          </a:prstGeom>
        </p:spPr>
      </p:pic>
      <p:pic>
        <p:nvPicPr>
          <p:cNvPr id="9" name="Immagine 8" descr="Immagine che contiene diagramma, schizzo&#10;&#10;Descrizione generata automaticamente">
            <a:extLst>
              <a:ext uri="{FF2B5EF4-FFF2-40B4-BE49-F238E27FC236}">
                <a16:creationId xmlns:a16="http://schemas.microsoft.com/office/drawing/2014/main" id="{956440E6-960F-5956-55B0-93F5ABCC2D6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17" t="2434" r="8584" b="4150"/>
          <a:stretch/>
        </p:blipFill>
        <p:spPr>
          <a:xfrm>
            <a:off x="4704081" y="2517260"/>
            <a:ext cx="4462558" cy="2958980"/>
          </a:xfrm>
          <a:prstGeom prst="rect">
            <a:avLst/>
          </a:prstGeom>
        </p:spPr>
      </p:pic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96816052-3E22-E469-4AEC-2BE9F845ED85}"/>
              </a:ext>
            </a:extLst>
          </p:cNvPr>
          <p:cNvSpPr txBox="1">
            <a:spLocks/>
          </p:cNvSpPr>
          <p:nvPr/>
        </p:nvSpPr>
        <p:spPr>
          <a:xfrm>
            <a:off x="9475942" y="2651760"/>
            <a:ext cx="2604297" cy="37888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latin typeface="+mj-lt"/>
              </a:rPr>
              <a:t>Looking at these examples, seems that a </a:t>
            </a:r>
            <a:r>
              <a:rPr lang="en-US" sz="1600" b="1" dirty="0">
                <a:latin typeface="+mj-lt"/>
              </a:rPr>
              <a:t>spectrum</a:t>
            </a:r>
            <a:r>
              <a:rPr lang="en-US" sz="1600" dirty="0">
                <a:latin typeface="+mj-lt"/>
              </a:rPr>
              <a:t> </a:t>
            </a:r>
            <a:r>
              <a:rPr lang="en-US" sz="1600" b="1" dirty="0">
                <a:latin typeface="+mj-lt"/>
              </a:rPr>
              <a:t>with</a:t>
            </a:r>
            <a:r>
              <a:rPr lang="en-US" sz="1600" dirty="0">
                <a:latin typeface="+mj-lt"/>
              </a:rPr>
              <a:t> </a:t>
            </a:r>
            <a:r>
              <a:rPr lang="en-US" sz="1600" b="1" dirty="0">
                <a:latin typeface="+mj-lt"/>
              </a:rPr>
              <a:t>high</a:t>
            </a:r>
            <a:r>
              <a:rPr lang="en-US" sz="1600" dirty="0">
                <a:latin typeface="+mj-lt"/>
              </a:rPr>
              <a:t> </a:t>
            </a:r>
            <a:r>
              <a:rPr lang="en-US" sz="1600" b="1" dirty="0">
                <a:latin typeface="+mj-lt"/>
              </a:rPr>
              <a:t>frequency</a:t>
            </a:r>
            <a:r>
              <a:rPr lang="en-US" sz="1600" dirty="0">
                <a:latin typeface="+mj-lt"/>
              </a:rPr>
              <a:t> </a:t>
            </a:r>
            <a:r>
              <a:rPr lang="en-US" sz="1600" b="1" dirty="0">
                <a:latin typeface="+mj-lt"/>
              </a:rPr>
              <a:t>components</a:t>
            </a:r>
            <a:r>
              <a:rPr lang="en-US" sz="1600" dirty="0">
                <a:latin typeface="+mj-lt"/>
              </a:rPr>
              <a:t> is </a:t>
            </a:r>
            <a:r>
              <a:rPr lang="en-US" sz="1600" b="1" dirty="0">
                <a:latin typeface="+mj-lt"/>
              </a:rPr>
              <a:t>associated</a:t>
            </a:r>
            <a:r>
              <a:rPr lang="en-US" sz="1600" dirty="0">
                <a:latin typeface="+mj-lt"/>
              </a:rPr>
              <a:t> with a signal with an </a:t>
            </a:r>
            <a:r>
              <a:rPr lang="en-US" sz="1600" b="1" dirty="0">
                <a:latin typeface="+mj-lt"/>
              </a:rPr>
              <a:t>amplitude</a:t>
            </a:r>
            <a:r>
              <a:rPr lang="en-US" sz="1600" dirty="0">
                <a:latin typeface="+mj-lt"/>
              </a:rPr>
              <a:t> of the </a:t>
            </a:r>
            <a:r>
              <a:rPr lang="en-US" sz="1600" b="1" dirty="0">
                <a:latin typeface="+mj-lt"/>
              </a:rPr>
              <a:t>QRS</a:t>
            </a:r>
            <a:r>
              <a:rPr lang="en-US" sz="1600" dirty="0">
                <a:latin typeface="+mj-lt"/>
              </a:rPr>
              <a:t> </a:t>
            </a:r>
            <a:r>
              <a:rPr lang="en-US" sz="1600" b="1" dirty="0">
                <a:latin typeface="+mj-lt"/>
              </a:rPr>
              <a:t>much</a:t>
            </a:r>
            <a:r>
              <a:rPr lang="en-US" sz="1600" dirty="0">
                <a:latin typeface="+mj-lt"/>
              </a:rPr>
              <a:t> </a:t>
            </a:r>
            <a:r>
              <a:rPr lang="en-US" sz="1600" b="1" dirty="0">
                <a:latin typeface="+mj-lt"/>
              </a:rPr>
              <a:t>higher</a:t>
            </a:r>
            <a:r>
              <a:rPr lang="en-US" sz="1600" dirty="0">
                <a:latin typeface="+mj-lt"/>
              </a:rPr>
              <a:t> </a:t>
            </a:r>
            <a:r>
              <a:rPr lang="en-US" sz="1600" b="1" dirty="0">
                <a:latin typeface="+mj-lt"/>
              </a:rPr>
              <a:t>than</a:t>
            </a:r>
            <a:r>
              <a:rPr lang="en-US" sz="1600" dirty="0">
                <a:latin typeface="+mj-lt"/>
              </a:rPr>
              <a:t> </a:t>
            </a:r>
            <a:r>
              <a:rPr lang="en-US" sz="1600" b="1" dirty="0">
                <a:latin typeface="+mj-lt"/>
              </a:rPr>
              <a:t>other</a:t>
            </a:r>
            <a:r>
              <a:rPr lang="en-US" sz="1600" dirty="0">
                <a:latin typeface="+mj-lt"/>
              </a:rPr>
              <a:t> </a:t>
            </a:r>
            <a:r>
              <a:rPr lang="en-US" sz="1600" b="1" dirty="0">
                <a:latin typeface="+mj-lt"/>
              </a:rPr>
              <a:t>waves</a:t>
            </a:r>
            <a:r>
              <a:rPr lang="en-US" sz="1600" dirty="0">
                <a:latin typeface="+mj-lt"/>
              </a:rPr>
              <a:t>, particularly the </a:t>
            </a:r>
            <a:r>
              <a:rPr lang="en-US" sz="1600" b="1" dirty="0">
                <a:latin typeface="+mj-lt"/>
              </a:rPr>
              <a:t>P</a:t>
            </a:r>
            <a:r>
              <a:rPr lang="en-US" sz="1600" dirty="0">
                <a:latin typeface="+mj-lt"/>
              </a:rPr>
              <a:t> one. </a:t>
            </a:r>
          </a:p>
          <a:p>
            <a:pPr marL="0" indent="0">
              <a:buNone/>
            </a:pPr>
            <a:endParaRPr lang="en-US" sz="1600" dirty="0">
              <a:latin typeface="+mj-lt"/>
            </a:endParaRPr>
          </a:p>
          <a:p>
            <a:pPr marL="0" indent="0">
              <a:buNone/>
            </a:pPr>
            <a:r>
              <a:rPr lang="en-US" sz="1600" dirty="0">
                <a:latin typeface="+mj-lt"/>
              </a:rPr>
              <a:t>Such consideration suggest the </a:t>
            </a:r>
            <a:r>
              <a:rPr lang="en-US" sz="1600" b="1" dirty="0">
                <a:solidFill>
                  <a:schemeClr val="accent1"/>
                </a:solidFill>
                <a:latin typeface="+mj-lt"/>
              </a:rPr>
              <a:t>possibility of masking between components</a:t>
            </a:r>
            <a:r>
              <a:rPr lang="en-US" sz="1600" dirty="0">
                <a:latin typeface="+mj-lt"/>
              </a:rPr>
              <a:t>.</a:t>
            </a:r>
          </a:p>
        </p:txBody>
      </p:sp>
      <p:sp>
        <p:nvSpPr>
          <p:cNvPr id="11" name="Rettangolo con angoli arrotondati 10">
            <a:extLst>
              <a:ext uri="{FF2B5EF4-FFF2-40B4-BE49-F238E27FC236}">
                <a16:creationId xmlns:a16="http://schemas.microsoft.com/office/drawing/2014/main" id="{432A65B5-2906-25EA-5094-02BE0A88CDD2}"/>
              </a:ext>
            </a:extLst>
          </p:cNvPr>
          <p:cNvSpPr/>
          <p:nvPr/>
        </p:nvSpPr>
        <p:spPr>
          <a:xfrm>
            <a:off x="1847962" y="2214880"/>
            <a:ext cx="1249680" cy="22352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/>
              <a:t>Time domain</a:t>
            </a:r>
          </a:p>
        </p:txBody>
      </p:sp>
      <p:sp>
        <p:nvSpPr>
          <p:cNvPr id="12" name="Rettangolo con angoli arrotondati 11">
            <a:extLst>
              <a:ext uri="{FF2B5EF4-FFF2-40B4-BE49-F238E27FC236}">
                <a16:creationId xmlns:a16="http://schemas.microsoft.com/office/drawing/2014/main" id="{AC35A91E-C857-56F9-A306-CE8866F99685}"/>
              </a:ext>
            </a:extLst>
          </p:cNvPr>
          <p:cNvSpPr/>
          <p:nvPr/>
        </p:nvSpPr>
        <p:spPr>
          <a:xfrm>
            <a:off x="6310520" y="2214880"/>
            <a:ext cx="1249680" cy="22352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FFT domain</a:t>
            </a:r>
          </a:p>
        </p:txBody>
      </p:sp>
      <p:pic>
        <p:nvPicPr>
          <p:cNvPr id="14" name="Immagine 13" descr="Immagine che contiene diagramma, linea, testo&#10;&#10;Descrizione generata automaticamente">
            <a:extLst>
              <a:ext uri="{FF2B5EF4-FFF2-40B4-BE49-F238E27FC236}">
                <a16:creationId xmlns:a16="http://schemas.microsoft.com/office/drawing/2014/main" id="{B3B489CA-6E91-C208-C9B9-C29070D01A1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83" t="-82" r="8750" b="5276"/>
          <a:stretch/>
        </p:blipFill>
        <p:spPr>
          <a:xfrm>
            <a:off x="233681" y="2517261"/>
            <a:ext cx="4462558" cy="2958979"/>
          </a:xfrm>
          <a:prstGeom prst="rect">
            <a:avLst/>
          </a:prstGeom>
        </p:spPr>
      </p:pic>
      <p:pic>
        <p:nvPicPr>
          <p:cNvPr id="16" name="Immagine 15" descr="Immagine che contiene diagramma, schizzo, linea, disegno&#10;&#10;Descrizione generata automaticamente">
            <a:extLst>
              <a:ext uri="{FF2B5EF4-FFF2-40B4-BE49-F238E27FC236}">
                <a16:creationId xmlns:a16="http://schemas.microsoft.com/office/drawing/2014/main" id="{C713F050-E29B-CBAA-61FA-51A7AF3CF34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83" t="1704" r="8001" b="5276"/>
          <a:stretch/>
        </p:blipFill>
        <p:spPr>
          <a:xfrm>
            <a:off x="4696239" y="2472612"/>
            <a:ext cx="4552970" cy="2958979"/>
          </a:xfrm>
          <a:prstGeom prst="rect">
            <a:avLst/>
          </a:prstGeom>
        </p:spPr>
      </p:pic>
      <p:pic>
        <p:nvPicPr>
          <p:cNvPr id="18" name="Immagine 17" descr="Immagine che contiene linea, diagramma, Parallelo&#10;&#10;Descrizione generata automaticamente">
            <a:extLst>
              <a:ext uri="{FF2B5EF4-FFF2-40B4-BE49-F238E27FC236}">
                <a16:creationId xmlns:a16="http://schemas.microsoft.com/office/drawing/2014/main" id="{F8700BA5-3B74-C88F-F243-56FFDD1ABB90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17" t="2029" r="8501" b="4789"/>
          <a:stretch/>
        </p:blipFill>
        <p:spPr>
          <a:xfrm>
            <a:off x="241523" y="2517258"/>
            <a:ext cx="4467474" cy="2958979"/>
          </a:xfrm>
          <a:prstGeom prst="rect">
            <a:avLst/>
          </a:prstGeom>
        </p:spPr>
      </p:pic>
      <p:pic>
        <p:nvPicPr>
          <p:cNvPr id="20" name="Immagine 19" descr="Immagine che contiene diagramma, schizzo, disegno&#10;&#10;Descrizione generata automaticamente">
            <a:extLst>
              <a:ext uri="{FF2B5EF4-FFF2-40B4-BE49-F238E27FC236}">
                <a16:creationId xmlns:a16="http://schemas.microsoft.com/office/drawing/2014/main" id="{42450FF3-9F4B-FDEE-66D0-DE2BEE1EBCD1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17" t="2354" r="8083" b="5115"/>
          <a:stretch/>
        </p:blipFill>
        <p:spPr>
          <a:xfrm>
            <a:off x="4711923" y="2472609"/>
            <a:ext cx="4552970" cy="2958978"/>
          </a:xfrm>
          <a:prstGeom prst="rect">
            <a:avLst/>
          </a:prstGeom>
        </p:spPr>
      </p:pic>
      <p:pic>
        <p:nvPicPr>
          <p:cNvPr id="22" name="Immagine 21" descr="Immagine che contiene diagramma, schizzo, linea, testo&#10;&#10;Descrizione generata automaticamente">
            <a:extLst>
              <a:ext uri="{FF2B5EF4-FFF2-40B4-BE49-F238E27FC236}">
                <a16:creationId xmlns:a16="http://schemas.microsoft.com/office/drawing/2014/main" id="{90E2FE13-2FD3-6208-C940-4814F1DDA28F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67" t="2030" r="8417" b="5276"/>
          <a:stretch/>
        </p:blipFill>
        <p:spPr>
          <a:xfrm>
            <a:off x="241523" y="2517254"/>
            <a:ext cx="4439032" cy="2958979"/>
          </a:xfrm>
          <a:prstGeom prst="rect">
            <a:avLst/>
          </a:prstGeom>
        </p:spPr>
      </p:pic>
      <p:pic>
        <p:nvPicPr>
          <p:cNvPr id="24" name="Immagine 23" descr="Immagine che contiene diagramma, linea, testo&#10;&#10;Descrizione generata automaticamente">
            <a:extLst>
              <a:ext uri="{FF2B5EF4-FFF2-40B4-BE49-F238E27FC236}">
                <a16:creationId xmlns:a16="http://schemas.microsoft.com/office/drawing/2014/main" id="{3D35B324-2BAE-2539-547A-292580531501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33" t="1705" r="8667" b="5113"/>
          <a:stretch/>
        </p:blipFill>
        <p:spPr>
          <a:xfrm>
            <a:off x="4719765" y="2462577"/>
            <a:ext cx="4537286" cy="2969010"/>
          </a:xfrm>
          <a:prstGeom prst="rect">
            <a:avLst/>
          </a:prstGeom>
        </p:spPr>
      </p:pic>
      <p:pic>
        <p:nvPicPr>
          <p:cNvPr id="26" name="Immagine 25" descr="Immagine che contiene linea, diagramma, Parallelo&#10;&#10;Descrizione generata automaticamente">
            <a:extLst>
              <a:ext uri="{FF2B5EF4-FFF2-40B4-BE49-F238E27FC236}">
                <a16:creationId xmlns:a16="http://schemas.microsoft.com/office/drawing/2014/main" id="{AF70E54E-ACE8-8E9F-F89E-D2929F7EEEE4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67" t="1055" r="8417" b="4789"/>
          <a:stretch/>
        </p:blipFill>
        <p:spPr>
          <a:xfrm>
            <a:off x="241523" y="2438400"/>
            <a:ext cx="4439032" cy="3037833"/>
          </a:xfrm>
          <a:prstGeom prst="rect">
            <a:avLst/>
          </a:prstGeom>
        </p:spPr>
      </p:pic>
      <p:pic>
        <p:nvPicPr>
          <p:cNvPr id="28" name="Immagine 27" descr="Immagine che contiene diagramma, schizzo&#10;&#10;Descrizione generata automaticamente">
            <a:extLst>
              <a:ext uri="{FF2B5EF4-FFF2-40B4-BE49-F238E27FC236}">
                <a16:creationId xmlns:a16="http://schemas.microsoft.com/office/drawing/2014/main" id="{89C5A62B-612A-1500-1AB6-5ACC52879FB7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17" t="1380" r="8584" b="4139"/>
          <a:stretch/>
        </p:blipFill>
        <p:spPr>
          <a:xfrm>
            <a:off x="4719765" y="2472609"/>
            <a:ext cx="4552970" cy="2928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83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4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080D17D-5CB5-7A4C-86CF-032C6E6BE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5458"/>
            <a:ext cx="10515600" cy="4722511"/>
          </a:xfrm>
        </p:spPr>
        <p:txBody>
          <a:bodyPr>
            <a:noAutofit/>
          </a:bodyPr>
          <a:lstStyle/>
          <a:p>
            <a:r>
              <a:rPr lang="en-US" sz="2400" dirty="0"/>
              <a:t>Correction of previous declarations about data</a:t>
            </a:r>
          </a:p>
          <a:p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Why delve into spectral analysis</a:t>
            </a:r>
          </a:p>
          <a:p>
            <a:pPr lvl="1"/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Expectations on EG spectrum</a:t>
            </a:r>
          </a:p>
          <a:p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Processing pipeline to estimate spectrum</a:t>
            </a:r>
          </a:p>
          <a:p>
            <a:pPr lvl="1"/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Filtering strategy</a:t>
            </a:r>
          </a:p>
          <a:p>
            <a:pPr lvl="1"/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Spectrum estimation strategy</a:t>
            </a:r>
          </a:p>
          <a:p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Results on external data</a:t>
            </a:r>
          </a:p>
          <a:p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Conclusions </a:t>
            </a:r>
          </a:p>
          <a:p>
            <a:pPr marL="0" indent="0">
              <a:buNone/>
            </a:pPr>
            <a:endParaRPr lang="en-US" sz="2000" dirty="0"/>
          </a:p>
          <a:p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052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Spare1 trace ≠ Reference trace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080D17D-5CB5-7A4C-86CF-032C6E6BE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641" y="1487287"/>
            <a:ext cx="10401551" cy="47867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So far, we </a:t>
            </a:r>
            <a:r>
              <a:rPr lang="en-US" sz="1800" b="1" dirty="0">
                <a:solidFill>
                  <a:srgbClr val="C00000"/>
                </a:solidFill>
              </a:rPr>
              <a:t>trusted</a:t>
            </a:r>
            <a:r>
              <a:rPr lang="en-US" sz="1800" dirty="0"/>
              <a:t> that the </a:t>
            </a:r>
            <a:r>
              <a:rPr lang="en-US" sz="1800" b="1" dirty="0">
                <a:solidFill>
                  <a:srgbClr val="C00000"/>
                </a:solidFill>
              </a:rPr>
              <a:t>reference</a:t>
            </a:r>
            <a:r>
              <a:rPr lang="en-US" sz="1800" dirty="0"/>
              <a:t> trace and the </a:t>
            </a:r>
            <a:r>
              <a:rPr lang="en-US" sz="1800" b="1" dirty="0">
                <a:solidFill>
                  <a:srgbClr val="C00000"/>
                </a:solidFill>
              </a:rPr>
              <a:t>spare1</a:t>
            </a:r>
            <a:r>
              <a:rPr lang="en-US" sz="1800" dirty="0"/>
              <a:t> trace were composed by the </a:t>
            </a:r>
            <a:r>
              <a:rPr lang="en-US" sz="1800" b="1" dirty="0">
                <a:solidFill>
                  <a:srgbClr val="C00000"/>
                </a:solidFill>
              </a:rPr>
              <a:t>same</a:t>
            </a:r>
            <a:r>
              <a:rPr lang="en-US" sz="1800" dirty="0"/>
              <a:t> </a:t>
            </a:r>
            <a:r>
              <a:rPr lang="en-US" sz="1800" b="1" dirty="0">
                <a:solidFill>
                  <a:srgbClr val="C00000"/>
                </a:solidFill>
              </a:rPr>
              <a:t>signals</a:t>
            </a:r>
            <a:r>
              <a:rPr lang="en-US" sz="1800" dirty="0"/>
              <a:t>. </a:t>
            </a:r>
            <a:r>
              <a:rPr lang="en-US" sz="1800" b="1" dirty="0">
                <a:solidFill>
                  <a:srgbClr val="C00000"/>
                </a:solidFill>
              </a:rPr>
              <a:t>But</a:t>
            </a:r>
            <a:r>
              <a:rPr lang="en-US" sz="1800" dirty="0"/>
              <a:t>:</a:t>
            </a:r>
          </a:p>
          <a:p>
            <a:endParaRPr lang="en-US" sz="140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4</a:t>
            </a:fld>
            <a:endParaRPr lang="en-US" dirty="0"/>
          </a:p>
        </p:txBody>
      </p:sp>
      <p:pic>
        <p:nvPicPr>
          <p:cNvPr id="6" name="Immagine 5" descr="Immagine che contiene testo, linea, diagramma, schermata&#10;&#10;Descrizione generata automaticamente">
            <a:extLst>
              <a:ext uri="{FF2B5EF4-FFF2-40B4-BE49-F238E27FC236}">
                <a16:creationId xmlns:a16="http://schemas.microsoft.com/office/drawing/2014/main" id="{17F24424-4269-0348-00B0-068BCA93347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99" t="2059" r="8908" b="5409"/>
          <a:stretch/>
        </p:blipFill>
        <p:spPr>
          <a:xfrm>
            <a:off x="278641" y="1857375"/>
            <a:ext cx="4904483" cy="2872761"/>
          </a:xfrm>
          <a:prstGeom prst="rect">
            <a:avLst/>
          </a:prstGeom>
        </p:spPr>
      </p:pic>
      <p:pic>
        <p:nvPicPr>
          <p:cNvPr id="9" name="Immagine 8" descr="Immagine che contiene testo, diagramma, linea, mappa&#10;&#10;Descrizione generata automaticamente">
            <a:extLst>
              <a:ext uri="{FF2B5EF4-FFF2-40B4-BE49-F238E27FC236}">
                <a16:creationId xmlns:a16="http://schemas.microsoft.com/office/drawing/2014/main" id="{A83110B2-8916-8F3A-E7D5-3F66805DF8B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00" t="1493" r="8650" b="4269"/>
          <a:stretch/>
        </p:blipFill>
        <p:spPr>
          <a:xfrm>
            <a:off x="5479416" y="1857375"/>
            <a:ext cx="4904483" cy="2881049"/>
          </a:xfrm>
          <a:prstGeom prst="rect">
            <a:avLst/>
          </a:prstGeom>
        </p:spPr>
      </p:pic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6FCC1754-7791-EACB-7114-79FC628CBAE9}"/>
              </a:ext>
            </a:extLst>
          </p:cNvPr>
          <p:cNvSpPr txBox="1">
            <a:spLocks/>
          </p:cNvSpPr>
          <p:nvPr/>
        </p:nvSpPr>
        <p:spPr>
          <a:xfrm>
            <a:off x="566291" y="2075192"/>
            <a:ext cx="1377060" cy="2608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dirty="0">
                <a:highlight>
                  <a:srgbClr val="FFFF00"/>
                </a:highlight>
              </a:rPr>
              <a:t>Reference</a:t>
            </a:r>
          </a:p>
          <a:p>
            <a:endParaRPr lang="en-US" sz="1100" dirty="0">
              <a:highlight>
                <a:srgbClr val="FFFF00"/>
              </a:highlight>
            </a:endParaRPr>
          </a:p>
        </p:txBody>
      </p:sp>
      <p:sp>
        <p:nvSpPr>
          <p:cNvPr id="12" name="Segnaposto contenuto 2">
            <a:extLst>
              <a:ext uri="{FF2B5EF4-FFF2-40B4-BE49-F238E27FC236}">
                <a16:creationId xmlns:a16="http://schemas.microsoft.com/office/drawing/2014/main" id="{BDE958BB-A63B-1225-E98A-BE5A9AFD3004}"/>
              </a:ext>
            </a:extLst>
          </p:cNvPr>
          <p:cNvSpPr txBox="1">
            <a:spLocks/>
          </p:cNvSpPr>
          <p:nvPr/>
        </p:nvSpPr>
        <p:spPr>
          <a:xfrm>
            <a:off x="5875907" y="2075192"/>
            <a:ext cx="1377060" cy="2608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dirty="0">
                <a:highlight>
                  <a:srgbClr val="FFFF00"/>
                </a:highlight>
              </a:rPr>
              <a:t>Spare1</a:t>
            </a:r>
          </a:p>
          <a:p>
            <a:endParaRPr lang="en-US" sz="1100" dirty="0">
              <a:highlight>
                <a:srgbClr val="FFFF00"/>
              </a:highlight>
            </a:endParaRPr>
          </a:p>
        </p:txBody>
      </p:sp>
      <p:sp>
        <p:nvSpPr>
          <p:cNvPr id="13" name="Segnaposto contenuto 2">
            <a:extLst>
              <a:ext uri="{FF2B5EF4-FFF2-40B4-BE49-F238E27FC236}">
                <a16:creationId xmlns:a16="http://schemas.microsoft.com/office/drawing/2014/main" id="{CAEDF24F-E4A5-18DB-44B8-C03E59B739AD}"/>
              </a:ext>
            </a:extLst>
          </p:cNvPr>
          <p:cNvSpPr txBox="1">
            <a:spLocks/>
          </p:cNvSpPr>
          <p:nvPr/>
        </p:nvSpPr>
        <p:spPr>
          <a:xfrm>
            <a:off x="278641" y="4881751"/>
            <a:ext cx="10401551" cy="4786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Into each MAP, reference and spare1 trace aren’t the same.</a:t>
            </a:r>
          </a:p>
          <a:p>
            <a:r>
              <a:rPr lang="en-US" sz="1800" dirty="0"/>
              <a:t>Such observation support the option that spare traces have a different nature from reference ones (i.e., </a:t>
            </a:r>
            <a:r>
              <a:rPr lang="en-US" sz="1800" b="1" dirty="0">
                <a:solidFill>
                  <a:srgbClr val="C00000"/>
                </a:solidFill>
              </a:rPr>
              <a:t>unipolar</a:t>
            </a:r>
            <a:r>
              <a:rPr lang="en-US" sz="1800" dirty="0"/>
              <a:t> </a:t>
            </a:r>
            <a:r>
              <a:rPr lang="en-US" sz="1800" b="1" dirty="0">
                <a:solidFill>
                  <a:srgbClr val="C00000"/>
                </a:solidFill>
              </a:rPr>
              <a:t>derivations</a:t>
            </a:r>
            <a:r>
              <a:rPr lang="en-US" sz="1800" dirty="0"/>
              <a:t>?)</a:t>
            </a:r>
          </a:p>
          <a:p>
            <a:r>
              <a:rPr lang="en-US" sz="1800" dirty="0"/>
              <a:t> </a:t>
            </a:r>
            <a:r>
              <a:rPr lang="en-US" sz="1800" b="1" dirty="0">
                <a:solidFill>
                  <a:srgbClr val="C00000"/>
                </a:solidFill>
              </a:rPr>
              <a:t>Knowing</a:t>
            </a:r>
            <a:r>
              <a:rPr lang="en-US" sz="1800" dirty="0"/>
              <a:t> the </a:t>
            </a:r>
            <a:r>
              <a:rPr lang="en-US" sz="1800" b="1" dirty="0">
                <a:solidFill>
                  <a:srgbClr val="C00000"/>
                </a:solidFill>
              </a:rPr>
              <a:t>true</a:t>
            </a:r>
            <a:r>
              <a:rPr lang="en-US" sz="1800" dirty="0"/>
              <a:t> </a:t>
            </a:r>
            <a:r>
              <a:rPr lang="en-US" sz="1800" b="1" dirty="0">
                <a:solidFill>
                  <a:srgbClr val="C00000"/>
                </a:solidFill>
              </a:rPr>
              <a:t>nature</a:t>
            </a:r>
            <a:r>
              <a:rPr lang="en-US" sz="1800" dirty="0"/>
              <a:t> of these signals now becomes </a:t>
            </a:r>
            <a:r>
              <a:rPr lang="en-US" sz="1800" b="1" dirty="0">
                <a:solidFill>
                  <a:srgbClr val="C00000"/>
                </a:solidFill>
              </a:rPr>
              <a:t>crucial</a:t>
            </a:r>
            <a:r>
              <a:rPr lang="en-US" sz="1800" dirty="0"/>
              <a:t>.</a:t>
            </a:r>
          </a:p>
          <a:p>
            <a:endParaRPr lang="en-US" sz="1400" dirty="0"/>
          </a:p>
        </p:txBody>
      </p:sp>
      <p:sp>
        <p:nvSpPr>
          <p:cNvPr id="14" name="Rettangolo con angoli arrotondati 13">
            <a:extLst>
              <a:ext uri="{FF2B5EF4-FFF2-40B4-BE49-F238E27FC236}">
                <a16:creationId xmlns:a16="http://schemas.microsoft.com/office/drawing/2014/main" id="{2C997486-9C8F-9BEC-6183-EB8406D10932}"/>
              </a:ext>
            </a:extLst>
          </p:cNvPr>
          <p:cNvSpPr/>
          <p:nvPr/>
        </p:nvSpPr>
        <p:spPr>
          <a:xfrm>
            <a:off x="10680192" y="1976250"/>
            <a:ext cx="1233167" cy="577616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>
                <a:solidFill>
                  <a:schemeClr val="tx1"/>
                </a:solidFill>
              </a:rPr>
              <a:t>Mean ± SD plots (same Map, different subjects)</a:t>
            </a:r>
          </a:p>
        </p:txBody>
      </p:sp>
    </p:spTree>
    <p:extLst>
      <p:ext uri="{BB962C8B-B14F-4D97-AF65-F5344CB8AC3E}">
        <p14:creationId xmlns:p14="http://schemas.microsoft.com/office/powerpoint/2010/main" val="3002780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080D17D-5CB5-7A4C-86CF-032C6E6BE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5458"/>
            <a:ext cx="10515600" cy="4722511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Correction of previous declarations about data</a:t>
            </a:r>
          </a:p>
          <a:p>
            <a:r>
              <a:rPr lang="en-US" sz="2400" dirty="0"/>
              <a:t>Why delve into spectral analysis</a:t>
            </a:r>
          </a:p>
          <a:p>
            <a:pPr lvl="1"/>
            <a:r>
              <a:rPr lang="en-US" sz="2000" dirty="0"/>
              <a:t>Expectations on EG spectrum</a:t>
            </a:r>
          </a:p>
          <a:p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Processing pipeline to estimate spectrum</a:t>
            </a:r>
          </a:p>
          <a:p>
            <a:pPr lvl="1"/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Filtering strategy</a:t>
            </a:r>
          </a:p>
          <a:p>
            <a:pPr lvl="1"/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Spectrum estimation strategy</a:t>
            </a:r>
          </a:p>
          <a:p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Results on external data</a:t>
            </a:r>
          </a:p>
          <a:p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Conclusions </a:t>
            </a:r>
          </a:p>
          <a:p>
            <a:pPr marL="0" indent="0">
              <a:buNone/>
            </a:pPr>
            <a:endParaRPr lang="en-US" sz="2000" dirty="0"/>
          </a:p>
          <a:p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48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delve into spectral analysis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080D17D-5CB5-7A4C-86CF-032C6E6BE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7823" y="1487287"/>
            <a:ext cx="5455194" cy="3788801"/>
          </a:xfrm>
        </p:spPr>
        <p:txBody>
          <a:bodyPr>
            <a:noAutofit/>
          </a:bodyPr>
          <a:lstStyle/>
          <a:p>
            <a:r>
              <a:rPr lang="en-GB" sz="1800" dirty="0">
                <a:latin typeface="+mj-lt"/>
              </a:rPr>
              <a:t>Previously, we found reference traces with unclear behaviours:</a:t>
            </a:r>
          </a:p>
          <a:p>
            <a:pPr lvl="1"/>
            <a:r>
              <a:rPr lang="en-GB" sz="1400" b="1" dirty="0">
                <a:solidFill>
                  <a:schemeClr val="accent2"/>
                </a:solidFill>
                <a:latin typeface="+mj-lt"/>
              </a:rPr>
              <a:t>Absence of low-frequency components</a:t>
            </a:r>
          </a:p>
          <a:p>
            <a:pPr lvl="1"/>
            <a:r>
              <a:rPr lang="en-GB" sz="1400" b="1" dirty="0">
                <a:solidFill>
                  <a:schemeClr val="accent5"/>
                </a:solidFill>
                <a:latin typeface="+mj-lt"/>
              </a:rPr>
              <a:t>Huge presence of high frequency components</a:t>
            </a:r>
          </a:p>
          <a:p>
            <a:r>
              <a:rPr lang="en-GB" sz="1800" dirty="0">
                <a:latin typeface="+mj-lt"/>
              </a:rPr>
              <a:t>Or:</a:t>
            </a:r>
          </a:p>
          <a:p>
            <a:pPr lvl="1"/>
            <a:r>
              <a:rPr lang="en-GB" sz="1400" b="1" dirty="0">
                <a:solidFill>
                  <a:schemeClr val="accent2"/>
                </a:solidFill>
                <a:latin typeface="+mj-lt"/>
              </a:rPr>
              <a:t>Frequency components totally squeezed into low frequences, without any peak</a:t>
            </a:r>
          </a:p>
          <a:p>
            <a:r>
              <a:rPr lang="en-GB" sz="1800" dirty="0">
                <a:latin typeface="+mj-lt"/>
              </a:rPr>
              <a:t>Are these characteristics acceptable? Which is the expected shape of a spectrum of an ECG signal? </a:t>
            </a:r>
            <a:r>
              <a:rPr lang="en-GB" sz="180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[1,2]</a:t>
            </a:r>
          </a:p>
          <a:p>
            <a:pPr lvl="1"/>
            <a:r>
              <a:rPr lang="en-GB" sz="1400" b="1" dirty="0">
                <a:solidFill>
                  <a:srgbClr val="00B050"/>
                </a:solidFill>
                <a:latin typeface="+mj-lt"/>
              </a:rPr>
              <a:t>T wave localised before 10H, Highest peak</a:t>
            </a:r>
          </a:p>
          <a:p>
            <a:pPr lvl="1"/>
            <a:r>
              <a:rPr lang="en-GB" sz="1400" b="1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P wave localized before 15 Hz, possibly masked by other components</a:t>
            </a:r>
          </a:p>
          <a:p>
            <a:pPr lvl="1"/>
            <a:r>
              <a:rPr lang="en-GB" sz="1400" b="1" dirty="0">
                <a:solidFill>
                  <a:srgbClr val="FF0000"/>
                </a:solidFill>
                <a:latin typeface="+mj-lt"/>
              </a:rPr>
              <a:t>QRS between 0 and 40 Hz, with one or more peaks.</a:t>
            </a:r>
          </a:p>
          <a:p>
            <a:pPr lvl="1"/>
            <a:endParaRPr lang="en-GB" sz="1400" dirty="0">
              <a:latin typeface="+mj-lt"/>
            </a:endParaRPr>
          </a:p>
          <a:p>
            <a:pPr lvl="1"/>
            <a:endParaRPr lang="en-GB" sz="1400" dirty="0">
              <a:latin typeface="WarnockPro-Light"/>
            </a:endParaRPr>
          </a:p>
          <a:p>
            <a:endParaRPr lang="en-GB" sz="1800" dirty="0">
              <a:latin typeface="WarnockPro-Light"/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6</a:t>
            </a:fld>
            <a:endParaRPr lang="en-US" dirty="0"/>
          </a:p>
        </p:txBody>
      </p:sp>
      <p:pic>
        <p:nvPicPr>
          <p:cNvPr id="7" name="Immagine 6" descr="Immagine che contiene diagramma&#10;&#10;Descrizione generata automaticamente">
            <a:extLst>
              <a:ext uri="{FF2B5EF4-FFF2-40B4-BE49-F238E27FC236}">
                <a16:creationId xmlns:a16="http://schemas.microsoft.com/office/drawing/2014/main" id="{6460B047-DA01-CC74-1DC0-1BC8D3937E4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97" t="4191" r="8672" b="7538"/>
          <a:stretch/>
        </p:blipFill>
        <p:spPr>
          <a:xfrm>
            <a:off x="6096000" y="1813491"/>
            <a:ext cx="5849254" cy="3231017"/>
          </a:xfrm>
          <a:prstGeom prst="rect">
            <a:avLst/>
          </a:prstGeom>
        </p:spPr>
      </p:pic>
      <p:sp>
        <p:nvSpPr>
          <p:cNvPr id="8" name="Rettangolo con angoli arrotondati 7">
            <a:extLst>
              <a:ext uri="{FF2B5EF4-FFF2-40B4-BE49-F238E27FC236}">
                <a16:creationId xmlns:a16="http://schemas.microsoft.com/office/drawing/2014/main" id="{E3B555F0-1DC7-90E6-C8EA-1BBC7E005342}"/>
              </a:ext>
            </a:extLst>
          </p:cNvPr>
          <p:cNvSpPr/>
          <p:nvPr/>
        </p:nvSpPr>
        <p:spPr>
          <a:xfrm>
            <a:off x="6236208" y="3200400"/>
            <a:ext cx="1152144" cy="1920240"/>
          </a:xfrm>
          <a:prstGeom prst="round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Rettangolo con angoli arrotondati 8">
            <a:extLst>
              <a:ext uri="{FF2B5EF4-FFF2-40B4-BE49-F238E27FC236}">
                <a16:creationId xmlns:a16="http://schemas.microsoft.com/office/drawing/2014/main" id="{BA180797-AACD-7C0B-6179-B09AF683D3B5}"/>
              </a:ext>
            </a:extLst>
          </p:cNvPr>
          <p:cNvSpPr/>
          <p:nvPr/>
        </p:nvSpPr>
        <p:spPr>
          <a:xfrm>
            <a:off x="8074150" y="2535217"/>
            <a:ext cx="2907793" cy="1920240"/>
          </a:xfrm>
          <a:prstGeom prst="roundRect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12" name="Immagine 11" descr="Immagine che contiene schizzo, diagramma&#10;&#10;Descrizione generata automaticamente">
            <a:extLst>
              <a:ext uri="{FF2B5EF4-FFF2-40B4-BE49-F238E27FC236}">
                <a16:creationId xmlns:a16="http://schemas.microsoft.com/office/drawing/2014/main" id="{D14AED6C-0BBE-4332-DD6B-FAB9594DB7E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25" t="3247" r="8350" b="4123"/>
          <a:stretch/>
        </p:blipFill>
        <p:spPr>
          <a:xfrm>
            <a:off x="6096000" y="1813491"/>
            <a:ext cx="5849254" cy="3462597"/>
          </a:xfrm>
          <a:prstGeom prst="rect">
            <a:avLst/>
          </a:prstGeom>
        </p:spPr>
      </p:pic>
      <p:sp>
        <p:nvSpPr>
          <p:cNvPr id="13" name="Rettangolo con angoli arrotondati 12">
            <a:extLst>
              <a:ext uri="{FF2B5EF4-FFF2-40B4-BE49-F238E27FC236}">
                <a16:creationId xmlns:a16="http://schemas.microsoft.com/office/drawing/2014/main" id="{FE51258A-0A7A-97CE-F2C6-178296AB8295}"/>
              </a:ext>
            </a:extLst>
          </p:cNvPr>
          <p:cNvSpPr/>
          <p:nvPr/>
        </p:nvSpPr>
        <p:spPr>
          <a:xfrm>
            <a:off x="6236208" y="2761488"/>
            <a:ext cx="1444752" cy="2359152"/>
          </a:xfrm>
          <a:prstGeom prst="roundRect">
            <a:avLst/>
          </a:prstGeom>
          <a:noFill/>
          <a:ln w="28575">
            <a:solidFill>
              <a:srgbClr val="FF99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BB62BC49-AE4D-265B-2828-6061729168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1813491"/>
            <a:ext cx="5849254" cy="3788801"/>
          </a:xfrm>
          <a:prstGeom prst="rect">
            <a:avLst/>
          </a:prstGeom>
        </p:spPr>
      </p:pic>
      <p:sp>
        <p:nvSpPr>
          <p:cNvPr id="14" name="Rettangolo con angoli arrotondati 13">
            <a:extLst>
              <a:ext uri="{FF2B5EF4-FFF2-40B4-BE49-F238E27FC236}">
                <a16:creationId xmlns:a16="http://schemas.microsoft.com/office/drawing/2014/main" id="{7A107BBC-0F72-1482-519A-5719B4193873}"/>
              </a:ext>
            </a:extLst>
          </p:cNvPr>
          <p:cNvSpPr/>
          <p:nvPr/>
        </p:nvSpPr>
        <p:spPr>
          <a:xfrm>
            <a:off x="7242048" y="2697480"/>
            <a:ext cx="758952" cy="271340"/>
          </a:xfrm>
          <a:prstGeom prst="roundRect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7" name="Rettangolo con angoli arrotondati 16">
            <a:extLst>
              <a:ext uri="{FF2B5EF4-FFF2-40B4-BE49-F238E27FC236}">
                <a16:creationId xmlns:a16="http://schemas.microsoft.com/office/drawing/2014/main" id="{DDB98716-D9D0-AFC6-5DCF-28147B53A260}"/>
              </a:ext>
            </a:extLst>
          </p:cNvPr>
          <p:cNvSpPr/>
          <p:nvPr/>
        </p:nvSpPr>
        <p:spPr>
          <a:xfrm>
            <a:off x="7798307" y="4607857"/>
            <a:ext cx="758952" cy="271340"/>
          </a:xfrm>
          <a:prstGeom prst="roundRect">
            <a:avLst/>
          </a:prstGeom>
          <a:noFill/>
          <a:ln w="28575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8" name="Rettangolo con angoli arrotondati 17">
            <a:extLst>
              <a:ext uri="{FF2B5EF4-FFF2-40B4-BE49-F238E27FC236}">
                <a16:creationId xmlns:a16="http://schemas.microsoft.com/office/drawing/2014/main" id="{B1B544AD-B077-2E22-CD40-D408E3F7993B}"/>
              </a:ext>
            </a:extLst>
          </p:cNvPr>
          <p:cNvSpPr/>
          <p:nvPr/>
        </p:nvSpPr>
        <p:spPr>
          <a:xfrm>
            <a:off x="8641150" y="3064730"/>
            <a:ext cx="1353241" cy="245398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9" name="Rettangolo con angoli arrotondati 18">
            <a:extLst>
              <a:ext uri="{FF2B5EF4-FFF2-40B4-BE49-F238E27FC236}">
                <a16:creationId xmlns:a16="http://schemas.microsoft.com/office/drawing/2014/main" id="{62F3ECDF-B351-8310-C005-25C0F89343F0}"/>
              </a:ext>
            </a:extLst>
          </p:cNvPr>
          <p:cNvSpPr/>
          <p:nvPr/>
        </p:nvSpPr>
        <p:spPr>
          <a:xfrm>
            <a:off x="694944" y="5120640"/>
            <a:ext cx="4736592" cy="777240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rgbClr val="C00000"/>
                </a:solidFill>
                <a:latin typeface="WarnockPro-Light"/>
              </a:rPr>
              <a:t>Spectrums evaluated so far are not acceptable</a:t>
            </a:r>
          </a:p>
        </p:txBody>
      </p:sp>
    </p:spTree>
    <p:extLst>
      <p:ext uri="{BB962C8B-B14F-4D97-AF65-F5344CB8AC3E}">
        <p14:creationId xmlns:p14="http://schemas.microsoft.com/office/powerpoint/2010/main" val="1653513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3" grpId="0" animBg="1"/>
      <p:bldP spid="14" grpId="0" animBg="1"/>
      <p:bldP spid="17" grpId="0" animBg="1"/>
      <p:bldP spid="18" grpId="0" animBg="1"/>
      <p:bldP spid="1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080D17D-5CB5-7A4C-86CF-032C6E6BE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5458"/>
            <a:ext cx="10515600" cy="4722511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Correction of previous declarations about data</a:t>
            </a:r>
          </a:p>
          <a:p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Why delve into spectral analysis</a:t>
            </a:r>
          </a:p>
          <a:p>
            <a:pPr lvl="1"/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Expectations on EG spectrum</a:t>
            </a:r>
          </a:p>
          <a:p>
            <a:r>
              <a:rPr lang="en-US" sz="2400" dirty="0"/>
              <a:t>Processing pipeline to estimate spectrum</a:t>
            </a:r>
          </a:p>
          <a:p>
            <a:pPr lvl="1"/>
            <a:r>
              <a:rPr lang="en-US" sz="2000" dirty="0"/>
              <a:t>Filtering strategy</a:t>
            </a:r>
          </a:p>
          <a:p>
            <a:pPr lvl="1"/>
            <a:r>
              <a:rPr lang="en-US" sz="2000" dirty="0"/>
              <a:t>Spectrum estimation strategy</a:t>
            </a:r>
          </a:p>
          <a:p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Results on external data</a:t>
            </a:r>
          </a:p>
          <a:p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Conclusions </a:t>
            </a:r>
          </a:p>
          <a:p>
            <a:pPr marL="0" indent="0">
              <a:buNone/>
            </a:pPr>
            <a:endParaRPr lang="en-US" sz="2000" dirty="0"/>
          </a:p>
          <a:p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18389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8972550" cy="971551"/>
          </a:xfrm>
        </p:spPr>
        <p:txBody>
          <a:bodyPr>
            <a:normAutofit/>
          </a:bodyPr>
          <a:lstStyle/>
          <a:p>
            <a:r>
              <a:rPr lang="en-US" dirty="0"/>
              <a:t>Processing pipeline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98882"/>
            <a:ext cx="2743200" cy="365125"/>
          </a:xfrm>
        </p:spPr>
        <p:txBody>
          <a:bodyPr/>
          <a:lstStyle/>
          <a:p>
            <a:fld id="{2FA0223F-D95A-431D-9A71-EDA7FA0C2F5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D9704C79-DF15-E314-C934-557E33389704}"/>
              </a:ext>
            </a:extLst>
          </p:cNvPr>
          <p:cNvSpPr txBox="1">
            <a:spLocks/>
          </p:cNvSpPr>
          <p:nvPr/>
        </p:nvSpPr>
        <p:spPr>
          <a:xfrm>
            <a:off x="1137631" y="1673352"/>
            <a:ext cx="5455194" cy="37888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sz="1400" b="1" dirty="0">
              <a:latin typeface="+mj-lt"/>
            </a:endParaRPr>
          </a:p>
        </p:txBody>
      </p:sp>
      <p:sp>
        <p:nvSpPr>
          <p:cNvPr id="22" name="Segnaposto contenuto 2">
            <a:extLst>
              <a:ext uri="{FF2B5EF4-FFF2-40B4-BE49-F238E27FC236}">
                <a16:creationId xmlns:a16="http://schemas.microsoft.com/office/drawing/2014/main" id="{784951A3-1C61-E0C9-C357-D0318204DB8D}"/>
              </a:ext>
            </a:extLst>
          </p:cNvPr>
          <p:cNvSpPr txBox="1">
            <a:spLocks/>
          </p:cNvSpPr>
          <p:nvPr/>
        </p:nvSpPr>
        <p:spPr>
          <a:xfrm>
            <a:off x="387823" y="1487287"/>
            <a:ext cx="4376202" cy="40996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>
                <a:latin typeface="+mj-lt"/>
              </a:rPr>
              <a:t>So far, data are taken as they are, without any type of preprocessing</a:t>
            </a:r>
          </a:p>
          <a:p>
            <a:r>
              <a:rPr lang="en-GB" sz="1800" dirty="0">
                <a:latin typeface="+mj-lt"/>
              </a:rPr>
              <a:t>Is known that ECG </a:t>
            </a:r>
            <a:r>
              <a:rPr lang="en-GB" sz="1800" b="1" dirty="0">
                <a:latin typeface="+mj-lt"/>
              </a:rPr>
              <a:t>requires preprocessing </a:t>
            </a:r>
            <a:r>
              <a:rPr lang="en-GB" sz="1800" dirty="0">
                <a:latin typeface="+mj-lt"/>
              </a:rPr>
              <a:t>because affected from various sources of noise </a:t>
            </a:r>
            <a:r>
              <a:rPr lang="en-GB" sz="1800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[2]</a:t>
            </a:r>
          </a:p>
          <a:p>
            <a:pPr lvl="1"/>
            <a:r>
              <a:rPr lang="en-GB" sz="1400" dirty="0"/>
              <a:t>Physiological, Environmental, Artifacts and Electronic</a:t>
            </a:r>
          </a:p>
          <a:p>
            <a:r>
              <a:rPr lang="en-GB" sz="1800" dirty="0">
                <a:latin typeface="+mj-lt"/>
              </a:rPr>
              <a:t>There are many strategies used to clean ECG signals:</a:t>
            </a:r>
            <a:r>
              <a:rPr lang="en-GB" sz="1800" dirty="0"/>
              <a:t> </a:t>
            </a:r>
            <a:r>
              <a:rPr lang="en-GB" sz="1800" dirty="0">
                <a:solidFill>
                  <a:schemeClr val="bg2">
                    <a:lumMod val="75000"/>
                  </a:schemeClr>
                </a:solidFill>
              </a:rPr>
              <a:t>[2]</a:t>
            </a:r>
            <a:endParaRPr lang="en-GB" sz="1800" dirty="0">
              <a:latin typeface="+mj-lt"/>
            </a:endParaRPr>
          </a:p>
          <a:p>
            <a:pPr lvl="1"/>
            <a:r>
              <a:rPr lang="en-GB" sz="1400" dirty="0">
                <a:latin typeface="+mj-lt"/>
              </a:rPr>
              <a:t>Numerical Filters</a:t>
            </a:r>
          </a:p>
          <a:p>
            <a:pPr lvl="1"/>
            <a:r>
              <a:rPr lang="en-GB" sz="1400" dirty="0">
                <a:latin typeface="+mj-lt"/>
              </a:rPr>
              <a:t>Averaging</a:t>
            </a:r>
          </a:p>
          <a:p>
            <a:pPr lvl="1"/>
            <a:r>
              <a:rPr lang="en-GB" sz="1400" dirty="0">
                <a:latin typeface="+mj-lt"/>
              </a:rPr>
              <a:t>Wavelet filtering</a:t>
            </a:r>
          </a:p>
          <a:p>
            <a:pPr lvl="1"/>
            <a:r>
              <a:rPr lang="en-GB" sz="1400" dirty="0">
                <a:latin typeface="+mj-lt"/>
              </a:rPr>
              <a:t>…</a:t>
            </a:r>
          </a:p>
        </p:txBody>
      </p:sp>
      <p:pic>
        <p:nvPicPr>
          <p:cNvPr id="73" name="Immagine 72">
            <a:extLst>
              <a:ext uri="{FF2B5EF4-FFF2-40B4-BE49-F238E27FC236}">
                <a16:creationId xmlns:a16="http://schemas.microsoft.com/office/drawing/2014/main" id="{133103E5-C6C8-2780-00DD-46194C6807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0357" y="1432423"/>
            <a:ext cx="7009540" cy="3560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83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8972550" cy="971551"/>
          </a:xfrm>
        </p:spPr>
        <p:txBody>
          <a:bodyPr>
            <a:normAutofit/>
          </a:bodyPr>
          <a:lstStyle/>
          <a:p>
            <a:r>
              <a:rPr lang="en-US" dirty="0"/>
              <a:t>Filtering strategy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98882"/>
            <a:ext cx="2743200" cy="365125"/>
          </a:xfrm>
        </p:spPr>
        <p:txBody>
          <a:bodyPr/>
          <a:lstStyle/>
          <a:p>
            <a:fld id="{2FA0223F-D95A-431D-9A71-EDA7FA0C2F5B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D9704C79-DF15-E314-C934-557E33389704}"/>
              </a:ext>
            </a:extLst>
          </p:cNvPr>
          <p:cNvSpPr txBox="1">
            <a:spLocks/>
          </p:cNvSpPr>
          <p:nvPr/>
        </p:nvSpPr>
        <p:spPr>
          <a:xfrm>
            <a:off x="342103" y="1432423"/>
            <a:ext cx="5455194" cy="37888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sz="1400" b="1" dirty="0">
              <a:latin typeface="+mj-lt"/>
            </a:endParaRPr>
          </a:p>
        </p:txBody>
      </p:sp>
      <p:sp>
        <p:nvSpPr>
          <p:cNvPr id="22" name="Segnaposto contenuto 2">
            <a:extLst>
              <a:ext uri="{FF2B5EF4-FFF2-40B4-BE49-F238E27FC236}">
                <a16:creationId xmlns:a16="http://schemas.microsoft.com/office/drawing/2014/main" id="{784951A3-1C61-E0C9-C357-D0318204DB8D}"/>
              </a:ext>
            </a:extLst>
          </p:cNvPr>
          <p:cNvSpPr txBox="1">
            <a:spLocks/>
          </p:cNvSpPr>
          <p:nvPr/>
        </p:nvSpPr>
        <p:spPr>
          <a:xfrm>
            <a:off x="387824" y="1483469"/>
            <a:ext cx="5525296" cy="22461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>
                <a:latin typeface="+mj-lt"/>
              </a:rPr>
              <a:t>Here a combined filtering strategy is used: </a:t>
            </a:r>
            <a:r>
              <a:rPr lang="en-GB" sz="1800" dirty="0">
                <a:solidFill>
                  <a:schemeClr val="bg2">
                    <a:lumMod val="75000"/>
                  </a:schemeClr>
                </a:solidFill>
              </a:rPr>
              <a:t>[2] </a:t>
            </a:r>
            <a:endParaRPr lang="en-GB" sz="1800" dirty="0">
              <a:latin typeface="+mj-lt"/>
            </a:endParaRPr>
          </a:p>
          <a:p>
            <a:pPr lvl="1"/>
            <a:r>
              <a:rPr lang="en-GB" sz="1400" b="1" dirty="0">
                <a:solidFill>
                  <a:schemeClr val="accent6"/>
                </a:solidFill>
                <a:latin typeface="+mj-lt"/>
              </a:rPr>
              <a:t>Wavelet Soft thresholding </a:t>
            </a:r>
            <a:r>
              <a:rPr lang="en-GB" sz="1400" dirty="0">
                <a:latin typeface="+mj-lt"/>
              </a:rPr>
              <a:t>to reduce the effect of the high frequency noise </a:t>
            </a:r>
            <a:r>
              <a:rPr lang="en-GB" sz="1400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[2,3,4]</a:t>
            </a:r>
          </a:p>
          <a:p>
            <a:pPr lvl="1"/>
            <a:r>
              <a:rPr lang="en-GB" sz="1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Numerical (zero-phase) filters </a:t>
            </a:r>
            <a:r>
              <a:rPr lang="en-GB" sz="1400" dirty="0">
                <a:latin typeface="+mj-lt"/>
              </a:rPr>
              <a:t>to remove the residual high frequency noise and remove the possible low-frequency drift </a:t>
            </a:r>
            <a:r>
              <a:rPr lang="en-GB" sz="1400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[2]</a:t>
            </a:r>
          </a:p>
          <a:p>
            <a:r>
              <a:rPr lang="en-GB" sz="1800" dirty="0">
                <a:latin typeface="+mj-lt"/>
              </a:rPr>
              <a:t>Compared with a pure </a:t>
            </a:r>
            <a:r>
              <a:rPr lang="en-GB" sz="1800" dirty="0">
                <a:solidFill>
                  <a:schemeClr val="accent1"/>
                </a:solidFill>
                <a:latin typeface="+mj-lt"/>
              </a:rPr>
              <a:t>numerical filtering</a:t>
            </a:r>
            <a:r>
              <a:rPr lang="en-GB" sz="1800" dirty="0">
                <a:latin typeface="+mj-lt"/>
              </a:rPr>
              <a:t>, </a:t>
            </a:r>
            <a:r>
              <a:rPr lang="en-GB" sz="1800" dirty="0">
                <a:solidFill>
                  <a:srgbClr val="0070C0"/>
                </a:solidFill>
                <a:latin typeface="+mj-lt"/>
              </a:rPr>
              <a:t>this strategy </a:t>
            </a:r>
            <a:r>
              <a:rPr lang="en-GB" sz="1800" dirty="0">
                <a:latin typeface="+mj-lt"/>
              </a:rPr>
              <a:t>improves the overall result.</a:t>
            </a:r>
          </a:p>
        </p:txBody>
      </p:sp>
      <p:pic>
        <p:nvPicPr>
          <p:cNvPr id="5" name="Immagine 4" descr="Immagine che contiene testo, linea, diagramma, Diagramma&#10;&#10;Descrizione generata automaticamente">
            <a:extLst>
              <a:ext uri="{FF2B5EF4-FFF2-40B4-BE49-F238E27FC236}">
                <a16:creationId xmlns:a16="http://schemas.microsoft.com/office/drawing/2014/main" id="{9AF24EF7-E9DC-BC57-71A4-683C919292C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74" t="4610" r="8287" b="4610"/>
          <a:stretch/>
        </p:blipFill>
        <p:spPr>
          <a:xfrm>
            <a:off x="543126" y="3443847"/>
            <a:ext cx="5181017" cy="2827079"/>
          </a:xfrm>
          <a:prstGeom prst="rect">
            <a:avLst/>
          </a:prstGeom>
        </p:spPr>
      </p:pic>
      <p:grpSp>
        <p:nvGrpSpPr>
          <p:cNvPr id="3" name="Gruppo 2">
            <a:extLst>
              <a:ext uri="{FF2B5EF4-FFF2-40B4-BE49-F238E27FC236}">
                <a16:creationId xmlns:a16="http://schemas.microsoft.com/office/drawing/2014/main" id="{EB1350F0-9876-F27F-20EF-766A0873DE99}"/>
              </a:ext>
            </a:extLst>
          </p:cNvPr>
          <p:cNvGrpSpPr/>
          <p:nvPr/>
        </p:nvGrpSpPr>
        <p:grpSpPr>
          <a:xfrm>
            <a:off x="6058663" y="1432423"/>
            <a:ext cx="5971031" cy="4838504"/>
            <a:chOff x="6058663" y="1432423"/>
            <a:chExt cx="5971031" cy="4838504"/>
          </a:xfrm>
        </p:grpSpPr>
        <p:grpSp>
          <p:nvGrpSpPr>
            <p:cNvPr id="71" name="Gruppo 70">
              <a:extLst>
                <a:ext uri="{FF2B5EF4-FFF2-40B4-BE49-F238E27FC236}">
                  <a16:creationId xmlns:a16="http://schemas.microsoft.com/office/drawing/2014/main" id="{DEA941D5-941D-9582-B553-DB0E2DE06BD0}"/>
                </a:ext>
              </a:extLst>
            </p:cNvPr>
            <p:cNvGrpSpPr/>
            <p:nvPr/>
          </p:nvGrpSpPr>
          <p:grpSpPr>
            <a:xfrm>
              <a:off x="6058663" y="1432423"/>
              <a:ext cx="5971031" cy="4838504"/>
              <a:chOff x="5980177" y="1470857"/>
              <a:chExt cx="5971031" cy="4838504"/>
            </a:xfrm>
          </p:grpSpPr>
          <p:sp>
            <p:nvSpPr>
              <p:cNvPr id="23" name="Rettangolo con angoli arrotondati 22">
                <a:extLst>
                  <a:ext uri="{FF2B5EF4-FFF2-40B4-BE49-F238E27FC236}">
                    <a16:creationId xmlns:a16="http://schemas.microsoft.com/office/drawing/2014/main" id="{A4D96B35-6E4E-2DD5-3A8A-955BEAEE9903}"/>
                  </a:ext>
                </a:extLst>
              </p:cNvPr>
              <p:cNvSpPr/>
              <p:nvPr/>
            </p:nvSpPr>
            <p:spPr>
              <a:xfrm>
                <a:off x="6095999" y="1470857"/>
                <a:ext cx="2005586" cy="304937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600" dirty="0"/>
                  <a:t>Original signal</a:t>
                </a:r>
              </a:p>
            </p:txBody>
          </p:sp>
          <p:sp>
            <p:nvSpPr>
              <p:cNvPr id="24" name="Rettangolo con angoli arrotondati 23">
                <a:extLst>
                  <a:ext uri="{FF2B5EF4-FFF2-40B4-BE49-F238E27FC236}">
                    <a16:creationId xmlns:a16="http://schemas.microsoft.com/office/drawing/2014/main" id="{8C312E0C-E122-DC18-A3D8-DC567EFF0D02}"/>
                  </a:ext>
                </a:extLst>
              </p:cNvPr>
              <p:cNvSpPr/>
              <p:nvPr/>
            </p:nvSpPr>
            <p:spPr>
              <a:xfrm>
                <a:off x="6095999" y="2661612"/>
                <a:ext cx="2005586" cy="304937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600" dirty="0"/>
                  <a:t>DWT decomposition</a:t>
                </a:r>
              </a:p>
            </p:txBody>
          </p:sp>
          <p:sp>
            <p:nvSpPr>
              <p:cNvPr id="25" name="Rettangolo con angoli arrotondati 24">
                <a:extLst>
                  <a:ext uri="{FF2B5EF4-FFF2-40B4-BE49-F238E27FC236}">
                    <a16:creationId xmlns:a16="http://schemas.microsoft.com/office/drawing/2014/main" id="{B84530B7-8C48-A164-A57E-FB3D809B55B5}"/>
                  </a:ext>
                </a:extLst>
              </p:cNvPr>
              <p:cNvSpPr/>
              <p:nvPr/>
            </p:nvSpPr>
            <p:spPr>
              <a:xfrm>
                <a:off x="6089903" y="3199873"/>
                <a:ext cx="2011682" cy="571638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600" dirty="0"/>
                  <a:t>Donoho soft thresholding</a:t>
                </a:r>
              </a:p>
            </p:txBody>
          </p:sp>
          <p:sp>
            <p:nvSpPr>
              <p:cNvPr id="27" name="Rettangolo con angoli arrotondati 26">
                <a:extLst>
                  <a:ext uri="{FF2B5EF4-FFF2-40B4-BE49-F238E27FC236}">
                    <a16:creationId xmlns:a16="http://schemas.microsoft.com/office/drawing/2014/main" id="{20175CDB-5BAB-9A30-CB36-D58FD733ED4B}"/>
                  </a:ext>
                </a:extLst>
              </p:cNvPr>
              <p:cNvSpPr/>
              <p:nvPr/>
            </p:nvSpPr>
            <p:spPr>
              <a:xfrm>
                <a:off x="6095999" y="2123351"/>
                <a:ext cx="2005586" cy="304937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600" dirty="0"/>
                  <a:t>Symmetric padding</a:t>
                </a:r>
              </a:p>
            </p:txBody>
          </p:sp>
          <p:sp>
            <p:nvSpPr>
              <p:cNvPr id="28" name="Rettangolo con angoli arrotondati 27">
                <a:extLst>
                  <a:ext uri="{FF2B5EF4-FFF2-40B4-BE49-F238E27FC236}">
                    <a16:creationId xmlns:a16="http://schemas.microsoft.com/office/drawing/2014/main" id="{F3BC79E2-C758-E8AA-E225-173DD9E42BF2}"/>
                  </a:ext>
                </a:extLst>
              </p:cNvPr>
              <p:cNvSpPr/>
              <p:nvPr/>
            </p:nvSpPr>
            <p:spPr>
              <a:xfrm>
                <a:off x="6089903" y="4004835"/>
                <a:ext cx="2005586" cy="571638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600" dirty="0"/>
                  <a:t>De-padding and DWT reconstruction</a:t>
                </a:r>
              </a:p>
            </p:txBody>
          </p:sp>
          <p:sp>
            <p:nvSpPr>
              <p:cNvPr id="29" name="Rettangolo con angoli arrotondati 28">
                <a:extLst>
                  <a:ext uri="{FF2B5EF4-FFF2-40B4-BE49-F238E27FC236}">
                    <a16:creationId xmlns:a16="http://schemas.microsoft.com/office/drawing/2014/main" id="{992B7B0A-3052-3273-E0FF-2B5853D5A4B7}"/>
                  </a:ext>
                </a:extLst>
              </p:cNvPr>
              <p:cNvSpPr/>
              <p:nvPr/>
            </p:nvSpPr>
            <p:spPr>
              <a:xfrm>
                <a:off x="6095999" y="4794247"/>
                <a:ext cx="2005586" cy="571638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600" dirty="0"/>
                  <a:t>Butterworth HP filter </a:t>
                </a:r>
                <a:r>
                  <a:rPr lang="en-GB" sz="1100" dirty="0"/>
                  <a:t>(order 6, cutoff at 0.5 Hz)</a:t>
                </a:r>
                <a:endParaRPr lang="en-GB" sz="1600" dirty="0"/>
              </a:p>
            </p:txBody>
          </p:sp>
          <p:sp>
            <p:nvSpPr>
              <p:cNvPr id="30" name="Rettangolo con angoli arrotondati 29">
                <a:extLst>
                  <a:ext uri="{FF2B5EF4-FFF2-40B4-BE49-F238E27FC236}">
                    <a16:creationId xmlns:a16="http://schemas.microsoft.com/office/drawing/2014/main" id="{CB1C513A-C012-BC23-53A5-3931C09A8224}"/>
                  </a:ext>
                </a:extLst>
              </p:cNvPr>
              <p:cNvSpPr/>
              <p:nvPr/>
            </p:nvSpPr>
            <p:spPr>
              <a:xfrm>
                <a:off x="6095999" y="5603312"/>
                <a:ext cx="2005586" cy="571638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600" dirty="0"/>
                  <a:t>Butterworth LP filter </a:t>
                </a:r>
                <a:r>
                  <a:rPr lang="en-GB" sz="1100" dirty="0"/>
                  <a:t>(order 6, cutoff at 45 Hz)</a:t>
                </a:r>
                <a:endParaRPr lang="en-GB" sz="1600" dirty="0"/>
              </a:p>
            </p:txBody>
          </p:sp>
          <p:sp>
            <p:nvSpPr>
              <p:cNvPr id="31" name="Rettangolo con angoli arrotondati 30">
                <a:extLst>
                  <a:ext uri="{FF2B5EF4-FFF2-40B4-BE49-F238E27FC236}">
                    <a16:creationId xmlns:a16="http://schemas.microsoft.com/office/drawing/2014/main" id="{93C9EB82-C465-94BF-BF8B-71F13A881C4E}"/>
                  </a:ext>
                </a:extLst>
              </p:cNvPr>
              <p:cNvSpPr/>
              <p:nvPr/>
            </p:nvSpPr>
            <p:spPr>
              <a:xfrm>
                <a:off x="8311136" y="2143231"/>
                <a:ext cx="2980944" cy="265176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050" dirty="0"/>
                  <a:t>Improves the overall wavelet transformation </a:t>
                </a:r>
                <a:r>
                  <a:rPr lang="en-GB" sz="1050" dirty="0">
                    <a:solidFill>
                      <a:schemeClr val="bg2">
                        <a:lumMod val="75000"/>
                      </a:schemeClr>
                    </a:solidFill>
                  </a:rPr>
                  <a:t>[3] 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Rettangolo con angoli arrotondati 31">
                    <a:extLst>
                      <a:ext uri="{FF2B5EF4-FFF2-40B4-BE49-F238E27FC236}">
                        <a16:creationId xmlns:a16="http://schemas.microsoft.com/office/drawing/2014/main" id="{44898CE4-3B97-0EBF-D8EE-65470AA7116D}"/>
                      </a:ext>
                    </a:extLst>
                  </p:cNvPr>
                  <p:cNvSpPr/>
                  <p:nvPr/>
                </p:nvSpPr>
                <p:spPr>
                  <a:xfrm>
                    <a:off x="8311136" y="3196463"/>
                    <a:ext cx="3493042" cy="571638"/>
                  </a:xfrm>
                  <a:prstGeom prst="roundRect">
                    <a:avLst/>
                  </a:prstGeom>
                  <a:noFill/>
                  <a:ln w="9525" cap="flat" cmpd="sng" algn="ctr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sz="1050" dirty="0"/>
                      <a:t>Uses noise variance estimation to fix a threshold under which DWT coefficients are set to zero: </a:t>
                    </a:r>
                    <a14:m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it-IT" sz="1050" b="0" i="0" smtClean="0">
                            <a:latin typeface="Cambria Math" panose="02040503050406030204" pitchFamily="18" charset="0"/>
                          </a:rPr>
                          <m:t>th</m:t>
                        </m:r>
                        <m:r>
                          <a:rPr lang="it-IT" sz="1050" b="0" i="0" smtClean="0">
                            <a:latin typeface="Cambria Math" panose="02040503050406030204" pitchFamily="18" charset="0"/>
                          </a:rPr>
                          <m:t>= </m:t>
                        </m:r>
                        <m:r>
                          <a:rPr lang="it-IT" sz="105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rad>
                          <m:radPr>
                            <m:degHide m:val="on"/>
                            <m:ctrlPr>
                              <a:rPr lang="it-IT" sz="105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it-IT" sz="105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m:rPr>
                                <m:sty m:val="p"/>
                              </m:rPr>
                              <a:rPr lang="it-IT" sz="105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  <m:r>
                              <a:rPr lang="it-IT" sz="1050" b="0" i="1" smtClean="0">
                                <a:latin typeface="Cambria Math" panose="02040503050406030204" pitchFamily="18" charset="0"/>
                              </a:rPr>
                              <m:t>⁡(</m:t>
                            </m:r>
                            <m:r>
                              <a:rPr lang="it-IT" sz="105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it-IT" sz="105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rad>
                      </m:oMath>
                    </a14:m>
                    <a:r>
                      <a:rPr lang="en-GB" sz="1050" dirty="0"/>
                      <a:t> where M is the sample size </a:t>
                    </a:r>
                    <a:r>
                      <a:rPr lang="en-GB" sz="1050" dirty="0">
                        <a:solidFill>
                          <a:schemeClr val="bg2">
                            <a:lumMod val="75000"/>
                          </a:schemeClr>
                        </a:solidFill>
                      </a:rPr>
                      <a:t>[4] </a:t>
                    </a:r>
                  </a:p>
                </p:txBody>
              </p:sp>
            </mc:Choice>
            <mc:Fallback xmlns="">
              <p:sp>
                <p:nvSpPr>
                  <p:cNvPr id="32" name="Rettangolo con angoli arrotondati 31">
                    <a:extLst>
                      <a:ext uri="{FF2B5EF4-FFF2-40B4-BE49-F238E27FC236}">
                        <a16:creationId xmlns:a16="http://schemas.microsoft.com/office/drawing/2014/main" id="{44898CE4-3B97-0EBF-D8EE-65470AA7116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11136" y="3196463"/>
                    <a:ext cx="3493042" cy="571638"/>
                  </a:xfrm>
                  <a:prstGeom prst="roundRect">
                    <a:avLst/>
                  </a:prstGeom>
                  <a:blipFill>
                    <a:blip r:embed="rId4"/>
                    <a:stretch>
                      <a:fillRect t="-1042" b="-8333"/>
                    </a:stretch>
                  </a:blipFill>
                  <a:ln w="9525" cap="flat" cmpd="sng" algn="ctr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3" name="Rettangolo con angoli arrotondati 32">
                <a:extLst>
                  <a:ext uri="{FF2B5EF4-FFF2-40B4-BE49-F238E27FC236}">
                    <a16:creationId xmlns:a16="http://schemas.microsoft.com/office/drawing/2014/main" id="{EFD88835-0A5E-4758-9CCD-BC563841D6C9}"/>
                  </a:ext>
                </a:extLst>
              </p:cNvPr>
              <p:cNvSpPr/>
              <p:nvPr/>
            </p:nvSpPr>
            <p:spPr>
              <a:xfrm>
                <a:off x="8311136" y="4957430"/>
                <a:ext cx="2080258" cy="245272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050" dirty="0"/>
                  <a:t>Removes low frequency drift </a:t>
                </a:r>
                <a:r>
                  <a:rPr lang="en-GB" sz="1050" dirty="0">
                    <a:solidFill>
                      <a:schemeClr val="bg2">
                        <a:lumMod val="75000"/>
                      </a:schemeClr>
                    </a:solidFill>
                  </a:rPr>
                  <a:t>[2] </a:t>
                </a:r>
              </a:p>
            </p:txBody>
          </p:sp>
          <p:sp>
            <p:nvSpPr>
              <p:cNvPr id="34" name="Rettangolo con angoli arrotondati 33">
                <a:extLst>
                  <a:ext uri="{FF2B5EF4-FFF2-40B4-BE49-F238E27FC236}">
                    <a16:creationId xmlns:a16="http://schemas.microsoft.com/office/drawing/2014/main" id="{69C04314-41DE-2818-631F-F894D3301CDD}"/>
                  </a:ext>
                </a:extLst>
              </p:cNvPr>
              <p:cNvSpPr/>
              <p:nvPr/>
            </p:nvSpPr>
            <p:spPr>
              <a:xfrm>
                <a:off x="8311136" y="5766495"/>
                <a:ext cx="2610864" cy="245272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050" dirty="0"/>
                  <a:t>Removes High frequency noise residuals </a:t>
                </a:r>
                <a:r>
                  <a:rPr lang="en-GB" sz="1050" dirty="0">
                    <a:solidFill>
                      <a:schemeClr val="bg2">
                        <a:lumMod val="75000"/>
                      </a:schemeClr>
                    </a:solidFill>
                  </a:rPr>
                  <a:t>[2] </a:t>
                </a:r>
              </a:p>
            </p:txBody>
          </p:sp>
          <p:sp>
            <p:nvSpPr>
              <p:cNvPr id="35" name="Rettangolo con angoli arrotondati 34">
                <a:extLst>
                  <a:ext uri="{FF2B5EF4-FFF2-40B4-BE49-F238E27FC236}">
                    <a16:creationId xmlns:a16="http://schemas.microsoft.com/office/drawing/2014/main" id="{374D58F7-54FC-9F21-5235-8EE790D41D94}"/>
                  </a:ext>
                </a:extLst>
              </p:cNvPr>
              <p:cNvSpPr/>
              <p:nvPr/>
            </p:nvSpPr>
            <p:spPr>
              <a:xfrm>
                <a:off x="5980177" y="1984249"/>
                <a:ext cx="5971031" cy="4325112"/>
              </a:xfrm>
              <a:prstGeom prst="roundRect">
                <a:avLst>
                  <a:gd name="adj" fmla="val 4447"/>
                </a:avLst>
              </a:prstGeom>
              <a:noFill/>
              <a:ln w="127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cxnSp>
            <p:nvCxnSpPr>
              <p:cNvPr id="43" name="Connettore 2 42">
                <a:extLst>
                  <a:ext uri="{FF2B5EF4-FFF2-40B4-BE49-F238E27FC236}">
                    <a16:creationId xmlns:a16="http://schemas.microsoft.com/office/drawing/2014/main" id="{84CCD13B-4DFB-B650-196B-6E8020D2B65D}"/>
                  </a:ext>
                </a:extLst>
              </p:cNvPr>
              <p:cNvCxnSpPr>
                <a:cxnSpLocks/>
                <a:stCxn id="23" idx="2"/>
                <a:endCxn id="27" idx="0"/>
              </p:cNvCxnSpPr>
              <p:nvPr/>
            </p:nvCxnSpPr>
            <p:spPr>
              <a:xfrm>
                <a:off x="7098792" y="1775794"/>
                <a:ext cx="0" cy="34755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Connettore 2 44">
                <a:extLst>
                  <a:ext uri="{FF2B5EF4-FFF2-40B4-BE49-F238E27FC236}">
                    <a16:creationId xmlns:a16="http://schemas.microsoft.com/office/drawing/2014/main" id="{8A13818F-2046-6C1E-668C-F6B4CC3781EA}"/>
                  </a:ext>
                </a:extLst>
              </p:cNvPr>
              <p:cNvCxnSpPr>
                <a:cxnSpLocks/>
                <a:stCxn id="27" idx="2"/>
                <a:endCxn id="24" idx="0"/>
              </p:cNvCxnSpPr>
              <p:nvPr/>
            </p:nvCxnSpPr>
            <p:spPr>
              <a:xfrm>
                <a:off x="7098792" y="2428288"/>
                <a:ext cx="0" cy="2333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" name="Connettore 2 52">
                <a:extLst>
                  <a:ext uri="{FF2B5EF4-FFF2-40B4-BE49-F238E27FC236}">
                    <a16:creationId xmlns:a16="http://schemas.microsoft.com/office/drawing/2014/main" id="{C05978EC-9E8C-E143-8232-940CFF5EDE87}"/>
                  </a:ext>
                </a:extLst>
              </p:cNvPr>
              <p:cNvCxnSpPr>
                <a:cxnSpLocks/>
                <a:stCxn id="24" idx="2"/>
                <a:endCxn id="25" idx="0"/>
              </p:cNvCxnSpPr>
              <p:nvPr/>
            </p:nvCxnSpPr>
            <p:spPr>
              <a:xfrm flipH="1">
                <a:off x="7095744" y="2966549"/>
                <a:ext cx="3048" cy="2333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" name="Connettore 2 60">
                <a:extLst>
                  <a:ext uri="{FF2B5EF4-FFF2-40B4-BE49-F238E27FC236}">
                    <a16:creationId xmlns:a16="http://schemas.microsoft.com/office/drawing/2014/main" id="{C9EC1F32-FC92-A9C2-3334-1EE981EA4FC7}"/>
                  </a:ext>
                </a:extLst>
              </p:cNvPr>
              <p:cNvCxnSpPr>
                <a:cxnSpLocks/>
                <a:stCxn id="25" idx="2"/>
                <a:endCxn id="28" idx="0"/>
              </p:cNvCxnSpPr>
              <p:nvPr/>
            </p:nvCxnSpPr>
            <p:spPr>
              <a:xfrm flipH="1">
                <a:off x="7092696" y="3771511"/>
                <a:ext cx="3048" cy="2333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" name="Connettore 2 63">
                <a:extLst>
                  <a:ext uri="{FF2B5EF4-FFF2-40B4-BE49-F238E27FC236}">
                    <a16:creationId xmlns:a16="http://schemas.microsoft.com/office/drawing/2014/main" id="{24DFF073-1230-B9E2-81CC-04DC536B4600}"/>
                  </a:ext>
                </a:extLst>
              </p:cNvPr>
              <p:cNvCxnSpPr>
                <a:cxnSpLocks/>
                <a:stCxn id="28" idx="2"/>
                <a:endCxn id="29" idx="0"/>
              </p:cNvCxnSpPr>
              <p:nvPr/>
            </p:nvCxnSpPr>
            <p:spPr>
              <a:xfrm>
                <a:off x="7092696" y="4576473"/>
                <a:ext cx="6096" cy="21777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Connettore 2 67">
                <a:extLst>
                  <a:ext uri="{FF2B5EF4-FFF2-40B4-BE49-F238E27FC236}">
                    <a16:creationId xmlns:a16="http://schemas.microsoft.com/office/drawing/2014/main" id="{8E802D19-9A41-B50C-1408-9C010EDDD599}"/>
                  </a:ext>
                </a:extLst>
              </p:cNvPr>
              <p:cNvCxnSpPr>
                <a:cxnSpLocks/>
                <a:stCxn id="29" idx="2"/>
                <a:endCxn id="30" idx="0"/>
              </p:cNvCxnSpPr>
              <p:nvPr/>
            </p:nvCxnSpPr>
            <p:spPr>
              <a:xfrm>
                <a:off x="7098792" y="5365885"/>
                <a:ext cx="0" cy="23742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7" name="Rettangolo con angoli arrotondati 6">
              <a:extLst>
                <a:ext uri="{FF2B5EF4-FFF2-40B4-BE49-F238E27FC236}">
                  <a16:creationId xmlns:a16="http://schemas.microsoft.com/office/drawing/2014/main" id="{8F2474CA-E4B8-4F85-C2CD-6D176BF11434}"/>
                </a:ext>
              </a:extLst>
            </p:cNvPr>
            <p:cNvSpPr/>
            <p:nvPr/>
          </p:nvSpPr>
          <p:spPr>
            <a:xfrm>
              <a:off x="8389622" y="2623178"/>
              <a:ext cx="2980944" cy="304936"/>
            </a:xfrm>
            <a:prstGeom prst="round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050" dirty="0"/>
                <a:t>Symlets 4 wavelet is used due to its good performances on ECG signals </a:t>
              </a:r>
              <a:r>
                <a:rPr lang="en-GB" sz="1050" dirty="0">
                  <a:solidFill>
                    <a:schemeClr val="bg2">
                      <a:lumMod val="75000"/>
                    </a:schemeClr>
                  </a:solidFill>
                </a:rPr>
                <a:t>[2, 3] </a:t>
              </a:r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A90201E9-DCA5-C64F-CEA9-E26EF22379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3199" y="2928114"/>
            <a:ext cx="4305569" cy="3229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4519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6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in)">
                                      <p:cBhvr>
                                        <p:cTn id="18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Tema di Office">
  <a:themeElements>
    <a:clrScheme name="UniP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9B001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1294</TotalTime>
  <Words>2370</Words>
  <Application>Microsoft Office PowerPoint</Application>
  <PresentationFormat>Widescreen</PresentationFormat>
  <Paragraphs>323</Paragraphs>
  <Slides>25</Slides>
  <Notes>24</Notes>
  <HiddenSlides>5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25</vt:i4>
      </vt:variant>
    </vt:vector>
  </HeadingPairs>
  <TitlesOfParts>
    <vt:vector size="31" baseType="lpstr">
      <vt:lpstr>Aptos</vt:lpstr>
      <vt:lpstr>Arial</vt:lpstr>
      <vt:lpstr>Calibri</vt:lpstr>
      <vt:lpstr>Cambria Math</vt:lpstr>
      <vt:lpstr>WarnockPro-Light</vt:lpstr>
      <vt:lpstr>1_Tema di Office</vt:lpstr>
      <vt:lpstr>Presentazione standard di PowerPoint</vt:lpstr>
      <vt:lpstr>Outline </vt:lpstr>
      <vt:lpstr>Outline </vt:lpstr>
      <vt:lpstr>Spare1 trace ≠ Reference trace</vt:lpstr>
      <vt:lpstr>Outline </vt:lpstr>
      <vt:lpstr>Why delve into spectral analysis</vt:lpstr>
      <vt:lpstr>Outline </vt:lpstr>
      <vt:lpstr>Processing pipeline</vt:lpstr>
      <vt:lpstr>Filtering strategy</vt:lpstr>
      <vt:lpstr>Spectrum estimation</vt:lpstr>
      <vt:lpstr>Spectrum estimation: AR order choice</vt:lpstr>
      <vt:lpstr>Spectrum estimation: AR order choice</vt:lpstr>
      <vt:lpstr>Outline </vt:lpstr>
      <vt:lpstr>Spectrum estimation: AR order choice</vt:lpstr>
      <vt:lpstr>ECG with High Frequency Noise</vt:lpstr>
      <vt:lpstr>ECG with Low Frequency Noise</vt:lpstr>
      <vt:lpstr>PhysioNet database </vt:lpstr>
      <vt:lpstr>Outline </vt:lpstr>
      <vt:lpstr>Conclusions</vt:lpstr>
      <vt:lpstr>References</vt:lpstr>
      <vt:lpstr>MIT-BIH arrythmia database</vt:lpstr>
      <vt:lpstr>MIT-BIH arrythmia DB: preprocessing</vt:lpstr>
      <vt:lpstr>MIT-BIH arrythmia DB: spectrums</vt:lpstr>
      <vt:lpstr>Spectrum comparison</vt:lpstr>
      <vt:lpstr>AVNRT spectrums: going deeper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Corrado Andrea</dc:creator>
  <cp:lastModifiedBy>Andrea Corrado</cp:lastModifiedBy>
  <cp:revision>23</cp:revision>
  <dcterms:created xsi:type="dcterms:W3CDTF">2024-05-22T12:11:36Z</dcterms:created>
  <dcterms:modified xsi:type="dcterms:W3CDTF">2024-08-30T07:58:47Z</dcterms:modified>
</cp:coreProperties>
</file>