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573" r:id="rId2"/>
    <p:sldId id="574" r:id="rId3"/>
    <p:sldId id="631" r:id="rId4"/>
    <p:sldId id="656" r:id="rId5"/>
    <p:sldId id="658" r:id="rId6"/>
    <p:sldId id="657" r:id="rId7"/>
    <p:sldId id="659" r:id="rId8"/>
    <p:sldId id="66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Sapevamo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ref trace </a:t>
            </a:r>
            <a:r>
              <a:rPr lang="en-US" dirty="0" err="1"/>
              <a:t>dovrebbero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Lead I o II (</a:t>
            </a:r>
            <a:r>
              <a:rPr lang="en-US" dirty="0" err="1"/>
              <a:t>esempio</a:t>
            </a:r>
            <a:r>
              <a:rPr lang="en-US" dirty="0"/>
              <a:t> alto </a:t>
            </a:r>
            <a:r>
              <a:rPr lang="en-US" dirty="0" err="1"/>
              <a:t>sx</a:t>
            </a:r>
            <a:r>
              <a:rPr lang="en-US" dirty="0"/>
              <a:t>). Ci </a:t>
            </a:r>
            <a:r>
              <a:rPr lang="en-US" dirty="0" err="1"/>
              <a:t>troviamo</a:t>
            </a:r>
            <a:r>
              <a:rPr lang="en-US" dirty="0"/>
              <a:t> di </a:t>
            </a:r>
            <a:r>
              <a:rPr lang="en-US" dirty="0" err="1"/>
              <a:t>fronte</a:t>
            </a:r>
            <a:r>
              <a:rPr lang="en-US" dirty="0"/>
              <a:t> ref traces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sembrano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tali</a:t>
            </a:r>
            <a:r>
              <a:rPr lang="en-US" dirty="0"/>
              <a:t> (box </a:t>
            </a:r>
            <a:r>
              <a:rPr lang="en-US" dirty="0" err="1"/>
              <a:t>gialli</a:t>
            </a:r>
            <a:r>
              <a:rPr lang="en-US" dirty="0"/>
              <a:t>). Come </a:t>
            </a:r>
            <a:r>
              <a:rPr lang="en-US" dirty="0" err="1"/>
              <a:t>mai</a:t>
            </a:r>
            <a:r>
              <a:rPr lang="en-US" dirty="0"/>
              <a:t>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 </a:t>
            </a:r>
            <a:r>
              <a:rPr lang="en-US" dirty="0" err="1"/>
              <a:t>eravamo</a:t>
            </a:r>
            <a:r>
              <a:rPr lang="en-US" dirty="0"/>
              <a:t> </a:t>
            </a:r>
            <a:r>
              <a:rPr lang="en-US" dirty="0" err="1"/>
              <a:t>detti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ref e spare1 </a:t>
            </a:r>
            <a:r>
              <a:rPr lang="en-US" dirty="0" err="1"/>
              <a:t>fossero</a:t>
            </a:r>
            <a:r>
              <a:rPr lang="en-US" dirty="0"/>
              <a:t> la </a:t>
            </a:r>
            <a:r>
              <a:rPr lang="en-US" dirty="0" err="1"/>
              <a:t>stessa</a:t>
            </a:r>
            <a:r>
              <a:rPr lang="en-US" dirty="0"/>
              <a:t> </a:t>
            </a:r>
            <a:r>
              <a:rPr lang="en-US" dirty="0" err="1"/>
              <a:t>traccia</a:t>
            </a:r>
            <a:r>
              <a:rPr lang="en-US" dirty="0"/>
              <a:t>,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effettivamente</a:t>
            </a:r>
            <a:r>
              <a:rPr lang="en-US" dirty="0"/>
              <a:t> vera con </a:t>
            </a:r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soggetto</a:t>
            </a:r>
            <a:r>
              <a:rPr lang="en-US" dirty="0"/>
              <a:t> (</a:t>
            </a:r>
            <a:r>
              <a:rPr lang="en-US" dirty="0" err="1"/>
              <a:t>sx</a:t>
            </a:r>
            <a:r>
              <a:rPr lang="en-US" dirty="0"/>
              <a:t>). Ci </a:t>
            </a:r>
            <a:r>
              <a:rPr lang="en-US" dirty="0" err="1"/>
              <a:t>troviamo</a:t>
            </a:r>
            <a:r>
              <a:rPr lang="en-US" dirty="0"/>
              <a:t> con ref </a:t>
            </a:r>
            <a:r>
              <a:rPr lang="en-US" dirty="0" err="1"/>
              <a:t>diversa</a:t>
            </a:r>
            <a:r>
              <a:rPr lang="en-US" dirty="0"/>
              <a:t> da spare 1, </a:t>
            </a:r>
            <a:r>
              <a:rPr lang="en-US" dirty="0" err="1"/>
              <a:t>cosa</a:t>
            </a:r>
            <a:r>
              <a:rPr lang="en-US" dirty="0"/>
              <a:t> vera per </a:t>
            </a:r>
            <a:r>
              <a:rPr lang="en-US" dirty="0" err="1"/>
              <a:t>molti</a:t>
            </a:r>
            <a:r>
              <a:rPr lang="en-US" dirty="0"/>
              <a:t> </a:t>
            </a:r>
            <a:r>
              <a:rPr lang="en-US" dirty="0" err="1"/>
              <a:t>soggetti</a:t>
            </a:r>
            <a:r>
              <a:rPr lang="en-US" dirty="0"/>
              <a:t> (dx). Come </a:t>
            </a:r>
            <a:r>
              <a:rPr lang="en-US" dirty="0" err="1"/>
              <a:t>mai</a:t>
            </a:r>
            <a:r>
              <a:rPr lang="en-US" dirty="0"/>
              <a:t>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Guardando</a:t>
            </a:r>
            <a:r>
              <a:rPr lang="en-US" dirty="0"/>
              <a:t> </a:t>
            </a:r>
            <a:r>
              <a:rPr lang="en-US" dirty="0" err="1"/>
              <a:t>singoli</a:t>
            </a:r>
            <a:r>
              <a:rPr lang="en-US" dirty="0"/>
              <a:t> records di ref trace da </a:t>
            </a:r>
            <a:r>
              <a:rPr lang="en-US" dirty="0" err="1"/>
              <a:t>soggetti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sembra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ci </a:t>
            </a:r>
            <a:r>
              <a:rPr lang="en-US" dirty="0" err="1"/>
              <a:t>sia</a:t>
            </a:r>
            <a:r>
              <a:rPr lang="en-US" dirty="0"/>
              <a:t> un pre </a:t>
            </a:r>
            <a:r>
              <a:rPr lang="en-US" dirty="0" err="1"/>
              <a:t>allineamento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reference rispetto ad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: 0.5 sec. E’ </a:t>
            </a:r>
            <a:r>
              <a:rPr lang="en-US" dirty="0" err="1"/>
              <a:t>possibile</a:t>
            </a:r>
            <a:r>
              <a:rPr lang="en-US" dirty="0"/>
              <a:t>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6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 è la natura </a:t>
            </a:r>
            <a:r>
              <a:rPr lang="en-US" dirty="0" err="1"/>
              <a:t>delle</a:t>
            </a:r>
            <a:r>
              <a:rPr lang="en-US" dirty="0"/>
              <a:t> spare trace? Come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usate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l’operazione</a:t>
            </a:r>
            <a:r>
              <a:rPr lang="en-US" dirty="0"/>
              <a:t> di </a:t>
            </a:r>
            <a:r>
              <a:rPr lang="en-US" dirty="0" err="1"/>
              <a:t>ablazione</a:t>
            </a:r>
            <a:r>
              <a:rPr lang="en-US" dirty="0"/>
              <a:t>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7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segnali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visivamente</a:t>
            </a:r>
            <a:r>
              <a:rPr lang="en-US" dirty="0"/>
              <a:t> </a:t>
            </a:r>
            <a:r>
              <a:rPr lang="en-US" dirty="0" err="1"/>
              <a:t>piuttosto</a:t>
            </a:r>
            <a:r>
              <a:rPr lang="en-US" dirty="0"/>
              <a:t> </a:t>
            </a:r>
            <a:r>
              <a:rPr lang="en-US" dirty="0" err="1"/>
              <a:t>puliti</a:t>
            </a:r>
            <a:r>
              <a:rPr lang="en-US" dirty="0"/>
              <a:t>, </a:t>
            </a:r>
            <a:r>
              <a:rPr lang="en-US" dirty="0" err="1"/>
              <a:t>sembrerebbero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pre-</a:t>
            </a:r>
            <a:r>
              <a:rPr lang="en-US" dirty="0" err="1"/>
              <a:t>filtrati</a:t>
            </a:r>
            <a:r>
              <a:rPr lang="en-US" dirty="0"/>
              <a:t>. E’ </a:t>
            </a:r>
            <a:r>
              <a:rPr lang="en-US" dirty="0" err="1"/>
              <a:t>possibile</a:t>
            </a:r>
            <a:r>
              <a:rPr lang="en-US" dirty="0"/>
              <a:t>?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59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tutti di reference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interpretabile</a:t>
            </a:r>
            <a:r>
              <a:rPr lang="en-US" dirty="0"/>
              <a:t> ma </a:t>
            </a:r>
            <a:r>
              <a:rPr lang="en-US" dirty="0" err="1"/>
              <a:t>segnale</a:t>
            </a:r>
            <a:r>
              <a:rPr lang="en-US" dirty="0"/>
              <a:t> di MAP A </a:t>
            </a:r>
            <a:r>
              <a:rPr lang="en-US" dirty="0" err="1"/>
              <a:t>inatteso</a:t>
            </a:r>
            <a:r>
              <a:rPr lang="en-US" dirty="0"/>
              <a:t> (in basso). 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</a:t>
            </a:r>
            <a:r>
              <a:rPr lang="en-US" dirty="0"/>
              <a:t> </a:t>
            </a:r>
            <a:r>
              <a:rPr lang="en-US" dirty="0" err="1"/>
              <a:t>dovuto</a:t>
            </a:r>
            <a:r>
              <a:rPr lang="en-US"/>
              <a:t>?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3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Open questions on AVNRT data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Question 1</a:t>
            </a:r>
          </a:p>
          <a:p>
            <a:r>
              <a:rPr lang="en-US" sz="2000" dirty="0"/>
              <a:t>Question 2</a:t>
            </a:r>
          </a:p>
          <a:p>
            <a:r>
              <a:rPr lang="en-US" sz="2000" dirty="0"/>
              <a:t>Question 3</a:t>
            </a:r>
          </a:p>
          <a:p>
            <a:r>
              <a:rPr lang="en-US" sz="2000" dirty="0"/>
              <a:t>Curiosity 1</a:t>
            </a:r>
          </a:p>
          <a:p>
            <a:r>
              <a:rPr lang="en-US" sz="2000" dirty="0"/>
              <a:t>Curiosity 2</a:t>
            </a:r>
          </a:p>
          <a:p>
            <a:r>
              <a:rPr lang="en-US" sz="2000" dirty="0"/>
              <a:t>Curiosity 3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Which is the nature of Ref traces?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Immagine 7" descr="Immagine che contiene testo, linea, Parallelo, diagramma&#10;&#10;Descrizione generata automaticamente">
            <a:extLst>
              <a:ext uri="{FF2B5EF4-FFF2-40B4-BE49-F238E27FC236}">
                <a16:creationId xmlns:a16="http://schemas.microsoft.com/office/drawing/2014/main" id="{5BC37175-7A57-DC93-61B4-7040353D0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t="5364" r="8907" b="59284"/>
          <a:stretch/>
        </p:blipFill>
        <p:spPr>
          <a:xfrm>
            <a:off x="435864" y="1753777"/>
            <a:ext cx="4949952" cy="2208218"/>
          </a:xfrm>
          <a:prstGeom prst="rect">
            <a:avLst/>
          </a:prstGeom>
        </p:spPr>
      </p:pic>
      <p:pic>
        <p:nvPicPr>
          <p:cNvPr id="10" name="Immagine 9" descr="Immagine che contiene testo, linea, Parallelo, diagramma&#10;&#10;Descrizione generata automaticamente">
            <a:extLst>
              <a:ext uri="{FF2B5EF4-FFF2-40B4-BE49-F238E27FC236}">
                <a16:creationId xmlns:a16="http://schemas.microsoft.com/office/drawing/2014/main" id="{C325F7FD-511E-E840-C598-8E96F45AD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0" t="5630" r="8950" b="59643"/>
          <a:stretch/>
        </p:blipFill>
        <p:spPr>
          <a:xfrm>
            <a:off x="6229234" y="1801912"/>
            <a:ext cx="5124566" cy="2160083"/>
          </a:xfrm>
          <a:prstGeom prst="rect">
            <a:avLst/>
          </a:prstGeom>
        </p:spPr>
      </p:pic>
      <p:pic>
        <p:nvPicPr>
          <p:cNvPr id="13" name="Immagine 12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BE45B278-6281-E2F8-C60B-9E8645E8D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4" t="5075" r="8726" b="59642"/>
          <a:stretch/>
        </p:blipFill>
        <p:spPr>
          <a:xfrm>
            <a:off x="435864" y="4032503"/>
            <a:ext cx="4949952" cy="2208218"/>
          </a:xfrm>
          <a:prstGeom prst="rect">
            <a:avLst/>
          </a:prstGeom>
        </p:spPr>
      </p:pic>
      <p:pic>
        <p:nvPicPr>
          <p:cNvPr id="17" name="Immagine 1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565B2B57-0CB5-F112-C17D-61C46CCC37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5074" r="8950" b="59643"/>
          <a:stretch/>
        </p:blipFill>
        <p:spPr>
          <a:xfrm>
            <a:off x="6229234" y="4032502"/>
            <a:ext cx="5124566" cy="2208217"/>
          </a:xfrm>
          <a:prstGeom prst="rect">
            <a:avLst/>
          </a:prstGeom>
        </p:spPr>
      </p:pic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9FA90C5A-C3A0-B485-1D39-1125F54DC04D}"/>
              </a:ext>
            </a:extLst>
          </p:cNvPr>
          <p:cNvCxnSpPr>
            <a:cxnSpLocks/>
          </p:cNvCxnSpPr>
          <p:nvPr/>
        </p:nvCxnSpPr>
        <p:spPr>
          <a:xfrm>
            <a:off x="435864" y="4032503"/>
            <a:ext cx="109179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E36B5C0-456E-CEF1-CFB8-FFD91C3BFAFC}"/>
              </a:ext>
            </a:extLst>
          </p:cNvPr>
          <p:cNvCxnSpPr>
            <a:cxnSpLocks/>
          </p:cNvCxnSpPr>
          <p:nvPr/>
        </p:nvCxnSpPr>
        <p:spPr>
          <a:xfrm>
            <a:off x="5852160" y="1801912"/>
            <a:ext cx="0" cy="43683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76F5AA90-6BD5-4B7B-13BF-87F3376480E3}"/>
              </a:ext>
            </a:extLst>
          </p:cNvPr>
          <p:cNvSpPr/>
          <p:nvPr/>
        </p:nvSpPr>
        <p:spPr>
          <a:xfrm>
            <a:off x="347032" y="2881953"/>
            <a:ext cx="5127615" cy="108003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6C674BA-CA39-F4AB-ABA8-ED09D98A7F9C}"/>
              </a:ext>
            </a:extLst>
          </p:cNvPr>
          <p:cNvSpPr/>
          <p:nvPr/>
        </p:nvSpPr>
        <p:spPr>
          <a:xfrm>
            <a:off x="351164" y="5150425"/>
            <a:ext cx="5127615" cy="108003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20B8CAAE-04CA-0144-2D6F-52C43EF938C9}"/>
              </a:ext>
            </a:extLst>
          </p:cNvPr>
          <p:cNvSpPr/>
          <p:nvPr/>
        </p:nvSpPr>
        <p:spPr>
          <a:xfrm>
            <a:off x="6225541" y="5150425"/>
            <a:ext cx="5127615" cy="108003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B8A0CCAF-27F6-DCCF-57EF-6680BF4D4A91}"/>
              </a:ext>
            </a:extLst>
          </p:cNvPr>
          <p:cNvSpPr/>
          <p:nvPr/>
        </p:nvSpPr>
        <p:spPr>
          <a:xfrm>
            <a:off x="6225542" y="2881952"/>
            <a:ext cx="5127615" cy="108003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33432" cy="971551"/>
          </a:xfrm>
        </p:spPr>
        <p:txBody>
          <a:bodyPr>
            <a:noAutofit/>
          </a:bodyPr>
          <a:lstStyle/>
          <a:p>
            <a:r>
              <a:rPr lang="en-US" sz="3200" dirty="0"/>
              <a:t>Q2: Why spare 1 trace is not the same as reference trace?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69DF527-6397-C139-6E79-050EFDA64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5" t="5584" r="8950" b="42257"/>
          <a:stretch/>
        </p:blipFill>
        <p:spPr>
          <a:xfrm>
            <a:off x="217932" y="1545336"/>
            <a:ext cx="5698236" cy="3264408"/>
          </a:xfrm>
          <a:prstGeom prst="rect">
            <a:avLst/>
          </a:prstGeom>
        </p:spPr>
      </p:pic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B1FA246D-6E58-079D-01EE-71C5F82CD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6023" r="9175" b="41818"/>
          <a:stretch/>
        </p:blipFill>
        <p:spPr>
          <a:xfrm>
            <a:off x="6096000" y="1545336"/>
            <a:ext cx="5878068" cy="3264408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5AC3B54-894F-CB5A-9417-4EDF8854D148}"/>
              </a:ext>
            </a:extLst>
          </p:cNvPr>
          <p:cNvCxnSpPr>
            <a:cxnSpLocks/>
          </p:cNvCxnSpPr>
          <p:nvPr/>
        </p:nvCxnSpPr>
        <p:spPr>
          <a:xfrm>
            <a:off x="5990845" y="1600743"/>
            <a:ext cx="0" cy="320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64AB88-4537-1F27-7E76-DC0DBFCF93D6}"/>
              </a:ext>
            </a:extLst>
          </p:cNvPr>
          <p:cNvSpPr/>
          <p:nvPr/>
        </p:nvSpPr>
        <p:spPr>
          <a:xfrm>
            <a:off x="217932" y="2615184"/>
            <a:ext cx="5667759" cy="219455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A66E6EF-D26C-8731-0B15-2A766A4487D5}"/>
              </a:ext>
            </a:extLst>
          </p:cNvPr>
          <p:cNvSpPr/>
          <p:nvPr/>
        </p:nvSpPr>
        <p:spPr>
          <a:xfrm>
            <a:off x="6096000" y="2621279"/>
            <a:ext cx="5878068" cy="219455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83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33432" cy="971551"/>
          </a:xfrm>
        </p:spPr>
        <p:txBody>
          <a:bodyPr>
            <a:noAutofit/>
          </a:bodyPr>
          <a:lstStyle/>
          <a:p>
            <a:r>
              <a:rPr lang="en-US" sz="3200" dirty="0"/>
              <a:t>Q3: Are ref traces aligned respect to a common point?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D771A88C-DD63-92D9-3CF5-1162982A3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1939" r="8075" b="6303"/>
          <a:stretch/>
        </p:blipFill>
        <p:spPr>
          <a:xfrm>
            <a:off x="1729740" y="1526721"/>
            <a:ext cx="8732520" cy="452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7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C1: What’s inside spare traces?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Immagine 2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11797EC8-E252-12F2-F6C6-59A4D0338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5" t="40691" r="8950" b="7150"/>
          <a:stretch/>
        </p:blipFill>
        <p:spPr>
          <a:xfrm>
            <a:off x="217932" y="1545336"/>
            <a:ext cx="5698236" cy="32644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54AD7A-BE60-5181-BA31-63F337309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40415" r="8025" b="7283"/>
          <a:stretch/>
        </p:blipFill>
        <p:spPr>
          <a:xfrm>
            <a:off x="6096000" y="1545336"/>
            <a:ext cx="5698233" cy="3208999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BE30A3D-B025-2230-DA34-E8C869B530BB}"/>
              </a:ext>
            </a:extLst>
          </p:cNvPr>
          <p:cNvCxnSpPr>
            <a:cxnSpLocks/>
          </p:cNvCxnSpPr>
          <p:nvPr/>
        </p:nvCxnSpPr>
        <p:spPr>
          <a:xfrm>
            <a:off x="5990845" y="1600743"/>
            <a:ext cx="0" cy="320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41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33432" cy="971551"/>
          </a:xfrm>
        </p:spPr>
        <p:txBody>
          <a:bodyPr>
            <a:noAutofit/>
          </a:bodyPr>
          <a:lstStyle/>
          <a:p>
            <a:r>
              <a:rPr lang="en-US" sz="3200" dirty="0"/>
              <a:t>C2: Are records filtered/preprocessed?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magine 4" descr="Immagine che contiene testo, linea, Parallelo, diagramma&#10;&#10;Descrizione generata automaticamente">
            <a:extLst>
              <a:ext uri="{FF2B5EF4-FFF2-40B4-BE49-F238E27FC236}">
                <a16:creationId xmlns:a16="http://schemas.microsoft.com/office/drawing/2014/main" id="{CF028281-D2AB-B586-FACD-255A1BA79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4" t="4647" r="8751" b="7843"/>
          <a:stretch/>
        </p:blipFill>
        <p:spPr>
          <a:xfrm>
            <a:off x="2212846" y="1536844"/>
            <a:ext cx="7769354" cy="42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7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33432" cy="971551"/>
          </a:xfrm>
        </p:spPr>
        <p:txBody>
          <a:bodyPr>
            <a:noAutofit/>
          </a:bodyPr>
          <a:lstStyle/>
          <a:p>
            <a:r>
              <a:rPr lang="en-US" sz="3200" dirty="0"/>
              <a:t>C3: Why MAP A records have unexpected behaviors?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magine 4" descr="Immagine che contiene testo, linea, Parallelo, diagramma&#10;&#10;Descrizione generata automaticamente">
            <a:extLst>
              <a:ext uri="{FF2B5EF4-FFF2-40B4-BE49-F238E27FC236}">
                <a16:creationId xmlns:a16="http://schemas.microsoft.com/office/drawing/2014/main" id="{53CFD474-9E46-2F1E-6DD2-1747D5291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0" t="5366" r="8950" b="59277"/>
          <a:stretch/>
        </p:blipFill>
        <p:spPr>
          <a:xfrm>
            <a:off x="914400" y="3766059"/>
            <a:ext cx="9857232" cy="2212849"/>
          </a:xfrm>
          <a:prstGeom prst="rect">
            <a:avLst/>
          </a:prstGeom>
        </p:spPr>
      </p:pic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198379E7-8409-B5D6-1A74-150B22E3C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t="6168" r="8950" b="60082"/>
          <a:stretch/>
        </p:blipFill>
        <p:spPr>
          <a:xfrm>
            <a:off x="914400" y="1417319"/>
            <a:ext cx="9857232" cy="2112264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19EC73-B4A2-8474-2DC5-5960ED0020F2}"/>
              </a:ext>
            </a:extLst>
          </p:cNvPr>
          <p:cNvCxnSpPr>
            <a:cxnSpLocks/>
          </p:cNvCxnSpPr>
          <p:nvPr/>
        </p:nvCxnSpPr>
        <p:spPr>
          <a:xfrm>
            <a:off x="914400" y="3648455"/>
            <a:ext cx="98572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9125E482-3D11-C3EF-09E5-D16CB5AF675C}"/>
              </a:ext>
            </a:extLst>
          </p:cNvPr>
          <p:cNvSpPr/>
          <p:nvPr/>
        </p:nvSpPr>
        <p:spPr>
          <a:xfrm>
            <a:off x="914400" y="3766059"/>
            <a:ext cx="9933432" cy="11442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08088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256</Words>
  <Application>Microsoft Office PowerPoint</Application>
  <PresentationFormat>Widescreen</PresentationFormat>
  <Paragraphs>35</Paragraphs>
  <Slides>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1_Tema di Office</vt:lpstr>
      <vt:lpstr>Presentazione standard di PowerPoint</vt:lpstr>
      <vt:lpstr>Outline </vt:lpstr>
      <vt:lpstr>Q1: Which is the nature of Ref traces?</vt:lpstr>
      <vt:lpstr>Q2: Why spare 1 trace is not the same as reference trace?</vt:lpstr>
      <vt:lpstr>Q3: Are ref traces aligned respect to a common point?</vt:lpstr>
      <vt:lpstr>C1: What’s inside spare traces?</vt:lpstr>
      <vt:lpstr>C2: Are records filtered/preprocessed?</vt:lpstr>
      <vt:lpstr>C3: Why MAP A records have unexpected behaviors?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59</cp:revision>
  <dcterms:created xsi:type="dcterms:W3CDTF">2024-05-22T12:11:36Z</dcterms:created>
  <dcterms:modified xsi:type="dcterms:W3CDTF">2024-10-03T11:14:15Z</dcterms:modified>
</cp:coreProperties>
</file>