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573" r:id="rId2"/>
    <p:sldId id="717" r:id="rId3"/>
    <p:sldId id="718" r:id="rId4"/>
    <p:sldId id="632" r:id="rId5"/>
    <p:sldId id="719" r:id="rId6"/>
    <p:sldId id="640" r:id="rId7"/>
    <p:sldId id="642" r:id="rId8"/>
    <p:sldId id="643" r:id="rId9"/>
    <p:sldId id="720" r:id="rId10"/>
    <p:sldId id="645" r:id="rId11"/>
    <p:sldId id="646" r:id="rId12"/>
    <p:sldId id="647" r:id="rId13"/>
    <p:sldId id="665" r:id="rId14"/>
    <p:sldId id="721" r:id="rId15"/>
    <p:sldId id="652" r:id="rId16"/>
    <p:sldId id="653" r:id="rId17"/>
    <p:sldId id="666" r:id="rId18"/>
    <p:sldId id="668" r:id="rId19"/>
    <p:sldId id="656" r:id="rId20"/>
    <p:sldId id="669" r:id="rId21"/>
    <p:sldId id="722" r:id="rId22"/>
    <p:sldId id="715" r:id="rId23"/>
    <p:sldId id="677" r:id="rId24"/>
    <p:sldId id="678" r:id="rId25"/>
    <p:sldId id="723" r:id="rId26"/>
    <p:sldId id="638" r:id="rId27"/>
    <p:sldId id="724" r:id="rId28"/>
    <p:sldId id="654" r:id="rId29"/>
    <p:sldId id="667" r:id="rId30"/>
    <p:sldId id="655" r:id="rId31"/>
    <p:sldId id="670"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p:scale>
          <a:sx n="75" d="100"/>
          <a:sy n="75" d="100"/>
        </p:scale>
        <p:origin x="413"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22/11/2024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BCC5-0F0E-BE98-7449-F272C24509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610314-6292-1952-6130-D0830E317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FF9D09-AD02-6B0B-69A0-7A433270790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3655DBF-A70A-6E84-A95A-898296BF29AC}"/>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10284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39AD-A6AC-7E81-5B38-EF539E2776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4F02D1-3BC2-F7AE-F522-2CA560237F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1CFA15-1FD3-7090-C9AF-7B0CCA9D012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1F9C51D-7AED-C4A1-98A3-4FF197B02CC3}"/>
              </a:ext>
            </a:extLst>
          </p:cNvPr>
          <p:cNvSpPr>
            <a:spLocks noGrp="1"/>
          </p:cNvSpPr>
          <p:nvPr>
            <p:ph type="sldNum" sz="quarter" idx="5"/>
          </p:nvPr>
        </p:nvSpPr>
        <p:spPr/>
        <p:txBody>
          <a:bodyPr/>
          <a:lstStyle/>
          <a:p>
            <a:fld id="{802E5CB9-2BE2-4860-85EE-BBFABBF2603A}" type="slidenum">
              <a:rPr lang="en-US" smtClean="0"/>
              <a:t>11</a:t>
            </a:fld>
            <a:endParaRPr lang="en-US"/>
          </a:p>
        </p:txBody>
      </p:sp>
    </p:spTree>
    <p:extLst>
      <p:ext uri="{BB962C8B-B14F-4D97-AF65-F5344CB8AC3E}">
        <p14:creationId xmlns:p14="http://schemas.microsoft.com/office/powerpoint/2010/main" val="318977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04BF-E728-3C22-09E2-C45E56A83F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F6B415-8365-A50D-AF53-26272FE239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3911CF-5457-2EE4-D7B4-EF26CA733F2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5E41EC-EDD9-AE50-6D3E-D16FE1094330}"/>
              </a:ext>
            </a:extLst>
          </p:cNvPr>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352943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19CB5-783E-B15E-3B2F-CC6361763C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78999F-742F-5C24-D4B4-81E3E6CF3A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FC7C2E-7FC9-88E3-DB1E-F83903C8D1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4D2725C-EE59-65ED-125D-E9620660CB57}"/>
              </a:ext>
            </a:extLst>
          </p:cNvPr>
          <p:cNvSpPr>
            <a:spLocks noGrp="1"/>
          </p:cNvSpPr>
          <p:nvPr>
            <p:ph type="sldNum" sz="quarter" idx="5"/>
          </p:nvPr>
        </p:nvSpPr>
        <p:spPr/>
        <p:txBody>
          <a:bodyPr/>
          <a:lstStyle/>
          <a:p>
            <a:fld id="{802E5CB9-2BE2-4860-85EE-BBFABBF2603A}" type="slidenum">
              <a:rPr lang="en-US" smtClean="0"/>
              <a:t>13</a:t>
            </a:fld>
            <a:endParaRPr lang="en-US"/>
          </a:p>
        </p:txBody>
      </p:sp>
    </p:spTree>
    <p:extLst>
      <p:ext uri="{BB962C8B-B14F-4D97-AF65-F5344CB8AC3E}">
        <p14:creationId xmlns:p14="http://schemas.microsoft.com/office/powerpoint/2010/main" val="126899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05E67-0C96-B2A6-8D24-877678AEF7E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FC4BA1-1527-A2A3-D5BB-3FDFBE288C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F2464A1-4E0C-8B77-41EB-7CE4BCF3264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B584CBE-AEE4-4427-CD09-1F1D12EA62D1}"/>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2394704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15</a:t>
            </a:fld>
            <a:endParaRPr lang="en-US"/>
          </a:p>
        </p:txBody>
      </p:sp>
    </p:spTree>
    <p:extLst>
      <p:ext uri="{BB962C8B-B14F-4D97-AF65-F5344CB8AC3E}">
        <p14:creationId xmlns:p14="http://schemas.microsoft.com/office/powerpoint/2010/main" val="2250386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3BCE6-CD11-1C68-D2B0-BBE87CE881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FFC26E5-01FF-29DC-F2CF-444E7AECAC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A73AAF-C3B5-F0EB-4E6E-F878E9CD223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041A3D1-917C-5095-268B-10E82EC075B7}"/>
              </a:ext>
            </a:extLst>
          </p:cNvPr>
          <p:cNvSpPr>
            <a:spLocks noGrp="1"/>
          </p:cNvSpPr>
          <p:nvPr>
            <p:ph type="sldNum" sz="quarter" idx="5"/>
          </p:nvPr>
        </p:nvSpPr>
        <p:spPr/>
        <p:txBody>
          <a:bodyPr/>
          <a:lstStyle/>
          <a:p>
            <a:fld id="{802E5CB9-2BE2-4860-85EE-BBFABBF2603A}" type="slidenum">
              <a:rPr lang="en-US" smtClean="0"/>
              <a:t>16</a:t>
            </a:fld>
            <a:endParaRPr lang="en-US"/>
          </a:p>
        </p:txBody>
      </p:sp>
    </p:spTree>
    <p:extLst>
      <p:ext uri="{BB962C8B-B14F-4D97-AF65-F5344CB8AC3E}">
        <p14:creationId xmlns:p14="http://schemas.microsoft.com/office/powerpoint/2010/main" val="3714746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5691E-B4F7-FA71-6BD8-330880334A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F23462-D200-AE69-CEE6-3EC7081E48E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FBBCE67-F385-1BEE-7D8D-8528AFA6210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13FD29F-75F1-91EC-04E9-7D386A4A315F}"/>
              </a:ext>
            </a:extLst>
          </p:cNvPr>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74179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6B2E-A776-868E-82E5-F801A93F92F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1CE43A-EF8A-5DDC-8C88-79E6228930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76448C-E44E-0F56-022E-2F2087FA994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6611429-D0CE-4BEA-221A-15B5AA9C6951}"/>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409074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7028B-8B65-AA07-A4A9-E5D5EC777A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07D2AD-4203-5598-C6B4-FC65C6A2B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E5F60D-CF06-DC0C-1D18-F09610B7DFE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634DF5D-BCB1-B70E-A3A7-7CB5FD0DA9F2}"/>
              </a:ext>
            </a:extLst>
          </p:cNvPr>
          <p:cNvSpPr>
            <a:spLocks noGrp="1"/>
          </p:cNvSpPr>
          <p:nvPr>
            <p:ph type="sldNum" sz="quarter" idx="5"/>
          </p:nvPr>
        </p:nvSpPr>
        <p:spPr/>
        <p:txBody>
          <a:bodyPr/>
          <a:lstStyle/>
          <a:p>
            <a:fld id="{802E5CB9-2BE2-4860-85EE-BBFABBF2603A}" type="slidenum">
              <a:rPr lang="en-US" smtClean="0"/>
              <a:t>19</a:t>
            </a:fld>
            <a:endParaRPr lang="en-US"/>
          </a:p>
        </p:txBody>
      </p:sp>
    </p:spTree>
    <p:extLst>
      <p:ext uri="{BB962C8B-B14F-4D97-AF65-F5344CB8AC3E}">
        <p14:creationId xmlns:p14="http://schemas.microsoft.com/office/powerpoint/2010/main" val="2444536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7C83-3E1D-ECBB-CD9C-12D9755F895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5029D3-A369-0B5E-D450-0168EA063EF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C778C9E-D5F2-E762-E6A7-AC75BFF5D2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A4833AE-F27E-C5AB-39A7-09FFD315A65F}"/>
              </a:ext>
            </a:extLst>
          </p:cNvPr>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420359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6BB98-8524-0FE0-CD30-15D2DFA3309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C7714D-F155-7D7D-42BB-356D06E0949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15A1D85-F99D-92BE-0D26-D40B1C8CAC68}"/>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91B649B-2360-8466-24ED-F18C56645686}"/>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1136185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7FF0D-CB07-4C5D-3CC4-0ED9BE96F1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169AB21-7A29-8694-48BB-B9212725FC0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09DB7A6-0FC0-B5F8-AFEF-C20762B5E99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F9F56ED-C00B-3C30-45D1-E37B1EE1AC0A}"/>
              </a:ext>
            </a:extLst>
          </p:cNvPr>
          <p:cNvSpPr>
            <a:spLocks noGrp="1"/>
          </p:cNvSpPr>
          <p:nvPr>
            <p:ph type="sldNum" sz="quarter" idx="5"/>
          </p:nvPr>
        </p:nvSpPr>
        <p:spPr/>
        <p:txBody>
          <a:bodyPr/>
          <a:lstStyle/>
          <a:p>
            <a:fld id="{802E5CB9-2BE2-4860-85EE-BBFABBF2603A}" type="slidenum">
              <a:rPr lang="en-US" smtClean="0"/>
              <a:t>21</a:t>
            </a:fld>
            <a:endParaRPr lang="en-US" dirty="0"/>
          </a:p>
        </p:txBody>
      </p:sp>
    </p:spTree>
    <p:extLst>
      <p:ext uri="{BB962C8B-B14F-4D97-AF65-F5344CB8AC3E}">
        <p14:creationId xmlns:p14="http://schemas.microsoft.com/office/powerpoint/2010/main" val="2212295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His phase, consider the maximum and compare it with a threshold, </a:t>
            </a:r>
          </a:p>
          <a:p>
            <a:endParaRPr lang="en-US" dirty="0"/>
          </a:p>
        </p:txBody>
      </p:sp>
      <p:sp>
        <p:nvSpPr>
          <p:cNvPr id="4" name="Segnaposto numero diapositiva 3"/>
          <p:cNvSpPr>
            <a:spLocks noGrp="1"/>
          </p:cNvSpPr>
          <p:nvPr>
            <p:ph type="sldNum" sz="quarter" idx="5"/>
          </p:nvPr>
        </p:nvSpPr>
        <p:spPr/>
        <p:txBody>
          <a:bodyPr/>
          <a:lstStyle/>
          <a:p>
            <a:fld id="{6CD09845-AAA7-4464-9085-F87415E0057E}" type="slidenum">
              <a:rPr lang="it-IT" smtClean="0"/>
              <a:t>22</a:t>
            </a:fld>
            <a:endParaRPr lang="it-IT"/>
          </a:p>
        </p:txBody>
      </p:sp>
    </p:spTree>
    <p:extLst>
      <p:ext uri="{BB962C8B-B14F-4D97-AF65-F5344CB8AC3E}">
        <p14:creationId xmlns:p14="http://schemas.microsoft.com/office/powerpoint/2010/main" val="4087910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FD77F-102D-A63B-157A-4AA677A1418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AF109E-C3D0-93EA-BD30-CB661ECC94B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DA41B2-38B0-551B-23BC-212629AD775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7F7B8E7-6455-019A-0BDC-DD9C3E8478D0}"/>
              </a:ext>
            </a:extLst>
          </p:cNvPr>
          <p:cNvSpPr>
            <a:spLocks noGrp="1"/>
          </p:cNvSpPr>
          <p:nvPr>
            <p:ph type="sldNum" sz="quarter" idx="5"/>
          </p:nvPr>
        </p:nvSpPr>
        <p:spPr/>
        <p:txBody>
          <a:bodyPr/>
          <a:lstStyle/>
          <a:p>
            <a:fld id="{802E5CB9-2BE2-4860-85EE-BBFABBF2603A}" type="slidenum">
              <a:rPr lang="en-US" smtClean="0"/>
              <a:t>25</a:t>
            </a:fld>
            <a:endParaRPr lang="en-US" dirty="0"/>
          </a:p>
        </p:txBody>
      </p:sp>
    </p:spTree>
    <p:extLst>
      <p:ext uri="{BB962C8B-B14F-4D97-AF65-F5344CB8AC3E}">
        <p14:creationId xmlns:p14="http://schemas.microsoft.com/office/powerpoint/2010/main" val="3193094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BA928-296E-F303-9D87-DF415A001F0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CB025E-8781-737E-44F2-49E9E8AA34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BE465D7-411B-DA8E-2DAD-5E84B8BCAC6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5851E30-4A75-A28F-E639-8574EF00F27D}"/>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3921924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DBFB3-13E5-1FF8-21E0-960EF77D3A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2CEF7C4-1649-D349-1F47-9D57752A8F8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1418F1-883E-9BA4-1AEC-C331F34545F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E933537-80BA-6741-3FF6-B4C70BD7CAD7}"/>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967090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B9C8D-9A78-7BAC-7B91-53800C087C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4AFD84-8029-0871-CC77-2FAA6CE6CD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BACE7A7-DF2C-CF35-A656-8F3FFBDB2F98}"/>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7C963D3-B02D-05A4-65DA-8D96E34E37EB}"/>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931333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1258E-A54F-3721-C81B-8407E5B6F4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929836-928D-7465-D408-954B80C1F7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341A0C3-B433-4202-5060-98FC92B6E7F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F26949-5DC5-0C08-E886-356D3A928F1D}"/>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104361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A581E-5EDE-B6F9-EA6E-2EF1AEDE89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97B2A0-F1FF-BC65-B5B3-83B490AE9AC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C32BFB-731A-9ED7-EE08-B3DC87FA8238}"/>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DAF8258-1A61-00D2-04BC-F2F16F70D57B}"/>
              </a:ext>
            </a:extLst>
          </p:cNvPr>
          <p:cNvSpPr>
            <a:spLocks noGrp="1"/>
          </p:cNvSpPr>
          <p:nvPr>
            <p:ph type="sldNum" sz="quarter" idx="5"/>
          </p:nvPr>
        </p:nvSpPr>
        <p:spPr/>
        <p:txBody>
          <a:bodyPr/>
          <a:lstStyle/>
          <a:p>
            <a:fld id="{802E5CB9-2BE2-4860-85EE-BBFABBF2603A}" type="slidenum">
              <a:rPr lang="en-US" smtClean="0"/>
              <a:t>31</a:t>
            </a:fld>
            <a:endParaRPr lang="en-US"/>
          </a:p>
        </p:txBody>
      </p:sp>
    </p:spTree>
    <p:extLst>
      <p:ext uri="{BB962C8B-B14F-4D97-AF65-F5344CB8AC3E}">
        <p14:creationId xmlns:p14="http://schemas.microsoft.com/office/powerpoint/2010/main" val="67489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96268-2D8C-071E-5A75-CE5E8B3CD8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37D5EB-2156-1F4C-081B-10CCF99C29B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3041BC4-D87F-D820-1BFB-61B92686206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FBEA358-C286-EF66-7D26-A26235E915DD}"/>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2545727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4F49F-9D43-455C-9C7F-0E6FF80859C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AF5471-236B-F9AC-111A-EA58A5353A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536AED9-5799-E511-1E6B-54DDAD11669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AED573-EF13-C463-4439-0349B5F1D41B}"/>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57844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E80F4-A982-CD7C-CFDB-C1E0F8504A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B032AFD-684B-0AC0-36E7-98E9F50029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BEF4F22-3260-C141-4A97-C3D94BD72FA8}"/>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8FAE8CC-7C9D-4BCD-3402-F59EDC3BD3C4}"/>
              </a:ext>
            </a:extLst>
          </p:cNvPr>
          <p:cNvSpPr>
            <a:spLocks noGrp="1"/>
          </p:cNvSpPr>
          <p:nvPr>
            <p:ph type="sldNum" sz="quarter" idx="5"/>
          </p:nvPr>
        </p:nvSpPr>
        <p:spPr/>
        <p:txBody>
          <a:bodyPr/>
          <a:lstStyle/>
          <a:p>
            <a:fld id="{802E5CB9-2BE2-4860-85EE-BBFABBF2603A}" type="slidenum">
              <a:rPr lang="en-US" smtClean="0"/>
              <a:t>7</a:t>
            </a:fld>
            <a:endParaRPr lang="en-US"/>
          </a:p>
        </p:txBody>
      </p:sp>
    </p:spTree>
    <p:extLst>
      <p:ext uri="{BB962C8B-B14F-4D97-AF65-F5344CB8AC3E}">
        <p14:creationId xmlns:p14="http://schemas.microsoft.com/office/powerpoint/2010/main" val="3842194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50E03-FF62-1276-9F2F-C53C25DD6D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530F47-0B8F-37A6-42A6-6B077D247E1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F7E6C4-0EEA-496A-D313-74207978FB7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79CA6D6-6713-8A1C-CB2B-D3B1E6F8E99A}"/>
              </a:ext>
            </a:extLst>
          </p:cNvPr>
          <p:cNvSpPr>
            <a:spLocks noGrp="1"/>
          </p:cNvSpPr>
          <p:nvPr>
            <p:ph type="sldNum" sz="quarter" idx="5"/>
          </p:nvPr>
        </p:nvSpPr>
        <p:spPr/>
        <p:txBody>
          <a:bodyPr/>
          <a:lstStyle/>
          <a:p>
            <a:fld id="{802E5CB9-2BE2-4860-85EE-BBFABBF2603A}" type="slidenum">
              <a:rPr lang="en-US" smtClean="0"/>
              <a:t>8</a:t>
            </a:fld>
            <a:endParaRPr lang="en-US"/>
          </a:p>
        </p:txBody>
      </p:sp>
    </p:spTree>
    <p:extLst>
      <p:ext uri="{BB962C8B-B14F-4D97-AF65-F5344CB8AC3E}">
        <p14:creationId xmlns:p14="http://schemas.microsoft.com/office/powerpoint/2010/main" val="135210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4139C-398A-46F3-341E-C56B91677F6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23A313D-A48C-A49F-D61A-485D4D5EAC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F37702-F0E8-B3E5-30F5-C2F78E2B970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4C31C51-3BBE-9104-0412-09871DF18CC1}"/>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90631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F38DD-55C1-0EC8-5CFD-ACEF76716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EB21FD-9643-2EC5-5C96-D073197B6D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66573E-90DC-C4C5-4C86-CC94D87789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20091B0-AA0D-E47F-AC4D-DBEA698EC593}"/>
              </a:ext>
            </a:extLst>
          </p:cNvPr>
          <p:cNvSpPr>
            <a:spLocks noGrp="1"/>
          </p:cNvSpPr>
          <p:nvPr>
            <p:ph type="sldNum" sz="quarter" idx="5"/>
          </p:nvPr>
        </p:nvSpPr>
        <p:spPr/>
        <p:txBody>
          <a:bodyPr/>
          <a:lstStyle/>
          <a:p>
            <a:fld id="{802E5CB9-2BE2-4860-85EE-BBFABBF2603A}" type="slidenum">
              <a:rPr lang="en-US" smtClean="0"/>
              <a:t>10</a:t>
            </a:fld>
            <a:endParaRPr lang="en-US"/>
          </a:p>
        </p:txBody>
      </p:sp>
    </p:spTree>
    <p:extLst>
      <p:ext uri="{BB962C8B-B14F-4D97-AF65-F5344CB8AC3E}">
        <p14:creationId xmlns:p14="http://schemas.microsoft.com/office/powerpoint/2010/main" val="533612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11/22/2024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11/22/2024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11/22/2024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11/22/2024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11/22/2024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11/22/2024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11/22/2024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11/22/2024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11/22/2024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11/22/2024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11/22/2024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Envelope analysis</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white"/>
                </a:solidFill>
                <a:latin typeface="Calibri" panose="020F0502020204030204"/>
              </a:rPr>
              <a:t>October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24BB-616B-755B-D27E-6BBFF6A64B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EC13F1-A12A-C669-D99C-DC2A4FC51168}"/>
              </a:ext>
            </a:extLst>
          </p:cNvPr>
          <p:cNvSpPr>
            <a:spLocks noGrp="1"/>
          </p:cNvSpPr>
          <p:nvPr>
            <p:ph type="title"/>
          </p:nvPr>
        </p:nvSpPr>
        <p:spPr>
          <a:xfrm>
            <a:off x="838200" y="209292"/>
            <a:ext cx="9905460" cy="971551"/>
          </a:xfrm>
        </p:spPr>
        <p:txBody>
          <a:bodyPr>
            <a:normAutofit/>
          </a:bodyPr>
          <a:lstStyle/>
          <a:p>
            <a:r>
              <a:rPr lang="en-US" sz="3600" dirty="0"/>
              <a:t>MAP A example</a:t>
            </a:r>
          </a:p>
        </p:txBody>
      </p:sp>
      <p:sp>
        <p:nvSpPr>
          <p:cNvPr id="4" name="Segnaposto numero diapositiva 3">
            <a:extLst>
              <a:ext uri="{FF2B5EF4-FFF2-40B4-BE49-F238E27FC236}">
                <a16:creationId xmlns:a16="http://schemas.microsoft.com/office/drawing/2014/main" id="{E12397AF-9C8F-EDAB-AE09-57DF4235E7E0}"/>
              </a:ext>
            </a:extLst>
          </p:cNvPr>
          <p:cNvSpPr>
            <a:spLocks noGrp="1"/>
          </p:cNvSpPr>
          <p:nvPr>
            <p:ph type="sldNum" sz="quarter" idx="12"/>
          </p:nvPr>
        </p:nvSpPr>
        <p:spPr/>
        <p:txBody>
          <a:bodyPr/>
          <a:lstStyle/>
          <a:p>
            <a:fld id="{2FA0223F-D95A-431D-9A71-EDA7FA0C2F5B}" type="slidenum">
              <a:rPr lang="en-US" smtClean="0"/>
              <a:t>10</a:t>
            </a:fld>
            <a:endParaRPr lang="en-US"/>
          </a:p>
        </p:txBody>
      </p:sp>
      <p:sp>
        <p:nvSpPr>
          <p:cNvPr id="12" name="Rettangolo 11">
            <a:extLst>
              <a:ext uri="{FF2B5EF4-FFF2-40B4-BE49-F238E27FC236}">
                <a16:creationId xmlns:a16="http://schemas.microsoft.com/office/drawing/2014/main" id="{9E892F92-B6E1-C40F-8684-921502D774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FD2B5468-6625-30BE-0307-ED0F63B00933}"/>
              </a:ext>
            </a:extLst>
          </p:cNvPr>
          <p:cNvPicPr>
            <a:picLocks noChangeAspect="1"/>
          </p:cNvPicPr>
          <p:nvPr/>
        </p:nvPicPr>
        <p:blipFill>
          <a:blip r:embed="rId3">
            <a:extLst>
              <a:ext uri="{28A0092B-C50C-407E-A947-70E740481C1C}">
                <a14:useLocalDpi xmlns:a14="http://schemas.microsoft.com/office/drawing/2010/main" val="0"/>
              </a:ext>
            </a:extLst>
          </a:blip>
          <a:srcRect l="5466" r="5466"/>
          <a:stretch/>
        </p:blipFill>
        <p:spPr>
          <a:xfrm>
            <a:off x="1922432" y="1463039"/>
            <a:ext cx="8347136" cy="4861519"/>
          </a:xfrm>
          <a:prstGeom prst="rect">
            <a:avLst/>
          </a:prstGeom>
        </p:spPr>
      </p:pic>
    </p:spTree>
    <p:extLst>
      <p:ext uri="{BB962C8B-B14F-4D97-AF65-F5344CB8AC3E}">
        <p14:creationId xmlns:p14="http://schemas.microsoft.com/office/powerpoint/2010/main" val="129199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A8871-27DF-1309-60AB-4E53E170A53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E74A63-D90E-F87E-3640-D2132C9C90B1}"/>
              </a:ext>
            </a:extLst>
          </p:cNvPr>
          <p:cNvSpPr>
            <a:spLocks noGrp="1"/>
          </p:cNvSpPr>
          <p:nvPr>
            <p:ph type="title"/>
          </p:nvPr>
        </p:nvSpPr>
        <p:spPr>
          <a:xfrm>
            <a:off x="838200" y="209292"/>
            <a:ext cx="9905460" cy="971551"/>
          </a:xfrm>
        </p:spPr>
        <p:txBody>
          <a:bodyPr>
            <a:normAutofit/>
          </a:bodyPr>
          <a:lstStyle/>
          <a:p>
            <a:r>
              <a:rPr lang="en-US" sz="3600" dirty="0"/>
              <a:t>MAP B example</a:t>
            </a:r>
          </a:p>
        </p:txBody>
      </p:sp>
      <p:sp>
        <p:nvSpPr>
          <p:cNvPr id="4" name="Segnaposto numero diapositiva 3">
            <a:extLst>
              <a:ext uri="{FF2B5EF4-FFF2-40B4-BE49-F238E27FC236}">
                <a16:creationId xmlns:a16="http://schemas.microsoft.com/office/drawing/2014/main" id="{EAB5D852-1D1B-448E-BF7E-FB4CAD0FFFDF}"/>
              </a:ext>
            </a:extLst>
          </p:cNvPr>
          <p:cNvSpPr>
            <a:spLocks noGrp="1"/>
          </p:cNvSpPr>
          <p:nvPr>
            <p:ph type="sldNum" sz="quarter" idx="12"/>
          </p:nvPr>
        </p:nvSpPr>
        <p:spPr/>
        <p:txBody>
          <a:bodyPr/>
          <a:lstStyle/>
          <a:p>
            <a:fld id="{2FA0223F-D95A-431D-9A71-EDA7FA0C2F5B}" type="slidenum">
              <a:rPr lang="en-US" smtClean="0"/>
              <a:t>11</a:t>
            </a:fld>
            <a:endParaRPr lang="en-US"/>
          </a:p>
        </p:txBody>
      </p:sp>
      <p:sp>
        <p:nvSpPr>
          <p:cNvPr id="12" name="Rettangolo 11">
            <a:extLst>
              <a:ext uri="{FF2B5EF4-FFF2-40B4-BE49-F238E27FC236}">
                <a16:creationId xmlns:a16="http://schemas.microsoft.com/office/drawing/2014/main" id="{7E432891-D11A-B53B-BE48-B84314842E8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descr="Immagine che contiene testo, diagramma, linea, Piano&#10;&#10;Descrizione generata automaticamente">
            <a:extLst>
              <a:ext uri="{FF2B5EF4-FFF2-40B4-BE49-F238E27FC236}">
                <a16:creationId xmlns:a16="http://schemas.microsoft.com/office/drawing/2014/main" id="{8CDD565E-0FE7-5846-3215-56E0BDB59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80" y="1372477"/>
            <a:ext cx="9320040" cy="4834771"/>
          </a:xfrm>
          <a:prstGeom prst="rect">
            <a:avLst/>
          </a:prstGeom>
        </p:spPr>
      </p:pic>
    </p:spTree>
    <p:extLst>
      <p:ext uri="{BB962C8B-B14F-4D97-AF65-F5344CB8AC3E}">
        <p14:creationId xmlns:p14="http://schemas.microsoft.com/office/powerpoint/2010/main" val="269859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249D1-C027-9DE7-EEEB-64FA03BA76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840673-2EBA-E246-15F3-4F4919D0514A}"/>
              </a:ext>
            </a:extLst>
          </p:cNvPr>
          <p:cNvSpPr>
            <a:spLocks noGrp="1"/>
          </p:cNvSpPr>
          <p:nvPr>
            <p:ph type="title"/>
          </p:nvPr>
        </p:nvSpPr>
        <p:spPr>
          <a:xfrm>
            <a:off x="838200" y="209292"/>
            <a:ext cx="9905460" cy="971551"/>
          </a:xfrm>
        </p:spPr>
        <p:txBody>
          <a:bodyPr>
            <a:normAutofit/>
          </a:bodyPr>
          <a:lstStyle/>
          <a:p>
            <a:r>
              <a:rPr lang="en-US" sz="3600" dirty="0"/>
              <a:t>MAP C example</a:t>
            </a:r>
          </a:p>
        </p:txBody>
      </p:sp>
      <p:sp>
        <p:nvSpPr>
          <p:cNvPr id="4" name="Segnaposto numero diapositiva 3">
            <a:extLst>
              <a:ext uri="{FF2B5EF4-FFF2-40B4-BE49-F238E27FC236}">
                <a16:creationId xmlns:a16="http://schemas.microsoft.com/office/drawing/2014/main" id="{4C89F1B9-401A-F2B3-46C0-48EC2D46C82C}"/>
              </a:ext>
            </a:extLst>
          </p:cNvPr>
          <p:cNvSpPr>
            <a:spLocks noGrp="1"/>
          </p:cNvSpPr>
          <p:nvPr>
            <p:ph type="sldNum" sz="quarter" idx="12"/>
          </p:nvPr>
        </p:nvSpPr>
        <p:spPr/>
        <p:txBody>
          <a:bodyPr/>
          <a:lstStyle/>
          <a:p>
            <a:fld id="{2FA0223F-D95A-431D-9A71-EDA7FA0C2F5B}" type="slidenum">
              <a:rPr lang="en-US" smtClean="0"/>
              <a:t>12</a:t>
            </a:fld>
            <a:endParaRPr lang="en-US"/>
          </a:p>
        </p:txBody>
      </p:sp>
      <p:sp>
        <p:nvSpPr>
          <p:cNvPr id="12" name="Rettangolo 11">
            <a:extLst>
              <a:ext uri="{FF2B5EF4-FFF2-40B4-BE49-F238E27FC236}">
                <a16:creationId xmlns:a16="http://schemas.microsoft.com/office/drawing/2014/main" id="{B805F155-C61E-DD8A-EB6C-338F85A58DC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descr="Immagine che contiene testo, diagramma, linea, Parallelo&#10;&#10;Descrizione generata automaticamente">
            <a:extLst>
              <a:ext uri="{FF2B5EF4-FFF2-40B4-BE49-F238E27FC236}">
                <a16:creationId xmlns:a16="http://schemas.microsoft.com/office/drawing/2014/main" id="{E8AD36C4-A466-5391-A56F-C651DCFA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45" y="1364314"/>
            <a:ext cx="9351510" cy="4851096"/>
          </a:xfrm>
          <a:prstGeom prst="rect">
            <a:avLst/>
          </a:prstGeom>
        </p:spPr>
      </p:pic>
    </p:spTree>
    <p:extLst>
      <p:ext uri="{BB962C8B-B14F-4D97-AF65-F5344CB8AC3E}">
        <p14:creationId xmlns:p14="http://schemas.microsoft.com/office/powerpoint/2010/main" val="21697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13C1-3C1F-2303-0A0D-7B017B2492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68B59FE-F840-6790-A311-CABA920D0EC2}"/>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FE7AF5D1-06D3-240B-D3A0-E97036AC05A6}"/>
              </a:ext>
            </a:extLst>
          </p:cNvPr>
          <p:cNvSpPr>
            <a:spLocks noGrp="1"/>
          </p:cNvSpPr>
          <p:nvPr>
            <p:ph type="sldNum" sz="quarter" idx="12"/>
          </p:nvPr>
        </p:nvSpPr>
        <p:spPr/>
        <p:txBody>
          <a:bodyPr/>
          <a:lstStyle/>
          <a:p>
            <a:fld id="{2FA0223F-D95A-431D-9A71-EDA7FA0C2F5B}" type="slidenum">
              <a:rPr lang="en-US" smtClean="0"/>
              <a:t>13</a:t>
            </a:fld>
            <a:endParaRPr lang="en-US"/>
          </a:p>
        </p:txBody>
      </p:sp>
      <p:sp>
        <p:nvSpPr>
          <p:cNvPr id="12" name="Rettangolo 11">
            <a:extLst>
              <a:ext uri="{FF2B5EF4-FFF2-40B4-BE49-F238E27FC236}">
                <a16:creationId xmlns:a16="http://schemas.microsoft.com/office/drawing/2014/main" id="{B8D3559B-540C-B404-7488-5D6976F193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F6206A83-FE14-1516-D59E-1381B896A353}"/>
              </a:ext>
            </a:extLst>
          </p:cNvPr>
          <p:cNvSpPr txBox="1"/>
          <p:nvPr/>
        </p:nvSpPr>
        <p:spPr>
          <a:xfrm>
            <a:off x="378460" y="1467396"/>
            <a:ext cx="5313680" cy="4278094"/>
          </a:xfrm>
          <a:prstGeom prst="rect">
            <a:avLst/>
          </a:prstGeom>
          <a:noFill/>
        </p:spPr>
        <p:txBody>
          <a:bodyPr wrap="square">
            <a:spAutoFit/>
          </a:bodyPr>
          <a:lstStyle/>
          <a:p>
            <a:pPr marL="0" indent="0">
              <a:buNone/>
            </a:pPr>
            <a:r>
              <a:rPr lang="en-US" sz="1400" dirty="0"/>
              <a:t>This pipeline has, by building, a peculiarity: </a:t>
            </a:r>
            <a:r>
              <a:rPr lang="en-US" sz="1400" b="1" dirty="0"/>
              <a:t>peaks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even noise could be detected as peak. </a:t>
            </a:r>
          </a:p>
          <a:p>
            <a:pPr marL="285750" indent="-285750">
              <a:buFont typeface="Arial" panose="020B0604020202020204" pitchFamily="34" charset="0"/>
              <a:buChar char="•"/>
            </a:pPr>
            <a:r>
              <a:rPr lang="en-US" sz="1400" dirty="0"/>
              <a:t>the logic used into map cleaning favors the detection of new peaks. </a:t>
            </a:r>
          </a:p>
          <a:p>
            <a:endParaRPr lang="en-US" sz="1400" dirty="0"/>
          </a:p>
          <a:p>
            <a:r>
              <a:rPr lang="en-US" sz="1400" dirty="0"/>
              <a:t>In other words, this pipeline works with the logic “</a:t>
            </a:r>
            <a:r>
              <a:rPr lang="en-US" sz="1400" b="1" dirty="0"/>
              <a:t>the higher, the better</a:t>
            </a:r>
            <a:r>
              <a:rPr lang="en-US" sz="1400" dirty="0"/>
              <a:t>”. </a:t>
            </a:r>
          </a:p>
          <a:p>
            <a:pPr marL="0" indent="0">
              <a:buNone/>
            </a:pPr>
            <a:endParaRPr lang="en-US" sz="1400" dirty="0"/>
          </a:p>
          <a:p>
            <a:pPr marL="0" indent="0">
              <a:buNone/>
            </a:pPr>
            <a:r>
              <a:rPr lang="en-US" sz="1400" dirty="0"/>
              <a:t>This problem could be solved into peak detection phase, but it has been chosen to leave to work to feature extraction phase. </a:t>
            </a:r>
          </a:p>
          <a:p>
            <a:pPr marL="0" indent="0">
              <a:buNone/>
            </a:pPr>
            <a:endParaRPr lang="en-US" sz="1600" b="1" dirty="0">
              <a:solidFill>
                <a:srgbClr val="C00000"/>
              </a:solidFill>
            </a:endParaRPr>
          </a:p>
          <a:p>
            <a:pPr marL="0" indent="0">
              <a:buNone/>
            </a:pPr>
            <a:r>
              <a:rPr lang="en-US" sz="1600" b="1" dirty="0">
                <a:solidFill>
                  <a:srgbClr val="C00000"/>
                </a:solidFill>
              </a:rPr>
              <a:t>Peaks finally detected are the three main peaks (in descending order) of the signal</a:t>
            </a:r>
          </a:p>
          <a:p>
            <a:pPr marL="0" indent="0">
              <a:buNone/>
            </a:pPr>
            <a:endParaRPr lang="en-US" sz="1400" dirty="0"/>
          </a:p>
          <a:p>
            <a:pPr marL="0" indent="0">
              <a:buNone/>
            </a:pPr>
            <a:r>
              <a:rPr lang="en-US" sz="1400" dirty="0"/>
              <a:t>With such definition, a noise peak could be easily discharged, at least if the signal is not too noisy (but even a less sensible pipeline would be deceived in this case). </a:t>
            </a:r>
          </a:p>
        </p:txBody>
      </p:sp>
      <p:pic>
        <p:nvPicPr>
          <p:cNvPr id="6" name="Immagine 5">
            <a:extLst>
              <a:ext uri="{FF2B5EF4-FFF2-40B4-BE49-F238E27FC236}">
                <a16:creationId xmlns:a16="http://schemas.microsoft.com/office/drawing/2014/main" id="{35B621FC-427E-BF59-FA6B-538739F5C492}"/>
              </a:ext>
            </a:extLst>
          </p:cNvPr>
          <p:cNvPicPr>
            <a:picLocks noChangeAspect="1"/>
          </p:cNvPicPr>
          <p:nvPr/>
        </p:nvPicPr>
        <p:blipFill>
          <a:blip r:embed="rId3">
            <a:extLst>
              <a:ext uri="{28A0092B-C50C-407E-A947-70E740481C1C}">
                <a14:useLocalDpi xmlns:a14="http://schemas.microsoft.com/office/drawing/2010/main" val="0"/>
              </a:ext>
            </a:extLst>
          </a:blip>
          <a:srcRect l="9532" t="3199" r="8336" b="3903"/>
          <a:stretch/>
        </p:blipFill>
        <p:spPr>
          <a:xfrm>
            <a:off x="5692140" y="1592813"/>
            <a:ext cx="6258784" cy="3672373"/>
          </a:xfrm>
          <a:prstGeom prst="rect">
            <a:avLst/>
          </a:prstGeom>
        </p:spPr>
      </p:pic>
    </p:spTree>
    <p:extLst>
      <p:ext uri="{BB962C8B-B14F-4D97-AF65-F5344CB8AC3E}">
        <p14:creationId xmlns:p14="http://schemas.microsoft.com/office/powerpoint/2010/main" val="41094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 calcmode="lin" valueType="num">
                                      <p:cBhvr additive="base">
                                        <p:cTn id="1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DADF8-4253-D0F4-D379-1F37B6CE4C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4681E63-5526-B3C4-751C-14672A13187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30EFFA7-E584-C222-4987-D78D559EE6A7}"/>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Aim of envelope analysis</a:t>
            </a:r>
          </a:p>
          <a:p>
            <a:r>
              <a:rPr lang="en-US" sz="2000" dirty="0">
                <a:solidFill>
                  <a:schemeClr val="bg1">
                    <a:lumMod val="75000"/>
                  </a:schemeClr>
                </a:solidFill>
              </a:rPr>
              <a:t>Envelope analysis pipeline</a:t>
            </a:r>
          </a:p>
          <a:p>
            <a:pPr lvl="1"/>
            <a:r>
              <a:rPr lang="en-US" sz="1600" dirty="0">
                <a:solidFill>
                  <a:schemeClr val="bg1">
                    <a:lumMod val="75000"/>
                  </a:schemeClr>
                </a:solidFill>
              </a:rPr>
              <a:t>Envelope derivative</a:t>
            </a:r>
          </a:p>
          <a:p>
            <a:pPr lvl="1"/>
            <a:r>
              <a:rPr lang="en-US" sz="1600" dirty="0">
                <a:solidFill>
                  <a:schemeClr val="bg1">
                    <a:lumMod val="75000"/>
                  </a:schemeClr>
                </a:solidFill>
              </a:rPr>
              <a:t>Derivative thresholding and merging </a:t>
            </a:r>
          </a:p>
          <a:p>
            <a:pPr lvl="1"/>
            <a:r>
              <a:rPr lang="en-US" sz="1600" dirty="0">
                <a:solidFill>
                  <a:schemeClr val="bg1">
                    <a:lumMod val="75000"/>
                  </a:schemeClr>
                </a:solidFill>
              </a:rPr>
              <a:t>Time thresholds definition</a:t>
            </a:r>
          </a:p>
          <a:p>
            <a:r>
              <a:rPr lang="en-US" sz="2000" dirty="0">
                <a:solidFill>
                  <a:schemeClr val="bg1">
                    <a:lumMod val="75000"/>
                  </a:schemeClr>
                </a:solidFill>
              </a:rPr>
              <a:t>Results</a:t>
            </a:r>
          </a:p>
          <a:p>
            <a:r>
              <a:rPr lang="en-US" sz="2000" dirty="0"/>
              <a:t>Proposed features</a:t>
            </a:r>
          </a:p>
          <a:p>
            <a:r>
              <a:rPr lang="en-US" sz="2000" dirty="0">
                <a:solidFill>
                  <a:schemeClr val="bg1">
                    <a:lumMod val="75000"/>
                  </a:schemeClr>
                </a:solidFill>
              </a:rPr>
              <a:t>Improving KB classifier</a:t>
            </a:r>
          </a:p>
          <a:p>
            <a:r>
              <a:rPr lang="en-US" sz="2000" dirty="0">
                <a:solidFill>
                  <a:schemeClr val="bg1">
                    <a:lumMod val="75000"/>
                  </a:schemeClr>
                </a:solidFill>
              </a:rPr>
              <a:t>Conclusions</a:t>
            </a:r>
          </a:p>
          <a:p>
            <a:r>
              <a:rPr lang="en-US" sz="2000" dirty="0">
                <a:solidFill>
                  <a:schemeClr val="bg1">
                    <a:lumMod val="75000"/>
                  </a:schemeClr>
                </a:solidFill>
              </a:rPr>
              <a:t>Appendix: not discriminative features</a:t>
            </a:r>
          </a:p>
        </p:txBody>
      </p:sp>
      <p:sp>
        <p:nvSpPr>
          <p:cNvPr id="4" name="Segnaposto numero diapositiva 3">
            <a:extLst>
              <a:ext uri="{FF2B5EF4-FFF2-40B4-BE49-F238E27FC236}">
                <a16:creationId xmlns:a16="http://schemas.microsoft.com/office/drawing/2014/main" id="{46196FC5-7A9C-51DE-6266-2036093C2F02}"/>
              </a:ext>
            </a:extLst>
          </p:cNvPr>
          <p:cNvSpPr>
            <a:spLocks noGrp="1"/>
          </p:cNvSpPr>
          <p:nvPr>
            <p:ph type="sldNum" sz="quarter" idx="12"/>
          </p:nvPr>
        </p:nvSpPr>
        <p:spPr/>
        <p:txBody>
          <a:bodyPr/>
          <a:lstStyle/>
          <a:p>
            <a:fld id="{2FA0223F-D95A-431D-9A71-EDA7FA0C2F5B}" type="slidenum">
              <a:rPr lang="en-US" smtClean="0"/>
              <a:t>14</a:t>
            </a:fld>
            <a:endParaRPr lang="en-US" dirty="0"/>
          </a:p>
        </p:txBody>
      </p:sp>
    </p:spTree>
    <p:extLst>
      <p:ext uri="{BB962C8B-B14F-4D97-AF65-F5344CB8AC3E}">
        <p14:creationId xmlns:p14="http://schemas.microsoft.com/office/powerpoint/2010/main" val="891581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Envelope peak 1 (highest) position and value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15</a:t>
            </a:fld>
            <a:endParaRPr lang="en-US"/>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A8F19773-8CD1-E1C4-1E2B-2A12440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3B3C8D7-9D6F-A8EF-355B-6C06D2D0C174}"/>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99768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DAC92-716C-40B1-A533-C81C329E8B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99A996A-3A6A-28DD-88FA-E6CCE88774BA}"/>
              </a:ext>
            </a:extLst>
          </p:cNvPr>
          <p:cNvSpPr>
            <a:spLocks noGrp="1"/>
          </p:cNvSpPr>
          <p:nvPr>
            <p:ph type="title"/>
          </p:nvPr>
        </p:nvSpPr>
        <p:spPr>
          <a:xfrm>
            <a:off x="838200" y="209292"/>
            <a:ext cx="9905460" cy="971551"/>
          </a:xfrm>
        </p:spPr>
        <p:txBody>
          <a:bodyPr>
            <a:normAutofit/>
          </a:bodyPr>
          <a:lstStyle/>
          <a:p>
            <a:r>
              <a:rPr lang="en-US" sz="3600" dirty="0"/>
              <a:t>Envelope peak 3 (third highest) position and value</a:t>
            </a:r>
          </a:p>
        </p:txBody>
      </p:sp>
      <p:sp>
        <p:nvSpPr>
          <p:cNvPr id="4" name="Segnaposto numero diapositiva 3">
            <a:extLst>
              <a:ext uri="{FF2B5EF4-FFF2-40B4-BE49-F238E27FC236}">
                <a16:creationId xmlns:a16="http://schemas.microsoft.com/office/drawing/2014/main" id="{8ADE2728-14AA-5524-C32D-F5B435152292}"/>
              </a:ext>
            </a:extLst>
          </p:cNvPr>
          <p:cNvSpPr>
            <a:spLocks noGrp="1"/>
          </p:cNvSpPr>
          <p:nvPr>
            <p:ph type="sldNum" sz="quarter" idx="12"/>
          </p:nvPr>
        </p:nvSpPr>
        <p:spPr/>
        <p:txBody>
          <a:bodyPr/>
          <a:lstStyle/>
          <a:p>
            <a:fld id="{2FA0223F-D95A-431D-9A71-EDA7FA0C2F5B}" type="slidenum">
              <a:rPr lang="en-US" smtClean="0"/>
              <a:t>16</a:t>
            </a:fld>
            <a:endParaRPr lang="en-US"/>
          </a:p>
        </p:txBody>
      </p:sp>
      <p:sp>
        <p:nvSpPr>
          <p:cNvPr id="12" name="Rettangolo 11">
            <a:extLst>
              <a:ext uri="{FF2B5EF4-FFF2-40B4-BE49-F238E27FC236}">
                <a16:creationId xmlns:a16="http://schemas.microsoft.com/office/drawing/2014/main" id="{CEAF1126-8E74-8281-5D5B-D126397FAA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7044E0E3-DBC4-F24A-0FE7-5138A6392E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AB3DFCD1-2CD0-5BE4-CF11-F008343ED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31E5F181-17A5-5F9E-5654-945DCF589331}"/>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71113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99F0-4142-9179-CCC4-A6C39CCA5E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0F7807-6EA1-A1CE-6779-17A29808B27C}"/>
              </a:ext>
            </a:extLst>
          </p:cNvPr>
          <p:cNvSpPr>
            <a:spLocks noGrp="1"/>
          </p:cNvSpPr>
          <p:nvPr>
            <p:ph type="title"/>
          </p:nvPr>
        </p:nvSpPr>
        <p:spPr>
          <a:xfrm>
            <a:off x="838200" y="209292"/>
            <a:ext cx="9905460" cy="971551"/>
          </a:xfrm>
        </p:spPr>
        <p:txBody>
          <a:bodyPr>
            <a:normAutofit fontScale="90000"/>
          </a:bodyPr>
          <a:lstStyle/>
          <a:p>
            <a:r>
              <a:rPr lang="en-US" sz="3600" dirty="0"/>
              <a:t>Signals absolute peak 1 (highest) position and value</a:t>
            </a:r>
          </a:p>
        </p:txBody>
      </p:sp>
      <p:sp>
        <p:nvSpPr>
          <p:cNvPr id="4" name="Segnaposto numero diapositiva 3">
            <a:extLst>
              <a:ext uri="{FF2B5EF4-FFF2-40B4-BE49-F238E27FC236}">
                <a16:creationId xmlns:a16="http://schemas.microsoft.com/office/drawing/2014/main" id="{F27D396C-7BFB-BE7A-7408-7A69AE9DA91A}"/>
              </a:ext>
            </a:extLst>
          </p:cNvPr>
          <p:cNvSpPr>
            <a:spLocks noGrp="1"/>
          </p:cNvSpPr>
          <p:nvPr>
            <p:ph type="sldNum" sz="quarter" idx="12"/>
          </p:nvPr>
        </p:nvSpPr>
        <p:spPr/>
        <p:txBody>
          <a:bodyPr/>
          <a:lstStyle/>
          <a:p>
            <a:fld id="{2FA0223F-D95A-431D-9A71-EDA7FA0C2F5B}" type="slidenum">
              <a:rPr lang="en-US" smtClean="0"/>
              <a:t>17</a:t>
            </a:fld>
            <a:endParaRPr lang="en-US"/>
          </a:p>
        </p:txBody>
      </p:sp>
      <p:sp>
        <p:nvSpPr>
          <p:cNvPr id="12" name="Rettangolo 11">
            <a:extLst>
              <a:ext uri="{FF2B5EF4-FFF2-40B4-BE49-F238E27FC236}">
                <a16:creationId xmlns:a16="http://schemas.microsoft.com/office/drawing/2014/main" id="{EB59E14C-0AA4-B233-7EA9-0B4EF9F082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07F30A83-4E1E-9304-AE04-8C52FD5B4E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8DA2A39-9218-80BC-AC1E-DFF83223B5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53CB16B-FD6E-6339-F531-6DA26A7E76F9}"/>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25384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D67D-B02C-B7A2-E9F7-F46214ED0D8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4E944E-C4D6-F807-30E2-91A5AC9C3BD3}"/>
              </a:ext>
            </a:extLst>
          </p:cNvPr>
          <p:cNvSpPr>
            <a:spLocks noGrp="1"/>
          </p:cNvSpPr>
          <p:nvPr>
            <p:ph type="title"/>
          </p:nvPr>
        </p:nvSpPr>
        <p:spPr>
          <a:xfrm>
            <a:off x="838200" y="209292"/>
            <a:ext cx="9905460" cy="971551"/>
          </a:xfrm>
        </p:spPr>
        <p:txBody>
          <a:bodyPr>
            <a:normAutofit fontScale="90000"/>
          </a:bodyPr>
          <a:lstStyle/>
          <a:p>
            <a:r>
              <a:rPr lang="en-US" sz="3600" dirty="0"/>
              <a:t>Signal absolute peak 3 (third highest) position and value</a:t>
            </a:r>
          </a:p>
        </p:txBody>
      </p:sp>
      <p:sp>
        <p:nvSpPr>
          <p:cNvPr id="4" name="Segnaposto numero diapositiva 3">
            <a:extLst>
              <a:ext uri="{FF2B5EF4-FFF2-40B4-BE49-F238E27FC236}">
                <a16:creationId xmlns:a16="http://schemas.microsoft.com/office/drawing/2014/main" id="{5E8CBEAE-193F-2C86-1CD5-82F165BDBBE8}"/>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2" name="Rettangolo 11">
            <a:extLst>
              <a:ext uri="{FF2B5EF4-FFF2-40B4-BE49-F238E27FC236}">
                <a16:creationId xmlns:a16="http://schemas.microsoft.com/office/drawing/2014/main" id="{169C84C6-63D8-F390-954A-EB6F7A88A9F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0796B358-711F-88E7-3355-87158EBDD9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49182FE3-FDC4-0741-06BE-D3E044B5F4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51704A11-6E7D-0CA8-820D-1E7FB94209B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77503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6795D-B100-C9FC-039E-E525C7F3BA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FF99B5-EB51-CAB4-A96A-A4781A10FCA6}"/>
              </a:ext>
            </a:extLst>
          </p:cNvPr>
          <p:cNvSpPr>
            <a:spLocks noGrp="1"/>
          </p:cNvSpPr>
          <p:nvPr>
            <p:ph type="title"/>
          </p:nvPr>
        </p:nvSpPr>
        <p:spPr>
          <a:xfrm>
            <a:off x="838200" y="209292"/>
            <a:ext cx="9905460" cy="971551"/>
          </a:xfrm>
        </p:spPr>
        <p:txBody>
          <a:bodyPr>
            <a:normAutofit/>
          </a:bodyPr>
          <a:lstStyle/>
          <a:p>
            <a:r>
              <a:rPr lang="en-US" sz="3600" dirty="0"/>
              <a:t>Atrial-to-ventricular envelope peaks ratio</a:t>
            </a:r>
          </a:p>
        </p:txBody>
      </p:sp>
      <p:sp>
        <p:nvSpPr>
          <p:cNvPr id="4" name="Segnaposto numero diapositiva 3">
            <a:extLst>
              <a:ext uri="{FF2B5EF4-FFF2-40B4-BE49-F238E27FC236}">
                <a16:creationId xmlns:a16="http://schemas.microsoft.com/office/drawing/2014/main" id="{317F5A57-2537-AE14-E2DF-7FF760E3C7B0}"/>
              </a:ext>
            </a:extLst>
          </p:cNvPr>
          <p:cNvSpPr>
            <a:spLocks noGrp="1"/>
          </p:cNvSpPr>
          <p:nvPr>
            <p:ph type="sldNum" sz="quarter" idx="12"/>
          </p:nvPr>
        </p:nvSpPr>
        <p:spPr/>
        <p:txBody>
          <a:bodyPr/>
          <a:lstStyle/>
          <a:p>
            <a:fld id="{2FA0223F-D95A-431D-9A71-EDA7FA0C2F5B}" type="slidenum">
              <a:rPr lang="en-US" smtClean="0"/>
              <a:t>19</a:t>
            </a:fld>
            <a:endParaRPr lang="en-US"/>
          </a:p>
        </p:txBody>
      </p:sp>
      <p:sp>
        <p:nvSpPr>
          <p:cNvPr id="12" name="Rettangolo 11">
            <a:extLst>
              <a:ext uri="{FF2B5EF4-FFF2-40B4-BE49-F238E27FC236}">
                <a16:creationId xmlns:a16="http://schemas.microsoft.com/office/drawing/2014/main" id="{F85B6080-DA1A-76A1-C5C8-BFD77B745B6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582713CB-2C95-19AE-0311-6DA8A4CB2A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EEB9E917-0BEF-A9A9-1F3C-E0622A50B440}"/>
              </a:ext>
            </a:extLst>
          </p:cNvPr>
          <p:cNvSpPr txBox="1"/>
          <p:nvPr/>
        </p:nvSpPr>
        <p:spPr>
          <a:xfrm>
            <a:off x="259080" y="5339876"/>
            <a:ext cx="3050757" cy="938719"/>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descr="Immagine che contiene testo, diagramma, schermata, Parallelo&#10;&#10;Descrizione generata automaticamente">
            <a:extLst>
              <a:ext uri="{FF2B5EF4-FFF2-40B4-BE49-F238E27FC236}">
                <a16:creationId xmlns:a16="http://schemas.microsoft.com/office/drawing/2014/main" id="{D0B2E332-A2DA-D088-8FE2-DCA9C04AE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479FEA63-C75C-E038-C322-ED3D07A07018}"/>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1894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5E2B-BA08-01CF-BB0A-8442229BD8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687A18-6DBB-83F9-B37F-1CC5848F687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F2C1095-92E8-DA1D-277B-C9726212C382}"/>
              </a:ext>
            </a:extLst>
          </p:cNvPr>
          <p:cNvSpPr>
            <a:spLocks noGrp="1"/>
          </p:cNvSpPr>
          <p:nvPr>
            <p:ph idx="1"/>
          </p:nvPr>
        </p:nvSpPr>
        <p:spPr>
          <a:xfrm>
            <a:off x="664464" y="2041496"/>
            <a:ext cx="10098024" cy="3851303"/>
          </a:xfrm>
        </p:spPr>
        <p:txBody>
          <a:bodyPr>
            <a:noAutofit/>
          </a:bodyPr>
          <a:lstStyle/>
          <a:p>
            <a:r>
              <a:rPr lang="en-US" sz="2000" dirty="0"/>
              <a:t>Aim of envelope analysis</a:t>
            </a:r>
          </a:p>
          <a:p>
            <a:r>
              <a:rPr lang="en-US" sz="2000" dirty="0"/>
              <a:t>Envelope analysis pipeline</a:t>
            </a:r>
          </a:p>
          <a:p>
            <a:pPr lvl="1"/>
            <a:r>
              <a:rPr lang="en-US" sz="1600" dirty="0"/>
              <a:t>Envelope derivative</a:t>
            </a:r>
          </a:p>
          <a:p>
            <a:pPr lvl="1"/>
            <a:r>
              <a:rPr lang="en-US" sz="1600" dirty="0"/>
              <a:t>Derivative thresholding and merging </a:t>
            </a:r>
          </a:p>
          <a:p>
            <a:pPr lvl="1"/>
            <a:r>
              <a:rPr lang="en-US" sz="1600" dirty="0"/>
              <a:t>Time thresholds definition</a:t>
            </a:r>
          </a:p>
          <a:p>
            <a:r>
              <a:rPr lang="en-US" sz="2000" dirty="0"/>
              <a:t>Results</a:t>
            </a:r>
          </a:p>
          <a:p>
            <a:r>
              <a:rPr lang="en-US" sz="2000" dirty="0"/>
              <a:t>Proposed features</a:t>
            </a:r>
          </a:p>
          <a:p>
            <a:r>
              <a:rPr lang="en-US" sz="2000" dirty="0"/>
              <a:t>Improving KB classifier</a:t>
            </a:r>
          </a:p>
          <a:p>
            <a:r>
              <a:rPr lang="en-US" sz="2000" dirty="0"/>
              <a:t>Conclusions</a:t>
            </a:r>
          </a:p>
          <a:p>
            <a:r>
              <a:rPr lang="en-US" sz="2000" dirty="0"/>
              <a:t>Appendix: not discriminative features</a:t>
            </a:r>
          </a:p>
        </p:txBody>
      </p:sp>
      <p:sp>
        <p:nvSpPr>
          <p:cNvPr id="4" name="Segnaposto numero diapositiva 3">
            <a:extLst>
              <a:ext uri="{FF2B5EF4-FFF2-40B4-BE49-F238E27FC236}">
                <a16:creationId xmlns:a16="http://schemas.microsoft.com/office/drawing/2014/main" id="{D1B68BD2-BB37-00C3-17B7-E7D5FA42B585}"/>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76495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F0E9-7326-8E34-B7A4-50BE8C99F4F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D9902B-73CE-3B9C-B8FF-EE7BE025A31E}"/>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5AA606BF-F24E-2897-B265-E2436781DA6E}"/>
              </a:ext>
            </a:extLst>
          </p:cNvPr>
          <p:cNvSpPr>
            <a:spLocks noGrp="1"/>
          </p:cNvSpPr>
          <p:nvPr>
            <p:ph type="sldNum" sz="quarter" idx="12"/>
          </p:nvPr>
        </p:nvSpPr>
        <p:spPr/>
        <p:txBody>
          <a:bodyPr/>
          <a:lstStyle/>
          <a:p>
            <a:fld id="{2FA0223F-D95A-431D-9A71-EDA7FA0C2F5B}" type="slidenum">
              <a:rPr lang="en-US" smtClean="0"/>
              <a:t>20</a:t>
            </a:fld>
            <a:endParaRPr lang="en-US"/>
          </a:p>
        </p:txBody>
      </p:sp>
      <p:sp>
        <p:nvSpPr>
          <p:cNvPr id="12" name="Rettangolo 11">
            <a:extLst>
              <a:ext uri="{FF2B5EF4-FFF2-40B4-BE49-F238E27FC236}">
                <a16:creationId xmlns:a16="http://schemas.microsoft.com/office/drawing/2014/main" id="{6FB6DE13-5493-9C94-19BE-D181B662775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911FE87-315C-EEF4-E378-2301DD9D0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9721" y="1429677"/>
            <a:ext cx="5333559" cy="3998645"/>
          </a:xfrm>
          <a:prstGeom prst="rect">
            <a:avLst/>
          </a:prstGeom>
        </p:spPr>
      </p:pic>
      <p:pic>
        <p:nvPicPr>
          <p:cNvPr id="7" name="Immagine 6">
            <a:extLst>
              <a:ext uri="{FF2B5EF4-FFF2-40B4-BE49-F238E27FC236}">
                <a16:creationId xmlns:a16="http://schemas.microsoft.com/office/drawing/2014/main" id="{66A7D028-37B4-FF66-BB75-B7EB6D942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A8714713-93B6-AA11-29CA-D7E5F756E35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61920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BC421-A5BE-8D71-AC03-D8282146DAF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443A74E-6A69-A237-1D0D-147EE1356771}"/>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F77D2FC-F54E-991F-72AF-AFA7FF4F480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Aim of envelope analysis</a:t>
            </a:r>
          </a:p>
          <a:p>
            <a:r>
              <a:rPr lang="en-US" sz="2000" dirty="0">
                <a:solidFill>
                  <a:schemeClr val="bg1">
                    <a:lumMod val="75000"/>
                  </a:schemeClr>
                </a:solidFill>
              </a:rPr>
              <a:t>Envelope analysis pipeline</a:t>
            </a:r>
          </a:p>
          <a:p>
            <a:pPr lvl="1"/>
            <a:r>
              <a:rPr lang="en-US" sz="1600" dirty="0">
                <a:solidFill>
                  <a:schemeClr val="bg1">
                    <a:lumMod val="75000"/>
                  </a:schemeClr>
                </a:solidFill>
              </a:rPr>
              <a:t>Envelope derivative</a:t>
            </a:r>
          </a:p>
          <a:p>
            <a:pPr lvl="1"/>
            <a:r>
              <a:rPr lang="en-US" sz="1600" dirty="0">
                <a:solidFill>
                  <a:schemeClr val="bg1">
                    <a:lumMod val="75000"/>
                  </a:schemeClr>
                </a:solidFill>
              </a:rPr>
              <a:t>Derivative thresholding and merging </a:t>
            </a:r>
          </a:p>
          <a:p>
            <a:pPr lvl="1"/>
            <a:r>
              <a:rPr lang="en-US" sz="1600" dirty="0">
                <a:solidFill>
                  <a:schemeClr val="bg1">
                    <a:lumMod val="75000"/>
                  </a:schemeClr>
                </a:solidFill>
              </a:rPr>
              <a:t>Time thresholds definition</a:t>
            </a:r>
          </a:p>
          <a:p>
            <a:r>
              <a:rPr lang="en-US" sz="2000" dirty="0">
                <a:solidFill>
                  <a:schemeClr val="bg1">
                    <a:lumMod val="75000"/>
                  </a:schemeClr>
                </a:solidFill>
              </a:rPr>
              <a:t>Results</a:t>
            </a:r>
          </a:p>
          <a:p>
            <a:r>
              <a:rPr lang="en-US" sz="2000" dirty="0">
                <a:solidFill>
                  <a:schemeClr val="bg1">
                    <a:lumMod val="75000"/>
                  </a:schemeClr>
                </a:solidFill>
              </a:rPr>
              <a:t>Proposed features</a:t>
            </a:r>
          </a:p>
          <a:p>
            <a:r>
              <a:rPr lang="en-US" sz="2000" dirty="0"/>
              <a:t>Improving KB classifier</a:t>
            </a:r>
          </a:p>
          <a:p>
            <a:r>
              <a:rPr lang="en-US" sz="2000" dirty="0">
                <a:solidFill>
                  <a:schemeClr val="bg1">
                    <a:lumMod val="75000"/>
                  </a:schemeClr>
                </a:solidFill>
              </a:rPr>
              <a:t>Conclusions</a:t>
            </a:r>
          </a:p>
          <a:p>
            <a:r>
              <a:rPr lang="en-US" sz="2000" dirty="0">
                <a:solidFill>
                  <a:schemeClr val="bg1">
                    <a:lumMod val="75000"/>
                  </a:schemeClr>
                </a:solidFill>
              </a:rPr>
              <a:t>Appendix: not discriminative features</a:t>
            </a:r>
          </a:p>
        </p:txBody>
      </p:sp>
      <p:sp>
        <p:nvSpPr>
          <p:cNvPr id="4" name="Segnaposto numero diapositiva 3">
            <a:extLst>
              <a:ext uri="{FF2B5EF4-FFF2-40B4-BE49-F238E27FC236}">
                <a16:creationId xmlns:a16="http://schemas.microsoft.com/office/drawing/2014/main" id="{B49593E5-08F6-3F25-EE65-15C39DF2EF2E}"/>
              </a:ext>
            </a:extLst>
          </p:cNvPr>
          <p:cNvSpPr>
            <a:spLocks noGrp="1"/>
          </p:cNvSpPr>
          <p:nvPr>
            <p:ph type="sldNum" sz="quarter" idx="12"/>
          </p:nvPr>
        </p:nvSpPr>
        <p:spPr/>
        <p:txBody>
          <a:bodyPr/>
          <a:lstStyle/>
          <a:p>
            <a:fld id="{2FA0223F-D95A-431D-9A71-EDA7FA0C2F5B}" type="slidenum">
              <a:rPr lang="en-US" smtClean="0"/>
              <a:t>21</a:t>
            </a:fld>
            <a:endParaRPr lang="en-US" dirty="0"/>
          </a:p>
        </p:txBody>
      </p:sp>
    </p:spTree>
    <p:extLst>
      <p:ext uri="{BB962C8B-B14F-4D97-AF65-F5344CB8AC3E}">
        <p14:creationId xmlns:p14="http://schemas.microsoft.com/office/powerpoint/2010/main" val="1109790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5ACB30-5D2E-44FB-A77E-85FB21D696E4}"/>
              </a:ext>
            </a:extLst>
          </p:cNvPr>
          <p:cNvSpPr>
            <a:spLocks noGrp="1"/>
          </p:cNvSpPr>
          <p:nvPr>
            <p:ph type="title"/>
          </p:nvPr>
        </p:nvSpPr>
        <p:spPr/>
        <p:txBody>
          <a:bodyPr/>
          <a:lstStyle/>
          <a:p>
            <a:r>
              <a:rPr lang="en-US" dirty="0"/>
              <a:t>Knowledge based classifier-v</a:t>
            </a:r>
          </a:p>
        </p:txBody>
      </p:sp>
      <p:sp>
        <p:nvSpPr>
          <p:cNvPr id="4" name="Segnaposto numero diapositiva 3">
            <a:extLst>
              <a:ext uri="{FF2B5EF4-FFF2-40B4-BE49-F238E27FC236}">
                <a16:creationId xmlns:a16="http://schemas.microsoft.com/office/drawing/2014/main" id="{E2A3DE0F-238B-4050-9A2F-9821221B872B}"/>
              </a:ext>
            </a:extLst>
          </p:cNvPr>
          <p:cNvSpPr>
            <a:spLocks noGrp="1"/>
          </p:cNvSpPr>
          <p:nvPr>
            <p:ph type="sldNum" sz="quarter" idx="12"/>
          </p:nvPr>
        </p:nvSpPr>
        <p:spPr/>
        <p:txBody>
          <a:bodyPr/>
          <a:lstStyle/>
          <a:p>
            <a:fld id="{2FA0223F-D95A-431D-9A71-EDA7FA0C2F5B}" type="slidenum">
              <a:rPr lang="en-US" smtClean="0"/>
              <a:t>22</a:t>
            </a:fld>
            <a:endParaRPr lang="en-US"/>
          </a:p>
        </p:txBody>
      </p:sp>
      <p:sp>
        <p:nvSpPr>
          <p:cNvPr id="6" name="Segnaposto contenuto 5">
            <a:extLst>
              <a:ext uri="{FF2B5EF4-FFF2-40B4-BE49-F238E27FC236}">
                <a16:creationId xmlns:a16="http://schemas.microsoft.com/office/drawing/2014/main" id="{AF2C26ED-A4FE-425D-BAB0-52A28EE09CB9}"/>
              </a:ext>
            </a:extLst>
          </p:cNvPr>
          <p:cNvSpPr>
            <a:spLocks noGrp="1"/>
          </p:cNvSpPr>
          <p:nvPr>
            <p:ph idx="1"/>
          </p:nvPr>
        </p:nvSpPr>
        <p:spPr>
          <a:xfrm>
            <a:off x="838200" y="1614193"/>
            <a:ext cx="10515600" cy="4351338"/>
          </a:xfrm>
        </p:spPr>
        <p:txBody>
          <a:bodyPr>
            <a:normAutofit/>
          </a:bodyPr>
          <a:lstStyle/>
          <a:p>
            <a:pPr marL="0" indent="0">
              <a:buNone/>
            </a:pPr>
            <a:r>
              <a:rPr lang="en-US" sz="2400" dirty="0"/>
              <a:t>For each roving trace:</a:t>
            </a:r>
          </a:p>
          <a:p>
            <a:pPr marL="514350" indent="-514350">
              <a:buFont typeface="+mj-lt"/>
              <a:buAutoNum type="arabicPeriod"/>
            </a:pPr>
            <a:r>
              <a:rPr lang="en-US" sz="2400" dirty="0"/>
              <a:t>Divide the trace in three regions (Atrial: t&lt;0.38s, His: 0.38&lt;t&lt;0.42 and Ventricular: 0.42&lt;t&lt;0.6);</a:t>
            </a:r>
          </a:p>
          <a:p>
            <a:pPr marL="514350" indent="-514350">
              <a:buFont typeface="+mj-lt"/>
              <a:buAutoNum type="arabicPeriod"/>
            </a:pPr>
            <a:r>
              <a:rPr lang="en-US" sz="2400" dirty="0"/>
              <a:t>Compute the absolute value of each region and find the maximum;</a:t>
            </a:r>
          </a:p>
          <a:p>
            <a:pPr marL="514350" indent="-514350">
              <a:buFont typeface="+mj-lt"/>
              <a:buAutoNum type="arabicPeriod"/>
            </a:pPr>
            <a:r>
              <a:rPr lang="en-US" sz="2400" dirty="0"/>
              <a:t>Then, apply the following rules:</a:t>
            </a:r>
          </a:p>
          <a:p>
            <a:pPr marL="0" indent="0">
              <a:buNone/>
            </a:pPr>
            <a:endParaRPr lang="en-US" dirty="0"/>
          </a:p>
        </p:txBody>
      </p:sp>
    </p:spTree>
    <p:extLst>
      <p:ext uri="{BB962C8B-B14F-4D97-AF65-F5344CB8AC3E}">
        <p14:creationId xmlns:p14="http://schemas.microsoft.com/office/powerpoint/2010/main" val="1732571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23</a:t>
            </a:fld>
            <a:endParaRPr lang="en-US"/>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24</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27"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106160" y="233934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665" y="2339340"/>
            <a:ext cx="4376937" cy="3758192"/>
          </a:xfrm>
          <a:prstGeom prst="rect">
            <a:avLst/>
          </a:prstGeom>
        </p:spPr>
      </p:pic>
    </p:spTree>
    <p:extLst>
      <p:ext uri="{BB962C8B-B14F-4D97-AF65-F5344CB8AC3E}">
        <p14:creationId xmlns:p14="http://schemas.microsoft.com/office/powerpoint/2010/main" val="3047810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F7C3A-19A5-98FA-7B7C-0586B77B2AB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690CB9-49F0-DBAB-3419-77CAD2E6E75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A8391AC-1722-2785-32F8-2C9125FB7671}"/>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Aim of envelope analysis</a:t>
            </a:r>
          </a:p>
          <a:p>
            <a:r>
              <a:rPr lang="en-US" sz="2000" dirty="0">
                <a:solidFill>
                  <a:schemeClr val="bg1">
                    <a:lumMod val="75000"/>
                  </a:schemeClr>
                </a:solidFill>
              </a:rPr>
              <a:t>Envelope analysis pipeline</a:t>
            </a:r>
          </a:p>
          <a:p>
            <a:pPr lvl="1"/>
            <a:r>
              <a:rPr lang="en-US" sz="1600" dirty="0">
                <a:solidFill>
                  <a:schemeClr val="bg1">
                    <a:lumMod val="75000"/>
                  </a:schemeClr>
                </a:solidFill>
              </a:rPr>
              <a:t>Envelope derivative</a:t>
            </a:r>
          </a:p>
          <a:p>
            <a:pPr lvl="1"/>
            <a:r>
              <a:rPr lang="en-US" sz="1600" dirty="0">
                <a:solidFill>
                  <a:schemeClr val="bg1">
                    <a:lumMod val="75000"/>
                  </a:schemeClr>
                </a:solidFill>
              </a:rPr>
              <a:t>Derivative thresholding and merging </a:t>
            </a:r>
          </a:p>
          <a:p>
            <a:pPr lvl="1"/>
            <a:r>
              <a:rPr lang="en-US" sz="1600" dirty="0">
                <a:solidFill>
                  <a:schemeClr val="bg1">
                    <a:lumMod val="75000"/>
                  </a:schemeClr>
                </a:solidFill>
              </a:rPr>
              <a:t>Time thresholds definition</a:t>
            </a:r>
          </a:p>
          <a:p>
            <a:r>
              <a:rPr lang="en-US" sz="2000" dirty="0">
                <a:solidFill>
                  <a:schemeClr val="bg1">
                    <a:lumMod val="75000"/>
                  </a:schemeClr>
                </a:solidFill>
              </a:rPr>
              <a:t>Results</a:t>
            </a:r>
          </a:p>
          <a:p>
            <a:r>
              <a:rPr lang="en-US" sz="2000" dirty="0">
                <a:solidFill>
                  <a:schemeClr val="bg1">
                    <a:lumMod val="75000"/>
                  </a:schemeClr>
                </a:solidFill>
              </a:rPr>
              <a:t>Proposed features</a:t>
            </a:r>
          </a:p>
          <a:p>
            <a:r>
              <a:rPr lang="en-US" sz="2000" dirty="0">
                <a:solidFill>
                  <a:schemeClr val="bg1">
                    <a:lumMod val="75000"/>
                  </a:schemeClr>
                </a:solidFill>
              </a:rPr>
              <a:t>Improving KB classifier</a:t>
            </a:r>
          </a:p>
          <a:p>
            <a:r>
              <a:rPr lang="en-US" sz="2000" dirty="0"/>
              <a:t>Conclusions</a:t>
            </a:r>
          </a:p>
          <a:p>
            <a:r>
              <a:rPr lang="en-US" sz="2000" dirty="0">
                <a:solidFill>
                  <a:schemeClr val="bg1">
                    <a:lumMod val="75000"/>
                  </a:schemeClr>
                </a:solidFill>
              </a:rPr>
              <a:t>Appendix: not discriminative features</a:t>
            </a:r>
          </a:p>
        </p:txBody>
      </p:sp>
      <p:sp>
        <p:nvSpPr>
          <p:cNvPr id="4" name="Segnaposto numero diapositiva 3">
            <a:extLst>
              <a:ext uri="{FF2B5EF4-FFF2-40B4-BE49-F238E27FC236}">
                <a16:creationId xmlns:a16="http://schemas.microsoft.com/office/drawing/2014/main" id="{C0FF005E-4DD0-2B54-29BC-BC7A0B85A708}"/>
              </a:ext>
            </a:extLst>
          </p:cNvPr>
          <p:cNvSpPr>
            <a:spLocks noGrp="1"/>
          </p:cNvSpPr>
          <p:nvPr>
            <p:ph type="sldNum" sz="quarter" idx="12"/>
          </p:nvPr>
        </p:nvSpPr>
        <p:spPr/>
        <p:txBody>
          <a:bodyPr/>
          <a:lstStyle/>
          <a:p>
            <a:fld id="{2FA0223F-D95A-431D-9A71-EDA7FA0C2F5B}" type="slidenum">
              <a:rPr lang="en-US" smtClean="0"/>
              <a:t>25</a:t>
            </a:fld>
            <a:endParaRPr lang="en-US" dirty="0"/>
          </a:p>
        </p:txBody>
      </p:sp>
    </p:spTree>
    <p:extLst>
      <p:ext uri="{BB962C8B-B14F-4D97-AF65-F5344CB8AC3E}">
        <p14:creationId xmlns:p14="http://schemas.microsoft.com/office/powerpoint/2010/main" val="3156569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26</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20630" y="1487288"/>
            <a:ext cx="10950739" cy="4792722"/>
          </a:xfrm>
        </p:spPr>
        <p:txBody>
          <a:bodyPr>
            <a:noAutofit/>
          </a:bodyPr>
          <a:lstStyle/>
          <a:p>
            <a:pPr marL="0" indent="0">
              <a:buNone/>
            </a:pPr>
            <a:r>
              <a:rPr lang="en-US" sz="1600" dirty="0"/>
              <a:t>The proposed pipeline is a first step towards an automated detection of active phases of the signal. </a:t>
            </a:r>
          </a:p>
          <a:p>
            <a:r>
              <a:rPr lang="en-US" sz="1400" b="1" dirty="0">
                <a:solidFill>
                  <a:schemeClr val="accent6"/>
                </a:solidFill>
              </a:rPr>
              <a:t>Pros </a:t>
            </a:r>
          </a:p>
          <a:p>
            <a:pPr lvl="1"/>
            <a:r>
              <a:rPr lang="en-US" sz="1400" b="1" dirty="0"/>
              <a:t>Automated</a:t>
            </a:r>
            <a:r>
              <a:rPr lang="en-US" sz="1400" dirty="0"/>
              <a:t> time-windows definition</a:t>
            </a:r>
          </a:p>
          <a:p>
            <a:pPr lvl="1"/>
            <a:r>
              <a:rPr lang="en-US" sz="1400" dirty="0"/>
              <a:t>High </a:t>
            </a:r>
            <a:r>
              <a:rPr lang="en-US" sz="1400" b="1" dirty="0"/>
              <a:t>sensibility</a:t>
            </a:r>
            <a:r>
              <a:rPr lang="en-US" sz="1400" dirty="0"/>
              <a:t> even to small peaks</a:t>
            </a:r>
          </a:p>
          <a:p>
            <a:r>
              <a:rPr lang="en-US" sz="1400" b="1" dirty="0">
                <a:solidFill>
                  <a:srgbClr val="C00000"/>
                </a:solidFill>
              </a:rPr>
              <a:t>Cons</a:t>
            </a:r>
          </a:p>
          <a:p>
            <a:pPr lvl="1"/>
            <a:r>
              <a:rPr lang="en-US" sz="1400" dirty="0"/>
              <a:t>High </a:t>
            </a:r>
            <a:r>
              <a:rPr lang="en-US" sz="1400" b="1" dirty="0"/>
              <a:t>sensibility</a:t>
            </a:r>
            <a:r>
              <a:rPr lang="en-US" sz="1400" dirty="0"/>
              <a:t> </a:t>
            </a:r>
            <a:r>
              <a:rPr lang="en-US" sz="1400" b="1" dirty="0"/>
              <a:t>to</a:t>
            </a:r>
            <a:r>
              <a:rPr lang="en-US" sz="1400" dirty="0"/>
              <a:t> the </a:t>
            </a:r>
            <a:r>
              <a:rPr lang="en-US" sz="1400" b="1" dirty="0"/>
              <a:t>thresholds</a:t>
            </a:r>
            <a:r>
              <a:rPr lang="en-US" sz="1400" dirty="0"/>
              <a:t> used</a:t>
            </a:r>
          </a:p>
          <a:p>
            <a:pPr lvl="1"/>
            <a:r>
              <a:rPr lang="en-US" sz="1400" b="1" dirty="0"/>
              <a:t>Merge</a:t>
            </a:r>
            <a:r>
              <a:rPr lang="en-US" sz="1400" dirty="0"/>
              <a:t>/</a:t>
            </a:r>
            <a:r>
              <a:rPr lang="en-US" sz="1400" b="1" dirty="0"/>
              <a:t>removing</a:t>
            </a:r>
            <a:r>
              <a:rPr lang="en-US" sz="1400" dirty="0"/>
              <a:t> rules could introduce </a:t>
            </a:r>
            <a:r>
              <a:rPr lang="en-US" sz="1400" b="1" dirty="0"/>
              <a:t>errors</a:t>
            </a:r>
          </a:p>
          <a:p>
            <a:pPr lvl="1"/>
            <a:r>
              <a:rPr lang="en-US" sz="1400" dirty="0"/>
              <a:t>Peaks </a:t>
            </a:r>
            <a:r>
              <a:rPr lang="en-US" sz="1400" b="1" dirty="0"/>
              <a:t>cleaning</a:t>
            </a:r>
            <a:r>
              <a:rPr lang="en-US" sz="1400" dirty="0"/>
              <a:t> step can be </a:t>
            </a:r>
            <a:r>
              <a:rPr lang="en-US" sz="1400" b="1" dirty="0"/>
              <a:t>misleading</a:t>
            </a:r>
          </a:p>
          <a:p>
            <a:pPr lvl="2"/>
            <a:r>
              <a:rPr lang="en-US" sz="1400" dirty="0"/>
              <a:t>Sometimes threshold seem to be too low, leading to “false negative” peaks</a:t>
            </a:r>
          </a:p>
          <a:p>
            <a:pPr lvl="2"/>
            <a:r>
              <a:rPr lang="en-US" sz="1400" dirty="0"/>
              <a:t>But in other cases, seems to be too high, leading to “false positive” peaks</a:t>
            </a:r>
          </a:p>
          <a:p>
            <a:pPr lvl="2"/>
            <a:r>
              <a:rPr lang="en-US" sz="1400" dirty="0"/>
              <a:t>In both cases the problem is related to signal amplitude together with threshold definition. More evaluations should be done.</a:t>
            </a:r>
          </a:p>
          <a:p>
            <a:pPr marL="914400" lvl="2" indent="0">
              <a:buNone/>
            </a:pPr>
            <a:endParaRPr lang="en-US" sz="1400" dirty="0"/>
          </a:p>
          <a:p>
            <a:pPr marL="0" indent="0">
              <a:buNone/>
            </a:pPr>
            <a:r>
              <a:rPr lang="en-US" sz="1600" dirty="0"/>
              <a:t>Feature proposed give some initial indications for the classification:</a:t>
            </a:r>
          </a:p>
          <a:p>
            <a:pPr lvl="1"/>
            <a:r>
              <a:rPr lang="en-US" sz="1400" dirty="0"/>
              <a:t>Third highest peak position and value seems to be discriminative of MAP C</a:t>
            </a:r>
          </a:p>
          <a:p>
            <a:pPr lvl="1"/>
            <a:r>
              <a:rPr lang="en-US" sz="1400" dirty="0"/>
              <a:t>Atrial/ventricular peak ratio is confirmed to be a discriminative feature for MAP A and B, but even more seems to be discriminative the first peak position</a:t>
            </a:r>
          </a:p>
        </p:txBody>
      </p:sp>
    </p:spTree>
    <p:extLst>
      <p:ext uri="{BB962C8B-B14F-4D97-AF65-F5344CB8AC3E}">
        <p14:creationId xmlns:p14="http://schemas.microsoft.com/office/powerpoint/2010/main" val="3793055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7D9A8-CB1A-DDB5-E124-B83447D3378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D7CE6A8-13BB-7324-DC00-A48A66A4805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6A65001-EC95-903E-89BB-7A2BC826A7C6}"/>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Aim of envelope analysis</a:t>
            </a:r>
          </a:p>
          <a:p>
            <a:r>
              <a:rPr lang="en-US" sz="2000" dirty="0">
                <a:solidFill>
                  <a:schemeClr val="bg1">
                    <a:lumMod val="75000"/>
                  </a:schemeClr>
                </a:solidFill>
              </a:rPr>
              <a:t>Envelope analysis pipeline</a:t>
            </a:r>
          </a:p>
          <a:p>
            <a:pPr lvl="1"/>
            <a:r>
              <a:rPr lang="en-US" sz="1600" dirty="0">
                <a:solidFill>
                  <a:schemeClr val="bg1">
                    <a:lumMod val="75000"/>
                  </a:schemeClr>
                </a:solidFill>
              </a:rPr>
              <a:t>Envelope derivative</a:t>
            </a:r>
          </a:p>
          <a:p>
            <a:pPr lvl="1"/>
            <a:r>
              <a:rPr lang="en-US" sz="1600" dirty="0">
                <a:solidFill>
                  <a:schemeClr val="bg1">
                    <a:lumMod val="75000"/>
                  </a:schemeClr>
                </a:solidFill>
              </a:rPr>
              <a:t>Derivative thresholding and merging </a:t>
            </a:r>
          </a:p>
          <a:p>
            <a:pPr lvl="1"/>
            <a:r>
              <a:rPr lang="en-US" sz="1600" dirty="0">
                <a:solidFill>
                  <a:schemeClr val="bg1">
                    <a:lumMod val="75000"/>
                  </a:schemeClr>
                </a:solidFill>
              </a:rPr>
              <a:t>Time thresholds definition</a:t>
            </a:r>
          </a:p>
          <a:p>
            <a:r>
              <a:rPr lang="en-US" sz="2000" dirty="0">
                <a:solidFill>
                  <a:schemeClr val="bg1">
                    <a:lumMod val="75000"/>
                  </a:schemeClr>
                </a:solidFill>
              </a:rPr>
              <a:t>Results</a:t>
            </a:r>
          </a:p>
          <a:p>
            <a:r>
              <a:rPr lang="en-US" sz="2000" dirty="0">
                <a:solidFill>
                  <a:schemeClr val="bg1">
                    <a:lumMod val="75000"/>
                  </a:schemeClr>
                </a:solidFill>
              </a:rPr>
              <a:t>Proposed features</a:t>
            </a:r>
          </a:p>
          <a:p>
            <a:r>
              <a:rPr lang="en-US" sz="2000" dirty="0">
                <a:solidFill>
                  <a:schemeClr val="bg1">
                    <a:lumMod val="75000"/>
                  </a:schemeClr>
                </a:solidFill>
              </a:rPr>
              <a:t>Improving KB classifier</a:t>
            </a:r>
          </a:p>
          <a:p>
            <a:r>
              <a:rPr lang="en-US" sz="2000" dirty="0">
                <a:solidFill>
                  <a:schemeClr val="bg1">
                    <a:lumMod val="75000"/>
                  </a:schemeClr>
                </a:solidFill>
              </a:rPr>
              <a:t>Conclusions</a:t>
            </a:r>
          </a:p>
          <a:p>
            <a:r>
              <a:rPr lang="en-US" sz="2000" dirty="0"/>
              <a:t>Appendix: not discriminative features</a:t>
            </a:r>
          </a:p>
        </p:txBody>
      </p:sp>
      <p:sp>
        <p:nvSpPr>
          <p:cNvPr id="4" name="Segnaposto numero diapositiva 3">
            <a:extLst>
              <a:ext uri="{FF2B5EF4-FFF2-40B4-BE49-F238E27FC236}">
                <a16:creationId xmlns:a16="http://schemas.microsoft.com/office/drawing/2014/main" id="{17BFAD91-2E0C-96CE-20B2-040C9E356FFF}"/>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573233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95991-DBC6-6405-B995-370C760D771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2A350B5-2187-FFD8-8C3D-18F4B03D34A1}"/>
              </a:ext>
            </a:extLst>
          </p:cNvPr>
          <p:cNvSpPr>
            <a:spLocks noGrp="1"/>
          </p:cNvSpPr>
          <p:nvPr>
            <p:ph type="title"/>
          </p:nvPr>
        </p:nvSpPr>
        <p:spPr>
          <a:xfrm>
            <a:off x="838200" y="209292"/>
            <a:ext cx="9905460" cy="971551"/>
          </a:xfrm>
        </p:spPr>
        <p:txBody>
          <a:bodyPr>
            <a:normAutofit fontScale="90000"/>
          </a:bodyPr>
          <a:lstStyle/>
          <a:p>
            <a:r>
              <a:rPr lang="en-US" sz="3600" dirty="0"/>
              <a:t>Envelope peak 2 (second highest) position and value</a:t>
            </a:r>
          </a:p>
        </p:txBody>
      </p:sp>
      <p:sp>
        <p:nvSpPr>
          <p:cNvPr id="4" name="Segnaposto numero diapositiva 3">
            <a:extLst>
              <a:ext uri="{FF2B5EF4-FFF2-40B4-BE49-F238E27FC236}">
                <a16:creationId xmlns:a16="http://schemas.microsoft.com/office/drawing/2014/main" id="{634805A5-DD54-060F-A8DE-4149FE83B6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12" name="Rettangolo 11">
            <a:extLst>
              <a:ext uri="{FF2B5EF4-FFF2-40B4-BE49-F238E27FC236}">
                <a16:creationId xmlns:a16="http://schemas.microsoft.com/office/drawing/2014/main" id="{EF92722A-B5E0-8D8D-71D2-F4CDA2FF9A2B}"/>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3AFC041C-4597-EFD1-EAD4-1BDEA06E88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7" name="Immagine 6">
            <a:extLst>
              <a:ext uri="{FF2B5EF4-FFF2-40B4-BE49-F238E27FC236}">
                <a16:creationId xmlns:a16="http://schemas.microsoft.com/office/drawing/2014/main" id="{83F19A1D-80FD-B490-58F6-D0E02D8F90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1AB35FEC-D0B7-61BA-E94E-D591A8D1342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821845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81DE8-D87F-8ABB-CAD9-44B47934E6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DDBE7DE-ADA9-12C4-FF63-A1B7AC1798F1}"/>
              </a:ext>
            </a:extLst>
          </p:cNvPr>
          <p:cNvSpPr>
            <a:spLocks noGrp="1"/>
          </p:cNvSpPr>
          <p:nvPr>
            <p:ph type="title"/>
          </p:nvPr>
        </p:nvSpPr>
        <p:spPr>
          <a:xfrm>
            <a:off x="838200" y="209292"/>
            <a:ext cx="10022840" cy="971551"/>
          </a:xfrm>
        </p:spPr>
        <p:txBody>
          <a:bodyPr>
            <a:normAutofit fontScale="90000"/>
          </a:bodyPr>
          <a:lstStyle/>
          <a:p>
            <a:r>
              <a:rPr lang="en-US" sz="3600" dirty="0"/>
              <a:t>Signal absolute peak 2 (second highest) position and value</a:t>
            </a:r>
          </a:p>
        </p:txBody>
      </p:sp>
      <p:sp>
        <p:nvSpPr>
          <p:cNvPr id="4" name="Segnaposto numero diapositiva 3">
            <a:extLst>
              <a:ext uri="{FF2B5EF4-FFF2-40B4-BE49-F238E27FC236}">
                <a16:creationId xmlns:a16="http://schemas.microsoft.com/office/drawing/2014/main" id="{E673FE67-1F2A-F48A-ED01-51B3E2A4B5A4}"/>
              </a:ext>
            </a:extLst>
          </p:cNvPr>
          <p:cNvSpPr>
            <a:spLocks noGrp="1"/>
          </p:cNvSpPr>
          <p:nvPr>
            <p:ph type="sldNum" sz="quarter" idx="12"/>
          </p:nvPr>
        </p:nvSpPr>
        <p:spPr/>
        <p:txBody>
          <a:bodyPr/>
          <a:lstStyle/>
          <a:p>
            <a:fld id="{2FA0223F-D95A-431D-9A71-EDA7FA0C2F5B}" type="slidenum">
              <a:rPr lang="en-US" smtClean="0"/>
              <a:t>29</a:t>
            </a:fld>
            <a:endParaRPr lang="en-US"/>
          </a:p>
        </p:txBody>
      </p:sp>
      <p:sp>
        <p:nvSpPr>
          <p:cNvPr id="12" name="Rettangolo 11">
            <a:extLst>
              <a:ext uri="{FF2B5EF4-FFF2-40B4-BE49-F238E27FC236}">
                <a16:creationId xmlns:a16="http://schemas.microsoft.com/office/drawing/2014/main" id="{5A84C104-FC9D-0CC2-034D-0A4A1A2F2EF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156FD0C1-7388-B027-A685-68548690BC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7" name="Immagine 6">
            <a:extLst>
              <a:ext uri="{FF2B5EF4-FFF2-40B4-BE49-F238E27FC236}">
                <a16:creationId xmlns:a16="http://schemas.microsoft.com/office/drawing/2014/main" id="{84CA429A-66C4-DF0B-AD2D-14D7E57DA8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4966C8EA-688C-FBBC-A244-EAF0FDEDC8A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2322115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25B4-5174-AE1C-4DE2-B6586DA9E85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EED564F-929B-8988-D0BD-507F702B6254}"/>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F8E9D91-73B5-8A7D-5125-5E308C6EDD13}"/>
              </a:ext>
            </a:extLst>
          </p:cNvPr>
          <p:cNvSpPr>
            <a:spLocks noGrp="1"/>
          </p:cNvSpPr>
          <p:nvPr>
            <p:ph idx="1"/>
          </p:nvPr>
        </p:nvSpPr>
        <p:spPr>
          <a:xfrm>
            <a:off x="664464" y="2041496"/>
            <a:ext cx="10098024" cy="3851303"/>
          </a:xfrm>
        </p:spPr>
        <p:txBody>
          <a:bodyPr>
            <a:noAutofit/>
          </a:bodyPr>
          <a:lstStyle/>
          <a:p>
            <a:r>
              <a:rPr lang="en-US" sz="2000" dirty="0"/>
              <a:t>Aim of envelope analysis</a:t>
            </a:r>
          </a:p>
          <a:p>
            <a:r>
              <a:rPr lang="en-US" sz="2000" dirty="0">
                <a:solidFill>
                  <a:schemeClr val="bg1">
                    <a:lumMod val="75000"/>
                  </a:schemeClr>
                </a:solidFill>
              </a:rPr>
              <a:t>Envelope analysis pipeline</a:t>
            </a:r>
          </a:p>
          <a:p>
            <a:pPr lvl="1"/>
            <a:r>
              <a:rPr lang="en-US" sz="1600" dirty="0">
                <a:solidFill>
                  <a:schemeClr val="bg1">
                    <a:lumMod val="75000"/>
                  </a:schemeClr>
                </a:solidFill>
              </a:rPr>
              <a:t>Envelope derivative</a:t>
            </a:r>
          </a:p>
          <a:p>
            <a:pPr lvl="1"/>
            <a:r>
              <a:rPr lang="en-US" sz="1600" dirty="0">
                <a:solidFill>
                  <a:schemeClr val="bg1">
                    <a:lumMod val="75000"/>
                  </a:schemeClr>
                </a:solidFill>
              </a:rPr>
              <a:t>Derivative thresholding and merging </a:t>
            </a:r>
          </a:p>
          <a:p>
            <a:pPr lvl="1"/>
            <a:r>
              <a:rPr lang="en-US" sz="1600" dirty="0">
                <a:solidFill>
                  <a:schemeClr val="bg1">
                    <a:lumMod val="75000"/>
                  </a:schemeClr>
                </a:solidFill>
              </a:rPr>
              <a:t>Time thresholds definition</a:t>
            </a:r>
          </a:p>
          <a:p>
            <a:r>
              <a:rPr lang="en-US" sz="2000" dirty="0">
                <a:solidFill>
                  <a:schemeClr val="bg1">
                    <a:lumMod val="75000"/>
                  </a:schemeClr>
                </a:solidFill>
              </a:rPr>
              <a:t>Results</a:t>
            </a:r>
          </a:p>
          <a:p>
            <a:r>
              <a:rPr lang="en-US" sz="2000" dirty="0">
                <a:solidFill>
                  <a:schemeClr val="bg1">
                    <a:lumMod val="75000"/>
                  </a:schemeClr>
                </a:solidFill>
              </a:rPr>
              <a:t>Proposed features</a:t>
            </a:r>
          </a:p>
          <a:p>
            <a:r>
              <a:rPr lang="en-US" sz="2000" dirty="0">
                <a:solidFill>
                  <a:schemeClr val="bg1">
                    <a:lumMod val="75000"/>
                  </a:schemeClr>
                </a:solidFill>
              </a:rPr>
              <a:t>Improving KB classifier</a:t>
            </a:r>
          </a:p>
          <a:p>
            <a:r>
              <a:rPr lang="en-US" sz="2000" dirty="0">
                <a:solidFill>
                  <a:schemeClr val="bg1">
                    <a:lumMod val="75000"/>
                  </a:schemeClr>
                </a:solidFill>
              </a:rPr>
              <a:t>Conclusions</a:t>
            </a:r>
          </a:p>
          <a:p>
            <a:r>
              <a:rPr lang="en-US" sz="2000" dirty="0">
                <a:solidFill>
                  <a:schemeClr val="bg1">
                    <a:lumMod val="75000"/>
                  </a:schemeClr>
                </a:solidFill>
              </a:rPr>
              <a:t>Appendix: not discriminative features</a:t>
            </a:r>
          </a:p>
        </p:txBody>
      </p:sp>
      <p:sp>
        <p:nvSpPr>
          <p:cNvPr id="4" name="Segnaposto numero diapositiva 3">
            <a:extLst>
              <a:ext uri="{FF2B5EF4-FFF2-40B4-BE49-F238E27FC236}">
                <a16:creationId xmlns:a16="http://schemas.microsoft.com/office/drawing/2014/main" id="{AAB74ADB-BB8E-2662-B3AD-B2D3DAB57685}"/>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351948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5D0E6-A780-12DF-0E51-F53C0044568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B8DC6F1-708F-BC3F-FCE5-B2FEEDB1DC11}"/>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E164CF61-E1CF-F74C-2159-A586C32AD5B3}"/>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12" name="Rettangolo 11">
            <a:extLst>
              <a:ext uri="{FF2B5EF4-FFF2-40B4-BE49-F238E27FC236}">
                <a16:creationId xmlns:a16="http://schemas.microsoft.com/office/drawing/2014/main" id="{28B306EE-D40C-C081-95E6-A35B132C67E4}"/>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ADDFA864-11DC-DFBE-CEA6-3D72C9FE1D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9721" y="1429677"/>
            <a:ext cx="5333559" cy="3998645"/>
          </a:xfrm>
          <a:prstGeom prst="rect">
            <a:avLst/>
          </a:prstGeom>
        </p:spPr>
      </p:pic>
      <p:pic>
        <p:nvPicPr>
          <p:cNvPr id="7" name="Immagine 6">
            <a:extLst>
              <a:ext uri="{FF2B5EF4-FFF2-40B4-BE49-F238E27FC236}">
                <a16:creationId xmlns:a16="http://schemas.microsoft.com/office/drawing/2014/main" id="{CEB52383-D54E-01D5-A115-9C51F855442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3" name="CasellaDiTesto 2">
            <a:extLst>
              <a:ext uri="{FF2B5EF4-FFF2-40B4-BE49-F238E27FC236}">
                <a16:creationId xmlns:a16="http://schemas.microsoft.com/office/drawing/2014/main" id="{177D4704-27A3-3C36-F5E5-976CD5715EC3}"/>
              </a:ext>
            </a:extLst>
          </p:cNvPr>
          <p:cNvSpPr txBox="1"/>
          <p:nvPr/>
        </p:nvSpPr>
        <p:spPr>
          <a:xfrm>
            <a:off x="2641383" y="5428322"/>
            <a:ext cx="3050757" cy="430887"/>
          </a:xfrm>
          <a:prstGeom prst="rect">
            <a:avLst/>
          </a:prstGeom>
          <a:noFill/>
        </p:spPr>
        <p:txBody>
          <a:bodyPr wrap="square">
            <a:spAutoFit/>
          </a:bodyPr>
          <a:lstStyle/>
          <a:p>
            <a:r>
              <a:rPr lang="en-GB" sz="1100" b="1" i="1" dirty="0">
                <a:solidFill>
                  <a:schemeClr val="tx1">
                    <a:lumMod val="50000"/>
                    <a:lumOff val="50000"/>
                  </a:schemeClr>
                </a:solidFill>
              </a:rPr>
              <a:t>Time distance between the first ascent and the last descent.</a:t>
            </a:r>
            <a:endParaRPr lang="en-GB" sz="1100" dirty="0">
              <a:solidFill>
                <a:schemeClr val="tx1">
                  <a:lumMod val="50000"/>
                  <a:lumOff val="50000"/>
                </a:schemeClr>
              </a:solidFill>
            </a:endParaRPr>
          </a:p>
        </p:txBody>
      </p:sp>
      <p:sp>
        <p:nvSpPr>
          <p:cNvPr id="6" name="CasellaDiTesto 5">
            <a:extLst>
              <a:ext uri="{FF2B5EF4-FFF2-40B4-BE49-F238E27FC236}">
                <a16:creationId xmlns:a16="http://schemas.microsoft.com/office/drawing/2014/main" id="{4243C397-95CE-EC29-FA1F-2B68BAF6F939}"/>
              </a:ext>
            </a:extLst>
          </p:cNvPr>
          <p:cNvSpPr txBox="1"/>
          <p:nvPr/>
        </p:nvSpPr>
        <p:spPr>
          <a:xfrm>
            <a:off x="8142302" y="5426038"/>
            <a:ext cx="3050757" cy="261610"/>
          </a:xfrm>
          <a:prstGeom prst="rect">
            <a:avLst/>
          </a:prstGeom>
          <a:noFill/>
        </p:spPr>
        <p:txBody>
          <a:bodyPr wrap="square">
            <a:spAutoFit/>
          </a:bodyPr>
          <a:lstStyle/>
          <a:p>
            <a:r>
              <a:rPr lang="en-GB" sz="1100" b="1" i="1" dirty="0">
                <a:solidFill>
                  <a:schemeClr val="tx1">
                    <a:lumMod val="50000"/>
                    <a:lumOff val="50000"/>
                  </a:schemeClr>
                </a:solidFill>
              </a:rPr>
              <a:t>Areas of inactivity (map=0) within the duration.</a:t>
            </a:r>
            <a:endParaRPr lang="en-GB" sz="1100" dirty="0">
              <a:solidFill>
                <a:schemeClr val="tx1">
                  <a:lumMod val="50000"/>
                  <a:lumOff val="50000"/>
                </a:schemeClr>
              </a:solidFill>
            </a:endParaRPr>
          </a:p>
        </p:txBody>
      </p:sp>
      <p:sp>
        <p:nvSpPr>
          <p:cNvPr id="10" name="CasellaDiTesto 9">
            <a:extLst>
              <a:ext uri="{FF2B5EF4-FFF2-40B4-BE49-F238E27FC236}">
                <a16:creationId xmlns:a16="http://schemas.microsoft.com/office/drawing/2014/main" id="{E54414E1-B942-552E-0B58-FACFADEDFBE1}"/>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944192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B65B9-177F-9557-A42D-5D16DC43BC2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A1DD08E-8806-92D9-59AA-4A5B0A6C73BB}"/>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AAAFC727-8B8D-29A8-0DC9-7C0C75BC3730}"/>
              </a:ext>
            </a:extLst>
          </p:cNvPr>
          <p:cNvSpPr>
            <a:spLocks noGrp="1"/>
          </p:cNvSpPr>
          <p:nvPr>
            <p:ph type="sldNum" sz="quarter" idx="12"/>
          </p:nvPr>
        </p:nvSpPr>
        <p:spPr/>
        <p:txBody>
          <a:bodyPr/>
          <a:lstStyle/>
          <a:p>
            <a:fld id="{2FA0223F-D95A-431D-9A71-EDA7FA0C2F5B}" type="slidenum">
              <a:rPr lang="en-US" smtClean="0"/>
              <a:t>31</a:t>
            </a:fld>
            <a:endParaRPr lang="en-US"/>
          </a:p>
        </p:txBody>
      </p:sp>
      <p:sp>
        <p:nvSpPr>
          <p:cNvPr id="12" name="Rettangolo 11">
            <a:extLst>
              <a:ext uri="{FF2B5EF4-FFF2-40B4-BE49-F238E27FC236}">
                <a16:creationId xmlns:a16="http://schemas.microsoft.com/office/drawing/2014/main" id="{2B65A9D0-9320-491D-59DE-C7F6F5CD763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61DC9725-9EF3-3E2D-D0EA-8D86C9668A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29220" y="1429677"/>
            <a:ext cx="5333559" cy="3998645"/>
          </a:xfrm>
          <a:prstGeom prst="rect">
            <a:avLst/>
          </a:prstGeom>
        </p:spPr>
      </p:pic>
      <p:sp>
        <p:nvSpPr>
          <p:cNvPr id="10" name="CasellaDiTesto 9">
            <a:extLst>
              <a:ext uri="{FF2B5EF4-FFF2-40B4-BE49-F238E27FC236}">
                <a16:creationId xmlns:a16="http://schemas.microsoft.com/office/drawing/2014/main" id="{A7BA2EAD-70F3-7097-0CCC-0679C3492F0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54546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Aim of envelope analysis</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p:pic>
        <p:nvPicPr>
          <p:cNvPr id="5" name="Immagine 4" descr="Immagine che contiene testo, diagramma, Diagramma, schermata&#10;&#10;Descrizione generata automaticamente">
            <a:extLst>
              <a:ext uri="{FF2B5EF4-FFF2-40B4-BE49-F238E27FC236}">
                <a16:creationId xmlns:a16="http://schemas.microsoft.com/office/drawing/2014/main" id="{23B0F294-6532-6562-8812-B3317A578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8320" y="1639327"/>
            <a:ext cx="6486190" cy="4168427"/>
          </a:xfrm>
          <a:prstGeom prst="rect">
            <a:avLst/>
          </a:prstGeom>
        </p:spPr>
      </p:pic>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5469128" cy="4747457"/>
              </a:xfrm>
              <a:ln w="19050">
                <a:noFill/>
              </a:ln>
            </p:spPr>
            <p:txBody>
              <a:bodyPr>
                <a:noAutofit/>
              </a:bodyPr>
              <a:lstStyle/>
              <a:p>
                <a:pPr marL="0" indent="0">
                  <a:buNone/>
                </a:pPr>
                <a:r>
                  <a:rPr lang="en-US" sz="1200" dirty="0"/>
                  <a:t>Proceeding with signals analysis, to build a </a:t>
                </a:r>
                <a:r>
                  <a:rPr lang="en-US" sz="1200" b="1" dirty="0"/>
                  <a:t>solid classification</a:t>
                </a:r>
                <a:r>
                  <a:rPr lang="en-US" sz="1200" dirty="0"/>
                  <a:t> it’s important to find </a:t>
                </a:r>
                <a:r>
                  <a:rPr lang="en-US" sz="1200" b="1" dirty="0"/>
                  <a:t>where</a:t>
                </a:r>
                <a:r>
                  <a:rPr lang="en-US" sz="1200" dirty="0"/>
                  <a:t> the signal has </a:t>
                </a:r>
                <a:r>
                  <a:rPr lang="en-US" sz="1200" b="1" dirty="0"/>
                  <a:t>active</a:t>
                </a:r>
                <a:r>
                  <a:rPr lang="en-US" sz="1200" dirty="0"/>
                  <a:t> </a:t>
                </a:r>
                <a:r>
                  <a:rPr lang="en-US" sz="1200" b="1" dirty="0"/>
                  <a:t>areas</a:t>
                </a:r>
                <a:r>
                  <a:rPr lang="en-US" sz="1200" dirty="0"/>
                  <a:t>. In other words, where the signal </a:t>
                </a:r>
                <a:r>
                  <a:rPr lang="en-US" sz="1200" b="1" dirty="0"/>
                  <a:t>present</a:t>
                </a:r>
                <a:r>
                  <a:rPr lang="en-US" sz="1200" dirty="0"/>
                  <a:t> </a:t>
                </a:r>
                <a:r>
                  <a:rPr lang="en-US" sz="1200" b="1" dirty="0"/>
                  <a:t>peaks</a:t>
                </a:r>
                <a:r>
                  <a:rPr lang="en-US" sz="1200" dirty="0"/>
                  <a:t>.</a:t>
                </a:r>
              </a:p>
              <a:p>
                <a:pPr marL="0" indent="0">
                  <a:buNone/>
                </a:pPr>
                <a:r>
                  <a:rPr lang="en-US" sz="1200" dirty="0"/>
                  <a:t>A first step into this direction could be done using </a:t>
                </a:r>
                <a:r>
                  <a:rPr lang="en-US" sz="1200" b="1" dirty="0"/>
                  <a:t>envelope</a:t>
                </a:r>
                <a:r>
                  <a:rPr lang="en-US" sz="1200" dirty="0"/>
                  <a:t>.</a:t>
                </a:r>
              </a:p>
              <a:p>
                <a:pPr marL="0" indent="0">
                  <a:buNone/>
                </a:pPr>
                <a:endParaRPr lang="en-US" sz="1200" dirty="0"/>
              </a:p>
              <a:p>
                <a:pPr marL="0" indent="0">
                  <a:buNone/>
                </a:pPr>
                <a:r>
                  <a:rPr lang="en-US" sz="1200" dirty="0"/>
                  <a:t>Envelope has been computed for each signal with the Root Mean Square method with a window of 30 points: </a:t>
                </a:r>
              </a:p>
              <a:p>
                <a:pPr marL="0" indent="0">
                  <a:buNone/>
                </a:pP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600" b="0" i="1" smtClean="0">
                          <a:latin typeface="Cambria Math" panose="02040503050406030204" pitchFamily="18" charset="0"/>
                        </a:rPr>
                        <m:t>𝑅𝑀𝑆</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𝑛</m:t>
                          </m:r>
                        </m:e>
                      </m:d>
                      <m:r>
                        <a:rPr lang="it-IT" sz="1600" b="0" i="1" smtClean="0">
                          <a:latin typeface="Cambria Math" panose="02040503050406030204" pitchFamily="18" charset="0"/>
                        </a:rPr>
                        <m:t>=</m:t>
                      </m:r>
                      <m:rad>
                        <m:radPr>
                          <m:degHide m:val="on"/>
                          <m:ctrlPr>
                            <a:rPr lang="it-IT" sz="1600" b="0" i="1" smtClean="0">
                              <a:latin typeface="Cambria Math" panose="02040503050406030204" pitchFamily="18" charset="0"/>
                            </a:rPr>
                          </m:ctrlPr>
                        </m:radPr>
                        <m:deg/>
                        <m:e>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num>
                            <m:den>
                              <m:r>
                                <a:rPr lang="it-IT" sz="1600" b="0" i="1" smtClean="0">
                                  <a:latin typeface="Cambria Math" panose="02040503050406030204" pitchFamily="18" charset="0"/>
                                </a:rPr>
                                <m:t>𝑁</m:t>
                              </m:r>
                            </m:den>
                          </m:f>
                          <m:nary>
                            <m:naryPr>
                              <m:chr m:val="∑"/>
                              <m:ctrlPr>
                                <a:rPr lang="it-IT" sz="1600" b="0" i="1" smtClean="0">
                                  <a:latin typeface="Cambria Math" panose="02040503050406030204" pitchFamily="18" charset="0"/>
                                </a:rPr>
                              </m:ctrlPr>
                            </m:naryPr>
                            <m:sub>
                              <m:r>
                                <m:rPr>
                                  <m:brk m:alnAt="23"/>
                                </m:rPr>
                                <a:rPr lang="it-IT" sz="1600" b="0" i="1" smtClean="0">
                                  <a:latin typeface="Cambria Math" panose="02040503050406030204" pitchFamily="18" charset="0"/>
                                </a:rPr>
                                <m:t>𝑘</m:t>
                              </m:r>
                              <m:r>
                                <a:rPr lang="it-IT" sz="1600" b="0" i="1" smtClean="0">
                                  <a:latin typeface="Cambria Math" panose="02040503050406030204" pitchFamily="18" charset="0"/>
                                </a:rPr>
                                <m:t>=</m:t>
                              </m:r>
                              <m:r>
                                <a:rPr lang="it-IT" sz="1600" b="0" i="1" smtClean="0">
                                  <a:latin typeface="Cambria Math" panose="02040503050406030204" pitchFamily="18" charset="0"/>
                                </a:rPr>
                                <m:t>𝑛</m:t>
                              </m:r>
                            </m:sub>
                            <m:sup>
                              <m:r>
                                <a:rPr lang="it-IT" sz="1600" b="0" i="1" smtClean="0">
                                  <a:latin typeface="Cambria Math" panose="02040503050406030204" pitchFamily="18" charset="0"/>
                                </a:rPr>
                                <m:t>𝑛</m:t>
                              </m:r>
                              <m:r>
                                <a:rPr lang="it-IT" sz="1600" b="0" i="1" smtClean="0">
                                  <a:latin typeface="Cambria Math" panose="02040503050406030204" pitchFamily="18" charset="0"/>
                                </a:rPr>
                                <m:t>+</m:t>
                              </m:r>
                              <m:r>
                                <a:rPr lang="it-IT" sz="1600" b="0" i="1" smtClean="0">
                                  <a:latin typeface="Cambria Math" panose="02040503050406030204" pitchFamily="18" charset="0"/>
                                </a:rPr>
                                <m:t>𝑁</m:t>
                              </m:r>
                              <m:r>
                                <a:rPr lang="it-IT" sz="1600" b="0" i="1" smtClean="0">
                                  <a:latin typeface="Cambria Math" panose="02040503050406030204" pitchFamily="18" charset="0"/>
                                </a:rPr>
                                <m:t>−1</m:t>
                              </m:r>
                            </m:sup>
                            <m:e>
                              <m:r>
                                <a:rPr lang="it-IT" sz="1600" b="0" i="1" smtClean="0">
                                  <a:latin typeface="Cambria Math" panose="02040503050406030204" pitchFamily="18" charset="0"/>
                                </a:rPr>
                                <m:t>𝑥</m:t>
                              </m:r>
                              <m:sSup>
                                <m:sSupPr>
                                  <m:ctrlPr>
                                    <a:rPr lang="it-IT" sz="1600" b="0" i="1" smtClean="0">
                                      <a:latin typeface="Cambria Math" panose="02040503050406030204" pitchFamily="18" charset="0"/>
                                    </a:rPr>
                                  </m:ctrlPr>
                                </m:sSupPr>
                                <m:e>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𝑘</m:t>
                                      </m:r>
                                    </m:e>
                                  </m:d>
                                </m:e>
                                <m:sup>
                                  <m:r>
                                    <a:rPr lang="it-IT" sz="1600" b="0" i="1" smtClean="0">
                                      <a:latin typeface="Cambria Math" panose="02040503050406030204" pitchFamily="18" charset="0"/>
                                    </a:rPr>
                                    <m:t>2</m:t>
                                  </m:r>
                                </m:sup>
                              </m:sSup>
                            </m:e>
                          </m:nary>
                        </m:e>
                      </m:rad>
                    </m:oMath>
                  </m:oMathPara>
                </a14:m>
                <a:endParaRPr lang="en-US" sz="1200" i="1" dirty="0"/>
              </a:p>
              <a:p>
                <a:pPr marL="0" indent="0">
                  <a:buNone/>
                </a:pPr>
                <a:r>
                  <a:rPr lang="en-US" sz="1200" i="1" dirty="0"/>
                  <a:t>Basically, this is a moving average on N points, each of them squared.</a:t>
                </a:r>
              </a:p>
              <a:p>
                <a:pPr marL="0" indent="0">
                  <a:buNone/>
                </a:pPr>
                <a:r>
                  <a:rPr lang="en-US" sz="1200" dirty="0"/>
                  <a:t>The window length has been fixed empirically by comparing different lengths and choosing the one which seems to a be the best compromise between envelope smoothness and peaks resolution. In conclusion, </a:t>
                </a:r>
                <a:r>
                  <a:rPr lang="en-US" sz="1200" b="1" dirty="0"/>
                  <a:t>N=30</a:t>
                </a:r>
                <a:r>
                  <a:rPr lang="en-US" sz="1200" dirty="0"/>
                  <a:t>.</a:t>
                </a:r>
              </a:p>
              <a:p>
                <a:pPr marL="0" indent="0">
                  <a:buNone/>
                </a:pPr>
                <a:endParaRPr lang="en-US" sz="1200" dirty="0"/>
              </a:p>
              <a:p>
                <a:pPr marL="0" indent="0">
                  <a:buNone/>
                </a:pPr>
                <a:r>
                  <a:rPr lang="en-GB" sz="1400" i="1" dirty="0">
                    <a:solidFill>
                      <a:srgbClr val="0070C0"/>
                    </a:solidFill>
                  </a:rPr>
                  <a:t>The aim of this analysis is </a:t>
                </a:r>
                <a:r>
                  <a:rPr lang="en-GB" sz="1400" b="1" i="1" dirty="0">
                    <a:solidFill>
                      <a:srgbClr val="0070C0"/>
                    </a:solidFill>
                  </a:rPr>
                  <a:t>finding envelope peaks</a:t>
                </a:r>
                <a:r>
                  <a:rPr lang="en-GB" sz="1400" i="1" dirty="0">
                    <a:solidFill>
                      <a:srgbClr val="0070C0"/>
                    </a:solidFill>
                  </a:rPr>
                  <a:t>, which are </a:t>
                </a:r>
                <a:r>
                  <a:rPr lang="en-GB" sz="1400" b="1" i="1" dirty="0">
                    <a:solidFill>
                      <a:srgbClr val="0070C0"/>
                    </a:solidFill>
                  </a:rPr>
                  <a:t>related to active parts of the signals</a:t>
                </a:r>
                <a:r>
                  <a:rPr lang="en-GB" sz="1400" i="1" dirty="0">
                    <a:solidFill>
                      <a:srgbClr val="0070C0"/>
                    </a:solidFill>
                  </a:rPr>
                  <a:t>, and finding the corresponding </a:t>
                </a:r>
                <a:r>
                  <a:rPr lang="en-GB" sz="1400" b="1" i="1" dirty="0">
                    <a:solidFill>
                      <a:srgbClr val="0070C0"/>
                    </a:solidFill>
                  </a:rPr>
                  <a:t>time windows</a:t>
                </a:r>
                <a:r>
                  <a:rPr lang="en-GB" sz="1400" i="1" dirty="0">
                    <a:solidFill>
                      <a:srgbClr val="0070C0"/>
                    </a:solidFill>
                  </a:rPr>
                  <a:t>.</a:t>
                </a:r>
              </a:p>
              <a:p>
                <a:pPr marL="0" indent="0">
                  <a:buNone/>
                </a:pPr>
                <a:endParaRPr lang="en-US" sz="1200" dirty="0"/>
              </a:p>
              <a:p>
                <a:pPr marL="0" indent="0">
                  <a:buNone/>
                </a:pPr>
                <a:endParaRPr lang="en-US" sz="1200" dirty="0"/>
              </a:p>
            </p:txBody>
          </p:sp>
        </mc:Choice>
        <mc:Fallback>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5469128" cy="4747457"/>
              </a:xfrm>
              <a:blipFill>
                <a:blip r:embed="rId4"/>
                <a:stretch>
                  <a:fillRect l="-334" t="-385"/>
                </a:stretch>
              </a:blipFill>
              <a:ln w="19050">
                <a:noFill/>
              </a:ln>
            </p:spPr>
            <p:txBody>
              <a:bodyPr/>
              <a:lstStyle/>
              <a:p>
                <a:r>
                  <a:rPr lang="it-IT">
                    <a:noFill/>
                  </a:rPr>
                  <a:t> </a:t>
                </a:r>
              </a:p>
            </p:txBody>
          </p:sp>
        </mc:Fallback>
      </mc:AlternateContent>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 calcmode="lin" valueType="num">
                                      <p:cBhvr additive="base">
                                        <p:cTn id="2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 calcmode="lin" valueType="num">
                                      <p:cBhvr additive="base">
                                        <p:cTn id="2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1" presetID="16" presetClass="entr" presetSubtype="2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9" end="9"/>
                                            </p:txEl>
                                          </p:spTgt>
                                        </p:tgtEl>
                                        <p:attrNameLst>
                                          <p:attrName>style.visibility</p:attrName>
                                        </p:attrNameLst>
                                      </p:cBhvr>
                                      <p:to>
                                        <p:strVal val="visible"/>
                                      </p:to>
                                    </p:set>
                                    <p:anim calcmode="lin" valueType="num">
                                      <p:cBhvr additive="base">
                                        <p:cTn id="38"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B9D5C-9664-93E3-6953-118EBE5C52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9C1BE84-B411-DA1F-4995-78DA3165A3F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F5B1A4A-4CEF-402D-A524-400D046DB427}"/>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Aim of envelope analysis</a:t>
            </a:r>
          </a:p>
          <a:p>
            <a:r>
              <a:rPr lang="en-US" sz="2000" dirty="0"/>
              <a:t>Envelope analysis pipeline</a:t>
            </a:r>
          </a:p>
          <a:p>
            <a:pPr lvl="1"/>
            <a:r>
              <a:rPr lang="en-US" sz="1600" dirty="0"/>
              <a:t>Envelope derivative</a:t>
            </a:r>
          </a:p>
          <a:p>
            <a:pPr lvl="1"/>
            <a:r>
              <a:rPr lang="en-US" sz="1600" dirty="0"/>
              <a:t>Derivative thresholding and merging </a:t>
            </a:r>
          </a:p>
          <a:p>
            <a:pPr lvl="1"/>
            <a:r>
              <a:rPr lang="en-US" sz="1600" dirty="0"/>
              <a:t>Time thresholds definition</a:t>
            </a:r>
          </a:p>
          <a:p>
            <a:r>
              <a:rPr lang="en-US" sz="2000" dirty="0">
                <a:solidFill>
                  <a:schemeClr val="bg1">
                    <a:lumMod val="75000"/>
                  </a:schemeClr>
                </a:solidFill>
              </a:rPr>
              <a:t>Results</a:t>
            </a:r>
          </a:p>
          <a:p>
            <a:r>
              <a:rPr lang="en-US" sz="2000" dirty="0">
                <a:solidFill>
                  <a:schemeClr val="bg1">
                    <a:lumMod val="75000"/>
                  </a:schemeClr>
                </a:solidFill>
              </a:rPr>
              <a:t>Proposed features</a:t>
            </a:r>
          </a:p>
          <a:p>
            <a:r>
              <a:rPr lang="en-US" sz="2000" dirty="0">
                <a:solidFill>
                  <a:schemeClr val="bg1">
                    <a:lumMod val="75000"/>
                  </a:schemeClr>
                </a:solidFill>
              </a:rPr>
              <a:t>Improving KB classifier</a:t>
            </a:r>
          </a:p>
          <a:p>
            <a:r>
              <a:rPr lang="en-US" sz="2000" dirty="0">
                <a:solidFill>
                  <a:schemeClr val="bg1">
                    <a:lumMod val="75000"/>
                  </a:schemeClr>
                </a:solidFill>
              </a:rPr>
              <a:t>Conclusions</a:t>
            </a:r>
          </a:p>
          <a:p>
            <a:r>
              <a:rPr lang="en-US" sz="2000" dirty="0">
                <a:solidFill>
                  <a:schemeClr val="bg1">
                    <a:lumMod val="75000"/>
                  </a:schemeClr>
                </a:solidFill>
              </a:rPr>
              <a:t>Appendix: not discriminative features</a:t>
            </a:r>
          </a:p>
        </p:txBody>
      </p:sp>
      <p:sp>
        <p:nvSpPr>
          <p:cNvPr id="4" name="Segnaposto numero diapositiva 3">
            <a:extLst>
              <a:ext uri="{FF2B5EF4-FFF2-40B4-BE49-F238E27FC236}">
                <a16:creationId xmlns:a16="http://schemas.microsoft.com/office/drawing/2014/main" id="{5474EFBE-2793-7975-F99B-494B74F352B3}"/>
              </a:ext>
            </a:extLst>
          </p:cNvPr>
          <p:cNvSpPr>
            <a:spLocks noGrp="1"/>
          </p:cNvSpPr>
          <p:nvPr>
            <p:ph type="sldNum" sz="quarter" idx="12"/>
          </p:nvPr>
        </p:nvSpPr>
        <p:spPr/>
        <p:txBody>
          <a:bodyPr/>
          <a:lstStyle/>
          <a:p>
            <a:fld id="{2FA0223F-D95A-431D-9A71-EDA7FA0C2F5B}" type="slidenum">
              <a:rPr lang="en-US" smtClean="0"/>
              <a:t>5</a:t>
            </a:fld>
            <a:endParaRPr lang="en-US" dirty="0"/>
          </a:p>
        </p:txBody>
      </p:sp>
    </p:spTree>
    <p:extLst>
      <p:ext uri="{BB962C8B-B14F-4D97-AF65-F5344CB8AC3E}">
        <p14:creationId xmlns:p14="http://schemas.microsoft.com/office/powerpoint/2010/main" val="319460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9AE39-D14A-EC44-10A3-4986CA0FD1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7BAE41C-EB88-38E7-A2B9-9830CB1913F1}"/>
              </a:ext>
            </a:extLst>
          </p:cNvPr>
          <p:cNvSpPr>
            <a:spLocks noGrp="1"/>
          </p:cNvSpPr>
          <p:nvPr>
            <p:ph type="title"/>
          </p:nvPr>
        </p:nvSpPr>
        <p:spPr>
          <a:xfrm>
            <a:off x="838200" y="209292"/>
            <a:ext cx="9905460" cy="971551"/>
          </a:xfrm>
        </p:spPr>
        <p:txBody>
          <a:bodyPr>
            <a:normAutofit/>
          </a:bodyPr>
          <a:lstStyle/>
          <a:p>
            <a:r>
              <a:rPr lang="en-US" sz="3600" dirty="0"/>
              <a:t>Envelope analysis: derivative computation</a:t>
            </a:r>
          </a:p>
        </p:txBody>
      </p:sp>
      <p:sp>
        <p:nvSpPr>
          <p:cNvPr id="4" name="Segnaposto numero diapositiva 3">
            <a:extLst>
              <a:ext uri="{FF2B5EF4-FFF2-40B4-BE49-F238E27FC236}">
                <a16:creationId xmlns:a16="http://schemas.microsoft.com/office/drawing/2014/main" id="{89E35E25-2B23-0BA2-3DAF-9CF09AFE97CE}"/>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45F5D551-375D-BB4B-E012-42999680AA99}"/>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C702B687-881F-B62F-BC34-FD767806B542}"/>
                  </a:ext>
                </a:extLst>
              </p:cNvPr>
              <p:cNvSpPr>
                <a:spLocks noGrp="1"/>
              </p:cNvSpPr>
              <p:nvPr>
                <p:ph idx="1"/>
              </p:nvPr>
            </p:nvSpPr>
            <p:spPr>
              <a:xfrm>
                <a:off x="454152" y="1470463"/>
                <a:ext cx="5641848" cy="4747457"/>
              </a:xfrm>
              <a:ln w="19050">
                <a:noFill/>
              </a:ln>
            </p:spPr>
            <p:txBody>
              <a:bodyPr>
                <a:noAutofit/>
              </a:bodyPr>
              <a:lstStyle/>
              <a:p>
                <a:pPr marL="0" indent="0">
                  <a:buNone/>
                </a:pPr>
                <a:r>
                  <a:rPr lang="en-GB" sz="1400" dirty="0"/>
                  <a:t>The aim of this analysis is </a:t>
                </a:r>
                <a:r>
                  <a:rPr lang="en-GB" sz="1400" b="1" dirty="0"/>
                  <a:t>finding envelope peaks</a:t>
                </a:r>
                <a:r>
                  <a:rPr lang="en-GB" sz="1400" dirty="0"/>
                  <a:t>, which are </a:t>
                </a:r>
                <a:r>
                  <a:rPr lang="en-GB" sz="1400" b="1" dirty="0"/>
                  <a:t>related to active parts of the signals</a:t>
                </a:r>
                <a:r>
                  <a:rPr lang="en-GB" sz="1400" dirty="0"/>
                  <a:t>, and finding the corresponding </a:t>
                </a:r>
                <a:r>
                  <a:rPr lang="en-GB" sz="1400" b="1" dirty="0"/>
                  <a:t>time windows</a:t>
                </a:r>
                <a:r>
                  <a:rPr lang="en-GB" sz="1400" dirty="0"/>
                  <a:t>.</a:t>
                </a:r>
              </a:p>
              <a:p>
                <a:pPr marL="0" indent="0">
                  <a:buNone/>
                </a:pPr>
                <a:r>
                  <a:rPr lang="en-GB" sz="1400" dirty="0"/>
                  <a:t>A first step could be analysing the </a:t>
                </a:r>
                <a:r>
                  <a:rPr lang="en-GB" sz="1400" b="1" dirty="0"/>
                  <a:t>derivative of the envelope</a:t>
                </a:r>
                <a:r>
                  <a:rPr lang="en-GB" sz="1400" dirty="0"/>
                  <a:t>:</a:t>
                </a:r>
              </a:p>
              <a:p>
                <a:r>
                  <a:rPr lang="en-GB" sz="1400" dirty="0"/>
                  <a:t>Where </a:t>
                </a:r>
                <a14:m>
                  <m:oMath xmlns:m="http://schemas.openxmlformats.org/officeDocument/2006/math">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𝑑𝐸𝑛𝑣</m:t>
                        </m:r>
                      </m:num>
                      <m:den>
                        <m:r>
                          <a:rPr lang="it-IT" sz="1400" b="0" i="1" smtClean="0">
                            <a:latin typeface="Cambria Math" panose="02040503050406030204" pitchFamily="18" charset="0"/>
                          </a:rPr>
                          <m:t>𝑑𝑡</m:t>
                        </m:r>
                      </m:den>
                    </m:f>
                    <m:r>
                      <a:rPr lang="it-IT" sz="1400" b="0" i="1" smtClean="0">
                        <a:latin typeface="Cambria Math" panose="02040503050406030204" pitchFamily="18" charset="0"/>
                      </a:rPr>
                      <m:t>&gt;0</m:t>
                    </m:r>
                  </m:oMath>
                </a14:m>
                <a:r>
                  <a:rPr lang="en-GB" sz="1400" dirty="0"/>
                  <a:t> the envelope is going up</a:t>
                </a:r>
              </a:p>
              <a:p>
                <a:r>
                  <a:rPr lang="en-GB" sz="1400" dirty="0"/>
                  <a:t>Where </a:t>
                </a:r>
                <a14:m>
                  <m:oMath xmlns:m="http://schemas.openxmlformats.org/officeDocument/2006/math">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𝑑𝐸𝑛𝑣</m:t>
                        </m:r>
                      </m:num>
                      <m:den>
                        <m:r>
                          <a:rPr lang="it-IT" sz="1400" b="0" i="1" smtClean="0">
                            <a:latin typeface="Cambria Math" panose="02040503050406030204" pitchFamily="18" charset="0"/>
                          </a:rPr>
                          <m:t>𝑑𝑡</m:t>
                        </m:r>
                      </m:den>
                    </m:f>
                    <m:r>
                      <a:rPr lang="it-IT" sz="1400" b="0" i="1" smtClean="0">
                        <a:latin typeface="Cambria Math" panose="02040503050406030204" pitchFamily="18" charset="0"/>
                      </a:rPr>
                      <m:t>&lt;0</m:t>
                    </m:r>
                  </m:oMath>
                </a14:m>
                <a:r>
                  <a:rPr lang="en-GB" sz="1400" dirty="0"/>
                  <a:t> the envelope is going down</a:t>
                </a:r>
              </a:p>
              <a:p>
                <a:pPr marL="0" indent="0">
                  <a:buNone/>
                </a:pPr>
                <a:r>
                  <a:rPr lang="en-GB" sz="1400" dirty="0"/>
                  <a:t>So, when the derivative shows a sign change, probably these is a peak into the signal.</a:t>
                </a:r>
              </a:p>
              <a:p>
                <a:pPr marL="0" indent="0">
                  <a:buNone/>
                </a:pPr>
                <a:r>
                  <a:rPr lang="en-GB" sz="1400" dirty="0"/>
                  <a:t>To </a:t>
                </a:r>
                <a:r>
                  <a:rPr lang="en-GB" sz="1400" b="1" dirty="0"/>
                  <a:t>compute the derivative of the envelope</a:t>
                </a:r>
                <a:r>
                  <a:rPr lang="en-GB" sz="1400" dirty="0"/>
                  <a:t>:</a:t>
                </a:r>
              </a:p>
              <a:p>
                <a:pPr>
                  <a:buFont typeface="+mj-lt"/>
                  <a:buAutoNum type="arabicPeriod"/>
                </a:pPr>
                <a:r>
                  <a:rPr lang="en-GB" sz="1400" dirty="0"/>
                  <a:t>Original envelope has been smoothed using a moving average (N=50)</a:t>
                </a:r>
              </a:p>
              <a:p>
                <a:pPr>
                  <a:buFont typeface="+mj-lt"/>
                  <a:buAutoNum type="arabicPeriod"/>
                </a:pPr>
                <a:r>
                  <a:rPr lang="en-GB" sz="1400" dirty="0"/>
                  <a:t>Signal edges (t&lt;0.17 s and t&gt;0.6 s) have been removed because is known are misleading.</a:t>
                </a:r>
              </a:p>
              <a:p>
                <a:pPr>
                  <a:buFont typeface="+mj-lt"/>
                  <a:buAutoNum type="arabicPeriod"/>
                </a:pPr>
                <a:r>
                  <a:rPr lang="en-GB" sz="1400" dirty="0"/>
                  <a:t>The derivative has been approximated as the difference: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𝑑𝐸𝑛𝑣</m:t>
                          </m:r>
                        </m:num>
                        <m:den>
                          <m:r>
                            <a:rPr lang="it-IT" sz="1400" b="0" i="1" smtClean="0">
                              <a:latin typeface="Cambria Math" panose="02040503050406030204" pitchFamily="18" charset="0"/>
                            </a:rPr>
                            <m:t>𝑑𝑡</m:t>
                          </m:r>
                        </m:den>
                      </m:f>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𝐸𝑛𝑣</m:t>
                      </m:r>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+1</m:t>
                              </m:r>
                            </m:sub>
                          </m:sSub>
                        </m:e>
                      </m:d>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𝐸𝑛𝑣</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oMath>
                  </m:oMathPara>
                </a14:m>
                <a:endParaRPr lang="en-GB" sz="1400" dirty="0"/>
              </a:p>
              <a:p>
                <a:pPr marL="0" indent="0">
                  <a:buNone/>
                </a:pPr>
                <a:r>
                  <a:rPr lang="en-GB" sz="1400" dirty="0"/>
                  <a:t>Finally, even the derivative has been smoothed using a moving average on N=100 points to clean the curve from spurious peaks.</a:t>
                </a:r>
              </a:p>
              <a:p>
                <a:pPr marL="0" indent="0">
                  <a:buNone/>
                </a:pPr>
                <a:endParaRPr lang="en-GB" sz="1400" dirty="0"/>
              </a:p>
            </p:txBody>
          </p:sp>
        </mc:Choice>
        <mc:Fallback>
          <p:sp>
            <p:nvSpPr>
              <p:cNvPr id="9" name="Segnaposto contenuto 2">
                <a:extLst>
                  <a:ext uri="{FF2B5EF4-FFF2-40B4-BE49-F238E27FC236}">
                    <a16:creationId xmlns:a16="http://schemas.microsoft.com/office/drawing/2014/main" id="{C702B687-881F-B62F-BC34-FD767806B542}"/>
                  </a:ext>
                </a:extLst>
              </p:cNvPr>
              <p:cNvSpPr>
                <a:spLocks noGrp="1" noRot="1" noChangeAspect="1" noMove="1" noResize="1" noEditPoints="1" noAdjustHandles="1" noChangeArrowheads="1" noChangeShapeType="1" noTextEdit="1"/>
              </p:cNvSpPr>
              <p:nvPr>
                <p:ph idx="1"/>
              </p:nvPr>
            </p:nvSpPr>
            <p:spPr>
              <a:xfrm>
                <a:off x="454152" y="1470463"/>
                <a:ext cx="5641848" cy="4747457"/>
              </a:xfrm>
              <a:blipFill>
                <a:blip r:embed="rId3"/>
                <a:stretch>
                  <a:fillRect l="-432" t="-642" b="-385"/>
                </a:stretch>
              </a:blipFill>
              <a:ln w="19050">
                <a:noFill/>
              </a:ln>
            </p:spPr>
            <p:txBody>
              <a:bodyPr/>
              <a:lstStyle/>
              <a:p>
                <a:r>
                  <a:rPr lang="it-IT">
                    <a:noFill/>
                  </a:rPr>
                  <a:t> </a:t>
                </a:r>
              </a:p>
            </p:txBody>
          </p:sp>
        </mc:Fallback>
      </mc:AlternateContent>
      <p:pic>
        <p:nvPicPr>
          <p:cNvPr id="6" name="Immagine 5" descr="Immagine che contiene testo, diagramma, linea, Parallelo&#10;&#10;Descrizione generata automaticamente">
            <a:extLst>
              <a:ext uri="{FF2B5EF4-FFF2-40B4-BE49-F238E27FC236}">
                <a16:creationId xmlns:a16="http://schemas.microsoft.com/office/drawing/2014/main" id="{E728CCCE-6750-853D-83C4-70C166CC64D7}"/>
              </a:ext>
            </a:extLst>
          </p:cNvPr>
          <p:cNvPicPr>
            <a:picLocks noChangeAspect="1"/>
          </p:cNvPicPr>
          <p:nvPr/>
        </p:nvPicPr>
        <p:blipFill>
          <a:blip r:embed="rId4">
            <a:extLst>
              <a:ext uri="{28A0092B-C50C-407E-A947-70E740481C1C}">
                <a14:useLocalDpi xmlns:a14="http://schemas.microsoft.com/office/drawing/2010/main" val="0"/>
              </a:ext>
            </a:extLst>
          </a:blip>
          <a:srcRect l="9559" t="7671" r="52084" b="50000"/>
          <a:stretch/>
        </p:blipFill>
        <p:spPr>
          <a:xfrm>
            <a:off x="6350000" y="2179320"/>
            <a:ext cx="5075870" cy="2905760"/>
          </a:xfrm>
          <a:prstGeom prst="rect">
            <a:avLst/>
          </a:prstGeom>
        </p:spPr>
      </p:pic>
    </p:spTree>
    <p:extLst>
      <p:ext uri="{BB962C8B-B14F-4D97-AF65-F5344CB8AC3E}">
        <p14:creationId xmlns:p14="http://schemas.microsoft.com/office/powerpoint/2010/main" val="330152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anim calcmode="lin" valueType="num">
                                      <p:cBhvr additive="base">
                                        <p:cTn id="3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 calcmode="lin" valueType="num">
                                      <p:cBhvr additive="base">
                                        <p:cTn id="3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anim calcmode="lin" valueType="num">
                                      <p:cBhvr additive="base">
                                        <p:cTn id="4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anim calcmode="lin" valueType="num">
                                      <p:cBhvr additive="base">
                                        <p:cTn id="4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7" presetID="16" presetClass="entr" presetSubtype="21"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inVertical)">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0BC85-6E89-97DF-2D47-DF9AB7049F0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ACAAED-304D-B84D-B7DF-06BB8D0C9CC7}"/>
              </a:ext>
            </a:extLst>
          </p:cNvPr>
          <p:cNvSpPr>
            <a:spLocks noGrp="1"/>
          </p:cNvSpPr>
          <p:nvPr>
            <p:ph type="title"/>
          </p:nvPr>
        </p:nvSpPr>
        <p:spPr>
          <a:xfrm>
            <a:off x="838200" y="209292"/>
            <a:ext cx="9905460" cy="971551"/>
          </a:xfrm>
        </p:spPr>
        <p:txBody>
          <a:bodyPr>
            <a:normAutofit/>
          </a:bodyPr>
          <a:lstStyle/>
          <a:p>
            <a:r>
              <a:rPr lang="en-US" sz="3600" dirty="0"/>
              <a:t>Envelope analysis: derivative thresholding</a:t>
            </a:r>
          </a:p>
        </p:txBody>
      </p:sp>
      <p:sp>
        <p:nvSpPr>
          <p:cNvPr id="4" name="Segnaposto numero diapositiva 3">
            <a:extLst>
              <a:ext uri="{FF2B5EF4-FFF2-40B4-BE49-F238E27FC236}">
                <a16:creationId xmlns:a16="http://schemas.microsoft.com/office/drawing/2014/main" id="{1D102F26-9A37-37A3-8945-B88246599823}"/>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76DD5184-5B27-31B8-4E69-287A21ACB7B9}"/>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30730476-C946-1319-3C87-118BA83135C3}"/>
                  </a:ext>
                </a:extLst>
              </p:cNvPr>
              <p:cNvSpPr>
                <a:spLocks noGrp="1"/>
              </p:cNvSpPr>
              <p:nvPr>
                <p:ph idx="1"/>
              </p:nvPr>
            </p:nvSpPr>
            <p:spPr>
              <a:xfrm>
                <a:off x="454151" y="1470463"/>
                <a:ext cx="5641849" cy="4747457"/>
              </a:xfrm>
              <a:ln w="19050">
                <a:noFill/>
              </a:ln>
            </p:spPr>
            <p:txBody>
              <a:bodyPr>
                <a:noAutofit/>
              </a:bodyPr>
              <a:lstStyle/>
              <a:p>
                <a:pPr marL="0" indent="0">
                  <a:buNone/>
                </a:pPr>
                <a:r>
                  <a:rPr lang="en-GB" sz="1400" dirty="0"/>
                  <a:t>Once the derivative has been computed, finding where the curve is positive or negative is necessary. </a:t>
                </a:r>
              </a:p>
              <a:p>
                <a:pPr marL="0" indent="0">
                  <a:buNone/>
                </a:pPr>
                <a:r>
                  <a:rPr lang="en-GB" sz="1400" dirty="0"/>
                  <a:t>To do it, an </a:t>
                </a:r>
                <a:r>
                  <a:rPr lang="en-GB" sz="1400" b="1" dirty="0"/>
                  <a:t>asymmetric</a:t>
                </a:r>
                <a:r>
                  <a:rPr lang="en-GB" sz="1400" dirty="0"/>
                  <a:t> </a:t>
                </a:r>
                <a:r>
                  <a:rPr lang="en-GB" sz="1400" b="1" dirty="0"/>
                  <a:t>threshold</a:t>
                </a:r>
                <a:r>
                  <a:rPr lang="en-GB" sz="1400" dirty="0"/>
                  <a:t>, has been defined.</a:t>
                </a:r>
              </a:p>
              <a:p>
                <a:pPr marL="0" indent="0">
                  <a:lnSpc>
                    <a:spcPct val="100000"/>
                  </a:lnSpc>
                  <a:buNone/>
                </a:pPr>
                <a14:m>
                  <m:oMathPara xmlns:m="http://schemas.openxmlformats.org/officeDocument/2006/math">
                    <m:oMathParaPr>
                      <m:jc m:val="left"/>
                    </m:oMathParaPr>
                    <m:oMath xmlns:m="http://schemas.openxmlformats.org/officeDocument/2006/math">
                      <m:d>
                        <m:dPr>
                          <m:begChr m:val="{"/>
                          <m:endChr m:val=""/>
                          <m:ctrlPr>
                            <a:rPr lang="en-GB" sz="1200" i="1" smtClean="0">
                              <a:latin typeface="Cambria Math" panose="02040503050406030204" pitchFamily="18" charset="0"/>
                            </a:rPr>
                          </m:ctrlPr>
                        </m:dPr>
                        <m:e>
                          <m:eqArr>
                            <m:eqArrPr>
                              <m:ctrlPr>
                                <a:rPr lang="en-GB" sz="1200" i="1" smtClean="0">
                                  <a:latin typeface="Cambria Math" panose="02040503050406030204" pitchFamily="18" charset="0"/>
                                </a:rPr>
                              </m:ctrlPr>
                            </m:eqArrPr>
                            <m:e>
                              <m:r>
                                <a:rPr lang="it-IT" sz="1200" i="1">
                                  <a:latin typeface="Cambria Math" panose="02040503050406030204" pitchFamily="18" charset="0"/>
                                </a:rPr>
                                <m:t>𝑡</m:t>
                              </m:r>
                              <m:sSub>
                                <m:sSubPr>
                                  <m:ctrlPr>
                                    <a:rPr lang="it-IT" sz="1200" i="1">
                                      <a:latin typeface="Cambria Math" panose="02040503050406030204" pitchFamily="18" charset="0"/>
                                    </a:rPr>
                                  </m:ctrlPr>
                                </m:sSubPr>
                                <m:e>
                                  <m:r>
                                    <a:rPr lang="it-IT" sz="1200" i="1">
                                      <a:latin typeface="Cambria Math" panose="02040503050406030204" pitchFamily="18" charset="0"/>
                                    </a:rPr>
                                    <m:t>h</m:t>
                                  </m:r>
                                </m:e>
                                <m:sub>
                                  <m:r>
                                    <a:rPr lang="it-IT" sz="1200" i="1">
                                      <a:latin typeface="Cambria Math" panose="02040503050406030204" pitchFamily="18" charset="0"/>
                                    </a:rPr>
                                    <m:t>𝑢𝑝𝑝𝑒𝑟</m:t>
                                  </m:r>
                                </m:sub>
                              </m:sSub>
                              <m:r>
                                <a:rPr lang="it-IT" sz="1200" i="1">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𝛽</m:t>
                                  </m:r>
                                </m:e>
                                <m:sub>
                                  <m:r>
                                    <a:rPr lang="it-IT" sz="1200" i="1">
                                      <a:latin typeface="Cambria Math" panose="02040503050406030204" pitchFamily="18" charset="0"/>
                                      <a:ea typeface="Cambria Math" panose="02040503050406030204" pitchFamily="18" charset="0"/>
                                    </a:rPr>
                                    <m:t>1</m:t>
                                  </m:r>
                                </m:sub>
                              </m:sSub>
                              <m:r>
                                <a:rPr lang="it-IT" sz="1200" i="1">
                                  <a:latin typeface="Cambria Math" panose="02040503050406030204" pitchFamily="18" charset="0"/>
                                  <a:ea typeface="Cambria Math" panose="02040503050406030204" pitchFamily="18" charset="0"/>
                                </a:rPr>
                                <m:t>∗</m:t>
                              </m:r>
                              <m:d>
                                <m:dPr>
                                  <m:ctrlPr>
                                    <a:rPr lang="it-IT" sz="1200" i="1">
                                      <a:latin typeface="Cambria Math" panose="02040503050406030204" pitchFamily="18" charset="0"/>
                                    </a:rPr>
                                  </m:ctrlPr>
                                </m:dPr>
                                <m:e>
                                  <m:func>
                                    <m:funcPr>
                                      <m:ctrlPr>
                                        <a:rPr lang="it-IT" sz="1200" i="1">
                                          <a:latin typeface="Cambria Math" panose="02040503050406030204" pitchFamily="18" charset="0"/>
                                        </a:rPr>
                                      </m:ctrlPr>
                                    </m:funcPr>
                                    <m:fName>
                                      <m:r>
                                        <m:rPr>
                                          <m:sty m:val="p"/>
                                        </m:rPr>
                                        <a:rPr lang="it-IT" sz="1200">
                                          <a:latin typeface="Cambria Math" panose="02040503050406030204" pitchFamily="18" charset="0"/>
                                        </a:rPr>
                                        <m:t>m</m:t>
                                      </m:r>
                                      <m:r>
                                        <a:rPr lang="it-IT" sz="1200" i="1">
                                          <a:latin typeface="Cambria Math" panose="02040503050406030204" pitchFamily="18" charset="0"/>
                                        </a:rPr>
                                        <m:t>𝑎𝑥</m:t>
                                      </m:r>
                                    </m:fName>
                                    <m:e>
                                      <m:d>
                                        <m:dPr>
                                          <m:ctrlPr>
                                            <a:rPr lang="it-IT" sz="1200" i="1">
                                              <a:latin typeface="Cambria Math" panose="02040503050406030204" pitchFamily="18" charset="0"/>
                                            </a:rPr>
                                          </m:ctrlPr>
                                        </m:dPr>
                                        <m:e>
                                          <m:f>
                                            <m:fPr>
                                              <m:ctrlPr>
                                                <a:rPr lang="it-IT" sz="1200" i="1">
                                                  <a:latin typeface="Cambria Math" panose="02040503050406030204" pitchFamily="18" charset="0"/>
                                                </a:rPr>
                                              </m:ctrlPr>
                                            </m:fPr>
                                            <m:num>
                                              <m:r>
                                                <a:rPr lang="it-IT" sz="1200" i="1">
                                                  <a:latin typeface="Cambria Math" panose="02040503050406030204" pitchFamily="18" charset="0"/>
                                                </a:rPr>
                                                <m:t>𝑑𝐸𝑛𝑣</m:t>
                                              </m:r>
                                            </m:num>
                                            <m:den>
                                              <m:r>
                                                <a:rPr lang="it-IT" sz="1200" i="1">
                                                  <a:latin typeface="Cambria Math" panose="02040503050406030204" pitchFamily="18" charset="0"/>
                                                </a:rPr>
                                                <m:t>𝑑𝑡</m:t>
                                              </m:r>
                                            </m:den>
                                          </m:f>
                                        </m:e>
                                      </m:d>
                                    </m:e>
                                  </m:func>
                                </m:e>
                              </m:d>
                              <m:r>
                                <a:rPr lang="it-IT" sz="1200" b="0" i="1" smtClean="0">
                                  <a:latin typeface="Cambria Math" panose="02040503050406030204" pitchFamily="18" charset="0"/>
                                </a:rPr>
                                <m:t> </m:t>
                              </m:r>
                              <m:r>
                                <a:rPr lang="it-IT" sz="1200" b="0" i="1" smtClean="0">
                                  <a:latin typeface="Cambria Math" panose="02040503050406030204" pitchFamily="18" charset="0"/>
                                </a:rPr>
                                <m:t>𝑤h𝑒𝑟𝑒</m:t>
                              </m:r>
                              <m:r>
                                <a:rPr lang="it-IT" sz="1200" b="0" i="1" smtClean="0">
                                  <a:latin typeface="Cambria Math" panose="02040503050406030204" pitchFamily="18" charset="0"/>
                                </a:rPr>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𝛽</m:t>
                                  </m:r>
                                </m:e>
                                <m:sub>
                                  <m:r>
                                    <a:rPr lang="it-IT" sz="1200" b="0" i="1" smtClean="0">
                                      <a:latin typeface="Cambria Math" panose="02040503050406030204" pitchFamily="18" charset="0"/>
                                    </a:rPr>
                                    <m:t>1</m:t>
                                  </m:r>
                                </m:sub>
                              </m:sSub>
                              <m:r>
                                <a:rPr lang="it-IT" sz="1200" b="0" i="1" smtClean="0">
                                  <a:latin typeface="Cambria Math" panose="02040503050406030204" pitchFamily="18" charset="0"/>
                                </a:rPr>
                                <m:t>=0.002 </m:t>
                              </m:r>
                            </m:e>
                            <m:e>
                              <m:r>
                                <a:rPr lang="it-IT" sz="1200" i="1">
                                  <a:latin typeface="Cambria Math" panose="02040503050406030204" pitchFamily="18" charset="0"/>
                                </a:rPr>
                                <m:t>𝑡</m:t>
                              </m:r>
                              <m:sSub>
                                <m:sSubPr>
                                  <m:ctrlPr>
                                    <a:rPr lang="it-IT" sz="1200" i="1">
                                      <a:latin typeface="Cambria Math" panose="02040503050406030204" pitchFamily="18" charset="0"/>
                                    </a:rPr>
                                  </m:ctrlPr>
                                </m:sSubPr>
                                <m:e>
                                  <m:r>
                                    <a:rPr lang="it-IT" sz="1200" i="1">
                                      <a:latin typeface="Cambria Math" panose="02040503050406030204" pitchFamily="18" charset="0"/>
                                    </a:rPr>
                                    <m:t>h</m:t>
                                  </m:r>
                                </m:e>
                                <m:sub>
                                  <m:r>
                                    <a:rPr lang="it-IT" sz="1200" b="0" i="1" smtClean="0">
                                      <a:latin typeface="Cambria Math" panose="02040503050406030204" pitchFamily="18" charset="0"/>
                                    </a:rPr>
                                    <m:t>𝑙𝑜𝑤𝑒𝑟</m:t>
                                  </m:r>
                                </m:sub>
                              </m:sSub>
                              <m:r>
                                <a:rPr lang="it-IT" sz="1200" i="1">
                                  <a:latin typeface="Cambria Math" panose="02040503050406030204" pitchFamily="18" charset="0"/>
                                </a:rPr>
                                <m:t>=</m:t>
                              </m:r>
                              <m:sSub>
                                <m:sSubPr>
                                  <m:ctrlPr>
                                    <a:rPr lang="it-IT" sz="1200" i="1">
                                      <a:latin typeface="Cambria Math" panose="02040503050406030204" pitchFamily="18" charset="0"/>
                                      <a:ea typeface="Cambria Math" panose="02040503050406030204" pitchFamily="18" charset="0"/>
                                    </a:rPr>
                                  </m:ctrlPr>
                                </m:sSubPr>
                                <m:e>
                                  <m:r>
                                    <a:rPr lang="it-IT" sz="1200" i="1">
                                      <a:latin typeface="Cambria Math" panose="02040503050406030204" pitchFamily="18" charset="0"/>
                                      <a:ea typeface="Cambria Math" panose="02040503050406030204" pitchFamily="18" charset="0"/>
                                    </a:rPr>
                                    <m:t>𝛽</m:t>
                                  </m:r>
                                </m:e>
                                <m:sub>
                                  <m:r>
                                    <a:rPr lang="it-IT" sz="1200" b="0" i="1" smtClean="0">
                                      <a:latin typeface="Cambria Math" panose="02040503050406030204" pitchFamily="18" charset="0"/>
                                      <a:ea typeface="Cambria Math" panose="02040503050406030204" pitchFamily="18" charset="0"/>
                                    </a:rPr>
                                    <m:t>2</m:t>
                                  </m:r>
                                </m:sub>
                              </m:sSub>
                              <m:r>
                                <a:rPr lang="it-IT" sz="1200" i="1">
                                  <a:latin typeface="Cambria Math" panose="02040503050406030204" pitchFamily="18" charset="0"/>
                                  <a:ea typeface="Cambria Math" panose="02040503050406030204" pitchFamily="18" charset="0"/>
                                </a:rPr>
                                <m:t>∗</m:t>
                              </m:r>
                              <m:d>
                                <m:dPr>
                                  <m:ctrlPr>
                                    <a:rPr lang="it-IT" sz="1200" i="1">
                                      <a:latin typeface="Cambria Math" panose="02040503050406030204" pitchFamily="18" charset="0"/>
                                    </a:rPr>
                                  </m:ctrlPr>
                                </m:dPr>
                                <m:e>
                                  <m:func>
                                    <m:funcPr>
                                      <m:ctrlPr>
                                        <a:rPr lang="it-IT" sz="1200" i="1" smtClean="0">
                                          <a:latin typeface="Cambria Math" panose="02040503050406030204" pitchFamily="18" charset="0"/>
                                        </a:rPr>
                                      </m:ctrlPr>
                                    </m:funcPr>
                                    <m:fName>
                                      <m:r>
                                        <m:rPr>
                                          <m:sty m:val="p"/>
                                        </m:rPr>
                                        <a:rPr lang="it-IT" sz="1200">
                                          <a:latin typeface="Cambria Math" panose="02040503050406030204" pitchFamily="18" charset="0"/>
                                        </a:rPr>
                                        <m:t>m</m:t>
                                      </m:r>
                                      <m:r>
                                        <a:rPr lang="it-IT" sz="1200" b="0" i="1" smtClean="0">
                                          <a:latin typeface="Cambria Math" panose="02040503050406030204" pitchFamily="18" charset="0"/>
                                        </a:rPr>
                                        <m:t>𝑖𝑛</m:t>
                                      </m:r>
                                    </m:fName>
                                    <m:e>
                                      <m:d>
                                        <m:dPr>
                                          <m:ctrlPr>
                                            <a:rPr lang="it-IT" sz="1200" i="1">
                                              <a:latin typeface="Cambria Math" panose="02040503050406030204" pitchFamily="18" charset="0"/>
                                            </a:rPr>
                                          </m:ctrlPr>
                                        </m:dPr>
                                        <m:e>
                                          <m:f>
                                            <m:fPr>
                                              <m:ctrlPr>
                                                <a:rPr lang="it-IT" sz="1200" i="1">
                                                  <a:latin typeface="Cambria Math" panose="02040503050406030204" pitchFamily="18" charset="0"/>
                                                </a:rPr>
                                              </m:ctrlPr>
                                            </m:fPr>
                                            <m:num>
                                              <m:r>
                                                <a:rPr lang="it-IT" sz="1200" i="1">
                                                  <a:latin typeface="Cambria Math" panose="02040503050406030204" pitchFamily="18" charset="0"/>
                                                </a:rPr>
                                                <m:t>𝑑𝐸𝑛𝑣</m:t>
                                              </m:r>
                                            </m:num>
                                            <m:den>
                                              <m:r>
                                                <a:rPr lang="it-IT" sz="1200" i="1">
                                                  <a:latin typeface="Cambria Math" panose="02040503050406030204" pitchFamily="18" charset="0"/>
                                                </a:rPr>
                                                <m:t>𝑑𝑡</m:t>
                                              </m:r>
                                            </m:den>
                                          </m:f>
                                        </m:e>
                                      </m:d>
                                    </m:e>
                                  </m:func>
                                </m:e>
                              </m:d>
                              <m:r>
                                <a:rPr lang="it-IT" sz="1200" b="0" i="1" smtClean="0">
                                  <a:latin typeface="Cambria Math" panose="02040503050406030204" pitchFamily="18" charset="0"/>
                                </a:rPr>
                                <m:t> </m:t>
                              </m:r>
                              <m:r>
                                <a:rPr lang="it-IT" sz="1200" b="0" i="1" smtClean="0">
                                  <a:latin typeface="Cambria Math" panose="02040503050406030204" pitchFamily="18" charset="0"/>
                                </a:rPr>
                                <m:t>𝑤h𝑒𝑟𝑒</m:t>
                              </m:r>
                              <m:r>
                                <a:rPr lang="it-IT" sz="1200" b="0" i="1" smtClean="0">
                                  <a:latin typeface="Cambria Math" panose="02040503050406030204" pitchFamily="18" charset="0"/>
                                </a:rPr>
                                <m:t>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𝛽</m:t>
                                  </m:r>
                                </m:e>
                                <m:sub>
                                  <m:r>
                                    <a:rPr lang="it-IT" sz="1200" b="0" i="1" smtClean="0">
                                      <a:latin typeface="Cambria Math" panose="02040503050406030204" pitchFamily="18" charset="0"/>
                                    </a:rPr>
                                    <m:t>2</m:t>
                                  </m:r>
                                </m:sub>
                              </m:sSub>
                              <m:r>
                                <a:rPr lang="it-IT" sz="1200" b="0" i="1" smtClean="0">
                                  <a:latin typeface="Cambria Math" panose="02040503050406030204" pitchFamily="18" charset="0"/>
                                </a:rPr>
                                <m:t>=50∗</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𝛽</m:t>
                                  </m:r>
                                </m:e>
                                <m:sub>
                                  <m:r>
                                    <a:rPr lang="it-IT" sz="1200" b="0" i="1" smtClean="0">
                                      <a:latin typeface="Cambria Math" panose="02040503050406030204" pitchFamily="18" charset="0"/>
                                    </a:rPr>
                                    <m:t>1</m:t>
                                  </m:r>
                                </m:sub>
                              </m:sSub>
                            </m:e>
                          </m:eqArr>
                        </m:e>
                      </m:d>
                    </m:oMath>
                  </m:oMathPara>
                </a14:m>
                <a:endParaRPr lang="en-GB" sz="1400" dirty="0"/>
              </a:p>
              <a:p>
                <a:pPr marL="0" indent="0">
                  <a:buNone/>
                </a:pPr>
                <a:r>
                  <a:rPr lang="en-GB" sz="1400" dirty="0"/>
                  <a:t> With the defined threshold </a:t>
                </a:r>
                <a:r>
                  <a:rPr lang="en-GB" sz="1400" b="1" dirty="0"/>
                  <a:t>two logical maps have been defined</a:t>
                </a:r>
                <a:r>
                  <a:rPr lang="en-GB" sz="1400" dirty="0"/>
                  <a:t>:</a:t>
                </a:r>
              </a:p>
              <a:p>
                <a:r>
                  <a:rPr lang="en-GB" sz="1400" b="1" dirty="0" err="1">
                    <a:solidFill>
                      <a:srgbClr val="C00000"/>
                    </a:solidFill>
                  </a:rPr>
                  <a:t>Map_upper</a:t>
                </a:r>
                <a:r>
                  <a:rPr lang="en-GB" sz="1400" b="1" dirty="0">
                    <a:solidFill>
                      <a:srgbClr val="C00000"/>
                    </a:solidFill>
                  </a:rPr>
                  <a:t>: </a:t>
                </a:r>
                <a:r>
                  <a:rPr lang="en-GB" sz="1400" dirty="0"/>
                  <a:t>points of positive derivative</a:t>
                </a:r>
              </a:p>
              <a:p>
                <a:r>
                  <a:rPr lang="en-GB" sz="1400" b="1" dirty="0" err="1">
                    <a:solidFill>
                      <a:srgbClr val="7030A0"/>
                    </a:solidFill>
                  </a:rPr>
                  <a:t>Map_lower</a:t>
                </a:r>
                <a:r>
                  <a:rPr lang="en-GB" sz="1400" b="1" dirty="0">
                    <a:solidFill>
                      <a:srgbClr val="7030A0"/>
                    </a:solidFill>
                  </a:rPr>
                  <a:t>: </a:t>
                </a:r>
                <a:r>
                  <a:rPr lang="en-GB" sz="1400" dirty="0"/>
                  <a:t>points of negative derivative</a:t>
                </a:r>
              </a:p>
              <a:p>
                <a:pPr marL="0" indent="0">
                  <a:buNone/>
                </a:pPr>
                <a:r>
                  <a:rPr lang="en-GB" sz="1100" i="1" dirty="0"/>
                  <a:t>These maps are made of runs of 1 and 0 and, from now on, a single run of the </a:t>
                </a:r>
                <a:r>
                  <a:rPr lang="en-GB" sz="1100" i="1" dirty="0" err="1"/>
                  <a:t>map_upper</a:t>
                </a:r>
                <a:r>
                  <a:rPr lang="en-GB" sz="1100" i="1" dirty="0"/>
                  <a:t> will be called “</a:t>
                </a:r>
                <a:r>
                  <a:rPr lang="en-GB" sz="1100" b="1" i="1" dirty="0">
                    <a:solidFill>
                      <a:srgbClr val="C00000"/>
                    </a:solidFill>
                  </a:rPr>
                  <a:t>positive</a:t>
                </a:r>
                <a:r>
                  <a:rPr lang="en-GB" sz="1100" i="1" dirty="0"/>
                  <a:t> </a:t>
                </a:r>
                <a:r>
                  <a:rPr lang="en-GB" sz="1100" b="1" i="1" dirty="0">
                    <a:solidFill>
                      <a:srgbClr val="C00000"/>
                    </a:solidFill>
                  </a:rPr>
                  <a:t>runs</a:t>
                </a:r>
                <a:r>
                  <a:rPr lang="en-GB" sz="1100" i="1" dirty="0"/>
                  <a:t>”, and a single run of </a:t>
                </a:r>
                <a:r>
                  <a:rPr lang="en-GB" sz="1100" i="1" dirty="0" err="1"/>
                  <a:t>map_lower</a:t>
                </a:r>
                <a:r>
                  <a:rPr lang="en-GB" sz="1100" i="1" dirty="0"/>
                  <a:t> will be called “</a:t>
                </a:r>
                <a:r>
                  <a:rPr lang="en-GB" sz="1100" b="1" i="1" dirty="0">
                    <a:solidFill>
                      <a:srgbClr val="7030A0"/>
                    </a:solidFill>
                  </a:rPr>
                  <a:t>negative</a:t>
                </a:r>
                <a:r>
                  <a:rPr lang="en-GB" sz="1100" i="1" dirty="0"/>
                  <a:t> </a:t>
                </a:r>
                <a:r>
                  <a:rPr lang="en-GB" sz="1100" b="1" i="1" dirty="0">
                    <a:solidFill>
                      <a:srgbClr val="7030A0"/>
                    </a:solidFill>
                  </a:rPr>
                  <a:t>runs</a:t>
                </a:r>
                <a:r>
                  <a:rPr lang="en-GB" sz="1100" i="1" dirty="0"/>
                  <a:t>”.</a:t>
                </a:r>
                <a:endParaRPr lang="en-GB" sz="1400" dirty="0"/>
              </a:p>
              <a:p>
                <a:pPr marL="0" indent="0">
                  <a:buNone/>
                </a:pPr>
                <a:r>
                  <a:rPr lang="en-GB" sz="1400" dirty="0"/>
                  <a:t>Then, </a:t>
                </a:r>
                <a:r>
                  <a:rPr lang="en-GB" sz="1400" b="1" dirty="0"/>
                  <a:t>inadmissible areas have been merged or removed</a:t>
                </a:r>
                <a:r>
                  <a:rPr lang="en-GB" sz="1400" dirty="0"/>
                  <a:t> according to these criterions:</a:t>
                </a:r>
              </a:p>
              <a:p>
                <a:pPr>
                  <a:buFont typeface="+mj-lt"/>
                  <a:buAutoNum type="arabicPeriod"/>
                </a:pPr>
                <a:r>
                  <a:rPr lang="en-GB" sz="1400" dirty="0"/>
                  <a:t> Two (or more) positive runs not interrupted by a negative one are forced to be divided with a negative run insertion. The same is done with runs of map lower not interrupted by a positive run.</a:t>
                </a:r>
              </a:p>
              <a:p>
                <a:pPr>
                  <a:buFont typeface="+mj-lt"/>
                  <a:buAutoNum type="arabicPeriod"/>
                </a:pPr>
                <a:r>
                  <a:rPr lang="en-GB" sz="1400" dirty="0"/>
                  <a:t>Because the envelope has only positive peaks,</a:t>
                </a:r>
                <a:r>
                  <a:rPr lang="en-US" sz="1400" dirty="0"/>
                  <a:t> first run cannot be negative and last one cannot be positive.</a:t>
                </a:r>
                <a:endParaRPr lang="en-GB" sz="1400" dirty="0"/>
              </a:p>
            </p:txBody>
          </p:sp>
        </mc:Choice>
        <mc:Fallback>
          <p:sp>
            <p:nvSpPr>
              <p:cNvPr id="9" name="Segnaposto contenuto 2">
                <a:extLst>
                  <a:ext uri="{FF2B5EF4-FFF2-40B4-BE49-F238E27FC236}">
                    <a16:creationId xmlns:a16="http://schemas.microsoft.com/office/drawing/2014/main" id="{30730476-C946-1319-3C87-118BA83135C3}"/>
                  </a:ext>
                </a:extLst>
              </p:cNvPr>
              <p:cNvSpPr>
                <a:spLocks noGrp="1" noRot="1" noChangeAspect="1" noMove="1" noResize="1" noEditPoints="1" noAdjustHandles="1" noChangeArrowheads="1" noChangeShapeType="1" noTextEdit="1"/>
              </p:cNvSpPr>
              <p:nvPr>
                <p:ph idx="1"/>
              </p:nvPr>
            </p:nvSpPr>
            <p:spPr>
              <a:xfrm>
                <a:off x="454151" y="1470463"/>
                <a:ext cx="5641849" cy="4747457"/>
              </a:xfrm>
              <a:blipFill>
                <a:blip r:embed="rId3"/>
                <a:stretch>
                  <a:fillRect l="-324" t="-642" r="-432" b="-2311"/>
                </a:stretch>
              </a:blipFill>
              <a:ln w="19050">
                <a:noFill/>
              </a:ln>
            </p:spPr>
            <p:txBody>
              <a:bodyPr/>
              <a:lstStyle/>
              <a:p>
                <a:r>
                  <a:rPr lang="it-IT">
                    <a:noFill/>
                  </a:rPr>
                  <a:t> </a:t>
                </a:r>
              </a:p>
            </p:txBody>
          </p:sp>
        </mc:Fallback>
      </mc:AlternateContent>
      <p:sp>
        <p:nvSpPr>
          <p:cNvPr id="6" name="Rettangolo con angoli arrotondati 5">
            <a:extLst>
              <a:ext uri="{FF2B5EF4-FFF2-40B4-BE49-F238E27FC236}">
                <a16:creationId xmlns:a16="http://schemas.microsoft.com/office/drawing/2014/main" id="{EBE24A48-E0BB-1C8A-3E79-FB51B36E7638}"/>
              </a:ext>
            </a:extLst>
          </p:cNvPr>
          <p:cNvSpPr/>
          <p:nvPr/>
        </p:nvSpPr>
        <p:spPr>
          <a:xfrm>
            <a:off x="4160281" y="2284368"/>
            <a:ext cx="1630649" cy="3531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t>Higher  sensibility to ascends</a:t>
            </a:r>
          </a:p>
        </p:txBody>
      </p:sp>
      <p:sp>
        <p:nvSpPr>
          <p:cNvPr id="7" name="Rettangolo con angoli arrotondati 6">
            <a:extLst>
              <a:ext uri="{FF2B5EF4-FFF2-40B4-BE49-F238E27FC236}">
                <a16:creationId xmlns:a16="http://schemas.microsoft.com/office/drawing/2014/main" id="{16DD6C13-2FC5-B9C0-99E1-87CF7972AF76}"/>
              </a:ext>
            </a:extLst>
          </p:cNvPr>
          <p:cNvSpPr/>
          <p:nvPr/>
        </p:nvSpPr>
        <p:spPr>
          <a:xfrm>
            <a:off x="4160281" y="2730615"/>
            <a:ext cx="1630649" cy="3175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t>Lower sensibility to descends</a:t>
            </a:r>
          </a:p>
        </p:txBody>
      </p:sp>
      <p:pic>
        <p:nvPicPr>
          <p:cNvPr id="10" name="Immagine 9" descr="Immagine che contiene testo, diagramma, linea, Parallelo&#10;&#10;Descrizione generata automaticamente">
            <a:extLst>
              <a:ext uri="{FF2B5EF4-FFF2-40B4-BE49-F238E27FC236}">
                <a16:creationId xmlns:a16="http://schemas.microsoft.com/office/drawing/2014/main" id="{06E98920-FCEA-947B-907C-895318788A77}"/>
              </a:ext>
            </a:extLst>
          </p:cNvPr>
          <p:cNvPicPr>
            <a:picLocks noChangeAspect="1"/>
          </p:cNvPicPr>
          <p:nvPr/>
        </p:nvPicPr>
        <p:blipFill>
          <a:blip r:embed="rId4">
            <a:extLst>
              <a:ext uri="{28A0092B-C50C-407E-A947-70E740481C1C}">
                <a14:useLocalDpi xmlns:a14="http://schemas.microsoft.com/office/drawing/2010/main" val="0"/>
              </a:ext>
            </a:extLst>
          </a:blip>
          <a:srcRect l="52500" t="7510" r="7769" b="51526"/>
          <a:stretch/>
        </p:blipFill>
        <p:spPr>
          <a:xfrm>
            <a:off x="6368476" y="1518360"/>
            <a:ext cx="4265602" cy="2281479"/>
          </a:xfrm>
          <a:prstGeom prst="rect">
            <a:avLst/>
          </a:prstGeom>
        </p:spPr>
      </p:pic>
      <p:pic>
        <p:nvPicPr>
          <p:cNvPr id="11" name="Immagine 10" descr="Immagine che contiene testo, diagramma, linea, Parallelo&#10;&#10;Descrizione generata automaticamente">
            <a:extLst>
              <a:ext uri="{FF2B5EF4-FFF2-40B4-BE49-F238E27FC236}">
                <a16:creationId xmlns:a16="http://schemas.microsoft.com/office/drawing/2014/main" id="{31C320EF-6BFD-7FB9-B502-9132362BC59B}"/>
              </a:ext>
            </a:extLst>
          </p:cNvPr>
          <p:cNvPicPr>
            <a:picLocks noChangeAspect="1"/>
          </p:cNvPicPr>
          <p:nvPr/>
        </p:nvPicPr>
        <p:blipFill>
          <a:blip r:embed="rId4">
            <a:extLst>
              <a:ext uri="{28A0092B-C50C-407E-A947-70E740481C1C}">
                <a14:useLocalDpi xmlns:a14="http://schemas.microsoft.com/office/drawing/2010/main" val="0"/>
              </a:ext>
            </a:extLst>
          </a:blip>
          <a:srcRect l="9318" t="53761" r="53225" b="4744"/>
          <a:stretch/>
        </p:blipFill>
        <p:spPr>
          <a:xfrm>
            <a:off x="6448035" y="3958621"/>
            <a:ext cx="4106484" cy="2281478"/>
          </a:xfrm>
          <a:prstGeom prst="rect">
            <a:avLst/>
          </a:prstGeom>
        </p:spPr>
      </p:pic>
    </p:spTree>
    <p:extLst>
      <p:ext uri="{BB962C8B-B14F-4D97-AF65-F5344CB8AC3E}">
        <p14:creationId xmlns:p14="http://schemas.microsoft.com/office/powerpoint/2010/main" val="280401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
                                            <p:txEl>
                                              <p:pRg st="7" end="7"/>
                                            </p:txEl>
                                          </p:spTgt>
                                        </p:tgtEl>
                                        <p:attrNameLst>
                                          <p:attrName>style.visibility</p:attrName>
                                        </p:attrNameLst>
                                      </p:cBhvr>
                                      <p:to>
                                        <p:strVal val="visible"/>
                                      </p:to>
                                    </p:set>
                                    <p:anim calcmode="lin" valueType="num">
                                      <p:cBhvr additive="base">
                                        <p:cTn id="28"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 calcmode="lin" valueType="num">
                                      <p:cBhvr additive="base">
                                        <p:cTn id="32"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 calcmode="lin" valueType="num">
                                      <p:cBhvr additive="base">
                                        <p:cTn id="36"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8" presetID="16" presetClass="entr" presetSubtype="2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1EBBF-4563-832C-1709-C871168DDE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9C54B87-CA26-F513-898C-5D0635B62F48}"/>
              </a:ext>
            </a:extLst>
          </p:cNvPr>
          <p:cNvSpPr>
            <a:spLocks noGrp="1"/>
          </p:cNvSpPr>
          <p:nvPr>
            <p:ph type="title"/>
          </p:nvPr>
        </p:nvSpPr>
        <p:spPr>
          <a:xfrm>
            <a:off x="838200" y="209292"/>
            <a:ext cx="9905460" cy="971551"/>
          </a:xfrm>
        </p:spPr>
        <p:txBody>
          <a:bodyPr>
            <a:normAutofit/>
          </a:bodyPr>
          <a:lstStyle/>
          <a:p>
            <a:r>
              <a:rPr lang="en-US" sz="3600" dirty="0"/>
              <a:t>Envelope analysis: time threshold definition</a:t>
            </a:r>
          </a:p>
        </p:txBody>
      </p:sp>
      <p:sp>
        <p:nvSpPr>
          <p:cNvPr id="4" name="Segnaposto numero diapositiva 3">
            <a:extLst>
              <a:ext uri="{FF2B5EF4-FFF2-40B4-BE49-F238E27FC236}">
                <a16:creationId xmlns:a16="http://schemas.microsoft.com/office/drawing/2014/main" id="{BF60ABEE-6F9F-1E11-3222-4BD3ED7F7B80}"/>
              </a:ext>
            </a:extLst>
          </p:cNvPr>
          <p:cNvSpPr>
            <a:spLocks noGrp="1"/>
          </p:cNvSpPr>
          <p:nvPr>
            <p:ph type="sldNum" sz="quarter" idx="12"/>
          </p:nvPr>
        </p:nvSpPr>
        <p:spPr/>
        <p:txBody>
          <a:bodyPr/>
          <a:lstStyle/>
          <a:p>
            <a:fld id="{2FA0223F-D95A-431D-9A71-EDA7FA0C2F5B}" type="slidenum">
              <a:rPr lang="en-US" smtClean="0"/>
              <a:t>8</a:t>
            </a:fld>
            <a:endParaRPr lang="en-US"/>
          </a:p>
        </p:txBody>
      </p:sp>
      <p:sp>
        <p:nvSpPr>
          <p:cNvPr id="12" name="Rettangolo 11">
            <a:extLst>
              <a:ext uri="{FF2B5EF4-FFF2-40B4-BE49-F238E27FC236}">
                <a16:creationId xmlns:a16="http://schemas.microsoft.com/office/drawing/2014/main" id="{8807B5EC-AE6C-041F-0F70-76864BC10FF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70DF70C3-1660-C07D-3225-C444B7EE380D}"/>
              </a:ext>
            </a:extLst>
          </p:cNvPr>
          <p:cNvSpPr>
            <a:spLocks noGrp="1"/>
          </p:cNvSpPr>
          <p:nvPr>
            <p:ph idx="1"/>
          </p:nvPr>
        </p:nvSpPr>
        <p:spPr>
          <a:xfrm>
            <a:off x="454152" y="1470463"/>
            <a:ext cx="4178808" cy="4747457"/>
          </a:xfrm>
          <a:ln w="19050">
            <a:noFill/>
          </a:ln>
        </p:spPr>
        <p:txBody>
          <a:bodyPr>
            <a:noAutofit/>
          </a:bodyPr>
          <a:lstStyle/>
          <a:p>
            <a:pPr marL="0" indent="0">
              <a:buNone/>
            </a:pPr>
            <a:r>
              <a:rPr lang="en-GB" sz="1400" dirty="0"/>
              <a:t>Finally, time threshold can be computed easily: </a:t>
            </a:r>
          </a:p>
          <a:p>
            <a:r>
              <a:rPr lang="en-GB" sz="1400" dirty="0"/>
              <a:t>First point of each positive run </a:t>
            </a:r>
            <a:r>
              <a:rPr lang="en-GB" sz="1400" b="1" dirty="0">
                <a:solidFill>
                  <a:schemeClr val="accent6"/>
                </a:solidFill>
              </a:rPr>
              <a:t>begins</a:t>
            </a:r>
            <a:r>
              <a:rPr lang="en-GB" sz="1400" dirty="0"/>
              <a:t> an active portion</a:t>
            </a:r>
          </a:p>
          <a:p>
            <a:r>
              <a:rPr lang="en-GB" sz="1400" dirty="0"/>
              <a:t>Last point of each negative run </a:t>
            </a:r>
            <a:r>
              <a:rPr lang="en-GB" sz="1400" b="1" dirty="0">
                <a:solidFill>
                  <a:srgbClr val="C00000"/>
                </a:solidFill>
              </a:rPr>
              <a:t>ends</a:t>
            </a:r>
            <a:r>
              <a:rPr lang="en-GB" sz="1400" dirty="0"/>
              <a:t> the active portion</a:t>
            </a:r>
          </a:p>
        </p:txBody>
      </p:sp>
      <p:pic>
        <p:nvPicPr>
          <p:cNvPr id="3" name="Immagine 2" descr="Immagine che contiene testo, diagramma, linea, Parallelo&#10;&#10;Descrizione generata automaticamente">
            <a:extLst>
              <a:ext uri="{FF2B5EF4-FFF2-40B4-BE49-F238E27FC236}">
                <a16:creationId xmlns:a16="http://schemas.microsoft.com/office/drawing/2014/main" id="{F6D905A2-AA17-BE2D-604C-95FE3235D39F}"/>
              </a:ext>
            </a:extLst>
          </p:cNvPr>
          <p:cNvPicPr>
            <a:picLocks noChangeAspect="1"/>
          </p:cNvPicPr>
          <p:nvPr/>
        </p:nvPicPr>
        <p:blipFill>
          <a:blip r:embed="rId3">
            <a:extLst>
              <a:ext uri="{28A0092B-C50C-407E-A947-70E740481C1C}">
                <a14:useLocalDpi xmlns:a14="http://schemas.microsoft.com/office/drawing/2010/main" val="0"/>
              </a:ext>
            </a:extLst>
          </a:blip>
          <a:srcRect l="8974" t="3521" r="9001" b="5002"/>
          <a:stretch/>
        </p:blipFill>
        <p:spPr>
          <a:xfrm>
            <a:off x="4500879" y="1702415"/>
            <a:ext cx="7404213" cy="4283551"/>
          </a:xfrm>
          <a:prstGeom prst="rect">
            <a:avLst/>
          </a:prstGeom>
        </p:spPr>
      </p:pic>
    </p:spTree>
    <p:extLst>
      <p:ext uri="{BB962C8B-B14F-4D97-AF65-F5344CB8AC3E}">
        <p14:creationId xmlns:p14="http://schemas.microsoft.com/office/powerpoint/2010/main" val="208702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0A2D-8845-AFC4-4755-DE23F4071CC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2B62551-8267-BB1E-1E76-DB035794A4A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1C033DAE-A1E9-E11B-28D5-0ADDD1AABD5F}"/>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Aim of envelope analysis</a:t>
            </a:r>
          </a:p>
          <a:p>
            <a:r>
              <a:rPr lang="en-US" sz="2000" dirty="0">
                <a:solidFill>
                  <a:schemeClr val="bg1">
                    <a:lumMod val="75000"/>
                  </a:schemeClr>
                </a:solidFill>
              </a:rPr>
              <a:t>Envelope analysis pipeline</a:t>
            </a:r>
          </a:p>
          <a:p>
            <a:pPr lvl="1"/>
            <a:r>
              <a:rPr lang="en-US" sz="1600" dirty="0">
                <a:solidFill>
                  <a:schemeClr val="bg1">
                    <a:lumMod val="75000"/>
                  </a:schemeClr>
                </a:solidFill>
              </a:rPr>
              <a:t>Envelope derivative</a:t>
            </a:r>
          </a:p>
          <a:p>
            <a:pPr lvl="1"/>
            <a:r>
              <a:rPr lang="en-US" sz="1600" dirty="0">
                <a:solidFill>
                  <a:schemeClr val="bg1">
                    <a:lumMod val="75000"/>
                  </a:schemeClr>
                </a:solidFill>
              </a:rPr>
              <a:t>Derivative thresholding and merging </a:t>
            </a:r>
          </a:p>
          <a:p>
            <a:pPr lvl="1"/>
            <a:r>
              <a:rPr lang="en-US" sz="1600" dirty="0">
                <a:solidFill>
                  <a:schemeClr val="bg1">
                    <a:lumMod val="75000"/>
                  </a:schemeClr>
                </a:solidFill>
              </a:rPr>
              <a:t>Time thresholds definition</a:t>
            </a:r>
          </a:p>
          <a:p>
            <a:r>
              <a:rPr lang="en-US" sz="2000" dirty="0"/>
              <a:t>Results</a:t>
            </a:r>
          </a:p>
          <a:p>
            <a:r>
              <a:rPr lang="en-US" sz="2000" dirty="0">
                <a:solidFill>
                  <a:schemeClr val="bg1">
                    <a:lumMod val="75000"/>
                  </a:schemeClr>
                </a:solidFill>
              </a:rPr>
              <a:t>Proposed features</a:t>
            </a:r>
          </a:p>
          <a:p>
            <a:r>
              <a:rPr lang="en-US" sz="2000" dirty="0">
                <a:solidFill>
                  <a:schemeClr val="bg1">
                    <a:lumMod val="75000"/>
                  </a:schemeClr>
                </a:solidFill>
              </a:rPr>
              <a:t>Improving KB classifier</a:t>
            </a:r>
          </a:p>
          <a:p>
            <a:r>
              <a:rPr lang="en-US" sz="2000" dirty="0">
                <a:solidFill>
                  <a:schemeClr val="bg1">
                    <a:lumMod val="75000"/>
                  </a:schemeClr>
                </a:solidFill>
              </a:rPr>
              <a:t>Conclusions</a:t>
            </a:r>
          </a:p>
          <a:p>
            <a:r>
              <a:rPr lang="en-US" sz="2000" dirty="0">
                <a:solidFill>
                  <a:schemeClr val="bg1">
                    <a:lumMod val="75000"/>
                  </a:schemeClr>
                </a:solidFill>
              </a:rPr>
              <a:t>Appendix: not discriminative features</a:t>
            </a:r>
          </a:p>
        </p:txBody>
      </p:sp>
      <p:sp>
        <p:nvSpPr>
          <p:cNvPr id="4" name="Segnaposto numero diapositiva 3">
            <a:extLst>
              <a:ext uri="{FF2B5EF4-FFF2-40B4-BE49-F238E27FC236}">
                <a16:creationId xmlns:a16="http://schemas.microsoft.com/office/drawing/2014/main" id="{FDB35993-A91A-0A35-9CC3-9304FB80A16B}"/>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2783028369"/>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5052</TotalTime>
  <Words>2396</Words>
  <Application>Microsoft Office PowerPoint</Application>
  <PresentationFormat>Widescreen</PresentationFormat>
  <Paragraphs>436</Paragraphs>
  <Slides>31</Slides>
  <Notes>30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Aptos</vt:lpstr>
      <vt:lpstr>Arial</vt:lpstr>
      <vt:lpstr>Calibri</vt:lpstr>
      <vt:lpstr>Cambria Math</vt:lpstr>
      <vt:lpstr>1_Tema di Office</vt:lpstr>
      <vt:lpstr>Presentazione standard di PowerPoint</vt:lpstr>
      <vt:lpstr>Outline </vt:lpstr>
      <vt:lpstr>Outline </vt:lpstr>
      <vt:lpstr>Aim of envelope analysis</vt:lpstr>
      <vt:lpstr>Outline </vt:lpstr>
      <vt:lpstr>Envelope analysis: derivative computation</vt:lpstr>
      <vt:lpstr>Envelope analysis: derivative thresholding</vt:lpstr>
      <vt:lpstr>Envelope analysis: time threshold definition</vt:lpstr>
      <vt:lpstr>Outline </vt:lpstr>
      <vt:lpstr>MAP A example</vt:lpstr>
      <vt:lpstr>MAP B example</vt:lpstr>
      <vt:lpstr>MAP C example</vt:lpstr>
      <vt:lpstr>The over-detecting problem</vt:lpstr>
      <vt:lpstr>Outline </vt:lpstr>
      <vt:lpstr>Envelope peak 1 (highest) position and value</vt:lpstr>
      <vt:lpstr>Envelope peak 3 (third highest) position and value</vt:lpstr>
      <vt:lpstr>Signals absolute peak 1 (highest) position and value</vt:lpstr>
      <vt:lpstr>Signal absolute peak 3 (third highest) position and value</vt:lpstr>
      <vt:lpstr>Atrial-to-ventricular envelope peaks ratio</vt:lpstr>
      <vt:lpstr>Active phase duration and silent phase duration</vt:lpstr>
      <vt:lpstr>Outline </vt:lpstr>
      <vt:lpstr>Knowledge based classifier-v</vt:lpstr>
      <vt:lpstr>Knowledge based classifier with new features</vt:lpstr>
      <vt:lpstr>Knowledge based classifier with new features</vt:lpstr>
      <vt:lpstr>Outline </vt:lpstr>
      <vt:lpstr>Conclusions</vt:lpstr>
      <vt:lpstr>Outline </vt:lpstr>
      <vt:lpstr>Envelope peak 2 (second highest) position and value</vt:lpstr>
      <vt:lpstr>Signal absolute peak 2 (second highest) position and value</vt:lpstr>
      <vt:lpstr>Active phase duration and silent phase duration</vt:lpstr>
      <vt:lpstr>Active phase duration and silent phase duration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101</cp:revision>
  <dcterms:created xsi:type="dcterms:W3CDTF">2024-05-22T12:11:36Z</dcterms:created>
  <dcterms:modified xsi:type="dcterms:W3CDTF">2024-11-22T10:30:08Z</dcterms:modified>
</cp:coreProperties>
</file>