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2"/>
  </p:notesMasterIdLst>
  <p:sldIdLst>
    <p:sldId id="573" r:id="rId2"/>
    <p:sldId id="717" r:id="rId3"/>
    <p:sldId id="632" r:id="rId4"/>
    <p:sldId id="726" r:id="rId5"/>
    <p:sldId id="652" r:id="rId6"/>
    <p:sldId id="727" r:id="rId7"/>
    <p:sldId id="718" r:id="rId8"/>
    <p:sldId id="723" r:id="rId9"/>
    <p:sldId id="725" r:id="rId10"/>
    <p:sldId id="638"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Stile chi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17" autoAdjust="0"/>
  </p:normalViewPr>
  <p:slideViewPr>
    <p:cSldViewPr snapToGrid="0">
      <p:cViewPr varScale="1">
        <p:scale>
          <a:sx n="84" d="100"/>
          <a:sy n="84" d="100"/>
        </p:scale>
        <p:origin x="9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1894F-B278-4D96-9594-A030EA633187}" type="datetimeFigureOut">
              <a:rPr lang="it-IT" smtClean="0"/>
              <a:t>09/12/2024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09845-AAA7-4464-9085-F87415E0057E}" type="slidenum">
              <a:rPr lang="it-IT" smtClean="0"/>
              <a:t>‹N›</a:t>
            </a:fld>
            <a:endParaRPr lang="it-IT"/>
          </a:p>
        </p:txBody>
      </p:sp>
    </p:spTree>
    <p:extLst>
      <p:ext uri="{BB962C8B-B14F-4D97-AF65-F5344CB8AC3E}">
        <p14:creationId xmlns:p14="http://schemas.microsoft.com/office/powerpoint/2010/main" val="322917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FBCC5-0F0E-BE98-7449-F272C245092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A610314-6292-1952-6130-D0830E31711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4FF9D09-AD02-6B0B-69A0-7A433270790F}"/>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F3655DBF-A70A-6E84-A95A-898296BF29AC}"/>
              </a:ext>
            </a:extLst>
          </p:cNvPr>
          <p:cNvSpPr>
            <a:spLocks noGrp="1"/>
          </p:cNvSpPr>
          <p:nvPr>
            <p:ph type="sldNum" sz="quarter" idx="5"/>
          </p:nvPr>
        </p:nvSpPr>
        <p:spPr/>
        <p:txBody>
          <a:bodyPr/>
          <a:lstStyle/>
          <a:p>
            <a:fld id="{802E5CB9-2BE2-4860-85EE-BBFABBF2603A}" type="slidenum">
              <a:rPr lang="en-US" smtClean="0"/>
              <a:t>2</a:t>
            </a:fld>
            <a:endParaRPr lang="en-US" dirty="0"/>
          </a:p>
        </p:txBody>
      </p:sp>
    </p:spTree>
    <p:extLst>
      <p:ext uri="{BB962C8B-B14F-4D97-AF65-F5344CB8AC3E}">
        <p14:creationId xmlns:p14="http://schemas.microsoft.com/office/powerpoint/2010/main" val="1102844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E4EF5-02E4-932D-2CD6-F123ED9A611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0F5102C-B148-2041-80FA-8B5E44057E9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7A794CC-543B-528C-BB87-EC9ABCFC8D8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35218991-66E1-6375-18C8-8DB669D50BF0}"/>
              </a:ext>
            </a:extLst>
          </p:cNvPr>
          <p:cNvSpPr>
            <a:spLocks noGrp="1"/>
          </p:cNvSpPr>
          <p:nvPr>
            <p:ph type="sldNum" sz="quarter" idx="5"/>
          </p:nvPr>
        </p:nvSpPr>
        <p:spPr/>
        <p:txBody>
          <a:bodyPr/>
          <a:lstStyle/>
          <a:p>
            <a:fld id="{802E5CB9-2BE2-4860-85EE-BBFABBF2603A}" type="slidenum">
              <a:rPr lang="en-US" smtClean="0"/>
              <a:t>3</a:t>
            </a:fld>
            <a:endParaRPr lang="en-US" dirty="0"/>
          </a:p>
        </p:txBody>
      </p:sp>
    </p:spTree>
    <p:extLst>
      <p:ext uri="{BB962C8B-B14F-4D97-AF65-F5344CB8AC3E}">
        <p14:creationId xmlns:p14="http://schemas.microsoft.com/office/powerpoint/2010/main" val="1394641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51FFD-4006-EEC8-B5D4-D1EF13677EB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0D03AE2-A1D2-762F-C9ED-D8CAB237E16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1444F83-3A1A-B15E-B114-1B2595918B9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9CFE2181-23B7-B367-8B3F-C65428FC8C46}"/>
              </a:ext>
            </a:extLst>
          </p:cNvPr>
          <p:cNvSpPr>
            <a:spLocks noGrp="1"/>
          </p:cNvSpPr>
          <p:nvPr>
            <p:ph type="sldNum" sz="quarter" idx="5"/>
          </p:nvPr>
        </p:nvSpPr>
        <p:spPr/>
        <p:txBody>
          <a:bodyPr/>
          <a:lstStyle/>
          <a:p>
            <a:fld id="{802E5CB9-2BE2-4860-85EE-BBFABBF2603A}" type="slidenum">
              <a:rPr lang="en-US" smtClean="0"/>
              <a:t>4</a:t>
            </a:fld>
            <a:endParaRPr lang="en-US" dirty="0"/>
          </a:p>
        </p:txBody>
      </p:sp>
    </p:spTree>
    <p:extLst>
      <p:ext uri="{BB962C8B-B14F-4D97-AF65-F5344CB8AC3E}">
        <p14:creationId xmlns:p14="http://schemas.microsoft.com/office/powerpoint/2010/main" val="3677019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F2159-D1F9-6C87-FF38-73CCE59595A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E3B6AA3-509D-0EEF-9767-EF7990D30C4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0E1BBBE-AAE9-335D-F7D7-882C90B080F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5C31F2D9-207C-2BC1-270E-2D2AE40C9AEE}"/>
              </a:ext>
            </a:extLst>
          </p:cNvPr>
          <p:cNvSpPr>
            <a:spLocks noGrp="1"/>
          </p:cNvSpPr>
          <p:nvPr>
            <p:ph type="sldNum" sz="quarter" idx="5"/>
          </p:nvPr>
        </p:nvSpPr>
        <p:spPr/>
        <p:txBody>
          <a:bodyPr/>
          <a:lstStyle/>
          <a:p>
            <a:fld id="{802E5CB9-2BE2-4860-85EE-BBFABBF2603A}" type="slidenum">
              <a:rPr lang="en-US" smtClean="0"/>
              <a:t>5</a:t>
            </a:fld>
            <a:endParaRPr lang="en-US" dirty="0"/>
          </a:p>
        </p:txBody>
      </p:sp>
    </p:spTree>
    <p:extLst>
      <p:ext uri="{BB962C8B-B14F-4D97-AF65-F5344CB8AC3E}">
        <p14:creationId xmlns:p14="http://schemas.microsoft.com/office/powerpoint/2010/main" val="2250386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606BE-7588-A359-7625-6E847542F18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47851B9-7E73-4BAF-8E26-FD3DB69C63D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FCAAC5E-BC44-79A6-77D0-F07B35FDA9A7}"/>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3663A98E-28FF-C160-E16A-A9F71E5CAD6B}"/>
              </a:ext>
            </a:extLst>
          </p:cNvPr>
          <p:cNvSpPr>
            <a:spLocks noGrp="1"/>
          </p:cNvSpPr>
          <p:nvPr>
            <p:ph type="sldNum" sz="quarter" idx="5"/>
          </p:nvPr>
        </p:nvSpPr>
        <p:spPr/>
        <p:txBody>
          <a:bodyPr/>
          <a:lstStyle/>
          <a:p>
            <a:fld id="{802E5CB9-2BE2-4860-85EE-BBFABBF2603A}" type="slidenum">
              <a:rPr lang="en-US" smtClean="0"/>
              <a:t>6</a:t>
            </a:fld>
            <a:endParaRPr lang="en-US" dirty="0"/>
          </a:p>
        </p:txBody>
      </p:sp>
    </p:spTree>
    <p:extLst>
      <p:ext uri="{BB962C8B-B14F-4D97-AF65-F5344CB8AC3E}">
        <p14:creationId xmlns:p14="http://schemas.microsoft.com/office/powerpoint/2010/main" val="164647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B9DA3-733A-289E-DDE2-718F3CAAF52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6EDBE74-E554-B5CB-6EDE-30C0B5D113C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78F45FE-E311-1B24-A4B9-1D5DA1528D7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E626AFA-3029-6203-3F18-FC5C2DAF62AD}"/>
              </a:ext>
            </a:extLst>
          </p:cNvPr>
          <p:cNvSpPr>
            <a:spLocks noGrp="1"/>
          </p:cNvSpPr>
          <p:nvPr>
            <p:ph type="sldNum" sz="quarter" idx="5"/>
          </p:nvPr>
        </p:nvSpPr>
        <p:spPr/>
        <p:txBody>
          <a:bodyPr/>
          <a:lstStyle/>
          <a:p>
            <a:fld id="{802E5CB9-2BE2-4860-85EE-BBFABBF2603A}" type="slidenum">
              <a:rPr lang="en-US" smtClean="0"/>
              <a:t>7</a:t>
            </a:fld>
            <a:endParaRPr lang="en-US" dirty="0"/>
          </a:p>
        </p:txBody>
      </p:sp>
    </p:spTree>
    <p:extLst>
      <p:ext uri="{BB962C8B-B14F-4D97-AF65-F5344CB8AC3E}">
        <p14:creationId xmlns:p14="http://schemas.microsoft.com/office/powerpoint/2010/main" val="709279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87DD0-5122-F4ED-80DB-912A08DA72F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8C612D-82EC-B225-18A6-47B487B00DD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D86B75E-1445-9768-7533-CAD279653A15}"/>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AE63A2F-4FDE-4ABB-25CB-98A16152039E}"/>
              </a:ext>
            </a:extLst>
          </p:cNvPr>
          <p:cNvSpPr>
            <a:spLocks noGrp="1"/>
          </p:cNvSpPr>
          <p:nvPr>
            <p:ph type="sldNum" sz="quarter" idx="5"/>
          </p:nvPr>
        </p:nvSpPr>
        <p:spPr/>
        <p:txBody>
          <a:bodyPr/>
          <a:lstStyle/>
          <a:p>
            <a:fld id="{802E5CB9-2BE2-4860-85EE-BBFABBF2603A}" type="slidenum">
              <a:rPr lang="en-US" smtClean="0"/>
              <a:t>8</a:t>
            </a:fld>
            <a:endParaRPr lang="en-US" dirty="0"/>
          </a:p>
        </p:txBody>
      </p:sp>
    </p:spTree>
    <p:extLst>
      <p:ext uri="{BB962C8B-B14F-4D97-AF65-F5344CB8AC3E}">
        <p14:creationId xmlns:p14="http://schemas.microsoft.com/office/powerpoint/2010/main" val="1259682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BBB24-71F5-5DD2-4A69-4FBE67100D2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2779238-2F76-9A11-7E3B-5FE296D4D8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0B3880F-5F00-8EE4-0462-E3F2ED0135B5}"/>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626379BA-9DB0-1786-D17C-9FFBE2CC0D5A}"/>
              </a:ext>
            </a:extLst>
          </p:cNvPr>
          <p:cNvSpPr>
            <a:spLocks noGrp="1"/>
          </p:cNvSpPr>
          <p:nvPr>
            <p:ph type="sldNum" sz="quarter" idx="5"/>
          </p:nvPr>
        </p:nvSpPr>
        <p:spPr/>
        <p:txBody>
          <a:bodyPr/>
          <a:lstStyle/>
          <a:p>
            <a:fld id="{802E5CB9-2BE2-4860-85EE-BBFABBF2603A}" type="slidenum">
              <a:rPr lang="en-US" smtClean="0"/>
              <a:t>9</a:t>
            </a:fld>
            <a:endParaRPr lang="en-US" dirty="0"/>
          </a:p>
        </p:txBody>
      </p:sp>
    </p:spTree>
    <p:extLst>
      <p:ext uri="{BB962C8B-B14F-4D97-AF65-F5344CB8AC3E}">
        <p14:creationId xmlns:p14="http://schemas.microsoft.com/office/powerpoint/2010/main" val="3510440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64513-E649-53E0-87A1-EEFA296BA63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C1C4DF0-78E7-A95A-672D-9C964F6F0E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47BC4DC-F15B-3086-5F79-4531B76DC90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DF4DD12-D8FC-83A5-D1C6-4F7434CEE2A4}"/>
              </a:ext>
            </a:extLst>
          </p:cNvPr>
          <p:cNvSpPr>
            <a:spLocks noGrp="1"/>
          </p:cNvSpPr>
          <p:nvPr>
            <p:ph type="sldNum" sz="quarter" idx="5"/>
          </p:nvPr>
        </p:nvSpPr>
        <p:spPr/>
        <p:txBody>
          <a:bodyPr/>
          <a:lstStyle/>
          <a:p>
            <a:fld id="{802E5CB9-2BE2-4860-85EE-BBFABBF2603A}" type="slidenum">
              <a:rPr lang="en-US" smtClean="0"/>
              <a:t>10</a:t>
            </a:fld>
            <a:endParaRPr lang="en-US"/>
          </a:p>
        </p:txBody>
      </p:sp>
    </p:spTree>
    <p:extLst>
      <p:ext uri="{BB962C8B-B14F-4D97-AF65-F5344CB8AC3E}">
        <p14:creationId xmlns:p14="http://schemas.microsoft.com/office/powerpoint/2010/main" val="15259674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87F76DB5-5F55-483D-98BE-CFE204FEB514}"/>
              </a:ext>
            </a:extLst>
          </p:cNvPr>
          <p:cNvSpPr/>
          <p:nvPr userDrawn="1"/>
        </p:nvSpPr>
        <p:spPr>
          <a:xfrm>
            <a:off x="0" y="5121734"/>
            <a:ext cx="12192000" cy="1744288"/>
          </a:xfrm>
          <a:prstGeom prst="rect">
            <a:avLst/>
          </a:prstGeom>
          <a:gradFill flip="none" rotWithShape="1">
            <a:gsLst>
              <a:gs pos="100000">
                <a:srgbClr val="64000C"/>
              </a:gs>
              <a:gs pos="2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EI_logo">
            <a:extLst>
              <a:ext uri="{FF2B5EF4-FFF2-40B4-BE49-F238E27FC236}">
                <a16:creationId xmlns:a16="http://schemas.microsoft.com/office/drawing/2014/main" id="{8D3E5C15-8688-4EC0-AB2E-60EA797B68A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8375" y="101197"/>
            <a:ext cx="2472742" cy="16350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6A61492-1A17-44EE-A7E0-419D6685321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79218" y="271429"/>
            <a:ext cx="2940066" cy="1328772"/>
          </a:xfrm>
          <a:prstGeom prst="rect">
            <a:avLst/>
          </a:prstGeom>
          <a:noFill/>
          <a:extLst>
            <a:ext uri="{909E8E84-426E-40DD-AFC4-6F175D3DCCD1}">
              <a14:hiddenFill xmlns:a14="http://schemas.microsoft.com/office/drawing/2010/main">
                <a:solidFill>
                  <a:srgbClr val="FFFFFF"/>
                </a:solidFill>
              </a14:hiddenFill>
            </a:ext>
          </a:extLst>
        </p:spPr>
      </p:pic>
      <p:sp>
        <p:nvSpPr>
          <p:cNvPr id="25" name="Segnaposto testo 24">
            <a:extLst>
              <a:ext uri="{FF2B5EF4-FFF2-40B4-BE49-F238E27FC236}">
                <a16:creationId xmlns:a16="http://schemas.microsoft.com/office/drawing/2014/main" id="{CA3AC1A8-61AE-4F30-8623-2554B80A340F}"/>
              </a:ext>
            </a:extLst>
          </p:cNvPr>
          <p:cNvSpPr>
            <a:spLocks noGrp="1"/>
          </p:cNvSpPr>
          <p:nvPr>
            <p:ph type="body" sz="quarter" idx="10" hasCustomPrompt="1"/>
          </p:nvPr>
        </p:nvSpPr>
        <p:spPr>
          <a:xfrm>
            <a:off x="351465" y="3939363"/>
            <a:ext cx="9866313" cy="951614"/>
          </a:xfrm>
        </p:spPr>
        <p:txBody>
          <a:bodyPr>
            <a:normAutofit/>
          </a:bodyPr>
          <a:lstStyle>
            <a:lvl1pPr marL="0" indent="0">
              <a:buNone/>
              <a:defRPr sz="54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it-IT" dirty="0"/>
              <a:t>Titolo</a:t>
            </a:r>
            <a:endParaRPr lang="en-US" dirty="0"/>
          </a:p>
        </p:txBody>
      </p:sp>
      <p:sp>
        <p:nvSpPr>
          <p:cNvPr id="27" name="Segnaposto testo 26">
            <a:extLst>
              <a:ext uri="{FF2B5EF4-FFF2-40B4-BE49-F238E27FC236}">
                <a16:creationId xmlns:a16="http://schemas.microsoft.com/office/drawing/2014/main" id="{C02D5D6F-EEC6-4452-B840-0DFF54E632B0}"/>
              </a:ext>
            </a:extLst>
          </p:cNvPr>
          <p:cNvSpPr>
            <a:spLocks noGrp="1"/>
          </p:cNvSpPr>
          <p:nvPr>
            <p:ph type="body" sz="quarter" idx="11" hasCustomPrompt="1"/>
          </p:nvPr>
        </p:nvSpPr>
        <p:spPr>
          <a:xfrm>
            <a:off x="7038975" y="5454650"/>
            <a:ext cx="4592638" cy="1013954"/>
          </a:xfrm>
        </p:spPr>
        <p:txBody>
          <a:bodyPr/>
          <a:lstStyle>
            <a:lvl1pPr marL="0" indent="0" algn="r">
              <a:buNone/>
              <a:defRPr>
                <a:solidFill>
                  <a:schemeClr val="bg1"/>
                </a:solidFill>
              </a:defRPr>
            </a:lvl1pPr>
          </a:lstStyle>
          <a:p>
            <a:pPr lvl="0"/>
            <a:r>
              <a:rPr lang="en-US" dirty="0" err="1"/>
              <a:t>Autore</a:t>
            </a:r>
            <a:endParaRPr lang="en-US" dirty="0"/>
          </a:p>
          <a:p>
            <a:pPr lvl="0"/>
            <a:r>
              <a:rPr lang="en-US" dirty="0"/>
              <a:t>Data</a:t>
            </a:r>
          </a:p>
        </p:txBody>
      </p:sp>
    </p:spTree>
    <p:extLst>
      <p:ext uri="{BB962C8B-B14F-4D97-AF65-F5344CB8AC3E}">
        <p14:creationId xmlns:p14="http://schemas.microsoft.com/office/powerpoint/2010/main" val="24008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D12BF9-8369-40E3-B5A2-44F872134FA2}"/>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482259C4-E2CF-4043-8449-702491E521C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CF93CD6E-8444-4087-9A62-D62D9BECA139}"/>
              </a:ext>
            </a:extLst>
          </p:cNvPr>
          <p:cNvSpPr>
            <a:spLocks noGrp="1"/>
          </p:cNvSpPr>
          <p:nvPr>
            <p:ph type="dt" sz="half" idx="10"/>
          </p:nvPr>
        </p:nvSpPr>
        <p:spPr/>
        <p:txBody>
          <a:bodyPr/>
          <a:lstStyle/>
          <a:p>
            <a:fld id="{58E4D78B-0F35-4E3B-A0B9-554BA787D8A4}" type="datetime1">
              <a:rPr lang="en-US" smtClean="0"/>
              <a:t>12/9/2024</a:t>
            </a:fld>
            <a:endParaRPr lang="en-US"/>
          </a:p>
        </p:txBody>
      </p:sp>
      <p:sp>
        <p:nvSpPr>
          <p:cNvPr id="5" name="Segnaposto piè di pagina 4">
            <a:extLst>
              <a:ext uri="{FF2B5EF4-FFF2-40B4-BE49-F238E27FC236}">
                <a16:creationId xmlns:a16="http://schemas.microsoft.com/office/drawing/2014/main" id="{69799CD0-E399-4FEA-9FC7-231B97042F4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4AEA980F-5851-481E-A4C7-E31520DEF2FE}"/>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5657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E4C5CCE-C11D-4704-95AC-B52FACDE062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17BA732D-6278-426E-A234-926FE77537A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3C04F4E6-341B-4516-9370-1332D69FEAD5}"/>
              </a:ext>
            </a:extLst>
          </p:cNvPr>
          <p:cNvSpPr>
            <a:spLocks noGrp="1"/>
          </p:cNvSpPr>
          <p:nvPr>
            <p:ph type="dt" sz="half" idx="10"/>
          </p:nvPr>
        </p:nvSpPr>
        <p:spPr/>
        <p:txBody>
          <a:bodyPr/>
          <a:lstStyle/>
          <a:p>
            <a:fld id="{604487E5-BE79-4BAC-AEB7-0CE0533B5E5C}" type="datetime1">
              <a:rPr lang="en-US" smtClean="0"/>
              <a:t>12/9/2024</a:t>
            </a:fld>
            <a:endParaRPr lang="en-US"/>
          </a:p>
        </p:txBody>
      </p:sp>
      <p:sp>
        <p:nvSpPr>
          <p:cNvPr id="5" name="Segnaposto piè di pagina 4">
            <a:extLst>
              <a:ext uri="{FF2B5EF4-FFF2-40B4-BE49-F238E27FC236}">
                <a16:creationId xmlns:a16="http://schemas.microsoft.com/office/drawing/2014/main" id="{DC724EDD-1F48-4F51-B05B-AF207EA048A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10825917-FFB5-48C8-B99B-DF0182A52611}"/>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839202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67EFFC-184C-4BC6-BA11-4883DAB1D5B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FE6A3599-E9CA-4D4C-BC73-603E4A01F0D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56EB37C6-4E77-49F7-899E-3DD3227A6134}"/>
              </a:ext>
            </a:extLst>
          </p:cNvPr>
          <p:cNvSpPr>
            <a:spLocks noGrp="1"/>
          </p:cNvSpPr>
          <p:nvPr>
            <p:ph type="dt" sz="half" idx="10"/>
          </p:nvPr>
        </p:nvSpPr>
        <p:spPr/>
        <p:txBody>
          <a:bodyPr/>
          <a:lstStyle/>
          <a:p>
            <a:fld id="{DDA7E0CB-9E21-49FD-99A0-0CD75BBC45F4}" type="datetime1">
              <a:rPr lang="en-US" smtClean="0"/>
              <a:t>12/9/2024</a:t>
            </a:fld>
            <a:endParaRPr lang="en-US"/>
          </a:p>
        </p:txBody>
      </p:sp>
      <p:sp>
        <p:nvSpPr>
          <p:cNvPr id="5" name="Segnaposto piè di pagina 4">
            <a:extLst>
              <a:ext uri="{FF2B5EF4-FFF2-40B4-BE49-F238E27FC236}">
                <a16:creationId xmlns:a16="http://schemas.microsoft.com/office/drawing/2014/main" id="{EF40A76B-F6A6-483B-938F-CCF7E168698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F2BC246D-6617-4F53-9337-EEE734ACC853}"/>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12836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C1C5C4-1798-422E-93B8-17346C37339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6F4BD1B8-CAFC-4A62-8FC8-1FF824FD8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E1EA9B4-7E7D-4247-86BA-BEE07203A1BC}"/>
              </a:ext>
            </a:extLst>
          </p:cNvPr>
          <p:cNvSpPr>
            <a:spLocks noGrp="1"/>
          </p:cNvSpPr>
          <p:nvPr>
            <p:ph type="dt" sz="half" idx="10"/>
          </p:nvPr>
        </p:nvSpPr>
        <p:spPr/>
        <p:txBody>
          <a:bodyPr/>
          <a:lstStyle/>
          <a:p>
            <a:fld id="{661D7149-FE96-419A-8F67-9BD351842985}" type="datetime1">
              <a:rPr lang="en-US" smtClean="0"/>
              <a:t>12/9/2024</a:t>
            </a:fld>
            <a:endParaRPr lang="en-US"/>
          </a:p>
        </p:txBody>
      </p:sp>
      <p:sp>
        <p:nvSpPr>
          <p:cNvPr id="5" name="Segnaposto piè di pagina 4">
            <a:extLst>
              <a:ext uri="{FF2B5EF4-FFF2-40B4-BE49-F238E27FC236}">
                <a16:creationId xmlns:a16="http://schemas.microsoft.com/office/drawing/2014/main" id="{ECD68261-3D47-481F-8CB6-8F58C2D1C60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6459D8DD-C13B-4D8B-B056-840A36CE7DB6}"/>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29794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CEBFBF-8C2A-47BE-8579-EB8A93726E9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D0347AF4-9484-4FF7-A605-1A0FCB1A794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F8B59699-371B-4CD4-AACB-37509B6C843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0E956FE3-6EAD-44F6-8A0D-FDC79AA4B131}"/>
              </a:ext>
            </a:extLst>
          </p:cNvPr>
          <p:cNvSpPr>
            <a:spLocks noGrp="1"/>
          </p:cNvSpPr>
          <p:nvPr>
            <p:ph type="dt" sz="half" idx="10"/>
          </p:nvPr>
        </p:nvSpPr>
        <p:spPr/>
        <p:txBody>
          <a:bodyPr/>
          <a:lstStyle/>
          <a:p>
            <a:fld id="{6CA97CEF-DD94-4A20-85BC-5094F3EA8887}" type="datetime1">
              <a:rPr lang="en-US" smtClean="0"/>
              <a:t>12/9/2024</a:t>
            </a:fld>
            <a:endParaRPr lang="en-US"/>
          </a:p>
        </p:txBody>
      </p:sp>
      <p:sp>
        <p:nvSpPr>
          <p:cNvPr id="6" name="Segnaposto piè di pagina 5">
            <a:extLst>
              <a:ext uri="{FF2B5EF4-FFF2-40B4-BE49-F238E27FC236}">
                <a16:creationId xmlns:a16="http://schemas.microsoft.com/office/drawing/2014/main" id="{96632AF7-6D15-46D3-A495-E83C64AB5380}"/>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E4EAFB53-A0C1-4B2F-B940-30342F8D6719}"/>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30173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A05C58-0012-4C0C-955C-7A200AFB3ABE}"/>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50CFC820-D208-443A-8075-1EB8A2B0CD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7A6FCD1-D6B6-4D69-A241-123960BE790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815B0966-AA1A-429C-A3C6-3A8E65262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9FB0890-B4D8-43C0-9CB5-0AB4C786FFC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B0E868F1-880B-482F-B395-38ED8CA581B6}"/>
              </a:ext>
            </a:extLst>
          </p:cNvPr>
          <p:cNvSpPr>
            <a:spLocks noGrp="1"/>
          </p:cNvSpPr>
          <p:nvPr>
            <p:ph type="dt" sz="half" idx="10"/>
          </p:nvPr>
        </p:nvSpPr>
        <p:spPr/>
        <p:txBody>
          <a:bodyPr/>
          <a:lstStyle/>
          <a:p>
            <a:fld id="{9862EB4C-45F8-47BA-B435-B6097D61B684}" type="datetime1">
              <a:rPr lang="en-US" smtClean="0"/>
              <a:t>12/9/2024</a:t>
            </a:fld>
            <a:endParaRPr lang="en-US"/>
          </a:p>
        </p:txBody>
      </p:sp>
      <p:sp>
        <p:nvSpPr>
          <p:cNvPr id="8" name="Segnaposto piè di pagina 7">
            <a:extLst>
              <a:ext uri="{FF2B5EF4-FFF2-40B4-BE49-F238E27FC236}">
                <a16:creationId xmlns:a16="http://schemas.microsoft.com/office/drawing/2014/main" id="{FF26594E-6D2F-4663-ACAD-8A99452C4D8C}"/>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BB73871D-B594-4F8E-9281-81C512CB9987}"/>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47147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7044E8-0409-4BEF-BA65-36E29BC3DF9F}"/>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B4301CB9-7559-4213-8BF3-D031C23BC238}"/>
              </a:ext>
            </a:extLst>
          </p:cNvPr>
          <p:cNvSpPr>
            <a:spLocks noGrp="1"/>
          </p:cNvSpPr>
          <p:nvPr>
            <p:ph type="dt" sz="half" idx="10"/>
          </p:nvPr>
        </p:nvSpPr>
        <p:spPr/>
        <p:txBody>
          <a:bodyPr/>
          <a:lstStyle/>
          <a:p>
            <a:fld id="{FA7CD0E2-B7EC-4D81-9389-8F889EE865AB}" type="datetime1">
              <a:rPr lang="en-US" smtClean="0"/>
              <a:t>12/9/2024</a:t>
            </a:fld>
            <a:endParaRPr lang="en-US"/>
          </a:p>
        </p:txBody>
      </p:sp>
      <p:sp>
        <p:nvSpPr>
          <p:cNvPr id="4" name="Segnaposto piè di pagina 3">
            <a:extLst>
              <a:ext uri="{FF2B5EF4-FFF2-40B4-BE49-F238E27FC236}">
                <a16:creationId xmlns:a16="http://schemas.microsoft.com/office/drawing/2014/main" id="{C3C3D6E8-EF9F-4876-91E3-30211E74A9CA}"/>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D2113620-5EC2-4B81-811A-F3490A38700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829782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DBF8B70-3620-4310-99CE-04529E201B73}"/>
              </a:ext>
            </a:extLst>
          </p:cNvPr>
          <p:cNvSpPr>
            <a:spLocks noGrp="1"/>
          </p:cNvSpPr>
          <p:nvPr>
            <p:ph type="dt" sz="half" idx="10"/>
          </p:nvPr>
        </p:nvSpPr>
        <p:spPr/>
        <p:txBody>
          <a:bodyPr/>
          <a:lstStyle/>
          <a:p>
            <a:fld id="{18B47F5C-7FA0-44DA-BF82-413AB90208B7}" type="datetime1">
              <a:rPr lang="en-US" smtClean="0"/>
              <a:t>12/9/2024</a:t>
            </a:fld>
            <a:endParaRPr lang="en-US"/>
          </a:p>
        </p:txBody>
      </p:sp>
      <p:sp>
        <p:nvSpPr>
          <p:cNvPr id="3" name="Segnaposto piè di pagina 2">
            <a:extLst>
              <a:ext uri="{FF2B5EF4-FFF2-40B4-BE49-F238E27FC236}">
                <a16:creationId xmlns:a16="http://schemas.microsoft.com/office/drawing/2014/main" id="{1BD3BB3A-BEFE-4B6E-8C9A-8650EC0CE42B}"/>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548CE43E-332C-4F00-803E-739CE50095F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58231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BDB5EF-1765-472C-94AB-E28CFF2329F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4F462328-3018-4562-9F3A-C74029453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1910BD41-9666-42DB-BEE1-16228DE5A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B5B709F-545F-428C-9041-6A8C8FCF9F7A}"/>
              </a:ext>
            </a:extLst>
          </p:cNvPr>
          <p:cNvSpPr>
            <a:spLocks noGrp="1"/>
          </p:cNvSpPr>
          <p:nvPr>
            <p:ph type="dt" sz="half" idx="10"/>
          </p:nvPr>
        </p:nvSpPr>
        <p:spPr/>
        <p:txBody>
          <a:bodyPr/>
          <a:lstStyle/>
          <a:p>
            <a:fld id="{403415A8-F8BD-47CC-8D20-53798396961D}" type="datetime1">
              <a:rPr lang="en-US" smtClean="0"/>
              <a:t>12/9/2024</a:t>
            </a:fld>
            <a:endParaRPr lang="en-US"/>
          </a:p>
        </p:txBody>
      </p:sp>
      <p:sp>
        <p:nvSpPr>
          <p:cNvPr id="6" name="Segnaposto piè di pagina 5">
            <a:extLst>
              <a:ext uri="{FF2B5EF4-FFF2-40B4-BE49-F238E27FC236}">
                <a16:creationId xmlns:a16="http://schemas.microsoft.com/office/drawing/2014/main" id="{2E38A51A-C75A-4898-88C4-F9F8B67B0AE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5F51E6D4-50FC-4A75-8F9E-0FC8260450FA}"/>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81617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DD035D-DF3B-4153-99FE-99D91AF04F8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9CA2B6DF-FFEF-4376-BE85-25F925AA5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36DD07F4-26AF-4E13-BEE3-CEC69281F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10F1613-72B3-4F49-A766-A43C42422BDD}"/>
              </a:ext>
            </a:extLst>
          </p:cNvPr>
          <p:cNvSpPr>
            <a:spLocks noGrp="1"/>
          </p:cNvSpPr>
          <p:nvPr>
            <p:ph type="dt" sz="half" idx="10"/>
          </p:nvPr>
        </p:nvSpPr>
        <p:spPr/>
        <p:txBody>
          <a:bodyPr/>
          <a:lstStyle/>
          <a:p>
            <a:fld id="{6A12F5A1-6669-4CDD-B1B4-04FFE5C41ADE}" type="datetime1">
              <a:rPr lang="en-US" smtClean="0"/>
              <a:t>12/9/2024</a:t>
            </a:fld>
            <a:endParaRPr lang="en-US"/>
          </a:p>
        </p:txBody>
      </p:sp>
      <p:sp>
        <p:nvSpPr>
          <p:cNvPr id="6" name="Segnaposto piè di pagina 5">
            <a:extLst>
              <a:ext uri="{FF2B5EF4-FFF2-40B4-BE49-F238E27FC236}">
                <a16:creationId xmlns:a16="http://schemas.microsoft.com/office/drawing/2014/main" id="{59B6BCEC-E6E1-4F7F-9F2E-403A6545C6DB}"/>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356D2CA8-AD96-433D-B919-B4D1DDCACA9B}"/>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23006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3203DAA-6859-4718-9CD2-4516B3E42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Segnaposto data 3">
            <a:extLst>
              <a:ext uri="{FF2B5EF4-FFF2-40B4-BE49-F238E27FC236}">
                <a16:creationId xmlns:a16="http://schemas.microsoft.com/office/drawing/2014/main" id="{6115B42E-5544-4876-9ACD-500317AAE10F}"/>
              </a:ext>
            </a:extLst>
          </p:cNvPr>
          <p:cNvSpPr>
            <a:spLocks noGrp="1"/>
          </p:cNvSpPr>
          <p:nvPr>
            <p:ph type="dt" sz="half" idx="2"/>
          </p:nvPr>
        </p:nvSpPr>
        <p:spPr>
          <a:xfrm>
            <a:off x="838200" y="639888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21662-C242-4258-8799-9F32C0D7CC75}" type="datetime1">
              <a:rPr lang="en-US" smtClean="0"/>
              <a:t>12/9/2024</a:t>
            </a:fld>
            <a:endParaRPr lang="en-US"/>
          </a:p>
        </p:txBody>
      </p:sp>
      <p:sp>
        <p:nvSpPr>
          <p:cNvPr id="5" name="Segnaposto piè di pagina 4">
            <a:extLst>
              <a:ext uri="{FF2B5EF4-FFF2-40B4-BE49-F238E27FC236}">
                <a16:creationId xmlns:a16="http://schemas.microsoft.com/office/drawing/2014/main" id="{1C12AFE8-BA2D-4E2C-83BD-7C146184549D}"/>
              </a:ext>
            </a:extLst>
          </p:cNvPr>
          <p:cNvSpPr>
            <a:spLocks noGrp="1"/>
          </p:cNvSpPr>
          <p:nvPr>
            <p:ph type="ftr" sz="quarter" idx="3"/>
          </p:nvPr>
        </p:nvSpPr>
        <p:spPr>
          <a:xfrm>
            <a:off x="4038600" y="639888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D17A1F05-1D35-4696-B0DD-6B01E298F808}"/>
              </a:ext>
            </a:extLst>
          </p:cNvPr>
          <p:cNvSpPr>
            <a:spLocks noGrp="1"/>
          </p:cNvSpPr>
          <p:nvPr>
            <p:ph type="sldNum" sz="quarter" idx="4"/>
          </p:nvPr>
        </p:nvSpPr>
        <p:spPr>
          <a:xfrm>
            <a:off x="8610600" y="639888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0223F-D95A-431D-9A71-EDA7FA0C2F5B}" type="slidenum">
              <a:rPr lang="en-US" smtClean="0"/>
              <a:t>‹N›</a:t>
            </a:fld>
            <a:endParaRPr lang="en-US"/>
          </a:p>
        </p:txBody>
      </p:sp>
      <p:sp>
        <p:nvSpPr>
          <p:cNvPr id="7" name="Rettangolo 6">
            <a:extLst>
              <a:ext uri="{FF2B5EF4-FFF2-40B4-BE49-F238E27FC236}">
                <a16:creationId xmlns:a16="http://schemas.microsoft.com/office/drawing/2014/main" id="{F60CB8E7-27F3-4D7F-AC11-6FFCB1475227}"/>
              </a:ext>
            </a:extLst>
          </p:cNvPr>
          <p:cNvSpPr/>
          <p:nvPr userDrawn="1"/>
        </p:nvSpPr>
        <p:spPr>
          <a:xfrm>
            <a:off x="0" y="852"/>
            <a:ext cx="12192000" cy="1370748"/>
          </a:xfrm>
          <a:prstGeom prst="rect">
            <a:avLst/>
          </a:prstGeom>
          <a:gradFill flip="none" rotWithShape="1">
            <a:gsLst>
              <a:gs pos="76000">
                <a:schemeClr val="accent1"/>
              </a:gs>
              <a:gs pos="100000">
                <a:srgbClr val="64000C"/>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egnaposto titolo 1">
            <a:extLst>
              <a:ext uri="{FF2B5EF4-FFF2-40B4-BE49-F238E27FC236}">
                <a16:creationId xmlns:a16="http://schemas.microsoft.com/office/drawing/2014/main" id="{31BEFA3B-6264-4D9C-BF88-AB8560C32074}"/>
              </a:ext>
            </a:extLst>
          </p:cNvPr>
          <p:cNvSpPr>
            <a:spLocks noGrp="1"/>
          </p:cNvSpPr>
          <p:nvPr>
            <p:ph type="title"/>
          </p:nvPr>
        </p:nvSpPr>
        <p:spPr>
          <a:xfrm>
            <a:off x="838200" y="209292"/>
            <a:ext cx="8972550" cy="971551"/>
          </a:xfrm>
          <a:prstGeom prst="rect">
            <a:avLst/>
          </a:prstGeom>
        </p:spPr>
        <p:txBody>
          <a:bodyPr vert="horz" lIns="91440" tIns="45720" rIns="91440" bIns="45720" rtlCol="0" anchor="ctr">
            <a:normAutofit/>
          </a:bodyPr>
          <a:lstStyle/>
          <a:p>
            <a:r>
              <a:rPr lang="it-IT" dirty="0"/>
              <a:t>Fare clic per modificare lo stile del titolo dello schema</a:t>
            </a:r>
            <a:endParaRPr lang="en-US" dirty="0"/>
          </a:p>
        </p:txBody>
      </p:sp>
      <p:cxnSp>
        <p:nvCxnSpPr>
          <p:cNvPr id="11" name="Connettore diritto 10">
            <a:extLst>
              <a:ext uri="{FF2B5EF4-FFF2-40B4-BE49-F238E27FC236}">
                <a16:creationId xmlns:a16="http://schemas.microsoft.com/office/drawing/2014/main" id="{F48C0665-6FA4-4037-8F7F-525C1938DBF4}"/>
              </a:ext>
            </a:extLst>
          </p:cNvPr>
          <p:cNvCxnSpPr>
            <a:cxnSpLocks/>
          </p:cNvCxnSpPr>
          <p:nvPr userDrawn="1"/>
        </p:nvCxnSpPr>
        <p:spPr>
          <a:xfrm>
            <a:off x="514184" y="6341537"/>
            <a:ext cx="11163631" cy="0"/>
          </a:xfrm>
          <a:prstGeom prst="line">
            <a:avLst/>
          </a:prstGeom>
          <a:ln w="19050">
            <a:gradFill flip="none" rotWithShape="1">
              <a:gsLst>
                <a:gs pos="0">
                  <a:schemeClr val="bg1"/>
                </a:gs>
                <a:gs pos="18000">
                  <a:srgbClr val="C00000"/>
                </a:gs>
                <a:gs pos="53000">
                  <a:srgbClr val="C00000"/>
                </a:gs>
                <a:gs pos="82000">
                  <a:srgbClr val="C00000"/>
                </a:gs>
                <a:gs pos="100000">
                  <a:schemeClr val="bg1"/>
                </a:gs>
              </a:gsLst>
              <a:lin ang="0" scaled="1"/>
              <a:tileRect/>
            </a:gradFill>
          </a:ln>
          <a:effectLst/>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id="{E5A65661-0450-4093-B81F-CAB1CAC02533}"/>
              </a:ext>
            </a:extLst>
          </p:cNvPr>
          <p:cNvPicPr>
            <a:picLocks noChangeAspect="1" noChangeArrowheads="1"/>
          </p:cNvPicPr>
          <p:nvPr userDrawn="1"/>
        </p:nvPicPr>
        <p:blipFill rotWithShape="1">
          <a:blip r:embed="rId13">
            <a:clrChange>
              <a:clrFrom>
                <a:srgbClr val="FFFFFF"/>
              </a:clrFrom>
              <a:clrTo>
                <a:srgbClr val="FFFFFF">
                  <a:alpha val="0"/>
                </a:srgbClr>
              </a:clrTo>
            </a:clrChange>
            <a:biLevel thresh="25000"/>
            <a:extLst>
              <a:ext uri="{BEBA8EAE-BF5A-486C-A8C5-ECC9F3942E4B}">
                <a14:imgProps xmlns:a14="http://schemas.microsoft.com/office/drawing/2010/main">
                  <a14:imgLayer r:embed="rId14">
                    <a14:imgEffect>
                      <a14:colorTemperature colorTemp="6400"/>
                    </a14:imgEffect>
                    <a14:imgEffect>
                      <a14:saturation sat="0"/>
                    </a14:imgEffect>
                  </a14:imgLayer>
                </a14:imgProps>
              </a:ext>
              <a:ext uri="{28A0092B-C50C-407E-A947-70E740481C1C}">
                <a14:useLocalDpi xmlns:a14="http://schemas.microsoft.com/office/drawing/2010/main" val="0"/>
              </a:ext>
            </a:extLst>
          </a:blip>
          <a:srcRect r="77861"/>
          <a:stretch/>
        </p:blipFill>
        <p:spPr bwMode="auto">
          <a:xfrm>
            <a:off x="225271" y="13334"/>
            <a:ext cx="368469" cy="1167509"/>
          </a:xfrm>
          <a:prstGeom prst="rect">
            <a:avLst/>
          </a:prstGeom>
          <a:noFill/>
        </p:spPr>
      </p:pic>
      <p:pic>
        <p:nvPicPr>
          <p:cNvPr id="1030" name="Picture 6" descr="https://lh3.googleusercontent.com/proxy/mzNJqYreb1z1VtRiBhoWp4Hlh1-FDC1nL4QQurvDYL431OuaU1eqH5V15mGmtl9KHbbqssWeTEYd0W1QHdwMdDljiGr_7zYpAHvMFhodpzs">
            <a:extLst>
              <a:ext uri="{FF2B5EF4-FFF2-40B4-BE49-F238E27FC236}">
                <a16:creationId xmlns:a16="http://schemas.microsoft.com/office/drawing/2014/main" id="{313CFE70-AE4F-4B8F-B4BC-4D6798F22DE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871200" y="127860"/>
            <a:ext cx="1095529" cy="108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6958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74CB49B5-C59F-4019-B40C-DC3CA3959589}"/>
              </a:ext>
            </a:extLst>
          </p:cNvPr>
          <p:cNvSpPr>
            <a:spLocks noGrp="1"/>
          </p:cNvSpPr>
          <p:nvPr>
            <p:ph type="body" sz="quarter" idx="10"/>
          </p:nvPr>
        </p:nvSpPr>
        <p:spPr>
          <a:xfrm>
            <a:off x="351465" y="2347415"/>
            <a:ext cx="11617622" cy="2543562"/>
          </a:xfrm>
        </p:spPr>
        <p:txBody>
          <a:bodyPr>
            <a:normAutofit/>
          </a:bodyPr>
          <a:lstStyle/>
          <a:p>
            <a:r>
              <a:rPr lang="en-US" sz="4000" dirty="0"/>
              <a:t>Features extraction and classification</a:t>
            </a:r>
          </a:p>
          <a:p>
            <a:endParaRPr lang="en-US" sz="4400" dirty="0"/>
          </a:p>
        </p:txBody>
      </p:sp>
      <p:sp>
        <p:nvSpPr>
          <p:cNvPr id="3" name="Segnaposto testo 2">
            <a:extLst>
              <a:ext uri="{FF2B5EF4-FFF2-40B4-BE49-F238E27FC236}">
                <a16:creationId xmlns:a16="http://schemas.microsoft.com/office/drawing/2014/main" id="{5D0985C3-75B2-4717-A635-A9F1AA69276D}"/>
              </a:ext>
            </a:extLst>
          </p:cNvPr>
          <p:cNvSpPr>
            <a:spLocks noGrp="1"/>
          </p:cNvSpPr>
          <p:nvPr>
            <p:ph type="body" sz="quarter" idx="11"/>
          </p:nvPr>
        </p:nvSpPr>
        <p:spPr/>
        <p:txBody>
          <a:bodyPr/>
          <a:lstStyle/>
          <a:p>
            <a:r>
              <a:rPr lang="en-US" dirty="0"/>
              <a:t>Andrea Corrado</a:t>
            </a:r>
          </a:p>
        </p:txBody>
      </p:sp>
      <p:sp>
        <p:nvSpPr>
          <p:cNvPr id="4" name="Segnaposto testo 2">
            <a:extLst>
              <a:ext uri="{FF2B5EF4-FFF2-40B4-BE49-F238E27FC236}">
                <a16:creationId xmlns:a16="http://schemas.microsoft.com/office/drawing/2014/main" id="{D5686B0F-B25A-4457-BD38-D0A4D2A5E6F3}"/>
              </a:ext>
            </a:extLst>
          </p:cNvPr>
          <p:cNvSpPr txBox="1">
            <a:spLocks/>
          </p:cNvSpPr>
          <p:nvPr/>
        </p:nvSpPr>
        <p:spPr>
          <a:xfrm>
            <a:off x="622788" y="5456048"/>
            <a:ext cx="4592638" cy="101395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solidFill>
                  <a:prstClr val="white"/>
                </a:solidFill>
                <a:latin typeface="Calibri" panose="020F0502020204030204"/>
              </a:rPr>
              <a:t>November</a:t>
            </a:r>
            <a:r>
              <a:rPr kumimoji="0" lang="en-US" sz="28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2024 </a:t>
            </a:r>
          </a:p>
        </p:txBody>
      </p:sp>
    </p:spTree>
    <p:extLst>
      <p:ext uri="{BB962C8B-B14F-4D97-AF65-F5344CB8AC3E}">
        <p14:creationId xmlns:p14="http://schemas.microsoft.com/office/powerpoint/2010/main" val="135497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4C42E-B3F9-7085-3A17-1D4A3E238B8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09B4A24-0362-9A0A-4F25-F76198F906F5}"/>
              </a:ext>
            </a:extLst>
          </p:cNvPr>
          <p:cNvSpPr>
            <a:spLocks noGrp="1"/>
          </p:cNvSpPr>
          <p:nvPr>
            <p:ph type="title"/>
          </p:nvPr>
        </p:nvSpPr>
        <p:spPr>
          <a:xfrm>
            <a:off x="838200" y="209292"/>
            <a:ext cx="9905460" cy="971551"/>
          </a:xfrm>
        </p:spPr>
        <p:txBody>
          <a:bodyPr>
            <a:normAutofit/>
          </a:bodyPr>
          <a:lstStyle/>
          <a:p>
            <a:r>
              <a:rPr lang="en-US" sz="3600" dirty="0"/>
              <a:t>Conclusions</a:t>
            </a:r>
          </a:p>
        </p:txBody>
      </p:sp>
      <p:sp>
        <p:nvSpPr>
          <p:cNvPr id="4" name="Segnaposto numero diapositiva 3">
            <a:extLst>
              <a:ext uri="{FF2B5EF4-FFF2-40B4-BE49-F238E27FC236}">
                <a16:creationId xmlns:a16="http://schemas.microsoft.com/office/drawing/2014/main" id="{FA83974A-357A-D08B-CF0E-158FCE0ABD8F}"/>
              </a:ext>
            </a:extLst>
          </p:cNvPr>
          <p:cNvSpPr>
            <a:spLocks noGrp="1"/>
          </p:cNvSpPr>
          <p:nvPr>
            <p:ph type="sldNum" sz="quarter" idx="12"/>
          </p:nvPr>
        </p:nvSpPr>
        <p:spPr/>
        <p:txBody>
          <a:bodyPr/>
          <a:lstStyle/>
          <a:p>
            <a:fld id="{2FA0223F-D95A-431D-9A71-EDA7FA0C2F5B}" type="slidenum">
              <a:rPr lang="en-US" smtClean="0"/>
              <a:t>10</a:t>
            </a:fld>
            <a:endParaRPr lang="en-US"/>
          </a:p>
        </p:txBody>
      </p:sp>
      <p:sp>
        <p:nvSpPr>
          <p:cNvPr id="27" name="Rettangolo 26">
            <a:extLst>
              <a:ext uri="{FF2B5EF4-FFF2-40B4-BE49-F238E27FC236}">
                <a16:creationId xmlns:a16="http://schemas.microsoft.com/office/drawing/2014/main" id="{E62870FB-CABF-5F84-DCB0-D0F2D8031819}"/>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0D33812C-70C8-F3C3-528B-A6C3FF399B2F}"/>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2B9A24BF-5BB6-5586-15E3-C796B78B3A01}"/>
              </a:ext>
            </a:extLst>
          </p:cNvPr>
          <p:cNvSpPr>
            <a:spLocks noGrp="1"/>
          </p:cNvSpPr>
          <p:nvPr>
            <p:ph idx="1"/>
          </p:nvPr>
        </p:nvSpPr>
        <p:spPr>
          <a:xfrm>
            <a:off x="620630" y="1487288"/>
            <a:ext cx="10950739" cy="4792722"/>
          </a:xfrm>
        </p:spPr>
        <p:txBody>
          <a:bodyPr>
            <a:noAutofit/>
          </a:bodyPr>
          <a:lstStyle/>
          <a:p>
            <a:pPr marL="0" indent="0">
              <a:buNone/>
            </a:pPr>
            <a:r>
              <a:rPr lang="en-US" sz="1600" dirty="0"/>
              <a:t>Two feature extraction pipelines based on envelope analysis and template matching have proposed:</a:t>
            </a:r>
          </a:p>
          <a:p>
            <a:r>
              <a:rPr lang="en-US" sz="1600" dirty="0"/>
              <a:t>Envelope features provides information on peaks positions and active areas of the signal</a:t>
            </a:r>
          </a:p>
          <a:p>
            <a:r>
              <a:rPr lang="en-US" sz="1600" dirty="0"/>
              <a:t>Template matching features provides information on signal morphology</a:t>
            </a:r>
          </a:p>
          <a:p>
            <a:pPr marL="0" indent="0">
              <a:buNone/>
            </a:pPr>
            <a:r>
              <a:rPr lang="en-US" sz="1600" dirty="0"/>
              <a:t>Moreover, STFT usage has been explored but features have not been evaluated for the time being as they would have to be meticulously defined from scratch. Otherwise, redundant information would be </a:t>
            </a:r>
            <a:r>
              <a:rPr lang="en-US" sz="1600"/>
              <a:t>introduced.</a:t>
            </a:r>
          </a:p>
          <a:p>
            <a:pPr marL="0" indent="0">
              <a:buNone/>
            </a:pPr>
            <a:endParaRPr lang="en-US" sz="1600" dirty="0"/>
          </a:p>
          <a:p>
            <a:pPr marL="0" indent="0">
              <a:buNone/>
            </a:pPr>
            <a:r>
              <a:rPr lang="en-US" sz="1600" dirty="0"/>
              <a:t>Other similar studies used DWT based features (similar to the one introduced with TM), autocorrelation-based features, self-similarity features and complexity-analysis based features. </a:t>
            </a:r>
          </a:p>
          <a:p>
            <a:pPr marL="0" indent="0">
              <a:buNone/>
            </a:pPr>
            <a:endParaRPr lang="en-US" sz="1600" dirty="0"/>
          </a:p>
          <a:p>
            <a:pPr marL="0" indent="0">
              <a:buNone/>
            </a:pPr>
            <a:r>
              <a:rPr lang="en-US" sz="1600" dirty="0"/>
              <a:t>In the following will be defined and analyzed 3 models:</a:t>
            </a:r>
          </a:p>
          <a:p>
            <a:pPr marL="342900" indent="-342900">
              <a:buFont typeface="+mj-lt"/>
              <a:buAutoNum type="arabicPeriod"/>
            </a:pPr>
            <a:r>
              <a:rPr lang="en-US" sz="1600" dirty="0"/>
              <a:t>An improved Knowledge based model based on envelope features</a:t>
            </a:r>
          </a:p>
          <a:p>
            <a:pPr marL="342900" indent="-342900">
              <a:buFont typeface="+mj-lt"/>
              <a:buAutoNum type="arabicPeriod"/>
            </a:pPr>
            <a:r>
              <a:rPr lang="en-US" sz="1600" dirty="0"/>
              <a:t>A decision tree (LOPO cross validation) trained onto the whole feature set</a:t>
            </a:r>
          </a:p>
          <a:p>
            <a:pPr marL="342900" indent="-342900">
              <a:buFont typeface="+mj-lt"/>
              <a:buAutoNum type="arabicPeriod"/>
            </a:pPr>
            <a:r>
              <a:rPr lang="en-US" sz="1600" dirty="0"/>
              <a:t>A decision tree (LOPOCV) trained onto an optimized feature set</a:t>
            </a:r>
          </a:p>
          <a:p>
            <a:pPr marL="342900" indent="-342900">
              <a:buFont typeface="+mj-lt"/>
              <a:buAutoNum type="arabicPeriod"/>
            </a:pPr>
            <a:endParaRPr lang="en-US" sz="1600" dirty="0"/>
          </a:p>
        </p:txBody>
      </p:sp>
    </p:spTree>
    <p:extLst>
      <p:ext uri="{BB962C8B-B14F-4D97-AF65-F5344CB8AC3E}">
        <p14:creationId xmlns:p14="http://schemas.microsoft.com/office/powerpoint/2010/main" val="379305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F15E2B-BA08-01CF-BB0A-8442229BD83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3687A18-6DBB-83F9-B37F-1CC5848F6875}"/>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6F2C1095-92E8-DA1D-277B-C9726212C382}"/>
              </a:ext>
            </a:extLst>
          </p:cNvPr>
          <p:cNvSpPr>
            <a:spLocks noGrp="1"/>
          </p:cNvSpPr>
          <p:nvPr>
            <p:ph idx="1"/>
          </p:nvPr>
        </p:nvSpPr>
        <p:spPr>
          <a:xfrm>
            <a:off x="664464" y="2041496"/>
            <a:ext cx="10098024" cy="3851303"/>
          </a:xfrm>
        </p:spPr>
        <p:txBody>
          <a:bodyPr>
            <a:noAutofit/>
          </a:bodyPr>
          <a:lstStyle/>
          <a:p>
            <a:r>
              <a:rPr lang="en-US" sz="2000" dirty="0"/>
              <a:t>Feature extraction </a:t>
            </a:r>
          </a:p>
          <a:p>
            <a:pPr lvl="1"/>
            <a:r>
              <a:rPr lang="en-US" sz="2000" dirty="0"/>
              <a:t>Envelope feature</a:t>
            </a:r>
          </a:p>
          <a:p>
            <a:pPr lvl="1"/>
            <a:r>
              <a:rPr lang="en-US" sz="2000" dirty="0"/>
              <a:t>Template matching features</a:t>
            </a:r>
          </a:p>
          <a:p>
            <a:pPr lvl="1"/>
            <a:r>
              <a:rPr lang="en-US" sz="2000" dirty="0"/>
              <a:t>Short time Fourier transformation definition and analysis</a:t>
            </a:r>
          </a:p>
          <a:p>
            <a:r>
              <a:rPr lang="en-US" sz="2000" dirty="0"/>
              <a:t>Classification</a:t>
            </a:r>
          </a:p>
          <a:p>
            <a:pPr lvl="1"/>
            <a:r>
              <a:rPr lang="en-US" sz="2000" dirty="0"/>
              <a:t>Improved Knowledge based classifier </a:t>
            </a:r>
          </a:p>
          <a:p>
            <a:pPr lvl="1"/>
            <a:r>
              <a:rPr lang="en-US" sz="2000" dirty="0"/>
              <a:t>Tree classifier: whole set of features</a:t>
            </a:r>
          </a:p>
          <a:p>
            <a:pPr lvl="1"/>
            <a:r>
              <a:rPr lang="en-US" sz="2000" dirty="0"/>
              <a:t>Tree classifier: optimal subset of features</a:t>
            </a:r>
          </a:p>
          <a:p>
            <a:r>
              <a:rPr lang="en-US" sz="2000" dirty="0"/>
              <a:t>Conclusions</a:t>
            </a:r>
          </a:p>
        </p:txBody>
      </p:sp>
      <p:sp>
        <p:nvSpPr>
          <p:cNvPr id="4" name="Segnaposto numero diapositiva 3">
            <a:extLst>
              <a:ext uri="{FF2B5EF4-FFF2-40B4-BE49-F238E27FC236}">
                <a16:creationId xmlns:a16="http://schemas.microsoft.com/office/drawing/2014/main" id="{D1B68BD2-BB37-00C3-17B7-E7D5FA42B585}"/>
              </a:ext>
            </a:extLst>
          </p:cNvPr>
          <p:cNvSpPr>
            <a:spLocks noGrp="1"/>
          </p:cNvSpPr>
          <p:nvPr>
            <p:ph type="sldNum" sz="quarter" idx="12"/>
          </p:nvPr>
        </p:nvSpPr>
        <p:spPr/>
        <p:txBody>
          <a:bodyPr/>
          <a:lstStyle/>
          <a:p>
            <a:fld id="{2FA0223F-D95A-431D-9A71-EDA7FA0C2F5B}" type="slidenum">
              <a:rPr lang="en-US" smtClean="0"/>
              <a:t>2</a:t>
            </a:fld>
            <a:endParaRPr lang="en-US" dirty="0"/>
          </a:p>
        </p:txBody>
      </p:sp>
    </p:spTree>
    <p:extLst>
      <p:ext uri="{BB962C8B-B14F-4D97-AF65-F5344CB8AC3E}">
        <p14:creationId xmlns:p14="http://schemas.microsoft.com/office/powerpoint/2010/main" val="764955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671CA-091D-8D17-60F4-4B8742BFB4C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BF3C9B9-88BC-0749-65B1-C16C428D2542}"/>
              </a:ext>
            </a:extLst>
          </p:cNvPr>
          <p:cNvSpPr>
            <a:spLocks noGrp="1"/>
          </p:cNvSpPr>
          <p:nvPr>
            <p:ph type="title"/>
          </p:nvPr>
        </p:nvSpPr>
        <p:spPr>
          <a:xfrm>
            <a:off x="838200" y="209292"/>
            <a:ext cx="9905460" cy="971551"/>
          </a:xfrm>
        </p:spPr>
        <p:txBody>
          <a:bodyPr>
            <a:normAutofit/>
          </a:bodyPr>
          <a:lstStyle/>
          <a:p>
            <a:r>
              <a:rPr lang="en-US" sz="3600" dirty="0"/>
              <a:t>Envelope definition and peak recognition</a:t>
            </a:r>
          </a:p>
        </p:txBody>
      </p:sp>
      <p:sp>
        <p:nvSpPr>
          <p:cNvPr id="4" name="Segnaposto numero diapositiva 3">
            <a:extLst>
              <a:ext uri="{FF2B5EF4-FFF2-40B4-BE49-F238E27FC236}">
                <a16:creationId xmlns:a16="http://schemas.microsoft.com/office/drawing/2014/main" id="{C98B3DA8-EAD9-287F-5885-423864A83E3D}"/>
              </a:ext>
            </a:extLst>
          </p:cNvPr>
          <p:cNvSpPr>
            <a:spLocks noGrp="1"/>
          </p:cNvSpPr>
          <p:nvPr>
            <p:ph type="sldNum" sz="quarter" idx="12"/>
          </p:nvPr>
        </p:nvSpPr>
        <p:spPr/>
        <p:txBody>
          <a:bodyPr/>
          <a:lstStyle/>
          <a:p>
            <a:fld id="{2FA0223F-D95A-431D-9A71-EDA7FA0C2F5B}" type="slidenum">
              <a:rPr lang="en-US" smtClean="0"/>
              <a:t>3</a:t>
            </a:fld>
            <a:endParaRPr lang="en-US" dirty="0"/>
          </a:p>
        </p:txBody>
      </p:sp>
      <mc:AlternateContent xmlns:mc="http://schemas.openxmlformats.org/markup-compatibility/2006">
        <mc:Choice xmlns:a14="http://schemas.microsoft.com/office/drawing/2010/main" Requires="a14">
          <p:sp>
            <p:nvSpPr>
              <p:cNvPr id="9" name="Segnaposto contenuto 2">
                <a:extLst>
                  <a:ext uri="{FF2B5EF4-FFF2-40B4-BE49-F238E27FC236}">
                    <a16:creationId xmlns:a16="http://schemas.microsoft.com/office/drawing/2014/main" id="{4ED05BED-8EAB-5137-317F-BA837EA8A713}"/>
                  </a:ext>
                </a:extLst>
              </p:cNvPr>
              <p:cNvSpPr>
                <a:spLocks noGrp="1"/>
              </p:cNvSpPr>
              <p:nvPr>
                <p:ph idx="1"/>
              </p:nvPr>
            </p:nvSpPr>
            <p:spPr>
              <a:xfrm>
                <a:off x="454152" y="1470463"/>
                <a:ext cx="4055466" cy="4747457"/>
              </a:xfrm>
              <a:ln w="19050">
                <a:noFill/>
              </a:ln>
            </p:spPr>
            <p:txBody>
              <a:bodyPr>
                <a:noAutofit/>
              </a:bodyPr>
              <a:lstStyle/>
              <a:p>
                <a:pPr marL="0" indent="0">
                  <a:buNone/>
                </a:pPr>
                <a:r>
                  <a:rPr lang="en-US" sz="1100" b="1" dirty="0">
                    <a:solidFill>
                      <a:srgbClr val="0070C0"/>
                    </a:solidFill>
                  </a:rPr>
                  <a:t>The aim of the analysis finding where a signal has active areas</a:t>
                </a:r>
                <a:r>
                  <a:rPr lang="en-US" sz="1100" dirty="0"/>
                  <a:t>. In other words, where the signal </a:t>
                </a:r>
                <a:r>
                  <a:rPr lang="en-US" sz="1100" b="1" dirty="0"/>
                  <a:t>present</a:t>
                </a:r>
                <a:r>
                  <a:rPr lang="en-US" sz="1100" dirty="0"/>
                  <a:t> </a:t>
                </a:r>
                <a:r>
                  <a:rPr lang="en-US" sz="1100" b="1" dirty="0"/>
                  <a:t>peaks</a:t>
                </a:r>
                <a:r>
                  <a:rPr lang="en-US" sz="1100" dirty="0"/>
                  <a:t>. A first step into this direction could be done using </a:t>
                </a:r>
                <a:r>
                  <a:rPr lang="en-US" sz="1100" b="1" dirty="0"/>
                  <a:t>RMS</a:t>
                </a:r>
                <a:r>
                  <a:rPr lang="en-US" sz="1100" dirty="0"/>
                  <a:t> </a:t>
                </a:r>
                <a:r>
                  <a:rPr lang="en-US" sz="1100" b="1" dirty="0"/>
                  <a:t>envelope</a:t>
                </a:r>
                <a:r>
                  <a:rPr lang="en-US" sz="1100" dirty="0"/>
                  <a:t>.</a:t>
                </a:r>
                <a:endParaRPr lang="en-US" sz="1100" i="1" dirty="0"/>
              </a:p>
              <a:p>
                <a:pPr marL="0" indent="0">
                  <a:buNone/>
                </a:pPr>
                <a14:m>
                  <m:oMathPara xmlns:m="http://schemas.openxmlformats.org/officeDocument/2006/math">
                    <m:oMathParaPr>
                      <m:jc m:val="centerGroup"/>
                    </m:oMathParaPr>
                    <m:oMath xmlns:m="http://schemas.openxmlformats.org/officeDocument/2006/math">
                      <m:r>
                        <a:rPr lang="it-IT" sz="1100" b="0" i="1" smtClean="0">
                          <a:solidFill>
                            <a:srgbClr val="0070C0"/>
                          </a:solidFill>
                          <a:latin typeface="Cambria Math" panose="02040503050406030204" pitchFamily="18" charset="0"/>
                        </a:rPr>
                        <m:t>𝑅𝑀𝑆</m:t>
                      </m:r>
                      <m:d>
                        <m:dPr>
                          <m:begChr m:val="["/>
                          <m:endChr m:val="]"/>
                          <m:ctrlPr>
                            <a:rPr lang="it-IT" sz="1100" b="0" i="1" smtClean="0">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𝑛</m:t>
                          </m:r>
                        </m:e>
                      </m:d>
                      <m:r>
                        <a:rPr lang="it-IT" sz="1100" b="0" i="1" smtClean="0">
                          <a:solidFill>
                            <a:srgbClr val="0070C0"/>
                          </a:solidFill>
                          <a:latin typeface="Cambria Math" panose="02040503050406030204" pitchFamily="18" charset="0"/>
                        </a:rPr>
                        <m:t>=</m:t>
                      </m:r>
                      <m:rad>
                        <m:radPr>
                          <m:degHide m:val="on"/>
                          <m:ctrlPr>
                            <a:rPr lang="it-IT" sz="1100" b="0" i="1" smtClean="0">
                              <a:solidFill>
                                <a:srgbClr val="0070C0"/>
                              </a:solidFill>
                              <a:latin typeface="Cambria Math" panose="02040503050406030204" pitchFamily="18" charset="0"/>
                            </a:rPr>
                          </m:ctrlPr>
                        </m:radPr>
                        <m:deg/>
                        <m:e>
                          <m:f>
                            <m:fPr>
                              <m:ctrlPr>
                                <a:rPr lang="it-IT" sz="1100" b="0" i="1" smtClean="0">
                                  <a:solidFill>
                                    <a:srgbClr val="0070C0"/>
                                  </a:solidFill>
                                  <a:latin typeface="Cambria Math" panose="02040503050406030204" pitchFamily="18" charset="0"/>
                                </a:rPr>
                              </m:ctrlPr>
                            </m:fPr>
                            <m:num>
                              <m:r>
                                <a:rPr lang="it-IT" sz="1100" b="0" i="1" smtClean="0">
                                  <a:solidFill>
                                    <a:srgbClr val="0070C0"/>
                                  </a:solidFill>
                                  <a:latin typeface="Cambria Math" panose="02040503050406030204" pitchFamily="18" charset="0"/>
                                </a:rPr>
                                <m:t>1</m:t>
                              </m:r>
                            </m:num>
                            <m:den>
                              <m:r>
                                <a:rPr lang="it-IT" sz="1100" b="0" i="1" smtClean="0">
                                  <a:solidFill>
                                    <a:srgbClr val="0070C0"/>
                                  </a:solidFill>
                                  <a:latin typeface="Cambria Math" panose="02040503050406030204" pitchFamily="18" charset="0"/>
                                </a:rPr>
                                <m:t>𝑁</m:t>
                              </m:r>
                            </m:den>
                          </m:f>
                          <m:nary>
                            <m:naryPr>
                              <m:chr m:val="∑"/>
                              <m:ctrlPr>
                                <a:rPr lang="it-IT" sz="1100" b="0" i="1" smtClean="0">
                                  <a:solidFill>
                                    <a:srgbClr val="0070C0"/>
                                  </a:solidFill>
                                  <a:latin typeface="Cambria Math" panose="02040503050406030204" pitchFamily="18" charset="0"/>
                                </a:rPr>
                              </m:ctrlPr>
                            </m:naryPr>
                            <m:sub>
                              <m:r>
                                <m:rPr>
                                  <m:brk m:alnAt="23"/>
                                </m:rPr>
                                <a:rPr lang="it-IT" sz="1100" b="0" i="1" smtClean="0">
                                  <a:solidFill>
                                    <a:srgbClr val="0070C0"/>
                                  </a:solidFill>
                                  <a:latin typeface="Cambria Math" panose="02040503050406030204" pitchFamily="18" charset="0"/>
                                </a:rPr>
                                <m:t>𝑘</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𝑛</m:t>
                              </m:r>
                            </m:sub>
                            <m:sup>
                              <m:r>
                                <a:rPr lang="it-IT" sz="1100" b="0" i="1" smtClean="0">
                                  <a:solidFill>
                                    <a:srgbClr val="0070C0"/>
                                  </a:solidFill>
                                  <a:latin typeface="Cambria Math" panose="02040503050406030204" pitchFamily="18" charset="0"/>
                                </a:rPr>
                                <m:t>𝑛</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𝑁</m:t>
                              </m:r>
                              <m:r>
                                <a:rPr lang="it-IT" sz="1100" b="0" i="1" smtClean="0">
                                  <a:solidFill>
                                    <a:srgbClr val="0070C0"/>
                                  </a:solidFill>
                                  <a:latin typeface="Cambria Math" panose="02040503050406030204" pitchFamily="18" charset="0"/>
                                </a:rPr>
                                <m:t>−1</m:t>
                              </m:r>
                            </m:sup>
                            <m:e>
                              <m:r>
                                <a:rPr lang="it-IT" sz="1100" b="0" i="1" smtClean="0">
                                  <a:solidFill>
                                    <a:srgbClr val="0070C0"/>
                                  </a:solidFill>
                                  <a:latin typeface="Cambria Math" panose="02040503050406030204" pitchFamily="18" charset="0"/>
                                </a:rPr>
                                <m:t>𝑥</m:t>
                              </m:r>
                              <m:sSup>
                                <m:sSupPr>
                                  <m:ctrlPr>
                                    <a:rPr lang="it-IT" sz="1100" b="0" i="1" smtClean="0">
                                      <a:solidFill>
                                        <a:srgbClr val="0070C0"/>
                                      </a:solidFill>
                                      <a:latin typeface="Cambria Math" panose="02040503050406030204" pitchFamily="18" charset="0"/>
                                    </a:rPr>
                                  </m:ctrlPr>
                                </m:sSupPr>
                                <m:e>
                                  <m:d>
                                    <m:dPr>
                                      <m:begChr m:val="["/>
                                      <m:endChr m:val="]"/>
                                      <m:ctrlPr>
                                        <a:rPr lang="it-IT" sz="1100" b="0" i="1" smtClean="0">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𝑘</m:t>
                                      </m:r>
                                    </m:e>
                                  </m:d>
                                </m:e>
                                <m:sup>
                                  <m:r>
                                    <a:rPr lang="it-IT" sz="1100" b="0" i="1" smtClean="0">
                                      <a:solidFill>
                                        <a:srgbClr val="0070C0"/>
                                      </a:solidFill>
                                      <a:latin typeface="Cambria Math" panose="02040503050406030204" pitchFamily="18" charset="0"/>
                                    </a:rPr>
                                    <m:t>2</m:t>
                                  </m:r>
                                </m:sup>
                              </m:sSup>
                            </m:e>
                          </m:nary>
                        </m:e>
                      </m:rad>
                    </m:oMath>
                  </m:oMathPara>
                </a14:m>
                <a:endParaRPr lang="it-IT" sz="1100" b="0" dirty="0"/>
              </a:p>
              <a:p>
                <a:pPr marL="0" indent="0">
                  <a:buNone/>
                </a:pPr>
                <a:r>
                  <a:rPr lang="en-US" sz="1100" dirty="0"/>
                  <a:t>The window length has been fixed empirically to N=30.</a:t>
                </a:r>
              </a:p>
              <a:p>
                <a:pPr marL="0" indent="0">
                  <a:buNone/>
                </a:pPr>
                <a:r>
                  <a:rPr lang="en-US" sz="1100" dirty="0"/>
                  <a:t>The </a:t>
                </a:r>
                <a:r>
                  <a:rPr lang="en-US" sz="1100" b="1" dirty="0"/>
                  <a:t>proposed</a:t>
                </a:r>
                <a:r>
                  <a:rPr lang="en-US" sz="1100" dirty="0"/>
                  <a:t> </a:t>
                </a:r>
                <a:r>
                  <a:rPr lang="en-US" sz="1100" b="1" dirty="0"/>
                  <a:t>analysis</a:t>
                </a:r>
                <a:r>
                  <a:rPr lang="en-US" sz="1100" dirty="0"/>
                  <a:t> pipeline is made </a:t>
                </a:r>
                <a:r>
                  <a:rPr lang="en-US" sz="1100" b="1" dirty="0"/>
                  <a:t>of 4 steps</a:t>
                </a:r>
                <a:r>
                  <a:rPr lang="en-US" sz="1100" dirty="0"/>
                  <a:t>:</a:t>
                </a:r>
              </a:p>
              <a:p>
                <a:pPr>
                  <a:buFont typeface="+mj-lt"/>
                  <a:buAutoNum type="arabicPeriod"/>
                </a:pPr>
                <a:r>
                  <a:rPr lang="en-US" sz="1100" b="1" dirty="0"/>
                  <a:t>Envelope derivative computing</a:t>
                </a:r>
                <a:r>
                  <a:rPr lang="en-US" sz="1100" dirty="0">
                    <a:solidFill>
                      <a:srgbClr val="0070C0"/>
                    </a:solidFill>
                  </a:rPr>
                  <a:t>: </a:t>
                </a:r>
                <a14:m>
                  <m:oMath xmlns:m="http://schemas.openxmlformats.org/officeDocument/2006/math">
                    <m:f>
                      <m:fPr>
                        <m:ctrlPr>
                          <a:rPr lang="it-IT" sz="1100" i="1">
                            <a:solidFill>
                              <a:srgbClr val="0070C0"/>
                            </a:solidFill>
                            <a:latin typeface="Cambria Math" panose="02040503050406030204" pitchFamily="18" charset="0"/>
                          </a:rPr>
                        </m:ctrlPr>
                      </m:fPr>
                      <m:num>
                        <m:r>
                          <a:rPr lang="it-IT" sz="1100" i="1">
                            <a:solidFill>
                              <a:srgbClr val="0070C0"/>
                            </a:solidFill>
                            <a:latin typeface="Cambria Math" panose="02040503050406030204" pitchFamily="18" charset="0"/>
                          </a:rPr>
                          <m:t>𝑑𝐸𝑛𝑣</m:t>
                        </m:r>
                      </m:num>
                      <m:den>
                        <m:r>
                          <a:rPr lang="it-IT" sz="1100" i="1">
                            <a:solidFill>
                              <a:srgbClr val="0070C0"/>
                            </a:solidFill>
                            <a:latin typeface="Cambria Math" panose="02040503050406030204" pitchFamily="18" charset="0"/>
                          </a:rPr>
                          <m:t>𝑑𝑡</m:t>
                        </m:r>
                      </m:den>
                    </m:f>
                    <m:r>
                      <a:rPr lang="it-IT" sz="1100" i="1">
                        <a:solidFill>
                          <a:srgbClr val="0070C0"/>
                        </a:solidFill>
                        <a:latin typeface="Cambria Math" panose="02040503050406030204" pitchFamily="18" charset="0"/>
                        <a:ea typeface="Cambria Math" panose="02040503050406030204" pitchFamily="18" charset="0"/>
                      </a:rPr>
                      <m:t>≈</m:t>
                    </m:r>
                    <m:r>
                      <a:rPr lang="it-IT" sz="1100" i="1">
                        <a:solidFill>
                          <a:srgbClr val="0070C0"/>
                        </a:solidFill>
                        <a:latin typeface="Cambria Math" panose="02040503050406030204" pitchFamily="18" charset="0"/>
                        <a:ea typeface="Cambria Math" panose="02040503050406030204" pitchFamily="18" charset="0"/>
                      </a:rPr>
                      <m:t>𝐸𝑛𝑣</m:t>
                    </m:r>
                    <m:d>
                      <m:dPr>
                        <m:begChr m:val="["/>
                        <m:endChr m:val="]"/>
                        <m:ctrlPr>
                          <a:rPr lang="it-IT" sz="1100" i="1">
                            <a:solidFill>
                              <a:srgbClr val="0070C0"/>
                            </a:solidFill>
                            <a:latin typeface="Cambria Math" panose="02040503050406030204" pitchFamily="18" charset="0"/>
                            <a:ea typeface="Cambria Math" panose="02040503050406030204" pitchFamily="18" charset="0"/>
                          </a:rPr>
                        </m:ctrlPr>
                      </m:dPr>
                      <m:e>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𝑥</m:t>
                            </m:r>
                          </m:e>
                          <m:sub>
                            <m:r>
                              <a:rPr lang="it-IT" sz="1100" i="1">
                                <a:solidFill>
                                  <a:srgbClr val="0070C0"/>
                                </a:solidFill>
                                <a:latin typeface="Cambria Math" panose="02040503050406030204" pitchFamily="18" charset="0"/>
                                <a:ea typeface="Cambria Math" panose="02040503050406030204" pitchFamily="18" charset="0"/>
                              </a:rPr>
                              <m:t>𝑖</m:t>
                            </m:r>
                            <m:r>
                              <a:rPr lang="it-IT" sz="1100" i="1">
                                <a:solidFill>
                                  <a:srgbClr val="0070C0"/>
                                </a:solidFill>
                                <a:latin typeface="Cambria Math" panose="02040503050406030204" pitchFamily="18" charset="0"/>
                                <a:ea typeface="Cambria Math" panose="02040503050406030204" pitchFamily="18" charset="0"/>
                              </a:rPr>
                              <m:t>+1</m:t>
                            </m:r>
                          </m:sub>
                        </m:sSub>
                      </m:e>
                    </m:d>
                    <m:r>
                      <a:rPr lang="it-IT" sz="1100" i="1">
                        <a:solidFill>
                          <a:srgbClr val="0070C0"/>
                        </a:solidFill>
                        <a:latin typeface="Cambria Math" panose="02040503050406030204" pitchFamily="18" charset="0"/>
                        <a:ea typeface="Cambria Math" panose="02040503050406030204" pitchFamily="18" charset="0"/>
                      </a:rPr>
                      <m:t>−</m:t>
                    </m:r>
                    <m:r>
                      <a:rPr lang="it-IT" sz="1100" i="1">
                        <a:solidFill>
                          <a:srgbClr val="0070C0"/>
                        </a:solidFill>
                        <a:latin typeface="Cambria Math" panose="02040503050406030204" pitchFamily="18" charset="0"/>
                        <a:ea typeface="Cambria Math" panose="02040503050406030204" pitchFamily="18" charset="0"/>
                      </a:rPr>
                      <m:t>𝐸𝑛𝑣</m:t>
                    </m:r>
                    <m:d>
                      <m:dPr>
                        <m:begChr m:val="["/>
                        <m:endChr m:val="]"/>
                        <m:ctrlPr>
                          <a:rPr lang="it-IT" sz="1100" i="1">
                            <a:solidFill>
                              <a:srgbClr val="0070C0"/>
                            </a:solidFill>
                            <a:latin typeface="Cambria Math" panose="02040503050406030204" pitchFamily="18" charset="0"/>
                            <a:ea typeface="Cambria Math" panose="02040503050406030204" pitchFamily="18" charset="0"/>
                          </a:rPr>
                        </m:ctrlPr>
                      </m:dPr>
                      <m:e>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𝑥</m:t>
                            </m:r>
                          </m:e>
                          <m:sub>
                            <m:r>
                              <a:rPr lang="it-IT" sz="1100" i="1">
                                <a:solidFill>
                                  <a:srgbClr val="0070C0"/>
                                </a:solidFill>
                                <a:latin typeface="Cambria Math" panose="02040503050406030204" pitchFamily="18" charset="0"/>
                                <a:ea typeface="Cambria Math" panose="02040503050406030204" pitchFamily="18" charset="0"/>
                              </a:rPr>
                              <m:t>𝑖</m:t>
                            </m:r>
                          </m:sub>
                        </m:sSub>
                      </m:e>
                    </m:d>
                    <m:r>
                      <a:rPr lang="it-IT" sz="1100" b="0" i="1" smtClean="0">
                        <a:solidFill>
                          <a:srgbClr val="0070C0"/>
                        </a:solidFill>
                        <a:latin typeface="Cambria Math" panose="02040503050406030204" pitchFamily="18" charset="0"/>
                        <a:ea typeface="Cambria Math" panose="02040503050406030204" pitchFamily="18" charset="0"/>
                      </a:rPr>
                      <m:t> </m:t>
                    </m:r>
                  </m:oMath>
                </a14:m>
                <a:endParaRPr lang="en-GB" sz="1100" dirty="0"/>
              </a:p>
              <a:p>
                <a:pPr>
                  <a:buFont typeface="+mj-lt"/>
                  <a:buAutoNum type="arabicPeriod"/>
                </a:pPr>
                <a:r>
                  <a:rPr lang="en-GB" sz="1100" b="1" dirty="0"/>
                  <a:t>Derivative thresholding</a:t>
                </a:r>
                <a:r>
                  <a:rPr lang="en-GB" sz="1100" dirty="0"/>
                  <a:t> </a:t>
                </a:r>
                <a:r>
                  <a:rPr lang="en-US" sz="1100" dirty="0">
                    <a:sym typeface="Wingdings" panose="05000000000000000000" pitchFamily="2" charset="2"/>
                  </a:rPr>
                  <a:t> finding slope changes and defining logical maps of positive and negative derivative: </a:t>
                </a:r>
              </a:p>
              <a:p>
                <a:pPr marL="0" indent="0">
                  <a:buNone/>
                </a:pPr>
                <a:r>
                  <a:rPr lang="en-US" sz="1100" dirty="0">
                    <a:sym typeface="Wingdings" panose="05000000000000000000" pitchFamily="2" charset="2"/>
                  </a:rPr>
                  <a:t> </a:t>
                </a:r>
                <a14:m>
                  <m:oMath xmlns:m="http://schemas.openxmlformats.org/officeDocument/2006/math">
                    <m:d>
                      <m:dPr>
                        <m:begChr m:val="{"/>
                        <m:endChr m:val=""/>
                        <m:ctrlPr>
                          <a:rPr lang="en-GB" sz="1100" i="1" smtClean="0">
                            <a:solidFill>
                              <a:srgbClr val="0070C0"/>
                            </a:solidFill>
                            <a:latin typeface="Cambria Math" panose="02040503050406030204" pitchFamily="18" charset="0"/>
                          </a:rPr>
                        </m:ctrlPr>
                      </m:dPr>
                      <m:e>
                        <m:eqArr>
                          <m:eqArrPr>
                            <m:ctrlPr>
                              <a:rPr lang="en-GB" sz="1100" i="1">
                                <a:solidFill>
                                  <a:srgbClr val="0070C0"/>
                                </a:solidFill>
                                <a:latin typeface="Cambria Math" panose="02040503050406030204" pitchFamily="18" charset="0"/>
                              </a:rPr>
                            </m:ctrlPr>
                          </m:eqArrPr>
                          <m:e>
                            <m:r>
                              <a:rPr lang="it-IT" sz="1100" i="1">
                                <a:solidFill>
                                  <a:srgbClr val="0070C0"/>
                                </a:solidFill>
                                <a:latin typeface="Cambria Math" panose="02040503050406030204" pitchFamily="18" charset="0"/>
                              </a:rPr>
                              <m:t>𝑡</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h</m:t>
                                </m:r>
                              </m:e>
                              <m:sub>
                                <m:r>
                                  <a:rPr lang="it-IT" sz="1100" i="1">
                                    <a:solidFill>
                                      <a:srgbClr val="0070C0"/>
                                    </a:solidFill>
                                    <a:latin typeface="Cambria Math" panose="02040503050406030204" pitchFamily="18" charset="0"/>
                                  </a:rPr>
                                  <m:t>𝑢𝑝𝑝𝑒𝑟</m:t>
                                </m:r>
                              </m:sub>
                            </m:sSub>
                            <m:r>
                              <a:rPr lang="it-IT" sz="1100" i="1">
                                <a:solidFill>
                                  <a:srgbClr val="0070C0"/>
                                </a:solidFill>
                                <a:latin typeface="Cambria Math" panose="02040503050406030204" pitchFamily="18" charset="0"/>
                              </a:rPr>
                              <m:t>=</m:t>
                            </m:r>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𝛽</m:t>
                                </m:r>
                              </m:e>
                              <m:sub>
                                <m:r>
                                  <a:rPr lang="it-IT" sz="1100" i="1">
                                    <a:solidFill>
                                      <a:srgbClr val="0070C0"/>
                                    </a:solidFill>
                                    <a:latin typeface="Cambria Math" panose="02040503050406030204" pitchFamily="18" charset="0"/>
                                    <a:ea typeface="Cambria Math" panose="02040503050406030204" pitchFamily="18" charset="0"/>
                                  </a:rPr>
                                  <m:t>1</m:t>
                                </m:r>
                              </m:sub>
                            </m:sSub>
                            <m:r>
                              <a:rPr lang="it-IT" sz="1100" i="1">
                                <a:solidFill>
                                  <a:srgbClr val="0070C0"/>
                                </a:solidFill>
                                <a:latin typeface="Cambria Math" panose="02040503050406030204" pitchFamily="18" charset="0"/>
                                <a:ea typeface="Cambria Math" panose="02040503050406030204" pitchFamily="18" charset="0"/>
                              </a:rPr>
                              <m:t>∗</m:t>
                            </m:r>
                            <m:d>
                              <m:dPr>
                                <m:ctrlPr>
                                  <a:rPr lang="it-IT" sz="1100" i="1">
                                    <a:solidFill>
                                      <a:srgbClr val="0070C0"/>
                                    </a:solidFill>
                                    <a:latin typeface="Cambria Math" panose="02040503050406030204" pitchFamily="18" charset="0"/>
                                  </a:rPr>
                                </m:ctrlPr>
                              </m:dPr>
                              <m:e>
                                <m:func>
                                  <m:funcPr>
                                    <m:ctrlPr>
                                      <a:rPr lang="it-IT" sz="1100" i="1">
                                        <a:solidFill>
                                          <a:srgbClr val="0070C0"/>
                                        </a:solidFill>
                                        <a:latin typeface="Cambria Math" panose="02040503050406030204" pitchFamily="18" charset="0"/>
                                      </a:rPr>
                                    </m:ctrlPr>
                                  </m:funcPr>
                                  <m:fName>
                                    <m:r>
                                      <m:rPr>
                                        <m:sty m:val="p"/>
                                      </m:rPr>
                                      <a:rPr lang="it-IT" sz="1100">
                                        <a:solidFill>
                                          <a:srgbClr val="0070C0"/>
                                        </a:solidFill>
                                        <a:latin typeface="Cambria Math" panose="02040503050406030204" pitchFamily="18" charset="0"/>
                                      </a:rPr>
                                      <m:t>m</m:t>
                                    </m:r>
                                    <m:r>
                                      <a:rPr lang="it-IT" sz="1100" i="1">
                                        <a:solidFill>
                                          <a:srgbClr val="0070C0"/>
                                        </a:solidFill>
                                        <a:latin typeface="Cambria Math" panose="02040503050406030204" pitchFamily="18" charset="0"/>
                                      </a:rPr>
                                      <m:t>𝑎𝑥</m:t>
                                    </m:r>
                                  </m:fName>
                                  <m:e>
                                    <m:d>
                                      <m:dPr>
                                        <m:ctrlPr>
                                          <a:rPr lang="it-IT" sz="1100" i="1">
                                            <a:solidFill>
                                              <a:srgbClr val="0070C0"/>
                                            </a:solidFill>
                                            <a:latin typeface="Cambria Math" panose="02040503050406030204" pitchFamily="18" charset="0"/>
                                          </a:rPr>
                                        </m:ctrlPr>
                                      </m:dPr>
                                      <m:e>
                                        <m:f>
                                          <m:fPr>
                                            <m:ctrlPr>
                                              <a:rPr lang="it-IT" sz="1100" i="1">
                                                <a:solidFill>
                                                  <a:srgbClr val="0070C0"/>
                                                </a:solidFill>
                                                <a:latin typeface="Cambria Math" panose="02040503050406030204" pitchFamily="18" charset="0"/>
                                              </a:rPr>
                                            </m:ctrlPr>
                                          </m:fPr>
                                          <m:num>
                                            <m:r>
                                              <a:rPr lang="it-IT" sz="1100" i="1">
                                                <a:solidFill>
                                                  <a:srgbClr val="0070C0"/>
                                                </a:solidFill>
                                                <a:latin typeface="Cambria Math" panose="02040503050406030204" pitchFamily="18" charset="0"/>
                                              </a:rPr>
                                              <m:t>𝑑𝐸𝑛𝑣</m:t>
                                            </m:r>
                                          </m:num>
                                          <m:den>
                                            <m:r>
                                              <a:rPr lang="it-IT" sz="1100" i="1">
                                                <a:solidFill>
                                                  <a:srgbClr val="0070C0"/>
                                                </a:solidFill>
                                                <a:latin typeface="Cambria Math" panose="02040503050406030204" pitchFamily="18" charset="0"/>
                                              </a:rPr>
                                              <m:t>𝑑𝑡</m:t>
                                            </m:r>
                                          </m:den>
                                        </m:f>
                                      </m:e>
                                    </m:d>
                                  </m:e>
                                </m:func>
                              </m:e>
                            </m:d>
                            <m:r>
                              <a:rPr lang="it-IT" sz="1100" i="1">
                                <a:solidFill>
                                  <a:srgbClr val="0070C0"/>
                                </a:solidFill>
                                <a:latin typeface="Cambria Math" panose="02040503050406030204" pitchFamily="18" charset="0"/>
                              </a:rPr>
                              <m:t> </m:t>
                            </m:r>
                            <m:r>
                              <a:rPr lang="it-IT" sz="1100" i="1">
                                <a:solidFill>
                                  <a:srgbClr val="0070C0"/>
                                </a:solidFill>
                                <a:latin typeface="Cambria Math" panose="02040503050406030204" pitchFamily="18" charset="0"/>
                              </a:rPr>
                              <m:t>𝑤h𝑒𝑟𝑒</m:t>
                            </m:r>
                            <m:r>
                              <a:rPr lang="it-IT" sz="1100" i="1">
                                <a:solidFill>
                                  <a:srgbClr val="0070C0"/>
                                </a:solidFill>
                                <a:latin typeface="Cambria Math" panose="02040503050406030204" pitchFamily="18" charset="0"/>
                              </a:rPr>
                              <m:t> </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𝛽</m:t>
                                </m:r>
                              </m:e>
                              <m:sub>
                                <m:r>
                                  <a:rPr lang="it-IT" sz="1100" i="1">
                                    <a:solidFill>
                                      <a:srgbClr val="0070C0"/>
                                    </a:solidFill>
                                    <a:latin typeface="Cambria Math" panose="02040503050406030204" pitchFamily="18" charset="0"/>
                                  </a:rPr>
                                  <m:t>1</m:t>
                                </m:r>
                              </m:sub>
                            </m:sSub>
                            <m:r>
                              <a:rPr lang="it-IT" sz="1100" i="1">
                                <a:solidFill>
                                  <a:srgbClr val="0070C0"/>
                                </a:solidFill>
                                <a:latin typeface="Cambria Math" panose="02040503050406030204" pitchFamily="18" charset="0"/>
                              </a:rPr>
                              <m:t>=0.002 </m:t>
                            </m:r>
                          </m:e>
                          <m:e>
                            <m:r>
                              <a:rPr lang="it-IT" sz="1100" i="1">
                                <a:solidFill>
                                  <a:srgbClr val="0070C0"/>
                                </a:solidFill>
                                <a:latin typeface="Cambria Math" panose="02040503050406030204" pitchFamily="18" charset="0"/>
                              </a:rPr>
                              <m:t>𝑡</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h</m:t>
                                </m:r>
                              </m:e>
                              <m:sub>
                                <m:r>
                                  <a:rPr lang="it-IT" sz="1100" i="1">
                                    <a:solidFill>
                                      <a:srgbClr val="0070C0"/>
                                    </a:solidFill>
                                    <a:latin typeface="Cambria Math" panose="02040503050406030204" pitchFamily="18" charset="0"/>
                                  </a:rPr>
                                  <m:t>𝑙𝑜𝑤𝑒𝑟</m:t>
                                </m:r>
                              </m:sub>
                            </m:sSub>
                            <m:r>
                              <a:rPr lang="it-IT" sz="1100" i="1">
                                <a:solidFill>
                                  <a:srgbClr val="0070C0"/>
                                </a:solidFill>
                                <a:latin typeface="Cambria Math" panose="02040503050406030204" pitchFamily="18" charset="0"/>
                              </a:rPr>
                              <m:t>=</m:t>
                            </m:r>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𝛽</m:t>
                                </m:r>
                              </m:e>
                              <m:sub>
                                <m:r>
                                  <a:rPr lang="it-IT" sz="1100" i="1">
                                    <a:solidFill>
                                      <a:srgbClr val="0070C0"/>
                                    </a:solidFill>
                                    <a:latin typeface="Cambria Math" panose="02040503050406030204" pitchFamily="18" charset="0"/>
                                    <a:ea typeface="Cambria Math" panose="02040503050406030204" pitchFamily="18" charset="0"/>
                                  </a:rPr>
                                  <m:t>2</m:t>
                                </m:r>
                              </m:sub>
                            </m:sSub>
                            <m:r>
                              <a:rPr lang="it-IT" sz="1100" i="1">
                                <a:solidFill>
                                  <a:srgbClr val="0070C0"/>
                                </a:solidFill>
                                <a:latin typeface="Cambria Math" panose="02040503050406030204" pitchFamily="18" charset="0"/>
                                <a:ea typeface="Cambria Math" panose="02040503050406030204" pitchFamily="18" charset="0"/>
                              </a:rPr>
                              <m:t>∗</m:t>
                            </m:r>
                            <m:d>
                              <m:dPr>
                                <m:ctrlPr>
                                  <a:rPr lang="it-IT" sz="1100" i="1">
                                    <a:solidFill>
                                      <a:srgbClr val="0070C0"/>
                                    </a:solidFill>
                                    <a:latin typeface="Cambria Math" panose="02040503050406030204" pitchFamily="18" charset="0"/>
                                  </a:rPr>
                                </m:ctrlPr>
                              </m:dPr>
                              <m:e>
                                <m:func>
                                  <m:funcPr>
                                    <m:ctrlPr>
                                      <a:rPr lang="it-IT" sz="1100" i="1">
                                        <a:solidFill>
                                          <a:srgbClr val="0070C0"/>
                                        </a:solidFill>
                                        <a:latin typeface="Cambria Math" panose="02040503050406030204" pitchFamily="18" charset="0"/>
                                      </a:rPr>
                                    </m:ctrlPr>
                                  </m:funcPr>
                                  <m:fName>
                                    <m:r>
                                      <m:rPr>
                                        <m:sty m:val="p"/>
                                      </m:rPr>
                                      <a:rPr lang="it-IT" sz="1100">
                                        <a:solidFill>
                                          <a:srgbClr val="0070C0"/>
                                        </a:solidFill>
                                        <a:latin typeface="Cambria Math" panose="02040503050406030204" pitchFamily="18" charset="0"/>
                                      </a:rPr>
                                      <m:t>m</m:t>
                                    </m:r>
                                    <m:r>
                                      <a:rPr lang="it-IT" sz="1100" i="1">
                                        <a:solidFill>
                                          <a:srgbClr val="0070C0"/>
                                        </a:solidFill>
                                        <a:latin typeface="Cambria Math" panose="02040503050406030204" pitchFamily="18" charset="0"/>
                                      </a:rPr>
                                      <m:t>𝑖𝑛</m:t>
                                    </m:r>
                                  </m:fName>
                                  <m:e>
                                    <m:d>
                                      <m:dPr>
                                        <m:ctrlPr>
                                          <a:rPr lang="it-IT" sz="1100" i="1">
                                            <a:solidFill>
                                              <a:srgbClr val="0070C0"/>
                                            </a:solidFill>
                                            <a:latin typeface="Cambria Math" panose="02040503050406030204" pitchFamily="18" charset="0"/>
                                          </a:rPr>
                                        </m:ctrlPr>
                                      </m:dPr>
                                      <m:e>
                                        <m:f>
                                          <m:fPr>
                                            <m:ctrlPr>
                                              <a:rPr lang="it-IT" sz="1100" i="1">
                                                <a:solidFill>
                                                  <a:srgbClr val="0070C0"/>
                                                </a:solidFill>
                                                <a:latin typeface="Cambria Math" panose="02040503050406030204" pitchFamily="18" charset="0"/>
                                              </a:rPr>
                                            </m:ctrlPr>
                                          </m:fPr>
                                          <m:num>
                                            <m:r>
                                              <a:rPr lang="it-IT" sz="1100" i="1">
                                                <a:solidFill>
                                                  <a:srgbClr val="0070C0"/>
                                                </a:solidFill>
                                                <a:latin typeface="Cambria Math" panose="02040503050406030204" pitchFamily="18" charset="0"/>
                                              </a:rPr>
                                              <m:t>𝑑𝐸𝑛𝑣</m:t>
                                            </m:r>
                                          </m:num>
                                          <m:den>
                                            <m:r>
                                              <a:rPr lang="it-IT" sz="1100" i="1">
                                                <a:solidFill>
                                                  <a:srgbClr val="0070C0"/>
                                                </a:solidFill>
                                                <a:latin typeface="Cambria Math" panose="02040503050406030204" pitchFamily="18" charset="0"/>
                                              </a:rPr>
                                              <m:t>𝑑𝑡</m:t>
                                            </m:r>
                                          </m:den>
                                        </m:f>
                                      </m:e>
                                    </m:d>
                                  </m:e>
                                </m:func>
                              </m:e>
                            </m:d>
                            <m:r>
                              <a:rPr lang="it-IT" sz="1100" i="1">
                                <a:solidFill>
                                  <a:srgbClr val="0070C0"/>
                                </a:solidFill>
                                <a:latin typeface="Cambria Math" panose="02040503050406030204" pitchFamily="18" charset="0"/>
                              </a:rPr>
                              <m:t> </m:t>
                            </m:r>
                            <m:r>
                              <a:rPr lang="it-IT" sz="1100" i="1">
                                <a:solidFill>
                                  <a:srgbClr val="0070C0"/>
                                </a:solidFill>
                                <a:latin typeface="Cambria Math" panose="02040503050406030204" pitchFamily="18" charset="0"/>
                              </a:rPr>
                              <m:t>𝑤h𝑒𝑟𝑒</m:t>
                            </m:r>
                            <m:r>
                              <a:rPr lang="it-IT" sz="1100" i="1">
                                <a:solidFill>
                                  <a:srgbClr val="0070C0"/>
                                </a:solidFill>
                                <a:latin typeface="Cambria Math" panose="02040503050406030204" pitchFamily="18" charset="0"/>
                              </a:rPr>
                              <m:t> </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𝛽</m:t>
                                </m:r>
                              </m:e>
                              <m:sub>
                                <m:r>
                                  <a:rPr lang="it-IT" sz="1100" i="1">
                                    <a:solidFill>
                                      <a:srgbClr val="0070C0"/>
                                    </a:solidFill>
                                    <a:latin typeface="Cambria Math" panose="02040503050406030204" pitchFamily="18" charset="0"/>
                                  </a:rPr>
                                  <m:t>2</m:t>
                                </m:r>
                              </m:sub>
                            </m:sSub>
                            <m:r>
                              <a:rPr lang="it-IT" sz="1100" i="1">
                                <a:solidFill>
                                  <a:srgbClr val="0070C0"/>
                                </a:solidFill>
                                <a:latin typeface="Cambria Math" panose="02040503050406030204" pitchFamily="18" charset="0"/>
                              </a:rPr>
                              <m:t>=50∗</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𝛽</m:t>
                                </m:r>
                              </m:e>
                              <m:sub>
                                <m:r>
                                  <a:rPr lang="it-IT" sz="1100" i="1">
                                    <a:solidFill>
                                      <a:srgbClr val="0070C0"/>
                                    </a:solidFill>
                                    <a:latin typeface="Cambria Math" panose="02040503050406030204" pitchFamily="18" charset="0"/>
                                  </a:rPr>
                                  <m:t>1</m:t>
                                </m:r>
                              </m:sub>
                            </m:sSub>
                          </m:e>
                        </m:eqArr>
                      </m:e>
                    </m:d>
                  </m:oMath>
                </a14:m>
                <a:r>
                  <a:rPr lang="en-GB" sz="1100" dirty="0">
                    <a:solidFill>
                      <a:srgbClr val="0070C0"/>
                    </a:solidFill>
                  </a:rPr>
                  <a:t> </a:t>
                </a:r>
              </a:p>
              <a:p>
                <a:pPr marL="0" indent="0">
                  <a:buNone/>
                </a:pPr>
                <a:r>
                  <a:rPr lang="en-GB" sz="1100" i="1" dirty="0">
                    <a:solidFill>
                      <a:schemeClr val="accent2"/>
                    </a:solidFill>
                  </a:rPr>
                  <a:t>NB: Asymmetric threshold</a:t>
                </a:r>
              </a:p>
              <a:p>
                <a:pPr marL="0" indent="0">
                  <a:buNone/>
                </a:pPr>
                <a:r>
                  <a:rPr lang="en-GB" sz="1100" b="1" dirty="0"/>
                  <a:t>Time thresholds of active areas definition</a:t>
                </a:r>
                <a:r>
                  <a:rPr lang="en-GB" sz="1100" dirty="0"/>
                  <a:t> </a:t>
                </a:r>
                <a:r>
                  <a:rPr lang="en-GB" sz="1100" dirty="0">
                    <a:sym typeface="Wingdings" panose="05000000000000000000" pitchFamily="2" charset="2"/>
                  </a:rPr>
                  <a:t> boundaries of maps are the begin and the end of active areas.</a:t>
                </a:r>
              </a:p>
              <a:p>
                <a:pPr marL="0" indent="0">
                  <a:buNone/>
                </a:pPr>
                <a:endParaRPr lang="en-GB" sz="1100" dirty="0"/>
              </a:p>
              <a:p>
                <a:pPr>
                  <a:buFont typeface="+mj-lt"/>
                  <a:buAutoNum type="arabicPeriod"/>
                </a:pPr>
                <a:endParaRPr lang="en-GB" sz="800" dirty="0"/>
              </a:p>
              <a:p>
                <a:pPr>
                  <a:buFont typeface="+mj-lt"/>
                  <a:buAutoNum type="arabicPeriod"/>
                </a:pPr>
                <a:endParaRPr lang="en-US" sz="300" dirty="0"/>
              </a:p>
              <a:p>
                <a:pPr marL="0" indent="0">
                  <a:buNone/>
                </a:pPr>
                <a:endParaRPr lang="en-US" sz="1100" dirty="0"/>
              </a:p>
            </p:txBody>
          </p:sp>
        </mc:Choice>
        <mc:Fallback>
          <p:sp>
            <p:nvSpPr>
              <p:cNvPr id="9" name="Segnaposto contenuto 2">
                <a:extLst>
                  <a:ext uri="{FF2B5EF4-FFF2-40B4-BE49-F238E27FC236}">
                    <a16:creationId xmlns:a16="http://schemas.microsoft.com/office/drawing/2014/main" id="{4ED05BED-8EAB-5137-317F-BA837EA8A713}"/>
                  </a:ext>
                </a:extLst>
              </p:cNvPr>
              <p:cNvSpPr>
                <a:spLocks noGrp="1" noRot="1" noChangeAspect="1" noMove="1" noResize="1" noEditPoints="1" noAdjustHandles="1" noChangeArrowheads="1" noChangeShapeType="1" noTextEdit="1"/>
              </p:cNvSpPr>
              <p:nvPr>
                <p:ph idx="1"/>
              </p:nvPr>
            </p:nvSpPr>
            <p:spPr>
              <a:xfrm>
                <a:off x="454152" y="1470463"/>
                <a:ext cx="4055466" cy="4747457"/>
              </a:xfrm>
              <a:blipFill>
                <a:blip r:embed="rId3"/>
                <a:stretch>
                  <a:fillRect t="-385"/>
                </a:stretch>
              </a:blipFill>
              <a:ln w="19050">
                <a:noFill/>
              </a:ln>
            </p:spPr>
            <p:txBody>
              <a:bodyPr/>
              <a:lstStyle/>
              <a:p>
                <a:r>
                  <a:rPr lang="it-IT">
                    <a:noFill/>
                  </a:rPr>
                  <a:t> </a:t>
                </a:r>
              </a:p>
            </p:txBody>
          </p:sp>
        </mc:Fallback>
      </mc:AlternateContent>
      <p:sp>
        <p:nvSpPr>
          <p:cNvPr id="6" name="CasellaDiTesto 5">
            <a:extLst>
              <a:ext uri="{FF2B5EF4-FFF2-40B4-BE49-F238E27FC236}">
                <a16:creationId xmlns:a16="http://schemas.microsoft.com/office/drawing/2014/main" id="{D9952E55-A54C-12B1-74CC-CE9F7698E35E}"/>
              </a:ext>
            </a:extLst>
          </p:cNvPr>
          <p:cNvSpPr txBox="1"/>
          <p:nvPr/>
        </p:nvSpPr>
        <p:spPr>
          <a:xfrm>
            <a:off x="454152" y="5956310"/>
            <a:ext cx="6167628" cy="261610"/>
          </a:xfrm>
          <a:prstGeom prst="rect">
            <a:avLst/>
          </a:prstGeom>
          <a:noFill/>
        </p:spPr>
        <p:txBody>
          <a:bodyPr wrap="square">
            <a:spAutoFit/>
          </a:bodyPr>
          <a:lstStyle/>
          <a:p>
            <a:r>
              <a:rPr lang="en-GB" sz="1100" b="1" i="1" dirty="0">
                <a:solidFill>
                  <a:schemeClr val="tx1">
                    <a:lumMod val="50000"/>
                    <a:lumOff val="50000"/>
                  </a:schemeClr>
                </a:solidFill>
              </a:rPr>
              <a:t>NB: signal has been windowed between 0.17 and 0.6 seconds. </a:t>
            </a:r>
            <a:endParaRPr lang="en-GB" sz="1100" dirty="0">
              <a:solidFill>
                <a:schemeClr val="tx1">
                  <a:lumMod val="50000"/>
                  <a:lumOff val="50000"/>
                </a:schemeClr>
              </a:solidFill>
            </a:endParaRPr>
          </a:p>
        </p:txBody>
      </p:sp>
      <p:grpSp>
        <p:nvGrpSpPr>
          <p:cNvPr id="17" name="Gruppo 16">
            <a:extLst>
              <a:ext uri="{FF2B5EF4-FFF2-40B4-BE49-F238E27FC236}">
                <a16:creationId xmlns:a16="http://schemas.microsoft.com/office/drawing/2014/main" id="{F62F145F-E7C6-F26E-3659-A471F1B0AB37}"/>
              </a:ext>
            </a:extLst>
          </p:cNvPr>
          <p:cNvGrpSpPr/>
          <p:nvPr/>
        </p:nvGrpSpPr>
        <p:grpSpPr>
          <a:xfrm>
            <a:off x="4509618" y="1452900"/>
            <a:ext cx="7531404" cy="4673924"/>
            <a:chOff x="4509618" y="1452900"/>
            <a:chExt cx="7531404" cy="4673924"/>
          </a:xfrm>
        </p:grpSpPr>
        <p:sp>
          <p:nvSpPr>
            <p:cNvPr id="12" name="Rettangolo 11">
              <a:extLst>
                <a:ext uri="{FF2B5EF4-FFF2-40B4-BE49-F238E27FC236}">
                  <a16:creationId xmlns:a16="http://schemas.microsoft.com/office/drawing/2014/main" id="{D34B8810-4705-6E18-E32D-986A62ECBAD6}"/>
                </a:ext>
              </a:extLst>
            </p:cNvPr>
            <p:cNvSpPr/>
            <p:nvPr/>
          </p:nvSpPr>
          <p:spPr>
            <a:xfrm>
              <a:off x="5734020" y="2179664"/>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Immagine 6" descr="Immagine che contiene testo, diagramma, linea, Parallelo&#10;&#10;Descrizione generata automaticamente">
              <a:extLst>
                <a:ext uri="{FF2B5EF4-FFF2-40B4-BE49-F238E27FC236}">
                  <a16:creationId xmlns:a16="http://schemas.microsoft.com/office/drawing/2014/main" id="{4D0F1DF3-00E9-BCA7-8D55-C525C07FEC16}"/>
                </a:ext>
              </a:extLst>
            </p:cNvPr>
            <p:cNvPicPr>
              <a:picLocks noChangeAspect="1"/>
            </p:cNvPicPr>
            <p:nvPr/>
          </p:nvPicPr>
          <p:blipFill>
            <a:blip r:embed="rId4">
              <a:extLst>
                <a:ext uri="{28A0092B-C50C-407E-A947-70E740481C1C}">
                  <a14:useLocalDpi xmlns:a14="http://schemas.microsoft.com/office/drawing/2010/main" val="0"/>
                </a:ext>
              </a:extLst>
            </a:blip>
            <a:srcRect l="9525" t="6916" r="51700" b="50000"/>
            <a:stretch/>
          </p:blipFill>
          <p:spPr>
            <a:xfrm>
              <a:off x="4509618" y="1452900"/>
              <a:ext cx="3428929" cy="1976443"/>
            </a:xfrm>
            <a:prstGeom prst="rect">
              <a:avLst/>
            </a:prstGeom>
          </p:spPr>
        </p:pic>
        <p:pic>
          <p:nvPicPr>
            <p:cNvPr id="8" name="Immagine 7" descr="Immagine che contiene testo, diagramma, linea, Parallelo&#10;&#10;Descrizione generata automaticamente">
              <a:extLst>
                <a:ext uri="{FF2B5EF4-FFF2-40B4-BE49-F238E27FC236}">
                  <a16:creationId xmlns:a16="http://schemas.microsoft.com/office/drawing/2014/main" id="{DEDBCC5F-596B-81BF-6F6E-7A5065768ADE}"/>
                </a:ext>
              </a:extLst>
            </p:cNvPr>
            <p:cNvPicPr>
              <a:picLocks noChangeAspect="1"/>
            </p:cNvPicPr>
            <p:nvPr/>
          </p:nvPicPr>
          <p:blipFill>
            <a:blip r:embed="rId4">
              <a:extLst>
                <a:ext uri="{28A0092B-C50C-407E-A947-70E740481C1C}">
                  <a14:useLocalDpi xmlns:a14="http://schemas.microsoft.com/office/drawing/2010/main" val="0"/>
                </a:ext>
              </a:extLst>
            </a:blip>
            <a:srcRect l="53318" t="6745" r="7907" b="50171"/>
            <a:stretch/>
          </p:blipFill>
          <p:spPr>
            <a:xfrm>
              <a:off x="8612093" y="1452900"/>
              <a:ext cx="3428929" cy="1976443"/>
            </a:xfrm>
            <a:prstGeom prst="rect">
              <a:avLst/>
            </a:prstGeom>
          </p:spPr>
        </p:pic>
        <p:pic>
          <p:nvPicPr>
            <p:cNvPr id="10" name="Immagine 9" descr="Immagine che contiene testo, diagramma, linea, Parallelo&#10;&#10;Descrizione generata automaticamente">
              <a:extLst>
                <a:ext uri="{FF2B5EF4-FFF2-40B4-BE49-F238E27FC236}">
                  <a16:creationId xmlns:a16="http://schemas.microsoft.com/office/drawing/2014/main" id="{3E6CB8F8-53FF-025E-6C08-2AA42174CB3A}"/>
                </a:ext>
              </a:extLst>
            </p:cNvPr>
            <p:cNvPicPr>
              <a:picLocks noChangeAspect="1"/>
            </p:cNvPicPr>
            <p:nvPr/>
          </p:nvPicPr>
          <p:blipFill>
            <a:blip r:embed="rId4">
              <a:extLst>
                <a:ext uri="{28A0092B-C50C-407E-A947-70E740481C1C}">
                  <a14:useLocalDpi xmlns:a14="http://schemas.microsoft.com/office/drawing/2010/main" val="0"/>
                </a:ext>
              </a:extLst>
            </a:blip>
            <a:srcRect l="53525" t="52771" r="7700" b="4145"/>
            <a:stretch/>
          </p:blipFill>
          <p:spPr>
            <a:xfrm>
              <a:off x="6178295" y="3708497"/>
              <a:ext cx="4195553" cy="2418327"/>
            </a:xfrm>
            <a:prstGeom prst="rect">
              <a:avLst/>
            </a:prstGeom>
          </p:spPr>
        </p:pic>
        <p:sp>
          <p:nvSpPr>
            <p:cNvPr id="11" name="Freccia a destra 10">
              <a:extLst>
                <a:ext uri="{FF2B5EF4-FFF2-40B4-BE49-F238E27FC236}">
                  <a16:creationId xmlns:a16="http://schemas.microsoft.com/office/drawing/2014/main" id="{2FC3E1D4-A685-3101-EAED-B438A7D4EB5A}"/>
                </a:ext>
              </a:extLst>
            </p:cNvPr>
            <p:cNvSpPr/>
            <p:nvPr/>
          </p:nvSpPr>
          <p:spPr>
            <a:xfrm>
              <a:off x="8065008" y="2339684"/>
              <a:ext cx="420624" cy="160020"/>
            </a:xfrm>
            <a:prstGeom prst="rightArrow">
              <a:avLst/>
            </a:prstGeom>
            <a:solidFill>
              <a:schemeClr val="bg1">
                <a:lumMod val="9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Freccia a destra 12">
              <a:extLst>
                <a:ext uri="{FF2B5EF4-FFF2-40B4-BE49-F238E27FC236}">
                  <a16:creationId xmlns:a16="http://schemas.microsoft.com/office/drawing/2014/main" id="{27F4EE09-F285-4D97-5CBC-0A0EECE45237}"/>
                </a:ext>
              </a:extLst>
            </p:cNvPr>
            <p:cNvSpPr/>
            <p:nvPr/>
          </p:nvSpPr>
          <p:spPr>
            <a:xfrm rot="5400000">
              <a:off x="8207396" y="3366248"/>
              <a:ext cx="329381" cy="227091"/>
            </a:xfrm>
            <a:prstGeom prst="rightArrow">
              <a:avLst/>
            </a:prstGeom>
            <a:solidFill>
              <a:schemeClr val="bg1">
                <a:lumMod val="9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B3F5FA28-B8D1-C10A-76CB-BAB8EE06E026}"/>
                </a:ext>
              </a:extLst>
            </p:cNvPr>
            <p:cNvSpPr/>
            <p:nvPr/>
          </p:nvSpPr>
          <p:spPr>
            <a:xfrm>
              <a:off x="5528302" y="1452900"/>
              <a:ext cx="502920" cy="12801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F8EB2B9D-FF4D-28E7-9BC6-8804D596A216}"/>
                </a:ext>
              </a:extLst>
            </p:cNvPr>
            <p:cNvSpPr/>
            <p:nvPr/>
          </p:nvSpPr>
          <p:spPr>
            <a:xfrm>
              <a:off x="9576046" y="1460525"/>
              <a:ext cx="502920" cy="12801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F23E1BAD-CC44-BE23-F501-D2E06F9BD7D2}"/>
                </a:ext>
              </a:extLst>
            </p:cNvPr>
            <p:cNvSpPr/>
            <p:nvPr/>
          </p:nvSpPr>
          <p:spPr>
            <a:xfrm>
              <a:off x="7402441" y="3753513"/>
              <a:ext cx="502920" cy="12801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49842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 calcmode="lin" valueType="num">
                                      <p:cBhvr additive="base">
                                        <p:cTn id="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anim calcmode="lin" valueType="num">
                                      <p:cBhvr additive="base">
                                        <p:cTn id="1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anim calcmode="lin" valueType="num">
                                      <p:cBhvr additive="base">
                                        <p:cTn id="1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anim calcmode="lin" valueType="num">
                                      <p:cBhvr additive="base">
                                        <p:cTn id="19"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anim calcmode="lin" valueType="num">
                                      <p:cBhvr additive="base">
                                        <p:cTn id="23"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anim calcmode="lin" valueType="num">
                                      <p:cBhvr additive="base">
                                        <p:cTn id="27"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3A40A-FD24-44A4-2CBD-224A0602AB1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AED1B18-CB31-6C75-787A-C9F2B9C149C6}"/>
              </a:ext>
            </a:extLst>
          </p:cNvPr>
          <p:cNvSpPr>
            <a:spLocks noGrp="1"/>
          </p:cNvSpPr>
          <p:nvPr>
            <p:ph type="title"/>
          </p:nvPr>
        </p:nvSpPr>
        <p:spPr>
          <a:xfrm>
            <a:off x="838200" y="209292"/>
            <a:ext cx="9905460" cy="971551"/>
          </a:xfrm>
        </p:spPr>
        <p:txBody>
          <a:bodyPr>
            <a:normAutofit/>
          </a:bodyPr>
          <a:lstStyle/>
          <a:p>
            <a:r>
              <a:rPr lang="en-US" sz="3600" dirty="0"/>
              <a:t>The over-detecting problem</a:t>
            </a:r>
          </a:p>
        </p:txBody>
      </p:sp>
      <p:sp>
        <p:nvSpPr>
          <p:cNvPr id="4" name="Segnaposto numero diapositiva 3">
            <a:extLst>
              <a:ext uri="{FF2B5EF4-FFF2-40B4-BE49-F238E27FC236}">
                <a16:creationId xmlns:a16="http://schemas.microsoft.com/office/drawing/2014/main" id="{4A2AA70E-2D2B-4E06-7C27-2048682DA8A5}"/>
              </a:ext>
            </a:extLst>
          </p:cNvPr>
          <p:cNvSpPr>
            <a:spLocks noGrp="1"/>
          </p:cNvSpPr>
          <p:nvPr>
            <p:ph type="sldNum" sz="quarter" idx="12"/>
          </p:nvPr>
        </p:nvSpPr>
        <p:spPr/>
        <p:txBody>
          <a:bodyPr/>
          <a:lstStyle/>
          <a:p>
            <a:fld id="{2FA0223F-D95A-431D-9A71-EDA7FA0C2F5B}" type="slidenum">
              <a:rPr lang="en-US" smtClean="0"/>
              <a:t>4</a:t>
            </a:fld>
            <a:endParaRPr lang="en-US" dirty="0"/>
          </a:p>
        </p:txBody>
      </p:sp>
      <p:sp>
        <p:nvSpPr>
          <p:cNvPr id="12" name="Rettangolo 11">
            <a:extLst>
              <a:ext uri="{FF2B5EF4-FFF2-40B4-BE49-F238E27FC236}">
                <a16:creationId xmlns:a16="http://schemas.microsoft.com/office/drawing/2014/main" id="{4DD23601-B6DA-4B15-F17E-6F52412D7CA7}"/>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 name="CasellaDiTesto 4">
            <a:extLst>
              <a:ext uri="{FF2B5EF4-FFF2-40B4-BE49-F238E27FC236}">
                <a16:creationId xmlns:a16="http://schemas.microsoft.com/office/drawing/2014/main" id="{66C68FDF-8DB9-FEB6-9F33-227755DF9D1B}"/>
              </a:ext>
            </a:extLst>
          </p:cNvPr>
          <p:cNvSpPr txBox="1"/>
          <p:nvPr/>
        </p:nvSpPr>
        <p:spPr>
          <a:xfrm>
            <a:off x="378460" y="1467396"/>
            <a:ext cx="5313680" cy="3908762"/>
          </a:xfrm>
          <a:prstGeom prst="rect">
            <a:avLst/>
          </a:prstGeom>
          <a:noFill/>
        </p:spPr>
        <p:txBody>
          <a:bodyPr wrap="square">
            <a:spAutoFit/>
          </a:bodyPr>
          <a:lstStyle/>
          <a:p>
            <a:pPr marL="0" indent="0">
              <a:buNone/>
            </a:pPr>
            <a:r>
              <a:rPr lang="en-US" sz="1400" dirty="0"/>
              <a:t>This pipeline has, by building, a peculiarity: </a:t>
            </a:r>
            <a:r>
              <a:rPr lang="en-US" sz="1400" b="1" dirty="0"/>
              <a:t>active areas are found in superabundance</a:t>
            </a:r>
            <a:r>
              <a:rPr lang="en-US" sz="1400" dirty="0"/>
              <a:t>. In fact:</a:t>
            </a:r>
          </a:p>
          <a:p>
            <a:pPr marL="285750" indent="-285750">
              <a:buFont typeface="Arial" panose="020B0604020202020204" pitchFamily="34" charset="0"/>
              <a:buChar char="•"/>
            </a:pPr>
            <a:r>
              <a:rPr lang="en-US" sz="1400" dirty="0"/>
              <a:t>high sensibility of the upper threshold </a:t>
            </a:r>
            <a:r>
              <a:rPr lang="en-US" sz="1400" dirty="0">
                <a:sym typeface="Wingdings" panose="05000000000000000000" pitchFamily="2" charset="2"/>
              </a:rPr>
              <a:t> </a:t>
            </a:r>
            <a:r>
              <a:rPr lang="en-US" sz="1400" dirty="0"/>
              <a:t>even noise could be detected as peak </a:t>
            </a:r>
            <a:r>
              <a:rPr lang="en-US" sz="1400" dirty="0">
                <a:sym typeface="Wingdings" panose="05000000000000000000" pitchFamily="2" charset="2"/>
              </a:rPr>
              <a:t> even noise can be seen as “active area”</a:t>
            </a:r>
            <a:r>
              <a:rPr lang="en-US" sz="1400" dirty="0"/>
              <a:t> </a:t>
            </a:r>
          </a:p>
          <a:p>
            <a:pPr marL="285750" indent="-285750">
              <a:buFont typeface="Arial" panose="020B0604020202020204" pitchFamily="34" charset="0"/>
              <a:buChar char="•"/>
            </a:pPr>
            <a:endParaRPr lang="en-US" sz="1400" dirty="0"/>
          </a:p>
          <a:p>
            <a:r>
              <a:rPr lang="en-US" sz="1400" dirty="0"/>
              <a:t>In other words, this pipeline works with the logic “</a:t>
            </a:r>
            <a:r>
              <a:rPr lang="en-US" sz="1400" b="1" dirty="0"/>
              <a:t>the higher, the better</a:t>
            </a:r>
            <a:r>
              <a:rPr lang="en-US" sz="1400" dirty="0"/>
              <a:t>”.  A </a:t>
            </a:r>
            <a:r>
              <a:rPr lang="en-US" sz="1400" b="1" dirty="0"/>
              <a:t>decisional</a:t>
            </a:r>
            <a:r>
              <a:rPr lang="en-US" sz="1400" dirty="0"/>
              <a:t> </a:t>
            </a:r>
            <a:r>
              <a:rPr lang="en-US" sz="1400" b="1" dirty="0"/>
              <a:t>rule</a:t>
            </a:r>
            <a:r>
              <a:rPr lang="en-US" sz="1400" dirty="0"/>
              <a:t> is necessary. </a:t>
            </a:r>
          </a:p>
          <a:p>
            <a:r>
              <a:rPr lang="en-US" sz="1400" dirty="0"/>
              <a:t>Thus:</a:t>
            </a:r>
          </a:p>
          <a:p>
            <a:endParaRPr lang="en-US" sz="1600" b="1" dirty="0">
              <a:solidFill>
                <a:srgbClr val="C00000"/>
              </a:solidFill>
            </a:endParaRPr>
          </a:p>
          <a:p>
            <a:pPr marL="0" indent="0">
              <a:buNone/>
            </a:pPr>
            <a:r>
              <a:rPr lang="en-US" sz="1600" b="1" dirty="0">
                <a:solidFill>
                  <a:srgbClr val="C00000"/>
                </a:solidFill>
              </a:rPr>
              <a:t>True active areas are the ones associated to the three main peaks of the signal in descending order of magnitude. Hence, these are even the peaks (in modulus) considered as features.</a:t>
            </a:r>
          </a:p>
          <a:p>
            <a:pPr marL="0" indent="0">
              <a:buNone/>
            </a:pPr>
            <a:endParaRPr lang="en-US" sz="1400" dirty="0"/>
          </a:p>
          <a:p>
            <a:pPr marL="0" indent="0">
              <a:buNone/>
            </a:pPr>
            <a:r>
              <a:rPr lang="en-US" sz="1400" dirty="0"/>
              <a:t>With such definition, a noisy active area can be easily discharged, at least if the signal is not too noisy (but even a less sensible pipeline would be deceived in this case). </a:t>
            </a:r>
          </a:p>
        </p:txBody>
      </p:sp>
      <p:grpSp>
        <p:nvGrpSpPr>
          <p:cNvPr id="8" name="Gruppo 7">
            <a:extLst>
              <a:ext uri="{FF2B5EF4-FFF2-40B4-BE49-F238E27FC236}">
                <a16:creationId xmlns:a16="http://schemas.microsoft.com/office/drawing/2014/main" id="{CBBC0929-24C2-2866-E1EB-8198B23E8857}"/>
              </a:ext>
            </a:extLst>
          </p:cNvPr>
          <p:cNvGrpSpPr/>
          <p:nvPr/>
        </p:nvGrpSpPr>
        <p:grpSpPr>
          <a:xfrm>
            <a:off x="5867400" y="1720088"/>
            <a:ext cx="5742148" cy="3728211"/>
            <a:chOff x="7005130" y="1649097"/>
            <a:chExt cx="4640994" cy="2762649"/>
          </a:xfrm>
        </p:grpSpPr>
        <p:pic>
          <p:nvPicPr>
            <p:cNvPr id="6" name="Immagine 5">
              <a:extLst>
                <a:ext uri="{FF2B5EF4-FFF2-40B4-BE49-F238E27FC236}">
                  <a16:creationId xmlns:a16="http://schemas.microsoft.com/office/drawing/2014/main" id="{83C15715-913A-9B65-7BDC-9D0757967D84}"/>
                </a:ext>
              </a:extLst>
            </p:cNvPr>
            <p:cNvPicPr>
              <a:picLocks noChangeAspect="1"/>
            </p:cNvPicPr>
            <p:nvPr/>
          </p:nvPicPr>
          <p:blipFill>
            <a:blip r:embed="rId3">
              <a:extLst>
                <a:ext uri="{28A0092B-C50C-407E-A947-70E740481C1C}">
                  <a14:useLocalDpi xmlns:a14="http://schemas.microsoft.com/office/drawing/2010/main" val="0"/>
                </a:ext>
              </a:extLst>
            </a:blip>
            <a:srcRect l="53097" t="52604" r="8336" b="3903"/>
            <a:stretch/>
          </p:blipFill>
          <p:spPr>
            <a:xfrm>
              <a:off x="7005131" y="1696720"/>
              <a:ext cx="4640993" cy="2715026"/>
            </a:xfrm>
            <a:prstGeom prst="rect">
              <a:avLst/>
            </a:prstGeom>
          </p:spPr>
        </p:pic>
        <p:sp>
          <p:nvSpPr>
            <p:cNvPr id="7" name="Rettangolo 6">
              <a:extLst>
                <a:ext uri="{FF2B5EF4-FFF2-40B4-BE49-F238E27FC236}">
                  <a16:creationId xmlns:a16="http://schemas.microsoft.com/office/drawing/2014/main" id="{E57888BE-0B82-B079-3F0D-1FD780E6EA05}"/>
                </a:ext>
              </a:extLst>
            </p:cNvPr>
            <p:cNvSpPr/>
            <p:nvPr/>
          </p:nvSpPr>
          <p:spPr>
            <a:xfrm>
              <a:off x="8486894" y="1753995"/>
              <a:ext cx="1975874" cy="14909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a:extLst>
                <a:ext uri="{FF2B5EF4-FFF2-40B4-BE49-F238E27FC236}">
                  <a16:creationId xmlns:a16="http://schemas.microsoft.com/office/drawing/2014/main" id="{53F517CB-96CD-D4B4-F685-BC786E8A74A0}"/>
                </a:ext>
              </a:extLst>
            </p:cNvPr>
            <p:cNvPicPr>
              <a:picLocks noChangeAspect="1"/>
            </p:cNvPicPr>
            <p:nvPr/>
          </p:nvPicPr>
          <p:blipFill>
            <a:blip r:embed="rId3">
              <a:extLst>
                <a:ext uri="{28A0092B-C50C-407E-A947-70E740481C1C}">
                  <a14:useLocalDpi xmlns:a14="http://schemas.microsoft.com/office/drawing/2010/main" val="0"/>
                </a:ext>
              </a:extLst>
            </a:blip>
            <a:srcRect l="29810" t="3432" r="30154" b="93080"/>
            <a:stretch/>
          </p:blipFill>
          <p:spPr>
            <a:xfrm>
              <a:off x="7005130" y="1649097"/>
              <a:ext cx="4640994" cy="209796"/>
            </a:xfrm>
            <a:prstGeom prst="rect">
              <a:avLst/>
            </a:prstGeom>
          </p:spPr>
        </p:pic>
      </p:grpSp>
      <mc:AlternateContent xmlns:mc="http://schemas.openxmlformats.org/markup-compatibility/2006">
        <mc:Choice xmlns:a14="http://schemas.microsoft.com/office/drawing/2010/main" Requires="a14">
          <p:sp>
            <p:nvSpPr>
              <p:cNvPr id="9" name="CasellaDiTesto 8">
                <a:extLst>
                  <a:ext uri="{FF2B5EF4-FFF2-40B4-BE49-F238E27FC236}">
                    <a16:creationId xmlns:a16="http://schemas.microsoft.com/office/drawing/2014/main" id="{CBAC3F3C-BFC7-0F14-BA1C-25F3AA269030}"/>
                  </a:ext>
                </a:extLst>
              </p:cNvPr>
              <p:cNvSpPr txBox="1"/>
              <p:nvPr/>
            </p:nvSpPr>
            <p:spPr>
              <a:xfrm rot="4697439">
                <a:off x="8128312" y="2827949"/>
                <a:ext cx="711831" cy="2432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1" i="1" smtClean="0">
                          <a:solidFill>
                            <a:schemeClr val="tx2">
                              <a:lumMod val="60000"/>
                              <a:lumOff val="40000"/>
                            </a:schemeClr>
                          </a:solidFill>
                          <a:latin typeface="Cambria Math" panose="02040503050406030204" pitchFamily="18" charset="0"/>
                        </a:rPr>
                        <m:t>(</m:t>
                      </m:r>
                      <m:r>
                        <a:rPr lang="it-IT" sz="900" b="1" i="1" smtClean="0">
                          <a:solidFill>
                            <a:schemeClr val="tx2">
                              <a:lumMod val="60000"/>
                              <a:lumOff val="40000"/>
                            </a:schemeClr>
                          </a:solidFill>
                          <a:latin typeface="Cambria Math" panose="02040503050406030204" pitchFamily="18" charset="0"/>
                        </a:rPr>
                        <m:t>𝒑𝒆𝒂</m:t>
                      </m:r>
                      <m:sSub>
                        <m:sSubPr>
                          <m:ctrlPr>
                            <a:rPr lang="it-IT" sz="900" b="1" i="1" smtClean="0">
                              <a:solidFill>
                                <a:schemeClr val="tx2">
                                  <a:lumMod val="60000"/>
                                  <a:lumOff val="40000"/>
                                </a:schemeClr>
                              </a:solidFill>
                              <a:latin typeface="Cambria Math" panose="02040503050406030204" pitchFamily="18" charset="0"/>
                            </a:rPr>
                          </m:ctrlPr>
                        </m:sSubPr>
                        <m:e>
                          <m:r>
                            <a:rPr lang="it-IT" sz="900" b="1" i="1" smtClean="0">
                              <a:solidFill>
                                <a:schemeClr val="tx2">
                                  <a:lumMod val="60000"/>
                                  <a:lumOff val="40000"/>
                                </a:schemeClr>
                              </a:solidFill>
                              <a:latin typeface="Cambria Math" panose="02040503050406030204" pitchFamily="18" charset="0"/>
                            </a:rPr>
                            <m:t>𝒌</m:t>
                          </m:r>
                        </m:e>
                        <m:sub>
                          <m:r>
                            <a:rPr lang="it-IT" sz="900" b="1" i="1" smtClean="0">
                              <a:solidFill>
                                <a:schemeClr val="tx2">
                                  <a:lumMod val="60000"/>
                                  <a:lumOff val="40000"/>
                                </a:schemeClr>
                              </a:solidFill>
                              <a:latin typeface="Cambria Math" panose="02040503050406030204" pitchFamily="18" charset="0"/>
                            </a:rPr>
                            <m:t>𝟑</m:t>
                          </m:r>
                        </m:sub>
                      </m:sSub>
                      <m:r>
                        <a:rPr lang="it-IT" sz="900" b="1" i="1" smtClean="0">
                          <a:solidFill>
                            <a:schemeClr val="tx2">
                              <a:lumMod val="60000"/>
                              <a:lumOff val="40000"/>
                            </a:schemeClr>
                          </a:solidFill>
                          <a:latin typeface="Cambria Math" panose="02040503050406030204" pitchFamily="18" charset="0"/>
                        </a:rPr>
                        <m:t>,</m:t>
                      </m:r>
                      <m:sSub>
                        <m:sSubPr>
                          <m:ctrlPr>
                            <a:rPr lang="it-IT" sz="900" b="1" i="1" smtClean="0">
                              <a:solidFill>
                                <a:schemeClr val="tx2">
                                  <a:lumMod val="60000"/>
                                  <a:lumOff val="40000"/>
                                </a:schemeClr>
                              </a:solidFill>
                              <a:latin typeface="Cambria Math" panose="02040503050406030204" pitchFamily="18" charset="0"/>
                            </a:rPr>
                          </m:ctrlPr>
                        </m:sSubPr>
                        <m:e>
                          <m:r>
                            <a:rPr lang="it-IT" sz="900" b="1" i="1" smtClean="0">
                              <a:solidFill>
                                <a:schemeClr val="tx2">
                                  <a:lumMod val="60000"/>
                                  <a:lumOff val="40000"/>
                                </a:schemeClr>
                              </a:solidFill>
                              <a:latin typeface="Cambria Math" panose="02040503050406030204" pitchFamily="18" charset="0"/>
                            </a:rPr>
                            <m:t>𝒕</m:t>
                          </m:r>
                        </m:e>
                        <m:sub>
                          <m:r>
                            <a:rPr lang="it-IT" sz="900" b="1" i="1" smtClean="0">
                              <a:solidFill>
                                <a:schemeClr val="tx2">
                                  <a:lumMod val="60000"/>
                                  <a:lumOff val="40000"/>
                                </a:schemeClr>
                              </a:solidFill>
                              <a:latin typeface="Cambria Math" panose="02040503050406030204" pitchFamily="18" charset="0"/>
                            </a:rPr>
                            <m:t>𝒑𝒆𝒂</m:t>
                          </m:r>
                          <m:sSub>
                            <m:sSubPr>
                              <m:ctrlPr>
                                <a:rPr lang="it-IT" sz="900" b="1" i="1" smtClean="0">
                                  <a:solidFill>
                                    <a:schemeClr val="tx2">
                                      <a:lumMod val="60000"/>
                                      <a:lumOff val="40000"/>
                                    </a:schemeClr>
                                  </a:solidFill>
                                  <a:latin typeface="Cambria Math" panose="02040503050406030204" pitchFamily="18" charset="0"/>
                                </a:rPr>
                              </m:ctrlPr>
                            </m:sSubPr>
                            <m:e>
                              <m:r>
                                <a:rPr lang="it-IT" sz="900" b="1" i="1" smtClean="0">
                                  <a:solidFill>
                                    <a:schemeClr val="tx2">
                                      <a:lumMod val="60000"/>
                                      <a:lumOff val="40000"/>
                                    </a:schemeClr>
                                  </a:solidFill>
                                  <a:latin typeface="Cambria Math" panose="02040503050406030204" pitchFamily="18" charset="0"/>
                                </a:rPr>
                                <m:t>𝒌</m:t>
                              </m:r>
                            </m:e>
                            <m:sub>
                              <m:r>
                                <a:rPr lang="it-IT" sz="900" b="1" i="1" smtClean="0">
                                  <a:solidFill>
                                    <a:schemeClr val="tx2">
                                      <a:lumMod val="60000"/>
                                      <a:lumOff val="40000"/>
                                    </a:schemeClr>
                                  </a:solidFill>
                                  <a:latin typeface="Cambria Math" panose="02040503050406030204" pitchFamily="18" charset="0"/>
                                </a:rPr>
                                <m:t>𝟑</m:t>
                              </m:r>
                            </m:sub>
                          </m:sSub>
                        </m:sub>
                      </m:sSub>
                      <m:r>
                        <a:rPr lang="it-IT" sz="900" b="1" i="1" smtClean="0">
                          <a:solidFill>
                            <a:schemeClr val="tx2">
                              <a:lumMod val="60000"/>
                              <a:lumOff val="40000"/>
                            </a:schemeClr>
                          </a:solidFill>
                          <a:latin typeface="Cambria Math" panose="02040503050406030204" pitchFamily="18" charset="0"/>
                        </a:rPr>
                        <m:t>)</m:t>
                      </m:r>
                    </m:oMath>
                  </m:oMathPara>
                </a14:m>
                <a:endParaRPr lang="en-GB" sz="900" b="1" dirty="0">
                  <a:solidFill>
                    <a:schemeClr val="tx2">
                      <a:lumMod val="60000"/>
                      <a:lumOff val="40000"/>
                    </a:schemeClr>
                  </a:solidFill>
                </a:endParaRPr>
              </a:p>
            </p:txBody>
          </p:sp>
        </mc:Choice>
        <mc:Fallback>
          <p:sp>
            <p:nvSpPr>
              <p:cNvPr id="9" name="CasellaDiTesto 8">
                <a:extLst>
                  <a:ext uri="{FF2B5EF4-FFF2-40B4-BE49-F238E27FC236}">
                    <a16:creationId xmlns:a16="http://schemas.microsoft.com/office/drawing/2014/main" id="{CBAC3F3C-BFC7-0F14-BA1C-25F3AA269030}"/>
                  </a:ext>
                </a:extLst>
              </p:cNvPr>
              <p:cNvSpPr txBox="1">
                <a:spLocks noRot="1" noChangeAspect="1" noMove="1" noResize="1" noEditPoints="1" noAdjustHandles="1" noChangeArrowheads="1" noChangeShapeType="1" noTextEdit="1"/>
              </p:cNvSpPr>
              <p:nvPr/>
            </p:nvSpPr>
            <p:spPr>
              <a:xfrm rot="4697439">
                <a:off x="8128312" y="2827949"/>
                <a:ext cx="711831" cy="243208"/>
              </a:xfrm>
              <a:prstGeom prst="rect">
                <a:avLst/>
              </a:prstGeom>
              <a:blipFill>
                <a:blip r:embed="rId4"/>
                <a:stretch>
                  <a:fillRect b="-25806"/>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0" name="CasellaDiTesto 9">
                <a:extLst>
                  <a:ext uri="{FF2B5EF4-FFF2-40B4-BE49-F238E27FC236}">
                    <a16:creationId xmlns:a16="http://schemas.microsoft.com/office/drawing/2014/main" id="{A317BECB-E865-6667-FFEE-44CF2682C041}"/>
                  </a:ext>
                </a:extLst>
              </p:cNvPr>
              <p:cNvSpPr txBox="1"/>
              <p:nvPr/>
            </p:nvSpPr>
            <p:spPr>
              <a:xfrm rot="4697439">
                <a:off x="8711513" y="2259788"/>
                <a:ext cx="711831" cy="2432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1" i="1" smtClean="0">
                          <a:solidFill>
                            <a:schemeClr val="tx2">
                              <a:lumMod val="50000"/>
                            </a:schemeClr>
                          </a:solidFill>
                          <a:latin typeface="Cambria Math" panose="02040503050406030204" pitchFamily="18" charset="0"/>
                        </a:rPr>
                        <m:t>(</m:t>
                      </m:r>
                      <m:r>
                        <a:rPr lang="it-IT" sz="900" b="1" i="1" smtClean="0">
                          <a:solidFill>
                            <a:schemeClr val="tx2">
                              <a:lumMod val="50000"/>
                            </a:schemeClr>
                          </a:solidFill>
                          <a:latin typeface="Cambria Math" panose="02040503050406030204" pitchFamily="18" charset="0"/>
                        </a:rPr>
                        <m:t>𝒑𝒆𝒂</m:t>
                      </m:r>
                      <m:sSub>
                        <m:sSubPr>
                          <m:ctrlPr>
                            <a:rPr lang="it-IT" sz="900" b="1" i="1" smtClean="0">
                              <a:solidFill>
                                <a:schemeClr val="tx2">
                                  <a:lumMod val="50000"/>
                                </a:schemeClr>
                              </a:solidFill>
                              <a:latin typeface="Cambria Math" panose="02040503050406030204" pitchFamily="18" charset="0"/>
                            </a:rPr>
                          </m:ctrlPr>
                        </m:sSubPr>
                        <m:e>
                          <m:r>
                            <a:rPr lang="it-IT" sz="900" b="1" i="1" smtClean="0">
                              <a:solidFill>
                                <a:schemeClr val="tx2">
                                  <a:lumMod val="50000"/>
                                </a:schemeClr>
                              </a:solidFill>
                              <a:latin typeface="Cambria Math" panose="02040503050406030204" pitchFamily="18" charset="0"/>
                            </a:rPr>
                            <m:t>𝒌</m:t>
                          </m:r>
                        </m:e>
                        <m:sub>
                          <m:r>
                            <a:rPr lang="it-IT" sz="900" b="1" i="1" smtClean="0">
                              <a:solidFill>
                                <a:schemeClr val="tx2">
                                  <a:lumMod val="50000"/>
                                </a:schemeClr>
                              </a:solidFill>
                              <a:latin typeface="Cambria Math" panose="02040503050406030204" pitchFamily="18" charset="0"/>
                            </a:rPr>
                            <m:t>𝟏</m:t>
                          </m:r>
                        </m:sub>
                      </m:sSub>
                      <m:r>
                        <a:rPr lang="it-IT" sz="900" b="1" i="1" smtClean="0">
                          <a:solidFill>
                            <a:schemeClr val="tx2">
                              <a:lumMod val="50000"/>
                            </a:schemeClr>
                          </a:solidFill>
                          <a:latin typeface="Cambria Math" panose="02040503050406030204" pitchFamily="18" charset="0"/>
                        </a:rPr>
                        <m:t>,</m:t>
                      </m:r>
                      <m:sSub>
                        <m:sSubPr>
                          <m:ctrlPr>
                            <a:rPr lang="it-IT" sz="900" b="1" i="1" smtClean="0">
                              <a:solidFill>
                                <a:schemeClr val="tx2">
                                  <a:lumMod val="50000"/>
                                </a:schemeClr>
                              </a:solidFill>
                              <a:latin typeface="Cambria Math" panose="02040503050406030204" pitchFamily="18" charset="0"/>
                            </a:rPr>
                          </m:ctrlPr>
                        </m:sSubPr>
                        <m:e>
                          <m:r>
                            <a:rPr lang="it-IT" sz="900" b="1" i="1" smtClean="0">
                              <a:solidFill>
                                <a:schemeClr val="tx2">
                                  <a:lumMod val="50000"/>
                                </a:schemeClr>
                              </a:solidFill>
                              <a:latin typeface="Cambria Math" panose="02040503050406030204" pitchFamily="18" charset="0"/>
                            </a:rPr>
                            <m:t>𝒕</m:t>
                          </m:r>
                        </m:e>
                        <m:sub>
                          <m:r>
                            <a:rPr lang="it-IT" sz="900" b="1" i="1" smtClean="0">
                              <a:solidFill>
                                <a:schemeClr val="tx2">
                                  <a:lumMod val="50000"/>
                                </a:schemeClr>
                              </a:solidFill>
                              <a:latin typeface="Cambria Math" panose="02040503050406030204" pitchFamily="18" charset="0"/>
                            </a:rPr>
                            <m:t>𝒑𝒆𝒂</m:t>
                          </m:r>
                          <m:sSub>
                            <m:sSubPr>
                              <m:ctrlPr>
                                <a:rPr lang="it-IT" sz="900" b="1" i="1" smtClean="0">
                                  <a:solidFill>
                                    <a:schemeClr val="tx2">
                                      <a:lumMod val="50000"/>
                                    </a:schemeClr>
                                  </a:solidFill>
                                  <a:latin typeface="Cambria Math" panose="02040503050406030204" pitchFamily="18" charset="0"/>
                                </a:rPr>
                              </m:ctrlPr>
                            </m:sSubPr>
                            <m:e>
                              <m:r>
                                <a:rPr lang="it-IT" sz="900" b="1" i="1" smtClean="0">
                                  <a:solidFill>
                                    <a:schemeClr val="tx2">
                                      <a:lumMod val="50000"/>
                                    </a:schemeClr>
                                  </a:solidFill>
                                  <a:latin typeface="Cambria Math" panose="02040503050406030204" pitchFamily="18" charset="0"/>
                                </a:rPr>
                                <m:t>𝒌</m:t>
                              </m:r>
                            </m:e>
                            <m:sub>
                              <m:r>
                                <a:rPr lang="it-IT" sz="900" b="1" i="1" smtClean="0">
                                  <a:solidFill>
                                    <a:schemeClr val="tx2">
                                      <a:lumMod val="50000"/>
                                    </a:schemeClr>
                                  </a:solidFill>
                                  <a:latin typeface="Cambria Math" panose="02040503050406030204" pitchFamily="18" charset="0"/>
                                </a:rPr>
                                <m:t>𝟏</m:t>
                              </m:r>
                            </m:sub>
                          </m:sSub>
                        </m:sub>
                      </m:sSub>
                      <m:r>
                        <a:rPr lang="it-IT" sz="900" b="1" i="1" smtClean="0">
                          <a:solidFill>
                            <a:schemeClr val="tx2">
                              <a:lumMod val="50000"/>
                            </a:schemeClr>
                          </a:solidFill>
                          <a:latin typeface="Cambria Math" panose="02040503050406030204" pitchFamily="18" charset="0"/>
                        </a:rPr>
                        <m:t>)</m:t>
                      </m:r>
                    </m:oMath>
                  </m:oMathPara>
                </a14:m>
                <a:endParaRPr lang="en-GB" sz="900" b="1" dirty="0">
                  <a:solidFill>
                    <a:schemeClr val="tx2">
                      <a:lumMod val="50000"/>
                    </a:schemeClr>
                  </a:solidFill>
                </a:endParaRPr>
              </a:p>
            </p:txBody>
          </p:sp>
        </mc:Choice>
        <mc:Fallback>
          <p:sp>
            <p:nvSpPr>
              <p:cNvPr id="10" name="CasellaDiTesto 9">
                <a:extLst>
                  <a:ext uri="{FF2B5EF4-FFF2-40B4-BE49-F238E27FC236}">
                    <a16:creationId xmlns:a16="http://schemas.microsoft.com/office/drawing/2014/main" id="{A317BECB-E865-6667-FFEE-44CF2682C041}"/>
                  </a:ext>
                </a:extLst>
              </p:cNvPr>
              <p:cNvSpPr txBox="1">
                <a:spLocks noRot="1" noChangeAspect="1" noMove="1" noResize="1" noEditPoints="1" noAdjustHandles="1" noChangeArrowheads="1" noChangeShapeType="1" noTextEdit="1"/>
              </p:cNvSpPr>
              <p:nvPr/>
            </p:nvSpPr>
            <p:spPr>
              <a:xfrm rot="4697439">
                <a:off x="8711513" y="2259788"/>
                <a:ext cx="711831" cy="243208"/>
              </a:xfrm>
              <a:prstGeom prst="rect">
                <a:avLst/>
              </a:prstGeom>
              <a:blipFill>
                <a:blip r:embed="rId5"/>
                <a:stretch>
                  <a:fillRect b="-26829"/>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1" name="CasellaDiTesto 10">
                <a:extLst>
                  <a:ext uri="{FF2B5EF4-FFF2-40B4-BE49-F238E27FC236}">
                    <a16:creationId xmlns:a16="http://schemas.microsoft.com/office/drawing/2014/main" id="{00C4DCD9-8E7C-22E6-74AF-E0C492890645}"/>
                  </a:ext>
                </a:extLst>
              </p:cNvPr>
              <p:cNvSpPr txBox="1"/>
              <p:nvPr/>
            </p:nvSpPr>
            <p:spPr>
              <a:xfrm rot="4697439">
                <a:off x="7700627" y="2632976"/>
                <a:ext cx="711831" cy="2432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1" i="1" smtClean="0">
                          <a:solidFill>
                            <a:schemeClr val="tx2">
                              <a:lumMod val="75000"/>
                            </a:schemeClr>
                          </a:solidFill>
                          <a:latin typeface="Cambria Math" panose="02040503050406030204" pitchFamily="18" charset="0"/>
                        </a:rPr>
                        <m:t>(</m:t>
                      </m:r>
                      <m:r>
                        <a:rPr lang="it-IT" sz="900" b="1" i="1" smtClean="0">
                          <a:solidFill>
                            <a:schemeClr val="tx2">
                              <a:lumMod val="75000"/>
                            </a:schemeClr>
                          </a:solidFill>
                          <a:latin typeface="Cambria Math" panose="02040503050406030204" pitchFamily="18" charset="0"/>
                        </a:rPr>
                        <m:t>𝒑𝒆𝒂</m:t>
                      </m:r>
                      <m:sSub>
                        <m:sSubPr>
                          <m:ctrlPr>
                            <a:rPr lang="it-IT" sz="900" b="1" i="1" smtClean="0">
                              <a:solidFill>
                                <a:schemeClr val="tx2">
                                  <a:lumMod val="75000"/>
                                </a:schemeClr>
                              </a:solidFill>
                              <a:latin typeface="Cambria Math" panose="02040503050406030204" pitchFamily="18" charset="0"/>
                            </a:rPr>
                          </m:ctrlPr>
                        </m:sSubPr>
                        <m:e>
                          <m:r>
                            <a:rPr lang="it-IT" sz="900" b="1" i="1" smtClean="0">
                              <a:solidFill>
                                <a:schemeClr val="tx2">
                                  <a:lumMod val="75000"/>
                                </a:schemeClr>
                              </a:solidFill>
                              <a:latin typeface="Cambria Math" panose="02040503050406030204" pitchFamily="18" charset="0"/>
                            </a:rPr>
                            <m:t>𝒌</m:t>
                          </m:r>
                        </m:e>
                        <m:sub>
                          <m:r>
                            <a:rPr lang="it-IT" sz="900" b="1" i="1" smtClean="0">
                              <a:solidFill>
                                <a:schemeClr val="tx2">
                                  <a:lumMod val="75000"/>
                                </a:schemeClr>
                              </a:solidFill>
                              <a:latin typeface="Cambria Math" panose="02040503050406030204" pitchFamily="18" charset="0"/>
                            </a:rPr>
                            <m:t>𝟐</m:t>
                          </m:r>
                        </m:sub>
                      </m:sSub>
                      <m:r>
                        <a:rPr lang="it-IT" sz="900" b="1" i="1" smtClean="0">
                          <a:solidFill>
                            <a:schemeClr val="tx2">
                              <a:lumMod val="75000"/>
                            </a:schemeClr>
                          </a:solidFill>
                          <a:latin typeface="Cambria Math" panose="02040503050406030204" pitchFamily="18" charset="0"/>
                        </a:rPr>
                        <m:t>,</m:t>
                      </m:r>
                      <m:sSub>
                        <m:sSubPr>
                          <m:ctrlPr>
                            <a:rPr lang="it-IT" sz="900" b="1" i="1" smtClean="0">
                              <a:solidFill>
                                <a:schemeClr val="tx2">
                                  <a:lumMod val="75000"/>
                                </a:schemeClr>
                              </a:solidFill>
                              <a:latin typeface="Cambria Math" panose="02040503050406030204" pitchFamily="18" charset="0"/>
                            </a:rPr>
                          </m:ctrlPr>
                        </m:sSubPr>
                        <m:e>
                          <m:r>
                            <a:rPr lang="it-IT" sz="900" b="1" i="1" smtClean="0">
                              <a:solidFill>
                                <a:schemeClr val="tx2">
                                  <a:lumMod val="75000"/>
                                </a:schemeClr>
                              </a:solidFill>
                              <a:latin typeface="Cambria Math" panose="02040503050406030204" pitchFamily="18" charset="0"/>
                            </a:rPr>
                            <m:t>𝒕</m:t>
                          </m:r>
                        </m:e>
                        <m:sub>
                          <m:r>
                            <a:rPr lang="it-IT" sz="900" b="1" i="1" smtClean="0">
                              <a:solidFill>
                                <a:schemeClr val="tx2">
                                  <a:lumMod val="75000"/>
                                </a:schemeClr>
                              </a:solidFill>
                              <a:latin typeface="Cambria Math" panose="02040503050406030204" pitchFamily="18" charset="0"/>
                            </a:rPr>
                            <m:t>𝒑𝒆𝒂</m:t>
                          </m:r>
                          <m:sSub>
                            <m:sSubPr>
                              <m:ctrlPr>
                                <a:rPr lang="it-IT" sz="900" b="1" i="1" smtClean="0">
                                  <a:solidFill>
                                    <a:schemeClr val="tx2">
                                      <a:lumMod val="75000"/>
                                    </a:schemeClr>
                                  </a:solidFill>
                                  <a:latin typeface="Cambria Math" panose="02040503050406030204" pitchFamily="18" charset="0"/>
                                </a:rPr>
                              </m:ctrlPr>
                            </m:sSubPr>
                            <m:e>
                              <m:r>
                                <a:rPr lang="it-IT" sz="900" b="1" i="1" smtClean="0">
                                  <a:solidFill>
                                    <a:schemeClr val="tx2">
                                      <a:lumMod val="75000"/>
                                    </a:schemeClr>
                                  </a:solidFill>
                                  <a:latin typeface="Cambria Math" panose="02040503050406030204" pitchFamily="18" charset="0"/>
                                </a:rPr>
                                <m:t>𝒌</m:t>
                              </m:r>
                            </m:e>
                            <m:sub>
                              <m:r>
                                <a:rPr lang="it-IT" sz="900" b="1" i="1" smtClean="0">
                                  <a:solidFill>
                                    <a:schemeClr val="tx2">
                                      <a:lumMod val="75000"/>
                                    </a:schemeClr>
                                  </a:solidFill>
                                  <a:latin typeface="Cambria Math" panose="02040503050406030204" pitchFamily="18" charset="0"/>
                                </a:rPr>
                                <m:t>𝟐</m:t>
                              </m:r>
                            </m:sub>
                          </m:sSub>
                        </m:sub>
                      </m:sSub>
                      <m:r>
                        <a:rPr lang="it-IT" sz="900" b="1" i="1" smtClean="0">
                          <a:solidFill>
                            <a:schemeClr val="tx2">
                              <a:lumMod val="75000"/>
                            </a:schemeClr>
                          </a:solidFill>
                          <a:latin typeface="Cambria Math" panose="02040503050406030204" pitchFamily="18" charset="0"/>
                        </a:rPr>
                        <m:t>)</m:t>
                      </m:r>
                    </m:oMath>
                  </m:oMathPara>
                </a14:m>
                <a:endParaRPr lang="en-GB" sz="900" b="1" dirty="0">
                  <a:solidFill>
                    <a:schemeClr val="tx2">
                      <a:lumMod val="75000"/>
                    </a:schemeClr>
                  </a:solidFill>
                </a:endParaRPr>
              </a:p>
            </p:txBody>
          </p:sp>
        </mc:Choice>
        <mc:Fallback>
          <p:sp>
            <p:nvSpPr>
              <p:cNvPr id="11" name="CasellaDiTesto 10">
                <a:extLst>
                  <a:ext uri="{FF2B5EF4-FFF2-40B4-BE49-F238E27FC236}">
                    <a16:creationId xmlns:a16="http://schemas.microsoft.com/office/drawing/2014/main" id="{00C4DCD9-8E7C-22E6-74AF-E0C492890645}"/>
                  </a:ext>
                </a:extLst>
              </p:cNvPr>
              <p:cNvSpPr txBox="1">
                <a:spLocks noRot="1" noChangeAspect="1" noMove="1" noResize="1" noEditPoints="1" noAdjustHandles="1" noChangeArrowheads="1" noChangeShapeType="1" noTextEdit="1"/>
              </p:cNvSpPr>
              <p:nvPr/>
            </p:nvSpPr>
            <p:spPr>
              <a:xfrm rot="4697439">
                <a:off x="7700627" y="2632976"/>
                <a:ext cx="711831" cy="243208"/>
              </a:xfrm>
              <a:prstGeom prst="rect">
                <a:avLst/>
              </a:prstGeom>
              <a:blipFill>
                <a:blip r:embed="rId6"/>
                <a:stretch>
                  <a:fillRect b="-25806"/>
                </a:stretch>
              </a:blipFill>
            </p:spPr>
            <p:txBody>
              <a:bodyPr/>
              <a:lstStyle/>
              <a:p>
                <a:r>
                  <a:rPr lang="it-IT">
                    <a:noFill/>
                  </a:rPr>
                  <a:t> </a:t>
                </a:r>
              </a:p>
            </p:txBody>
          </p:sp>
        </mc:Fallback>
      </mc:AlternateContent>
      <p:sp>
        <p:nvSpPr>
          <p:cNvPr id="17" name="Ovale 16">
            <a:extLst>
              <a:ext uri="{FF2B5EF4-FFF2-40B4-BE49-F238E27FC236}">
                <a16:creationId xmlns:a16="http://schemas.microsoft.com/office/drawing/2014/main" id="{BB1BDA7E-B5FD-B7BF-99AA-ED54C05D7BE5}"/>
              </a:ext>
            </a:extLst>
          </p:cNvPr>
          <p:cNvSpPr/>
          <p:nvPr/>
        </p:nvSpPr>
        <p:spPr>
          <a:xfrm>
            <a:off x="8071941" y="3272790"/>
            <a:ext cx="66675" cy="66675"/>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
        <p:nvSpPr>
          <p:cNvPr id="18" name="Ovale 17">
            <a:extLst>
              <a:ext uri="{FF2B5EF4-FFF2-40B4-BE49-F238E27FC236}">
                <a16:creationId xmlns:a16="http://schemas.microsoft.com/office/drawing/2014/main" id="{C0B88E9B-7739-1CD9-0062-41750A55FC43}"/>
              </a:ext>
            </a:extLst>
          </p:cNvPr>
          <p:cNvSpPr/>
          <p:nvPr/>
        </p:nvSpPr>
        <p:spPr>
          <a:xfrm>
            <a:off x="8479615" y="3859530"/>
            <a:ext cx="66675" cy="66675"/>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
        <p:nvSpPr>
          <p:cNvPr id="19" name="Ovale 18">
            <a:extLst>
              <a:ext uri="{FF2B5EF4-FFF2-40B4-BE49-F238E27FC236}">
                <a16:creationId xmlns:a16="http://schemas.microsoft.com/office/drawing/2014/main" id="{79CCAD5C-E7CF-1727-E3C6-D8D39F4E10B7}"/>
              </a:ext>
            </a:extLst>
          </p:cNvPr>
          <p:cNvSpPr/>
          <p:nvPr/>
        </p:nvSpPr>
        <p:spPr>
          <a:xfrm>
            <a:off x="8945938" y="2647115"/>
            <a:ext cx="66675" cy="66675"/>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Tree>
    <p:extLst>
      <p:ext uri="{BB962C8B-B14F-4D97-AF65-F5344CB8AC3E}">
        <p14:creationId xmlns:p14="http://schemas.microsoft.com/office/powerpoint/2010/main" val="387743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 calcmode="lin" valueType="num">
                                      <p:cBhvr additive="base">
                                        <p:cTn id="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anim calcmode="lin" valueType="num">
                                      <p:cBhvr additive="base">
                                        <p:cTn id="1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0725F-3488-AC8F-64ED-EE196072326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5E0F280-CC75-7142-AC72-2ED5E1401702}"/>
              </a:ext>
            </a:extLst>
          </p:cNvPr>
          <p:cNvSpPr>
            <a:spLocks noGrp="1"/>
          </p:cNvSpPr>
          <p:nvPr>
            <p:ph type="title"/>
          </p:nvPr>
        </p:nvSpPr>
        <p:spPr>
          <a:xfrm>
            <a:off x="838200" y="209292"/>
            <a:ext cx="9905460" cy="971551"/>
          </a:xfrm>
        </p:spPr>
        <p:txBody>
          <a:bodyPr>
            <a:normAutofit/>
          </a:bodyPr>
          <a:lstStyle/>
          <a:p>
            <a:r>
              <a:rPr lang="en-US" sz="3600" dirty="0"/>
              <a:t>Features defined from envelope analysis</a:t>
            </a:r>
          </a:p>
        </p:txBody>
      </p:sp>
      <p:sp>
        <p:nvSpPr>
          <p:cNvPr id="4" name="Segnaposto numero diapositiva 3">
            <a:extLst>
              <a:ext uri="{FF2B5EF4-FFF2-40B4-BE49-F238E27FC236}">
                <a16:creationId xmlns:a16="http://schemas.microsoft.com/office/drawing/2014/main" id="{4C1A6039-DEFE-511D-9FFC-782069993D95}"/>
              </a:ext>
            </a:extLst>
          </p:cNvPr>
          <p:cNvSpPr>
            <a:spLocks noGrp="1"/>
          </p:cNvSpPr>
          <p:nvPr>
            <p:ph type="sldNum" sz="quarter" idx="12"/>
          </p:nvPr>
        </p:nvSpPr>
        <p:spPr/>
        <p:txBody>
          <a:bodyPr/>
          <a:lstStyle/>
          <a:p>
            <a:fld id="{2FA0223F-D95A-431D-9A71-EDA7FA0C2F5B}" type="slidenum">
              <a:rPr lang="en-US" smtClean="0"/>
              <a:t>5</a:t>
            </a:fld>
            <a:endParaRPr lang="en-US" dirty="0"/>
          </a:p>
        </p:txBody>
      </p:sp>
      <p:sp>
        <p:nvSpPr>
          <p:cNvPr id="12" name="Rettangolo 11">
            <a:extLst>
              <a:ext uri="{FF2B5EF4-FFF2-40B4-BE49-F238E27FC236}">
                <a16:creationId xmlns:a16="http://schemas.microsoft.com/office/drawing/2014/main" id="{2558B221-CA16-F6A6-787A-A40C660EF12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43B3C8D7-9D6F-A8EF-355B-6C06D2D0C174}"/>
              </a:ext>
            </a:extLst>
          </p:cNvPr>
          <p:cNvSpPr txBox="1"/>
          <p:nvPr/>
        </p:nvSpPr>
        <p:spPr>
          <a:xfrm>
            <a:off x="0" y="1459497"/>
            <a:ext cx="1307155" cy="1923604"/>
          </a:xfrm>
          <a:prstGeom prst="rect">
            <a:avLst/>
          </a:prstGeom>
          <a:noFill/>
        </p:spPr>
        <p:txBody>
          <a:bodyPr wrap="square" numCol="1">
            <a:spAutoFit/>
          </a:bodyPr>
          <a:lstStyle/>
          <a:p>
            <a:r>
              <a:rPr lang="en-GB" sz="700" b="1" i="1" dirty="0">
                <a:solidFill>
                  <a:schemeClr val="tx1">
                    <a:lumMod val="50000"/>
                    <a:lumOff val="50000"/>
                  </a:schemeClr>
                </a:solidFill>
              </a:rPr>
              <a:t>MAP_A has</a:t>
            </a:r>
            <a:r>
              <a:rPr lang="en-GB" sz="700" dirty="0">
                <a:solidFill>
                  <a:schemeClr val="tx1">
                    <a:lumMod val="50000"/>
                    <a:lumOff val="50000"/>
                  </a:schemeClr>
                </a:solidFill>
              </a:rPr>
              <a:t>:</a:t>
            </a:r>
          </a:p>
          <a:p>
            <a:r>
              <a:rPr lang="en-GB" sz="700" dirty="0">
                <a:solidFill>
                  <a:schemeClr val="tx1">
                    <a:lumMod val="50000"/>
                    <a:lumOff val="50000"/>
                  </a:schemeClr>
                </a:solidFill>
              </a:rPr>
              <a:t>  - 22 signals with one peak</a:t>
            </a:r>
          </a:p>
          <a:p>
            <a:r>
              <a:rPr lang="en-GB" sz="700" dirty="0">
                <a:solidFill>
                  <a:schemeClr val="tx1">
                    <a:lumMod val="50000"/>
                    <a:lumOff val="50000"/>
                  </a:schemeClr>
                </a:solidFill>
              </a:rPr>
              <a:t>  - 254 signals with two peaks</a:t>
            </a:r>
          </a:p>
          <a:p>
            <a:r>
              <a:rPr lang="en-GB" sz="700" dirty="0">
                <a:solidFill>
                  <a:schemeClr val="tx1">
                    <a:lumMod val="50000"/>
                    <a:lumOff val="50000"/>
                  </a:schemeClr>
                </a:solidFill>
              </a:rPr>
              <a:t>  - 387 signals with three peaks</a:t>
            </a:r>
          </a:p>
          <a:p>
            <a:r>
              <a:rPr lang="en-GB" sz="700" dirty="0">
                <a:solidFill>
                  <a:schemeClr val="tx1">
                    <a:lumMod val="50000"/>
                    <a:lumOff val="50000"/>
                  </a:schemeClr>
                </a:solidFill>
              </a:rPr>
              <a:t>        total : 663 </a:t>
            </a:r>
          </a:p>
          <a:p>
            <a:endParaRPr lang="en-GB" sz="700" dirty="0">
              <a:solidFill>
                <a:schemeClr val="tx1">
                  <a:lumMod val="50000"/>
                  <a:lumOff val="50000"/>
                </a:schemeClr>
              </a:solidFill>
            </a:endParaRPr>
          </a:p>
          <a:p>
            <a:r>
              <a:rPr lang="en-GB" sz="700" dirty="0">
                <a:solidFill>
                  <a:schemeClr val="tx1">
                    <a:lumMod val="50000"/>
                    <a:lumOff val="50000"/>
                  </a:schemeClr>
                </a:solidFill>
              </a:rPr>
              <a:t> </a:t>
            </a:r>
            <a:r>
              <a:rPr lang="en-GB" sz="700" b="1" i="1" dirty="0">
                <a:solidFill>
                  <a:schemeClr val="tx1">
                    <a:lumMod val="50000"/>
                    <a:lumOff val="50000"/>
                  </a:schemeClr>
                </a:solidFill>
              </a:rPr>
              <a:t>MAP_B has</a:t>
            </a:r>
            <a:r>
              <a:rPr lang="en-GB" sz="700" dirty="0">
                <a:solidFill>
                  <a:schemeClr val="tx1">
                    <a:lumMod val="50000"/>
                    <a:lumOff val="50000"/>
                  </a:schemeClr>
                </a:solidFill>
              </a:rPr>
              <a:t>:</a:t>
            </a:r>
          </a:p>
          <a:p>
            <a:r>
              <a:rPr lang="en-GB" sz="700" dirty="0">
                <a:solidFill>
                  <a:schemeClr val="tx1">
                    <a:lumMod val="50000"/>
                    <a:lumOff val="50000"/>
                  </a:schemeClr>
                </a:solidFill>
              </a:rPr>
              <a:t>  - 0 signals with one peak</a:t>
            </a:r>
          </a:p>
          <a:p>
            <a:r>
              <a:rPr lang="en-GB" sz="700" dirty="0">
                <a:solidFill>
                  <a:schemeClr val="tx1">
                    <a:lumMod val="50000"/>
                    <a:lumOff val="50000"/>
                  </a:schemeClr>
                </a:solidFill>
              </a:rPr>
              <a:t>  - 41 signals with two peaks</a:t>
            </a:r>
          </a:p>
          <a:p>
            <a:r>
              <a:rPr lang="en-GB" sz="700" dirty="0">
                <a:solidFill>
                  <a:schemeClr val="tx1">
                    <a:lumMod val="50000"/>
                    <a:lumOff val="50000"/>
                  </a:schemeClr>
                </a:solidFill>
              </a:rPr>
              <a:t>  - 53 signals with three peaks</a:t>
            </a:r>
          </a:p>
          <a:p>
            <a:r>
              <a:rPr lang="en-GB" sz="700" dirty="0">
                <a:solidFill>
                  <a:schemeClr val="tx1">
                    <a:lumMod val="50000"/>
                    <a:lumOff val="50000"/>
                  </a:schemeClr>
                </a:solidFill>
              </a:rPr>
              <a:t>        total : 94</a:t>
            </a:r>
          </a:p>
          <a:p>
            <a:endParaRPr lang="en-GB" sz="700" dirty="0">
              <a:solidFill>
                <a:schemeClr val="tx1">
                  <a:lumMod val="50000"/>
                  <a:lumOff val="50000"/>
                </a:schemeClr>
              </a:solidFill>
            </a:endParaRPr>
          </a:p>
          <a:p>
            <a:r>
              <a:rPr lang="en-GB" sz="700" b="1" i="1" dirty="0">
                <a:solidFill>
                  <a:schemeClr val="tx1">
                    <a:lumMod val="50000"/>
                    <a:lumOff val="50000"/>
                  </a:schemeClr>
                </a:solidFill>
              </a:rPr>
              <a:t> MAP_C has</a:t>
            </a:r>
            <a:r>
              <a:rPr lang="en-GB" sz="700" dirty="0">
                <a:solidFill>
                  <a:schemeClr val="tx1">
                    <a:lumMod val="50000"/>
                    <a:lumOff val="50000"/>
                  </a:schemeClr>
                </a:solidFill>
              </a:rPr>
              <a:t>:</a:t>
            </a:r>
          </a:p>
          <a:p>
            <a:r>
              <a:rPr lang="en-GB" sz="700" dirty="0">
                <a:solidFill>
                  <a:schemeClr val="tx1">
                    <a:lumMod val="50000"/>
                    <a:lumOff val="50000"/>
                  </a:schemeClr>
                </a:solidFill>
              </a:rPr>
              <a:t>  - 2 signals with one peak</a:t>
            </a:r>
          </a:p>
          <a:p>
            <a:r>
              <a:rPr lang="en-GB" sz="700" dirty="0">
                <a:solidFill>
                  <a:schemeClr val="tx1">
                    <a:lumMod val="50000"/>
                    <a:lumOff val="50000"/>
                  </a:schemeClr>
                </a:solidFill>
              </a:rPr>
              <a:t>  - 12 signals with two peaks</a:t>
            </a:r>
          </a:p>
          <a:p>
            <a:r>
              <a:rPr lang="en-GB" sz="700" dirty="0">
                <a:solidFill>
                  <a:schemeClr val="tx1">
                    <a:lumMod val="50000"/>
                    <a:lumOff val="50000"/>
                  </a:schemeClr>
                </a:solidFill>
              </a:rPr>
              <a:t>  - 76 signals with three peaks</a:t>
            </a:r>
          </a:p>
          <a:p>
            <a:r>
              <a:rPr lang="en-GB" sz="700" dirty="0">
                <a:solidFill>
                  <a:schemeClr val="tx1">
                    <a:lumMod val="50000"/>
                    <a:lumOff val="50000"/>
                  </a:schemeClr>
                </a:solidFill>
              </a:rPr>
              <a:t>        total : 90 </a:t>
            </a:r>
          </a:p>
        </p:txBody>
      </p:sp>
      <p:grpSp>
        <p:nvGrpSpPr>
          <p:cNvPr id="14" name="Gruppo 13">
            <a:extLst>
              <a:ext uri="{FF2B5EF4-FFF2-40B4-BE49-F238E27FC236}">
                <a16:creationId xmlns:a16="http://schemas.microsoft.com/office/drawing/2014/main" id="{15282704-954C-8326-CAFD-399A8B6DEE0F}"/>
              </a:ext>
            </a:extLst>
          </p:cNvPr>
          <p:cNvGrpSpPr>
            <a:grpSpLocks noGrp="1" noUngrp="1" noRot="1" noMove="1" noResize="1"/>
          </p:cNvGrpSpPr>
          <p:nvPr/>
        </p:nvGrpSpPr>
        <p:grpSpPr>
          <a:xfrm>
            <a:off x="1199384" y="1478082"/>
            <a:ext cx="9683500" cy="4839903"/>
            <a:chOff x="1199384" y="1478082"/>
            <a:chExt cx="9683500" cy="4839903"/>
          </a:xfrm>
        </p:grpSpPr>
        <p:pic>
          <p:nvPicPr>
            <p:cNvPr id="8" name="Immagine 7">
              <a:extLst>
                <a:ext uri="{FF2B5EF4-FFF2-40B4-BE49-F238E27FC236}">
                  <a16:creationId xmlns:a16="http://schemas.microsoft.com/office/drawing/2014/main" id="{A8F19773-8CD1-E1C4-1E2B-2A12440E038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1199384" y="3898034"/>
              <a:ext cx="3227832" cy="2419951"/>
            </a:xfrm>
            <a:prstGeom prst="rect">
              <a:avLst/>
            </a:prstGeom>
          </p:spPr>
        </p:pic>
        <p:pic>
          <p:nvPicPr>
            <p:cNvPr id="5" name="Immagine 4">
              <a:extLst>
                <a:ext uri="{FF2B5EF4-FFF2-40B4-BE49-F238E27FC236}">
                  <a16:creationId xmlns:a16="http://schemas.microsoft.com/office/drawing/2014/main" id="{CDB5A2FC-BBFA-8479-4B80-CC681274E19C}"/>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1199385" y="1478082"/>
              <a:ext cx="3227832" cy="2419952"/>
            </a:xfrm>
            <a:prstGeom prst="rect">
              <a:avLst/>
            </a:prstGeom>
          </p:spPr>
        </p:pic>
        <p:pic>
          <p:nvPicPr>
            <p:cNvPr id="3" name="Immagine 2">
              <a:extLst>
                <a:ext uri="{FF2B5EF4-FFF2-40B4-BE49-F238E27FC236}">
                  <a16:creationId xmlns:a16="http://schemas.microsoft.com/office/drawing/2014/main" id="{BB7FC963-62E0-1640-C1DA-AB198F85F636}"/>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rcRect/>
            <a:stretch/>
          </p:blipFill>
          <p:spPr>
            <a:xfrm>
              <a:off x="4385920" y="3898034"/>
              <a:ext cx="3227832" cy="2419951"/>
            </a:xfrm>
            <a:prstGeom prst="rect">
              <a:avLst/>
            </a:prstGeom>
          </p:spPr>
        </p:pic>
        <p:pic>
          <p:nvPicPr>
            <p:cNvPr id="6" name="Immagine 5">
              <a:extLst>
                <a:ext uri="{FF2B5EF4-FFF2-40B4-BE49-F238E27FC236}">
                  <a16:creationId xmlns:a16="http://schemas.microsoft.com/office/drawing/2014/main" id="{C1DF66F6-D256-103F-CDBE-70814956C58F}"/>
                </a:ext>
              </a:extLst>
            </p:cNvPr>
            <p:cNvPicPr>
              <a:picLocks noGrp="1" noRot="1" noChangeAspect="1" noMove="1" noResize="1" noEditPoints="1" noAdjustHandles="1" noChangeArrowheads="1" noChangeShapeType="1" noCrop="1"/>
            </p:cNvPicPr>
            <p:nvPr/>
          </p:nvPicPr>
          <p:blipFill>
            <a:blip r:embed="rId6">
              <a:extLst>
                <a:ext uri="{28A0092B-C50C-407E-A947-70E740481C1C}">
                  <a14:useLocalDpi xmlns:a14="http://schemas.microsoft.com/office/drawing/2010/main" val="0"/>
                </a:ext>
              </a:extLst>
            </a:blip>
            <a:srcRect/>
            <a:stretch/>
          </p:blipFill>
          <p:spPr>
            <a:xfrm>
              <a:off x="4427218" y="1478082"/>
              <a:ext cx="3227832" cy="2419952"/>
            </a:xfrm>
            <a:prstGeom prst="rect">
              <a:avLst/>
            </a:prstGeom>
          </p:spPr>
        </p:pic>
        <p:pic>
          <p:nvPicPr>
            <p:cNvPr id="7" name="Immagine 6">
              <a:extLst>
                <a:ext uri="{FF2B5EF4-FFF2-40B4-BE49-F238E27FC236}">
                  <a16:creationId xmlns:a16="http://schemas.microsoft.com/office/drawing/2014/main" id="{A45D3BE4-D751-2BA2-8773-277857DF6F94}"/>
                </a:ext>
              </a:extLst>
            </p:cNvPr>
            <p:cNvPicPr>
              <a:picLocks noGrp="1" noRot="1" noChangeAspect="1" noMove="1" noResize="1" noEditPoints="1" noAdjustHandles="1" noChangeArrowheads="1" noChangeShapeType="1" noCrop="1"/>
            </p:cNvPicPr>
            <p:nvPr/>
          </p:nvPicPr>
          <p:blipFill>
            <a:blip r:embed="rId7">
              <a:extLst>
                <a:ext uri="{28A0092B-C50C-407E-A947-70E740481C1C}">
                  <a14:useLocalDpi xmlns:a14="http://schemas.microsoft.com/office/drawing/2010/main" val="0"/>
                </a:ext>
              </a:extLst>
            </a:blip>
            <a:srcRect/>
            <a:stretch/>
          </p:blipFill>
          <p:spPr>
            <a:xfrm>
              <a:off x="7613753" y="3898034"/>
              <a:ext cx="3227832" cy="2419951"/>
            </a:xfrm>
            <a:prstGeom prst="rect">
              <a:avLst/>
            </a:prstGeom>
          </p:spPr>
        </p:pic>
        <p:pic>
          <p:nvPicPr>
            <p:cNvPr id="9" name="Immagine 8">
              <a:extLst>
                <a:ext uri="{FF2B5EF4-FFF2-40B4-BE49-F238E27FC236}">
                  <a16:creationId xmlns:a16="http://schemas.microsoft.com/office/drawing/2014/main" id="{D7FFABAA-4B94-76B5-F118-5D675DDBE1AB}"/>
                </a:ext>
              </a:extLst>
            </p:cNvPr>
            <p:cNvPicPr>
              <a:picLocks noGrp="1" noRot="1" noChangeAspect="1" noMove="1" noResize="1" noEditPoints="1" noAdjustHandles="1" noChangeArrowheads="1" noChangeShapeType="1" noCrop="1"/>
            </p:cNvPicPr>
            <p:nvPr/>
          </p:nvPicPr>
          <p:blipFill>
            <a:blip r:embed="rId8">
              <a:extLst>
                <a:ext uri="{28A0092B-C50C-407E-A947-70E740481C1C}">
                  <a14:useLocalDpi xmlns:a14="http://schemas.microsoft.com/office/drawing/2010/main" val="0"/>
                </a:ext>
              </a:extLst>
            </a:blip>
            <a:srcRect/>
            <a:stretch/>
          </p:blipFill>
          <p:spPr>
            <a:xfrm>
              <a:off x="7655052" y="1478082"/>
              <a:ext cx="3227832" cy="2419952"/>
            </a:xfrm>
            <a:prstGeom prst="rect">
              <a:avLst/>
            </a:prstGeom>
          </p:spPr>
        </p:pic>
      </p:grpSp>
      <p:sp>
        <p:nvSpPr>
          <p:cNvPr id="11" name="Rettangolo con angoli arrotondati 10">
            <a:extLst>
              <a:ext uri="{FF2B5EF4-FFF2-40B4-BE49-F238E27FC236}">
                <a16:creationId xmlns:a16="http://schemas.microsoft.com/office/drawing/2014/main" id="{995760B0-E7B6-3D90-ACA3-2922EEC1BEFD}"/>
              </a:ext>
            </a:extLst>
          </p:cNvPr>
          <p:cNvSpPr/>
          <p:nvPr/>
        </p:nvSpPr>
        <p:spPr>
          <a:xfrm>
            <a:off x="1745558" y="4476567"/>
            <a:ext cx="576072" cy="1162233"/>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con angoli arrotondati 12">
            <a:extLst>
              <a:ext uri="{FF2B5EF4-FFF2-40B4-BE49-F238E27FC236}">
                <a16:creationId xmlns:a16="http://schemas.microsoft.com/office/drawing/2014/main" id="{A063CD03-80C2-9096-DC62-1A88F39D57D4}"/>
              </a:ext>
            </a:extLst>
          </p:cNvPr>
          <p:cNvSpPr/>
          <p:nvPr/>
        </p:nvSpPr>
        <p:spPr>
          <a:xfrm>
            <a:off x="2577815" y="4217685"/>
            <a:ext cx="576072" cy="418323"/>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con angoli arrotondati 14">
            <a:extLst>
              <a:ext uri="{FF2B5EF4-FFF2-40B4-BE49-F238E27FC236}">
                <a16:creationId xmlns:a16="http://schemas.microsoft.com/office/drawing/2014/main" id="{65A7058A-091D-DFC8-9CB9-08E2308254A1}"/>
              </a:ext>
            </a:extLst>
          </p:cNvPr>
          <p:cNvSpPr/>
          <p:nvPr/>
        </p:nvSpPr>
        <p:spPr>
          <a:xfrm>
            <a:off x="4932093" y="4217685"/>
            <a:ext cx="576072" cy="418323"/>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con angoli arrotondati 15">
            <a:extLst>
              <a:ext uri="{FF2B5EF4-FFF2-40B4-BE49-F238E27FC236}">
                <a16:creationId xmlns:a16="http://schemas.microsoft.com/office/drawing/2014/main" id="{CBE7B71B-F902-139A-E0D0-FE562FE7B9B1}"/>
              </a:ext>
            </a:extLst>
          </p:cNvPr>
          <p:cNvSpPr/>
          <p:nvPr/>
        </p:nvSpPr>
        <p:spPr>
          <a:xfrm>
            <a:off x="5753098" y="4898847"/>
            <a:ext cx="576072" cy="739953"/>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Rettangolo con angoli arrotondati 17">
            <a:extLst>
              <a:ext uri="{FF2B5EF4-FFF2-40B4-BE49-F238E27FC236}">
                <a16:creationId xmlns:a16="http://schemas.microsoft.com/office/drawing/2014/main" id="{32422265-A726-BBD4-800D-63080D179C3F}"/>
              </a:ext>
            </a:extLst>
          </p:cNvPr>
          <p:cNvSpPr/>
          <p:nvPr/>
        </p:nvSpPr>
        <p:spPr>
          <a:xfrm>
            <a:off x="9829503" y="4748668"/>
            <a:ext cx="576072" cy="449580"/>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Rettangolo con angoli arrotondati 19">
            <a:extLst>
              <a:ext uri="{FF2B5EF4-FFF2-40B4-BE49-F238E27FC236}">
                <a16:creationId xmlns:a16="http://schemas.microsoft.com/office/drawing/2014/main" id="{FCDE490C-099A-CEFC-677C-A59CC1BC684B}"/>
              </a:ext>
            </a:extLst>
          </p:cNvPr>
          <p:cNvSpPr/>
          <p:nvPr/>
        </p:nvSpPr>
        <p:spPr>
          <a:xfrm>
            <a:off x="1745558" y="1759376"/>
            <a:ext cx="576072" cy="1459473"/>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Rettangolo con angoli arrotondati 21">
            <a:extLst>
              <a:ext uri="{FF2B5EF4-FFF2-40B4-BE49-F238E27FC236}">
                <a16:creationId xmlns:a16="http://schemas.microsoft.com/office/drawing/2014/main" id="{63F27E56-825E-9A38-2F54-257CF0384A40}"/>
              </a:ext>
            </a:extLst>
          </p:cNvPr>
          <p:cNvSpPr/>
          <p:nvPr/>
        </p:nvSpPr>
        <p:spPr>
          <a:xfrm>
            <a:off x="1745558" y="4140379"/>
            <a:ext cx="576072" cy="336188"/>
          </a:xfrm>
          <a:prstGeom prst="roundRect">
            <a:avLst/>
          </a:prstGeom>
          <a:solidFill>
            <a:schemeClr val="accent1">
              <a:lumMod val="20000"/>
              <a:lumOff val="80000"/>
              <a:alpha val="25000"/>
            </a:schemeClr>
          </a:solidFill>
          <a:ln w="19050">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con angoli arrotondati 22">
            <a:extLst>
              <a:ext uri="{FF2B5EF4-FFF2-40B4-BE49-F238E27FC236}">
                <a16:creationId xmlns:a16="http://schemas.microsoft.com/office/drawing/2014/main" id="{5B1F7DEB-3832-7377-1644-7F8AB87E4594}"/>
              </a:ext>
            </a:extLst>
          </p:cNvPr>
          <p:cNvSpPr/>
          <p:nvPr/>
        </p:nvSpPr>
        <p:spPr>
          <a:xfrm>
            <a:off x="9829503" y="5284063"/>
            <a:ext cx="576072" cy="336188"/>
          </a:xfrm>
          <a:prstGeom prst="roundRect">
            <a:avLst/>
          </a:prstGeom>
          <a:solidFill>
            <a:schemeClr val="accent1">
              <a:lumMod val="20000"/>
              <a:lumOff val="80000"/>
              <a:alpha val="25000"/>
            </a:schemeClr>
          </a:solidFill>
          <a:ln w="19050">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con angoli arrotondati 23">
            <a:extLst>
              <a:ext uri="{FF2B5EF4-FFF2-40B4-BE49-F238E27FC236}">
                <a16:creationId xmlns:a16="http://schemas.microsoft.com/office/drawing/2014/main" id="{4C4347E4-D78D-5D9E-3F79-E177A018BA00}"/>
              </a:ext>
            </a:extLst>
          </p:cNvPr>
          <p:cNvSpPr/>
          <p:nvPr/>
        </p:nvSpPr>
        <p:spPr>
          <a:xfrm>
            <a:off x="49590" y="3567608"/>
            <a:ext cx="1149794" cy="301066"/>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2">
                    <a:lumMod val="50000"/>
                  </a:schemeClr>
                </a:solidFill>
              </a:rPr>
              <a:t>Prior Knowledge </a:t>
            </a:r>
          </a:p>
        </p:txBody>
      </p:sp>
      <p:sp>
        <p:nvSpPr>
          <p:cNvPr id="25" name="Rettangolo con angoli arrotondati 24">
            <a:extLst>
              <a:ext uri="{FF2B5EF4-FFF2-40B4-BE49-F238E27FC236}">
                <a16:creationId xmlns:a16="http://schemas.microsoft.com/office/drawing/2014/main" id="{20C8BDD7-AB39-B957-DD49-E76A80F9FF73}"/>
              </a:ext>
            </a:extLst>
          </p:cNvPr>
          <p:cNvSpPr/>
          <p:nvPr/>
        </p:nvSpPr>
        <p:spPr>
          <a:xfrm>
            <a:off x="54620" y="3989846"/>
            <a:ext cx="1252535" cy="301066"/>
          </a:xfrm>
          <a:prstGeom prst="roundRect">
            <a:avLst/>
          </a:prstGeom>
          <a:solidFill>
            <a:schemeClr val="accent1">
              <a:lumMod val="20000"/>
              <a:lumOff val="80000"/>
              <a:alpha val="25000"/>
            </a:schemeClr>
          </a:solidFill>
          <a:ln w="19050">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2">
                    <a:lumMod val="50000"/>
                  </a:schemeClr>
                </a:solidFill>
              </a:rPr>
              <a:t>Unclear behaviour</a:t>
            </a:r>
          </a:p>
        </p:txBody>
      </p:sp>
    </p:spTree>
    <p:extLst>
      <p:ext uri="{BB962C8B-B14F-4D97-AF65-F5344CB8AC3E}">
        <p14:creationId xmlns:p14="http://schemas.microsoft.com/office/powerpoint/2010/main" val="199768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ircle(in)">
                                      <p:cBhvr>
                                        <p:cTn id="7" dur="500"/>
                                        <p:tgtEl>
                                          <p:spTgt spid="2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circle(in)">
                                      <p:cBhvr>
                                        <p:cTn id="10" dur="500"/>
                                        <p:tgtEl>
                                          <p:spTgt spid="20"/>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circle(in)">
                                      <p:cBhvr>
                                        <p:cTn id="13" dur="500"/>
                                        <p:tgtEl>
                                          <p:spTgt spid="15"/>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circle(in)">
                                      <p:cBhvr>
                                        <p:cTn id="16" dur="500"/>
                                        <p:tgtEl>
                                          <p:spTgt spid="13"/>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500"/>
                                        <p:tgtEl>
                                          <p:spTgt spid="11"/>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circle(in)">
                                      <p:cBhvr>
                                        <p:cTn id="22" dur="500"/>
                                        <p:tgtEl>
                                          <p:spTgt spid="16"/>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circle(in)">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circle(in)">
                                      <p:cBhvr>
                                        <p:cTn id="30" dur="500"/>
                                        <p:tgtEl>
                                          <p:spTgt spid="25"/>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circle(in)">
                                      <p:cBhvr>
                                        <p:cTn id="33" dur="500"/>
                                        <p:tgtEl>
                                          <p:spTgt spid="22"/>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circle(in)">
                                      <p:cBhvr>
                                        <p:cTn id="3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P spid="16" grpId="0" animBg="1"/>
      <p:bldP spid="18" grpId="0" animBg="1"/>
      <p:bldP spid="20" grpId="0" animBg="1"/>
      <p:bldP spid="22" grpId="0" animBg="1"/>
      <p:bldP spid="23" grpId="0" animBg="1"/>
      <p:bldP spid="24" grpId="0"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83D23-3F3E-5C1A-272D-FB278C649C3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E74AD8A-1065-5950-9571-A70E59DCF290}"/>
              </a:ext>
            </a:extLst>
          </p:cNvPr>
          <p:cNvSpPr>
            <a:spLocks noGrp="1"/>
          </p:cNvSpPr>
          <p:nvPr>
            <p:ph type="title"/>
          </p:nvPr>
        </p:nvSpPr>
        <p:spPr>
          <a:xfrm>
            <a:off x="838200" y="209292"/>
            <a:ext cx="9905460" cy="971551"/>
          </a:xfrm>
        </p:spPr>
        <p:txBody>
          <a:bodyPr>
            <a:normAutofit/>
          </a:bodyPr>
          <a:lstStyle/>
          <a:p>
            <a:r>
              <a:rPr lang="en-US" sz="3600" dirty="0"/>
              <a:t>Envelope analysis: other features</a:t>
            </a:r>
          </a:p>
        </p:txBody>
      </p:sp>
      <p:sp>
        <p:nvSpPr>
          <p:cNvPr id="4" name="Segnaposto numero diapositiva 3">
            <a:extLst>
              <a:ext uri="{FF2B5EF4-FFF2-40B4-BE49-F238E27FC236}">
                <a16:creationId xmlns:a16="http://schemas.microsoft.com/office/drawing/2014/main" id="{C72520C6-33F8-CEB4-53F1-0F7DAF5FFDC0}"/>
              </a:ext>
            </a:extLst>
          </p:cNvPr>
          <p:cNvSpPr>
            <a:spLocks noGrp="1"/>
          </p:cNvSpPr>
          <p:nvPr>
            <p:ph type="sldNum" sz="quarter" idx="12"/>
          </p:nvPr>
        </p:nvSpPr>
        <p:spPr/>
        <p:txBody>
          <a:bodyPr/>
          <a:lstStyle/>
          <a:p>
            <a:fld id="{2FA0223F-D95A-431D-9A71-EDA7FA0C2F5B}" type="slidenum">
              <a:rPr lang="en-US" smtClean="0"/>
              <a:t>6</a:t>
            </a:fld>
            <a:endParaRPr lang="en-US" dirty="0"/>
          </a:p>
        </p:txBody>
      </p:sp>
      <p:sp>
        <p:nvSpPr>
          <p:cNvPr id="12" name="Rettangolo 11">
            <a:extLst>
              <a:ext uri="{FF2B5EF4-FFF2-40B4-BE49-F238E27FC236}">
                <a16:creationId xmlns:a16="http://schemas.microsoft.com/office/drawing/2014/main" id="{C0F99FF4-56F1-763C-F502-9B50D1EC30EC}"/>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 name="CasellaDiTesto 4">
            <a:extLst>
              <a:ext uri="{FF2B5EF4-FFF2-40B4-BE49-F238E27FC236}">
                <a16:creationId xmlns:a16="http://schemas.microsoft.com/office/drawing/2014/main" id="{9FC54BE3-F3E2-4C06-70C9-944C7F889EB1}"/>
              </a:ext>
            </a:extLst>
          </p:cNvPr>
          <p:cNvSpPr txBox="1"/>
          <p:nvPr/>
        </p:nvSpPr>
        <p:spPr>
          <a:xfrm>
            <a:off x="378460" y="1467396"/>
            <a:ext cx="5313680" cy="3323987"/>
          </a:xfrm>
          <a:prstGeom prst="rect">
            <a:avLst/>
          </a:prstGeom>
          <a:noFill/>
        </p:spPr>
        <p:txBody>
          <a:bodyPr wrap="square">
            <a:spAutoFit/>
          </a:bodyPr>
          <a:lstStyle/>
          <a:p>
            <a:pPr marL="0" indent="0">
              <a:buNone/>
            </a:pPr>
            <a:r>
              <a:rPr lang="en-US" sz="1400" dirty="0"/>
              <a:t>Starting from active areas definition other features have been computed:</a:t>
            </a:r>
          </a:p>
          <a:p>
            <a:pPr marL="0" indent="0">
              <a:buNone/>
            </a:pPr>
            <a:endParaRPr lang="en-US" sz="1400" dirty="0"/>
          </a:p>
          <a:p>
            <a:pPr marL="285750" indent="-285750">
              <a:buFont typeface="Arial" panose="020B0604020202020204" pitchFamily="34" charset="0"/>
              <a:buChar char="•"/>
            </a:pPr>
            <a:r>
              <a:rPr lang="en-US" sz="1400" dirty="0"/>
              <a:t>Peaks number</a:t>
            </a:r>
          </a:p>
          <a:p>
            <a:pPr marL="285750" indent="-285750">
              <a:buFont typeface="Arial" panose="020B0604020202020204" pitchFamily="34" charset="0"/>
              <a:buChar char="•"/>
            </a:pPr>
            <a:r>
              <a:rPr lang="en-US" sz="1400" dirty="0"/>
              <a:t>Time and position of envelope peaks</a:t>
            </a:r>
          </a:p>
          <a:p>
            <a:pPr marL="285750" indent="-285750">
              <a:buFont typeface="Arial" panose="020B0604020202020204" pitchFamily="34" charset="0"/>
              <a:buChar char="•"/>
            </a:pPr>
            <a:r>
              <a:rPr lang="en-US" sz="1400" dirty="0"/>
              <a:t>Total duration of signal active area </a:t>
            </a:r>
            <a:r>
              <a:rPr lang="en-US" sz="1400" dirty="0">
                <a:solidFill>
                  <a:schemeClr val="bg2">
                    <a:lumMod val="75000"/>
                  </a:schemeClr>
                </a:solidFill>
              </a:rPr>
              <a:t>(whole time between begin and end of the active areas)</a:t>
            </a:r>
          </a:p>
          <a:p>
            <a:pPr marL="285750" indent="-285750">
              <a:buFont typeface="Arial" panose="020B0604020202020204" pitchFamily="34" charset="0"/>
              <a:buChar char="•"/>
            </a:pPr>
            <a:r>
              <a:rPr lang="en-US" sz="1400" dirty="0"/>
              <a:t>Atrial to ventricular ratio </a:t>
            </a:r>
          </a:p>
          <a:p>
            <a:pPr marL="285750" indent="-285750">
              <a:buFont typeface="Arial" panose="020B0604020202020204" pitchFamily="34" charset="0"/>
              <a:buChar char="•"/>
            </a:pPr>
            <a:r>
              <a:rPr lang="en-US" sz="1400" dirty="0"/>
              <a:t>Atrial to ventricular peak time ratio</a:t>
            </a:r>
          </a:p>
          <a:p>
            <a:pPr marL="285750" indent="-285750">
              <a:buFont typeface="Arial" panose="020B0604020202020204" pitchFamily="34" charset="0"/>
              <a:buChar char="•"/>
            </a:pPr>
            <a:r>
              <a:rPr lang="en-US" sz="1400" dirty="0"/>
              <a:t>Silent phase </a:t>
            </a:r>
            <a:r>
              <a:rPr lang="en-US" sz="1400" dirty="0">
                <a:solidFill>
                  <a:schemeClr val="bg2">
                    <a:lumMod val="75000"/>
                  </a:schemeClr>
                </a:solidFill>
              </a:rPr>
              <a:t>(inactive time within the duration time)</a:t>
            </a:r>
          </a:p>
          <a:p>
            <a:pPr marL="285750" indent="-285750">
              <a:buFont typeface="Arial" panose="020B0604020202020204" pitchFamily="34" charset="0"/>
              <a:buChar char="•"/>
            </a:pPr>
            <a:r>
              <a:rPr lang="en-US" sz="1400" dirty="0"/>
              <a:t>Number of peaks to duration ratio </a:t>
            </a:r>
          </a:p>
          <a:p>
            <a:pPr marL="285750" indent="-285750">
              <a:buFont typeface="Arial" panose="020B0604020202020204" pitchFamily="34" charset="0"/>
              <a:buChar char="•"/>
            </a:pPr>
            <a:r>
              <a:rPr lang="en-US" sz="1400" dirty="0"/>
              <a:t>Silent phase to duration ratio</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grpSp>
        <p:nvGrpSpPr>
          <p:cNvPr id="10" name="Gruppo 9">
            <a:extLst>
              <a:ext uri="{FF2B5EF4-FFF2-40B4-BE49-F238E27FC236}">
                <a16:creationId xmlns:a16="http://schemas.microsoft.com/office/drawing/2014/main" id="{29E87BFB-31B4-2D6D-34C4-6F9A93F22C6E}"/>
              </a:ext>
            </a:extLst>
          </p:cNvPr>
          <p:cNvGrpSpPr/>
          <p:nvPr/>
        </p:nvGrpSpPr>
        <p:grpSpPr>
          <a:xfrm>
            <a:off x="5867400" y="1720088"/>
            <a:ext cx="5742148" cy="3728211"/>
            <a:chOff x="7005130" y="1649097"/>
            <a:chExt cx="4640994" cy="2762649"/>
          </a:xfrm>
        </p:grpSpPr>
        <p:pic>
          <p:nvPicPr>
            <p:cNvPr id="11" name="Immagine 10">
              <a:extLst>
                <a:ext uri="{FF2B5EF4-FFF2-40B4-BE49-F238E27FC236}">
                  <a16:creationId xmlns:a16="http://schemas.microsoft.com/office/drawing/2014/main" id="{E39EBCF0-A99B-6285-36A0-07044B2BD67E}"/>
                </a:ext>
              </a:extLst>
            </p:cNvPr>
            <p:cNvPicPr>
              <a:picLocks noChangeAspect="1"/>
            </p:cNvPicPr>
            <p:nvPr/>
          </p:nvPicPr>
          <p:blipFill>
            <a:blip r:embed="rId3">
              <a:extLst>
                <a:ext uri="{28A0092B-C50C-407E-A947-70E740481C1C}">
                  <a14:useLocalDpi xmlns:a14="http://schemas.microsoft.com/office/drawing/2010/main" val="0"/>
                </a:ext>
              </a:extLst>
            </a:blip>
            <a:srcRect l="53097" t="52604" r="8336" b="3903"/>
            <a:stretch/>
          </p:blipFill>
          <p:spPr>
            <a:xfrm>
              <a:off x="7005131" y="1696720"/>
              <a:ext cx="4640993" cy="2715026"/>
            </a:xfrm>
            <a:prstGeom prst="rect">
              <a:avLst/>
            </a:prstGeom>
          </p:spPr>
        </p:pic>
        <p:sp>
          <p:nvSpPr>
            <p:cNvPr id="13" name="Rettangolo 12">
              <a:extLst>
                <a:ext uri="{FF2B5EF4-FFF2-40B4-BE49-F238E27FC236}">
                  <a16:creationId xmlns:a16="http://schemas.microsoft.com/office/drawing/2014/main" id="{415BCBC7-09D5-AF1A-2113-8D498E93910C}"/>
                </a:ext>
              </a:extLst>
            </p:cNvPr>
            <p:cNvSpPr/>
            <p:nvPr/>
          </p:nvSpPr>
          <p:spPr>
            <a:xfrm>
              <a:off x="8486894" y="1753995"/>
              <a:ext cx="1975874" cy="14909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4" name="Immagine 13">
              <a:extLst>
                <a:ext uri="{FF2B5EF4-FFF2-40B4-BE49-F238E27FC236}">
                  <a16:creationId xmlns:a16="http://schemas.microsoft.com/office/drawing/2014/main" id="{30286992-FE87-C4A8-7549-EC7E13DB35AE}"/>
                </a:ext>
              </a:extLst>
            </p:cNvPr>
            <p:cNvPicPr>
              <a:picLocks noChangeAspect="1"/>
            </p:cNvPicPr>
            <p:nvPr/>
          </p:nvPicPr>
          <p:blipFill>
            <a:blip r:embed="rId3">
              <a:extLst>
                <a:ext uri="{28A0092B-C50C-407E-A947-70E740481C1C}">
                  <a14:useLocalDpi xmlns:a14="http://schemas.microsoft.com/office/drawing/2010/main" val="0"/>
                </a:ext>
              </a:extLst>
            </a:blip>
            <a:srcRect l="29810" t="3432" r="30154" b="93080"/>
            <a:stretch/>
          </p:blipFill>
          <p:spPr>
            <a:xfrm>
              <a:off x="7005130" y="1649097"/>
              <a:ext cx="4640994" cy="209796"/>
            </a:xfrm>
            <a:prstGeom prst="rect">
              <a:avLst/>
            </a:prstGeom>
          </p:spPr>
        </p:pic>
      </p:grpSp>
      <mc:AlternateContent xmlns:mc="http://schemas.openxmlformats.org/markup-compatibility/2006">
        <mc:Choice xmlns:a14="http://schemas.microsoft.com/office/drawing/2010/main" Requires="a14">
          <p:sp>
            <p:nvSpPr>
              <p:cNvPr id="15" name="CasellaDiTesto 14">
                <a:extLst>
                  <a:ext uri="{FF2B5EF4-FFF2-40B4-BE49-F238E27FC236}">
                    <a16:creationId xmlns:a16="http://schemas.microsoft.com/office/drawing/2014/main" id="{AE101EA4-FC79-945E-6222-EC4B445FED26}"/>
                  </a:ext>
                </a:extLst>
              </p:cNvPr>
              <p:cNvSpPr txBox="1"/>
              <p:nvPr/>
            </p:nvSpPr>
            <p:spPr>
              <a:xfrm rot="4697439">
                <a:off x="8128312" y="2827949"/>
                <a:ext cx="711831" cy="2432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1" i="1" smtClean="0">
                          <a:solidFill>
                            <a:schemeClr val="tx2">
                              <a:lumMod val="60000"/>
                              <a:lumOff val="40000"/>
                            </a:schemeClr>
                          </a:solidFill>
                          <a:latin typeface="Cambria Math" panose="02040503050406030204" pitchFamily="18" charset="0"/>
                        </a:rPr>
                        <m:t>(</m:t>
                      </m:r>
                      <m:r>
                        <a:rPr lang="it-IT" sz="900" b="1" i="1" smtClean="0">
                          <a:solidFill>
                            <a:schemeClr val="tx2">
                              <a:lumMod val="60000"/>
                              <a:lumOff val="40000"/>
                            </a:schemeClr>
                          </a:solidFill>
                          <a:latin typeface="Cambria Math" panose="02040503050406030204" pitchFamily="18" charset="0"/>
                        </a:rPr>
                        <m:t>𝒑𝒆𝒂</m:t>
                      </m:r>
                      <m:sSub>
                        <m:sSubPr>
                          <m:ctrlPr>
                            <a:rPr lang="it-IT" sz="900" b="1" i="1" smtClean="0">
                              <a:solidFill>
                                <a:schemeClr val="tx2">
                                  <a:lumMod val="60000"/>
                                  <a:lumOff val="40000"/>
                                </a:schemeClr>
                              </a:solidFill>
                              <a:latin typeface="Cambria Math" panose="02040503050406030204" pitchFamily="18" charset="0"/>
                            </a:rPr>
                          </m:ctrlPr>
                        </m:sSubPr>
                        <m:e>
                          <m:r>
                            <a:rPr lang="it-IT" sz="900" b="1" i="1" smtClean="0">
                              <a:solidFill>
                                <a:schemeClr val="tx2">
                                  <a:lumMod val="60000"/>
                                  <a:lumOff val="40000"/>
                                </a:schemeClr>
                              </a:solidFill>
                              <a:latin typeface="Cambria Math" panose="02040503050406030204" pitchFamily="18" charset="0"/>
                            </a:rPr>
                            <m:t>𝒌</m:t>
                          </m:r>
                        </m:e>
                        <m:sub>
                          <m:r>
                            <a:rPr lang="it-IT" sz="900" b="1" i="1" smtClean="0">
                              <a:solidFill>
                                <a:schemeClr val="tx2">
                                  <a:lumMod val="60000"/>
                                  <a:lumOff val="40000"/>
                                </a:schemeClr>
                              </a:solidFill>
                              <a:latin typeface="Cambria Math" panose="02040503050406030204" pitchFamily="18" charset="0"/>
                            </a:rPr>
                            <m:t>𝟑</m:t>
                          </m:r>
                        </m:sub>
                      </m:sSub>
                      <m:r>
                        <a:rPr lang="it-IT" sz="900" b="1" i="1" smtClean="0">
                          <a:solidFill>
                            <a:schemeClr val="tx2">
                              <a:lumMod val="60000"/>
                              <a:lumOff val="40000"/>
                            </a:schemeClr>
                          </a:solidFill>
                          <a:latin typeface="Cambria Math" panose="02040503050406030204" pitchFamily="18" charset="0"/>
                        </a:rPr>
                        <m:t>,</m:t>
                      </m:r>
                      <m:sSub>
                        <m:sSubPr>
                          <m:ctrlPr>
                            <a:rPr lang="it-IT" sz="900" b="1" i="1" smtClean="0">
                              <a:solidFill>
                                <a:schemeClr val="tx2">
                                  <a:lumMod val="60000"/>
                                  <a:lumOff val="40000"/>
                                </a:schemeClr>
                              </a:solidFill>
                              <a:latin typeface="Cambria Math" panose="02040503050406030204" pitchFamily="18" charset="0"/>
                            </a:rPr>
                          </m:ctrlPr>
                        </m:sSubPr>
                        <m:e>
                          <m:r>
                            <a:rPr lang="it-IT" sz="900" b="1" i="1" smtClean="0">
                              <a:solidFill>
                                <a:schemeClr val="tx2">
                                  <a:lumMod val="60000"/>
                                  <a:lumOff val="40000"/>
                                </a:schemeClr>
                              </a:solidFill>
                              <a:latin typeface="Cambria Math" panose="02040503050406030204" pitchFamily="18" charset="0"/>
                            </a:rPr>
                            <m:t>𝒕</m:t>
                          </m:r>
                        </m:e>
                        <m:sub>
                          <m:r>
                            <a:rPr lang="it-IT" sz="900" b="1" i="1" smtClean="0">
                              <a:solidFill>
                                <a:schemeClr val="tx2">
                                  <a:lumMod val="60000"/>
                                  <a:lumOff val="40000"/>
                                </a:schemeClr>
                              </a:solidFill>
                              <a:latin typeface="Cambria Math" panose="02040503050406030204" pitchFamily="18" charset="0"/>
                            </a:rPr>
                            <m:t>𝒑𝒆𝒂</m:t>
                          </m:r>
                          <m:sSub>
                            <m:sSubPr>
                              <m:ctrlPr>
                                <a:rPr lang="it-IT" sz="900" b="1" i="1" smtClean="0">
                                  <a:solidFill>
                                    <a:schemeClr val="tx2">
                                      <a:lumMod val="60000"/>
                                      <a:lumOff val="40000"/>
                                    </a:schemeClr>
                                  </a:solidFill>
                                  <a:latin typeface="Cambria Math" panose="02040503050406030204" pitchFamily="18" charset="0"/>
                                </a:rPr>
                              </m:ctrlPr>
                            </m:sSubPr>
                            <m:e>
                              <m:r>
                                <a:rPr lang="it-IT" sz="900" b="1" i="1" smtClean="0">
                                  <a:solidFill>
                                    <a:schemeClr val="tx2">
                                      <a:lumMod val="60000"/>
                                      <a:lumOff val="40000"/>
                                    </a:schemeClr>
                                  </a:solidFill>
                                  <a:latin typeface="Cambria Math" panose="02040503050406030204" pitchFamily="18" charset="0"/>
                                </a:rPr>
                                <m:t>𝒌</m:t>
                              </m:r>
                            </m:e>
                            <m:sub>
                              <m:r>
                                <a:rPr lang="it-IT" sz="900" b="1" i="1" smtClean="0">
                                  <a:solidFill>
                                    <a:schemeClr val="tx2">
                                      <a:lumMod val="60000"/>
                                      <a:lumOff val="40000"/>
                                    </a:schemeClr>
                                  </a:solidFill>
                                  <a:latin typeface="Cambria Math" panose="02040503050406030204" pitchFamily="18" charset="0"/>
                                </a:rPr>
                                <m:t>𝟑</m:t>
                              </m:r>
                            </m:sub>
                          </m:sSub>
                        </m:sub>
                      </m:sSub>
                      <m:r>
                        <a:rPr lang="it-IT" sz="900" b="1" i="1" smtClean="0">
                          <a:solidFill>
                            <a:schemeClr val="tx2">
                              <a:lumMod val="60000"/>
                              <a:lumOff val="40000"/>
                            </a:schemeClr>
                          </a:solidFill>
                          <a:latin typeface="Cambria Math" panose="02040503050406030204" pitchFamily="18" charset="0"/>
                        </a:rPr>
                        <m:t>)</m:t>
                      </m:r>
                    </m:oMath>
                  </m:oMathPara>
                </a14:m>
                <a:endParaRPr lang="en-GB" sz="900" b="1" dirty="0">
                  <a:solidFill>
                    <a:schemeClr val="tx2">
                      <a:lumMod val="60000"/>
                      <a:lumOff val="40000"/>
                    </a:schemeClr>
                  </a:solidFill>
                </a:endParaRPr>
              </a:p>
            </p:txBody>
          </p:sp>
        </mc:Choice>
        <mc:Fallback>
          <p:sp>
            <p:nvSpPr>
              <p:cNvPr id="15" name="CasellaDiTesto 14">
                <a:extLst>
                  <a:ext uri="{FF2B5EF4-FFF2-40B4-BE49-F238E27FC236}">
                    <a16:creationId xmlns:a16="http://schemas.microsoft.com/office/drawing/2014/main" id="{AE101EA4-FC79-945E-6222-EC4B445FED26}"/>
                  </a:ext>
                </a:extLst>
              </p:cNvPr>
              <p:cNvSpPr txBox="1">
                <a:spLocks noRot="1" noChangeAspect="1" noMove="1" noResize="1" noEditPoints="1" noAdjustHandles="1" noChangeArrowheads="1" noChangeShapeType="1" noTextEdit="1"/>
              </p:cNvSpPr>
              <p:nvPr/>
            </p:nvSpPr>
            <p:spPr>
              <a:xfrm rot="4697439">
                <a:off x="8128312" y="2827949"/>
                <a:ext cx="711831" cy="243208"/>
              </a:xfrm>
              <a:prstGeom prst="rect">
                <a:avLst/>
              </a:prstGeom>
              <a:blipFill>
                <a:blip r:embed="rId4"/>
                <a:stretch>
                  <a:fillRect b="-25806"/>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6" name="CasellaDiTesto 15">
                <a:extLst>
                  <a:ext uri="{FF2B5EF4-FFF2-40B4-BE49-F238E27FC236}">
                    <a16:creationId xmlns:a16="http://schemas.microsoft.com/office/drawing/2014/main" id="{DDC82D2A-85E9-E459-5CDF-2A7BF22160D0}"/>
                  </a:ext>
                </a:extLst>
              </p:cNvPr>
              <p:cNvSpPr txBox="1"/>
              <p:nvPr/>
            </p:nvSpPr>
            <p:spPr>
              <a:xfrm rot="4697439">
                <a:off x="8711513" y="2259788"/>
                <a:ext cx="711831" cy="2432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1" i="1" smtClean="0">
                          <a:solidFill>
                            <a:schemeClr val="tx2">
                              <a:lumMod val="50000"/>
                            </a:schemeClr>
                          </a:solidFill>
                          <a:latin typeface="Cambria Math" panose="02040503050406030204" pitchFamily="18" charset="0"/>
                        </a:rPr>
                        <m:t>(</m:t>
                      </m:r>
                      <m:r>
                        <a:rPr lang="it-IT" sz="900" b="1" i="1" smtClean="0">
                          <a:solidFill>
                            <a:schemeClr val="tx2">
                              <a:lumMod val="50000"/>
                            </a:schemeClr>
                          </a:solidFill>
                          <a:latin typeface="Cambria Math" panose="02040503050406030204" pitchFamily="18" charset="0"/>
                        </a:rPr>
                        <m:t>𝒑𝒆𝒂</m:t>
                      </m:r>
                      <m:sSub>
                        <m:sSubPr>
                          <m:ctrlPr>
                            <a:rPr lang="it-IT" sz="900" b="1" i="1" smtClean="0">
                              <a:solidFill>
                                <a:schemeClr val="tx2">
                                  <a:lumMod val="50000"/>
                                </a:schemeClr>
                              </a:solidFill>
                              <a:latin typeface="Cambria Math" panose="02040503050406030204" pitchFamily="18" charset="0"/>
                            </a:rPr>
                          </m:ctrlPr>
                        </m:sSubPr>
                        <m:e>
                          <m:r>
                            <a:rPr lang="it-IT" sz="900" b="1" i="1" smtClean="0">
                              <a:solidFill>
                                <a:schemeClr val="tx2">
                                  <a:lumMod val="50000"/>
                                </a:schemeClr>
                              </a:solidFill>
                              <a:latin typeface="Cambria Math" panose="02040503050406030204" pitchFamily="18" charset="0"/>
                            </a:rPr>
                            <m:t>𝒌</m:t>
                          </m:r>
                        </m:e>
                        <m:sub>
                          <m:r>
                            <a:rPr lang="it-IT" sz="900" b="1" i="1" smtClean="0">
                              <a:solidFill>
                                <a:schemeClr val="tx2">
                                  <a:lumMod val="50000"/>
                                </a:schemeClr>
                              </a:solidFill>
                              <a:latin typeface="Cambria Math" panose="02040503050406030204" pitchFamily="18" charset="0"/>
                            </a:rPr>
                            <m:t>𝟏</m:t>
                          </m:r>
                        </m:sub>
                      </m:sSub>
                      <m:r>
                        <a:rPr lang="it-IT" sz="900" b="1" i="1" smtClean="0">
                          <a:solidFill>
                            <a:schemeClr val="tx2">
                              <a:lumMod val="50000"/>
                            </a:schemeClr>
                          </a:solidFill>
                          <a:latin typeface="Cambria Math" panose="02040503050406030204" pitchFamily="18" charset="0"/>
                        </a:rPr>
                        <m:t>,</m:t>
                      </m:r>
                      <m:sSub>
                        <m:sSubPr>
                          <m:ctrlPr>
                            <a:rPr lang="it-IT" sz="900" b="1" i="1" smtClean="0">
                              <a:solidFill>
                                <a:schemeClr val="tx2">
                                  <a:lumMod val="50000"/>
                                </a:schemeClr>
                              </a:solidFill>
                              <a:latin typeface="Cambria Math" panose="02040503050406030204" pitchFamily="18" charset="0"/>
                            </a:rPr>
                          </m:ctrlPr>
                        </m:sSubPr>
                        <m:e>
                          <m:r>
                            <a:rPr lang="it-IT" sz="900" b="1" i="1" smtClean="0">
                              <a:solidFill>
                                <a:schemeClr val="tx2">
                                  <a:lumMod val="50000"/>
                                </a:schemeClr>
                              </a:solidFill>
                              <a:latin typeface="Cambria Math" panose="02040503050406030204" pitchFamily="18" charset="0"/>
                            </a:rPr>
                            <m:t>𝒕</m:t>
                          </m:r>
                        </m:e>
                        <m:sub>
                          <m:r>
                            <a:rPr lang="it-IT" sz="900" b="1" i="1" smtClean="0">
                              <a:solidFill>
                                <a:schemeClr val="tx2">
                                  <a:lumMod val="50000"/>
                                </a:schemeClr>
                              </a:solidFill>
                              <a:latin typeface="Cambria Math" panose="02040503050406030204" pitchFamily="18" charset="0"/>
                            </a:rPr>
                            <m:t>𝒑𝒆𝒂</m:t>
                          </m:r>
                          <m:sSub>
                            <m:sSubPr>
                              <m:ctrlPr>
                                <a:rPr lang="it-IT" sz="900" b="1" i="1" smtClean="0">
                                  <a:solidFill>
                                    <a:schemeClr val="tx2">
                                      <a:lumMod val="50000"/>
                                    </a:schemeClr>
                                  </a:solidFill>
                                  <a:latin typeface="Cambria Math" panose="02040503050406030204" pitchFamily="18" charset="0"/>
                                </a:rPr>
                              </m:ctrlPr>
                            </m:sSubPr>
                            <m:e>
                              <m:r>
                                <a:rPr lang="it-IT" sz="900" b="1" i="1" smtClean="0">
                                  <a:solidFill>
                                    <a:schemeClr val="tx2">
                                      <a:lumMod val="50000"/>
                                    </a:schemeClr>
                                  </a:solidFill>
                                  <a:latin typeface="Cambria Math" panose="02040503050406030204" pitchFamily="18" charset="0"/>
                                </a:rPr>
                                <m:t>𝒌</m:t>
                              </m:r>
                            </m:e>
                            <m:sub>
                              <m:r>
                                <a:rPr lang="it-IT" sz="900" b="1" i="1" smtClean="0">
                                  <a:solidFill>
                                    <a:schemeClr val="tx2">
                                      <a:lumMod val="50000"/>
                                    </a:schemeClr>
                                  </a:solidFill>
                                  <a:latin typeface="Cambria Math" panose="02040503050406030204" pitchFamily="18" charset="0"/>
                                </a:rPr>
                                <m:t>𝟏</m:t>
                              </m:r>
                            </m:sub>
                          </m:sSub>
                        </m:sub>
                      </m:sSub>
                      <m:r>
                        <a:rPr lang="it-IT" sz="900" b="1" i="1" smtClean="0">
                          <a:solidFill>
                            <a:schemeClr val="tx2">
                              <a:lumMod val="50000"/>
                            </a:schemeClr>
                          </a:solidFill>
                          <a:latin typeface="Cambria Math" panose="02040503050406030204" pitchFamily="18" charset="0"/>
                        </a:rPr>
                        <m:t>)</m:t>
                      </m:r>
                    </m:oMath>
                  </m:oMathPara>
                </a14:m>
                <a:endParaRPr lang="en-GB" sz="900" b="1" dirty="0">
                  <a:solidFill>
                    <a:schemeClr val="tx2">
                      <a:lumMod val="50000"/>
                    </a:schemeClr>
                  </a:solidFill>
                </a:endParaRPr>
              </a:p>
            </p:txBody>
          </p:sp>
        </mc:Choice>
        <mc:Fallback>
          <p:sp>
            <p:nvSpPr>
              <p:cNvPr id="16" name="CasellaDiTesto 15">
                <a:extLst>
                  <a:ext uri="{FF2B5EF4-FFF2-40B4-BE49-F238E27FC236}">
                    <a16:creationId xmlns:a16="http://schemas.microsoft.com/office/drawing/2014/main" id="{DDC82D2A-85E9-E459-5CDF-2A7BF22160D0}"/>
                  </a:ext>
                </a:extLst>
              </p:cNvPr>
              <p:cNvSpPr txBox="1">
                <a:spLocks noRot="1" noChangeAspect="1" noMove="1" noResize="1" noEditPoints="1" noAdjustHandles="1" noChangeArrowheads="1" noChangeShapeType="1" noTextEdit="1"/>
              </p:cNvSpPr>
              <p:nvPr/>
            </p:nvSpPr>
            <p:spPr>
              <a:xfrm rot="4697439">
                <a:off x="8711513" y="2259788"/>
                <a:ext cx="711831" cy="243208"/>
              </a:xfrm>
              <a:prstGeom prst="rect">
                <a:avLst/>
              </a:prstGeom>
              <a:blipFill>
                <a:blip r:embed="rId5"/>
                <a:stretch>
                  <a:fillRect b="-26829"/>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7" name="CasellaDiTesto 16">
                <a:extLst>
                  <a:ext uri="{FF2B5EF4-FFF2-40B4-BE49-F238E27FC236}">
                    <a16:creationId xmlns:a16="http://schemas.microsoft.com/office/drawing/2014/main" id="{1421EBC1-970C-E596-BEC7-CF538C867F9B}"/>
                  </a:ext>
                </a:extLst>
              </p:cNvPr>
              <p:cNvSpPr txBox="1"/>
              <p:nvPr/>
            </p:nvSpPr>
            <p:spPr>
              <a:xfrm rot="4697439">
                <a:off x="7700627" y="2632976"/>
                <a:ext cx="711831" cy="2432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1" i="1" smtClean="0">
                          <a:solidFill>
                            <a:schemeClr val="tx2">
                              <a:lumMod val="75000"/>
                            </a:schemeClr>
                          </a:solidFill>
                          <a:latin typeface="Cambria Math" panose="02040503050406030204" pitchFamily="18" charset="0"/>
                        </a:rPr>
                        <m:t>(</m:t>
                      </m:r>
                      <m:r>
                        <a:rPr lang="it-IT" sz="900" b="1" i="1" smtClean="0">
                          <a:solidFill>
                            <a:schemeClr val="tx2">
                              <a:lumMod val="75000"/>
                            </a:schemeClr>
                          </a:solidFill>
                          <a:latin typeface="Cambria Math" panose="02040503050406030204" pitchFamily="18" charset="0"/>
                        </a:rPr>
                        <m:t>𝒑𝒆𝒂</m:t>
                      </m:r>
                      <m:sSub>
                        <m:sSubPr>
                          <m:ctrlPr>
                            <a:rPr lang="it-IT" sz="900" b="1" i="1" smtClean="0">
                              <a:solidFill>
                                <a:schemeClr val="tx2">
                                  <a:lumMod val="75000"/>
                                </a:schemeClr>
                              </a:solidFill>
                              <a:latin typeface="Cambria Math" panose="02040503050406030204" pitchFamily="18" charset="0"/>
                            </a:rPr>
                          </m:ctrlPr>
                        </m:sSubPr>
                        <m:e>
                          <m:r>
                            <a:rPr lang="it-IT" sz="900" b="1" i="1" smtClean="0">
                              <a:solidFill>
                                <a:schemeClr val="tx2">
                                  <a:lumMod val="75000"/>
                                </a:schemeClr>
                              </a:solidFill>
                              <a:latin typeface="Cambria Math" panose="02040503050406030204" pitchFamily="18" charset="0"/>
                            </a:rPr>
                            <m:t>𝒌</m:t>
                          </m:r>
                        </m:e>
                        <m:sub>
                          <m:r>
                            <a:rPr lang="it-IT" sz="900" b="1" i="1" smtClean="0">
                              <a:solidFill>
                                <a:schemeClr val="tx2">
                                  <a:lumMod val="75000"/>
                                </a:schemeClr>
                              </a:solidFill>
                              <a:latin typeface="Cambria Math" panose="02040503050406030204" pitchFamily="18" charset="0"/>
                            </a:rPr>
                            <m:t>𝟐</m:t>
                          </m:r>
                        </m:sub>
                      </m:sSub>
                      <m:r>
                        <a:rPr lang="it-IT" sz="900" b="1" i="1" smtClean="0">
                          <a:solidFill>
                            <a:schemeClr val="tx2">
                              <a:lumMod val="75000"/>
                            </a:schemeClr>
                          </a:solidFill>
                          <a:latin typeface="Cambria Math" panose="02040503050406030204" pitchFamily="18" charset="0"/>
                        </a:rPr>
                        <m:t>,</m:t>
                      </m:r>
                      <m:sSub>
                        <m:sSubPr>
                          <m:ctrlPr>
                            <a:rPr lang="it-IT" sz="900" b="1" i="1" smtClean="0">
                              <a:solidFill>
                                <a:schemeClr val="tx2">
                                  <a:lumMod val="75000"/>
                                </a:schemeClr>
                              </a:solidFill>
                              <a:latin typeface="Cambria Math" panose="02040503050406030204" pitchFamily="18" charset="0"/>
                            </a:rPr>
                          </m:ctrlPr>
                        </m:sSubPr>
                        <m:e>
                          <m:r>
                            <a:rPr lang="it-IT" sz="900" b="1" i="1" smtClean="0">
                              <a:solidFill>
                                <a:schemeClr val="tx2">
                                  <a:lumMod val="75000"/>
                                </a:schemeClr>
                              </a:solidFill>
                              <a:latin typeface="Cambria Math" panose="02040503050406030204" pitchFamily="18" charset="0"/>
                            </a:rPr>
                            <m:t>𝒕</m:t>
                          </m:r>
                        </m:e>
                        <m:sub>
                          <m:r>
                            <a:rPr lang="it-IT" sz="900" b="1" i="1" smtClean="0">
                              <a:solidFill>
                                <a:schemeClr val="tx2">
                                  <a:lumMod val="75000"/>
                                </a:schemeClr>
                              </a:solidFill>
                              <a:latin typeface="Cambria Math" panose="02040503050406030204" pitchFamily="18" charset="0"/>
                            </a:rPr>
                            <m:t>𝒑𝒆𝒂</m:t>
                          </m:r>
                          <m:sSub>
                            <m:sSubPr>
                              <m:ctrlPr>
                                <a:rPr lang="it-IT" sz="900" b="1" i="1" smtClean="0">
                                  <a:solidFill>
                                    <a:schemeClr val="tx2">
                                      <a:lumMod val="75000"/>
                                    </a:schemeClr>
                                  </a:solidFill>
                                  <a:latin typeface="Cambria Math" panose="02040503050406030204" pitchFamily="18" charset="0"/>
                                </a:rPr>
                              </m:ctrlPr>
                            </m:sSubPr>
                            <m:e>
                              <m:r>
                                <a:rPr lang="it-IT" sz="900" b="1" i="1" smtClean="0">
                                  <a:solidFill>
                                    <a:schemeClr val="tx2">
                                      <a:lumMod val="75000"/>
                                    </a:schemeClr>
                                  </a:solidFill>
                                  <a:latin typeface="Cambria Math" panose="02040503050406030204" pitchFamily="18" charset="0"/>
                                </a:rPr>
                                <m:t>𝒌</m:t>
                              </m:r>
                            </m:e>
                            <m:sub>
                              <m:r>
                                <a:rPr lang="it-IT" sz="900" b="1" i="1" smtClean="0">
                                  <a:solidFill>
                                    <a:schemeClr val="tx2">
                                      <a:lumMod val="75000"/>
                                    </a:schemeClr>
                                  </a:solidFill>
                                  <a:latin typeface="Cambria Math" panose="02040503050406030204" pitchFamily="18" charset="0"/>
                                </a:rPr>
                                <m:t>𝟐</m:t>
                              </m:r>
                            </m:sub>
                          </m:sSub>
                        </m:sub>
                      </m:sSub>
                      <m:r>
                        <a:rPr lang="it-IT" sz="900" b="1" i="1" smtClean="0">
                          <a:solidFill>
                            <a:schemeClr val="tx2">
                              <a:lumMod val="75000"/>
                            </a:schemeClr>
                          </a:solidFill>
                          <a:latin typeface="Cambria Math" panose="02040503050406030204" pitchFamily="18" charset="0"/>
                        </a:rPr>
                        <m:t>)</m:t>
                      </m:r>
                    </m:oMath>
                  </m:oMathPara>
                </a14:m>
                <a:endParaRPr lang="en-GB" sz="900" b="1" dirty="0">
                  <a:solidFill>
                    <a:schemeClr val="tx2">
                      <a:lumMod val="75000"/>
                    </a:schemeClr>
                  </a:solidFill>
                </a:endParaRPr>
              </a:p>
            </p:txBody>
          </p:sp>
        </mc:Choice>
        <mc:Fallback>
          <p:sp>
            <p:nvSpPr>
              <p:cNvPr id="17" name="CasellaDiTesto 16">
                <a:extLst>
                  <a:ext uri="{FF2B5EF4-FFF2-40B4-BE49-F238E27FC236}">
                    <a16:creationId xmlns:a16="http://schemas.microsoft.com/office/drawing/2014/main" id="{1421EBC1-970C-E596-BEC7-CF538C867F9B}"/>
                  </a:ext>
                </a:extLst>
              </p:cNvPr>
              <p:cNvSpPr txBox="1">
                <a:spLocks noRot="1" noChangeAspect="1" noMove="1" noResize="1" noEditPoints="1" noAdjustHandles="1" noChangeArrowheads="1" noChangeShapeType="1" noTextEdit="1"/>
              </p:cNvSpPr>
              <p:nvPr/>
            </p:nvSpPr>
            <p:spPr>
              <a:xfrm rot="4697439">
                <a:off x="7700627" y="2632976"/>
                <a:ext cx="711831" cy="243208"/>
              </a:xfrm>
              <a:prstGeom prst="rect">
                <a:avLst/>
              </a:prstGeom>
              <a:blipFill>
                <a:blip r:embed="rId6"/>
                <a:stretch>
                  <a:fillRect b="-25806"/>
                </a:stretch>
              </a:blipFill>
            </p:spPr>
            <p:txBody>
              <a:bodyPr/>
              <a:lstStyle/>
              <a:p>
                <a:r>
                  <a:rPr lang="it-IT">
                    <a:noFill/>
                  </a:rPr>
                  <a:t> </a:t>
                </a:r>
              </a:p>
            </p:txBody>
          </p:sp>
        </mc:Fallback>
      </mc:AlternateContent>
      <p:sp>
        <p:nvSpPr>
          <p:cNvPr id="18" name="Ovale 17">
            <a:extLst>
              <a:ext uri="{FF2B5EF4-FFF2-40B4-BE49-F238E27FC236}">
                <a16:creationId xmlns:a16="http://schemas.microsoft.com/office/drawing/2014/main" id="{3E2967AE-B00A-331C-FCB8-98E44C366DD8}"/>
              </a:ext>
            </a:extLst>
          </p:cNvPr>
          <p:cNvSpPr/>
          <p:nvPr/>
        </p:nvSpPr>
        <p:spPr>
          <a:xfrm>
            <a:off x="8071941" y="3272790"/>
            <a:ext cx="66675" cy="66675"/>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
        <p:nvSpPr>
          <p:cNvPr id="19" name="Ovale 18">
            <a:extLst>
              <a:ext uri="{FF2B5EF4-FFF2-40B4-BE49-F238E27FC236}">
                <a16:creationId xmlns:a16="http://schemas.microsoft.com/office/drawing/2014/main" id="{55C3AA5C-AB93-2005-3D99-2A7C09F15A5D}"/>
              </a:ext>
            </a:extLst>
          </p:cNvPr>
          <p:cNvSpPr/>
          <p:nvPr/>
        </p:nvSpPr>
        <p:spPr>
          <a:xfrm>
            <a:off x="8479615" y="3859530"/>
            <a:ext cx="66675" cy="66675"/>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
        <p:nvSpPr>
          <p:cNvPr id="20" name="Ovale 19">
            <a:extLst>
              <a:ext uri="{FF2B5EF4-FFF2-40B4-BE49-F238E27FC236}">
                <a16:creationId xmlns:a16="http://schemas.microsoft.com/office/drawing/2014/main" id="{8C57B7B9-2B8E-A2F9-1059-1FDDCF353052}"/>
              </a:ext>
            </a:extLst>
          </p:cNvPr>
          <p:cNvSpPr/>
          <p:nvPr/>
        </p:nvSpPr>
        <p:spPr>
          <a:xfrm>
            <a:off x="8945938" y="2647115"/>
            <a:ext cx="66675" cy="66675"/>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Tree>
    <p:extLst>
      <p:ext uri="{BB962C8B-B14F-4D97-AF65-F5344CB8AC3E}">
        <p14:creationId xmlns:p14="http://schemas.microsoft.com/office/powerpoint/2010/main" val="950157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D76BE-FC67-94AB-75FF-17A5899ED76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F0C1AAF-8C1B-C7B0-D9EF-865219BAE19D}"/>
              </a:ext>
            </a:extLst>
          </p:cNvPr>
          <p:cNvSpPr>
            <a:spLocks noGrp="1"/>
          </p:cNvSpPr>
          <p:nvPr>
            <p:ph type="title"/>
          </p:nvPr>
        </p:nvSpPr>
        <p:spPr>
          <a:xfrm>
            <a:off x="838200" y="209292"/>
            <a:ext cx="9905460" cy="971551"/>
          </a:xfrm>
        </p:spPr>
        <p:txBody>
          <a:bodyPr>
            <a:normAutofit/>
          </a:bodyPr>
          <a:lstStyle/>
          <a:p>
            <a:r>
              <a:rPr lang="en-US" sz="3600" dirty="0"/>
              <a:t>Template matching definition </a:t>
            </a:r>
          </a:p>
        </p:txBody>
      </p:sp>
      <p:sp>
        <p:nvSpPr>
          <p:cNvPr id="4" name="Segnaposto numero diapositiva 3">
            <a:extLst>
              <a:ext uri="{FF2B5EF4-FFF2-40B4-BE49-F238E27FC236}">
                <a16:creationId xmlns:a16="http://schemas.microsoft.com/office/drawing/2014/main" id="{359F2159-FD04-AFF0-5936-2135B181233B}"/>
              </a:ext>
            </a:extLst>
          </p:cNvPr>
          <p:cNvSpPr>
            <a:spLocks noGrp="1"/>
          </p:cNvSpPr>
          <p:nvPr>
            <p:ph type="sldNum" sz="quarter" idx="12"/>
          </p:nvPr>
        </p:nvSpPr>
        <p:spPr/>
        <p:txBody>
          <a:bodyPr/>
          <a:lstStyle/>
          <a:p>
            <a:fld id="{2FA0223F-D95A-431D-9A71-EDA7FA0C2F5B}" type="slidenum">
              <a:rPr lang="en-US" smtClean="0"/>
              <a:t>7</a:t>
            </a:fld>
            <a:endParaRPr lang="en-US" dirty="0"/>
          </a:p>
        </p:txBody>
      </p:sp>
      <p:sp>
        <p:nvSpPr>
          <p:cNvPr id="12" name="Rettangolo 11">
            <a:extLst>
              <a:ext uri="{FF2B5EF4-FFF2-40B4-BE49-F238E27FC236}">
                <a16:creationId xmlns:a16="http://schemas.microsoft.com/office/drawing/2014/main" id="{E514200B-B058-3E1B-0E6F-8C60C932ECE6}"/>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mc:Choice xmlns:a14="http://schemas.microsoft.com/office/drawing/2010/main" Requires="a14">
          <p:sp>
            <p:nvSpPr>
              <p:cNvPr id="9" name="Segnaposto contenuto 2">
                <a:extLst>
                  <a:ext uri="{FF2B5EF4-FFF2-40B4-BE49-F238E27FC236}">
                    <a16:creationId xmlns:a16="http://schemas.microsoft.com/office/drawing/2014/main" id="{A566FD2A-DF1B-874E-9421-E7B5DD57DD34}"/>
                  </a:ext>
                </a:extLst>
              </p:cNvPr>
              <p:cNvSpPr>
                <a:spLocks noGrp="1"/>
              </p:cNvSpPr>
              <p:nvPr>
                <p:ph idx="1"/>
              </p:nvPr>
            </p:nvSpPr>
            <p:spPr>
              <a:xfrm>
                <a:off x="454151" y="1470463"/>
                <a:ext cx="5484957" cy="4747457"/>
              </a:xfrm>
              <a:ln w="19050">
                <a:noFill/>
              </a:ln>
            </p:spPr>
            <p:txBody>
              <a:bodyPr>
                <a:noAutofit/>
              </a:bodyPr>
              <a:lstStyle/>
              <a:p>
                <a:pPr marL="0" indent="0">
                  <a:buNone/>
                </a:pPr>
                <a:r>
                  <a:rPr lang="en-GB" sz="1100" dirty="0"/>
                  <a:t>The aim of the analysis is finding </a:t>
                </a:r>
                <a:r>
                  <a:rPr lang="en-GB" sz="1100" b="1" dirty="0"/>
                  <a:t>where</a:t>
                </a:r>
                <a:r>
                  <a:rPr lang="en-GB" sz="1100" dirty="0"/>
                  <a:t> a signal has a </a:t>
                </a:r>
                <a:r>
                  <a:rPr lang="en-GB" sz="1100" b="1" dirty="0"/>
                  <a:t>“simple and biphasic” behaviour</a:t>
                </a:r>
                <a:r>
                  <a:rPr lang="en-GB" sz="1100" dirty="0"/>
                  <a:t>. To do it, the cross-correlated signal between a template and the signal has been evaluated. </a:t>
                </a:r>
              </a:p>
              <a:p>
                <a:pPr marL="0" indent="0">
                  <a:buNone/>
                </a:pPr>
                <a:r>
                  <a:rPr lang="en-GB" sz="1200" b="1" dirty="0">
                    <a:solidFill>
                      <a:srgbClr val="002060"/>
                    </a:solidFill>
                  </a:rPr>
                  <a:t>Template definition</a:t>
                </a:r>
                <a:r>
                  <a:rPr lang="en-GB" sz="1200" dirty="0">
                    <a:solidFill>
                      <a:srgbClr val="002060"/>
                    </a:solidFill>
                  </a:rPr>
                  <a:t>: a single period of length T=0.05 seconds of the sinus function</a:t>
                </a:r>
                <a:r>
                  <a:rPr lang="en-GB" sz="1100" dirty="0"/>
                  <a:t>. </a:t>
                </a:r>
              </a:p>
              <a:p>
                <a:pPr marL="0" indent="0">
                  <a:buNone/>
                </a:pPr>
                <a:r>
                  <a:rPr lang="en-GB" sz="1100" dirty="0"/>
                  <a:t>Once defined the template the </a:t>
                </a:r>
                <a:r>
                  <a:rPr lang="en-GB" sz="1100" b="1" dirty="0"/>
                  <a:t>cross-correlation</a:t>
                </a:r>
                <a:r>
                  <a:rPr lang="en-GB" sz="1100" dirty="0"/>
                  <a:t> </a:t>
                </a:r>
                <a:r>
                  <a:rPr lang="en-GB" sz="1100" b="1" dirty="0"/>
                  <a:t>signal</a:t>
                </a:r>
                <a:r>
                  <a:rPr lang="en-GB" sz="1100" dirty="0"/>
                  <a:t> has been computed as convolution between the template (reversed) and the roving signal:</a:t>
                </a:r>
              </a:p>
              <a:p>
                <a:pPr marL="0" indent="0">
                  <a:buNone/>
                </a:pPr>
                <a:endParaRPr lang="en-GB" sz="1100" dirty="0"/>
              </a:p>
              <a:p>
                <a:pPr marL="0" indent="0">
                  <a:buNone/>
                </a:pPr>
                <a14:m>
                  <m:oMathPara xmlns:m="http://schemas.openxmlformats.org/officeDocument/2006/math">
                    <m:oMathParaPr>
                      <m:jc m:val="centerGroup"/>
                    </m:oMathParaPr>
                    <m:oMath xmlns:m="http://schemas.openxmlformats.org/officeDocument/2006/math">
                      <m:r>
                        <a:rPr lang="en-GB" sz="1100" b="0" i="1" smtClean="0">
                          <a:solidFill>
                            <a:srgbClr val="0070C0"/>
                          </a:solidFill>
                          <a:latin typeface="Cambria Math" panose="02040503050406030204" pitchFamily="18" charset="0"/>
                        </a:rPr>
                        <m:t>𝐶𝐶</m:t>
                      </m:r>
                      <m:d>
                        <m:dPr>
                          <m:ctrlPr>
                            <a:rPr lang="en-GB" sz="1100" b="0" i="1" smtClean="0">
                              <a:solidFill>
                                <a:srgbClr val="0070C0"/>
                              </a:solidFill>
                              <a:latin typeface="Cambria Math" panose="02040503050406030204" pitchFamily="18" charset="0"/>
                            </a:rPr>
                          </m:ctrlPr>
                        </m:dPr>
                        <m:e>
                          <m:r>
                            <a:rPr lang="en-GB" sz="1100" b="0" i="1" smtClean="0">
                              <a:solidFill>
                                <a:srgbClr val="0070C0"/>
                              </a:solidFill>
                              <a:latin typeface="Cambria Math" panose="02040503050406030204" pitchFamily="18" charset="0"/>
                            </a:rPr>
                            <m:t>𝑘</m:t>
                          </m:r>
                        </m:e>
                      </m:d>
                      <m:r>
                        <a:rPr lang="en-GB" sz="1100" b="0" i="1" smtClean="0">
                          <a:solidFill>
                            <a:srgbClr val="0070C0"/>
                          </a:solidFill>
                          <a:latin typeface="Cambria Math" panose="02040503050406030204" pitchFamily="18" charset="0"/>
                        </a:rPr>
                        <m:t>=</m:t>
                      </m:r>
                      <m:nary>
                        <m:naryPr>
                          <m:chr m:val="∑"/>
                          <m:ctrlPr>
                            <a:rPr lang="en-GB" sz="1100" b="0" i="1" smtClean="0">
                              <a:solidFill>
                                <a:srgbClr val="0070C0"/>
                              </a:solidFill>
                              <a:latin typeface="Cambria Math" panose="02040503050406030204" pitchFamily="18" charset="0"/>
                            </a:rPr>
                          </m:ctrlPr>
                        </m:naryPr>
                        <m:sub>
                          <m:r>
                            <a:rPr lang="en-GB" sz="1100" b="0" i="1" smtClean="0">
                              <a:solidFill>
                                <a:srgbClr val="0070C0"/>
                              </a:solidFill>
                              <a:latin typeface="Cambria Math" panose="02040503050406030204" pitchFamily="18" charset="0"/>
                            </a:rPr>
                            <m:t>𝑛</m:t>
                          </m:r>
                          <m:r>
                            <a:rPr lang="en-GB" sz="1100" b="0" i="1" smtClean="0">
                              <a:solidFill>
                                <a:srgbClr val="0070C0"/>
                              </a:solidFill>
                              <a:latin typeface="Cambria Math" panose="02040503050406030204" pitchFamily="18" charset="0"/>
                            </a:rPr>
                            <m:t>=0</m:t>
                          </m:r>
                        </m:sub>
                        <m:sup>
                          <m:r>
                            <a:rPr lang="en-GB" sz="1100" b="0" i="1" smtClean="0">
                              <a:solidFill>
                                <a:srgbClr val="0070C0"/>
                              </a:solidFill>
                              <a:latin typeface="Cambria Math" panose="02040503050406030204" pitchFamily="18" charset="0"/>
                            </a:rPr>
                            <m:t>𝑁</m:t>
                          </m:r>
                          <m:r>
                            <a:rPr lang="en-GB" sz="1100" b="0" i="1" smtClean="0">
                              <a:solidFill>
                                <a:srgbClr val="0070C0"/>
                              </a:solidFill>
                              <a:latin typeface="Cambria Math" panose="02040503050406030204" pitchFamily="18" charset="0"/>
                            </a:rPr>
                            <m:t>−1</m:t>
                          </m:r>
                        </m:sup>
                        <m:e>
                          <m:r>
                            <a:rPr lang="en-GB" sz="1100" b="0" i="1" smtClean="0">
                              <a:solidFill>
                                <a:srgbClr val="0070C0"/>
                              </a:solidFill>
                              <a:latin typeface="Cambria Math" panose="02040503050406030204" pitchFamily="18" charset="0"/>
                            </a:rPr>
                            <m:t>𝑟𝑜𝑣𝑇𝑟𝑎𝑐𝑒</m:t>
                          </m:r>
                          <m:d>
                            <m:dPr>
                              <m:ctrlPr>
                                <a:rPr lang="en-GB" sz="1100" b="0" i="1" smtClean="0">
                                  <a:solidFill>
                                    <a:srgbClr val="0070C0"/>
                                  </a:solidFill>
                                  <a:latin typeface="Cambria Math" panose="02040503050406030204" pitchFamily="18" charset="0"/>
                                </a:rPr>
                              </m:ctrlPr>
                            </m:dPr>
                            <m:e>
                              <m:r>
                                <a:rPr lang="en-GB" sz="1100" b="0" i="1" smtClean="0">
                                  <a:solidFill>
                                    <a:srgbClr val="0070C0"/>
                                  </a:solidFill>
                                  <a:latin typeface="Cambria Math" panose="02040503050406030204" pitchFamily="18" charset="0"/>
                                </a:rPr>
                                <m:t>𝑛</m:t>
                              </m:r>
                            </m:e>
                          </m:d>
                          <m:r>
                            <a:rPr lang="en-GB" sz="1100" b="0" i="1" smtClean="0">
                              <a:solidFill>
                                <a:srgbClr val="0070C0"/>
                              </a:solidFill>
                              <a:latin typeface="Cambria Math" panose="02040503050406030204" pitchFamily="18" charset="0"/>
                            </a:rPr>
                            <m:t>∗</m:t>
                          </m:r>
                          <m:r>
                            <a:rPr lang="en-GB" sz="1100" b="0" i="1" smtClean="0">
                              <a:solidFill>
                                <a:srgbClr val="0070C0"/>
                              </a:solidFill>
                              <a:latin typeface="Cambria Math" panose="02040503050406030204" pitchFamily="18" charset="0"/>
                            </a:rPr>
                            <m:t>𝑡𝑒𝑚𝑝𝑙𝑎𝑡𝑒</m:t>
                          </m:r>
                          <m:r>
                            <a:rPr lang="en-GB" sz="1100" b="0" i="1" smtClean="0">
                              <a:solidFill>
                                <a:srgbClr val="0070C0"/>
                              </a:solidFill>
                              <a:latin typeface="Cambria Math" panose="02040503050406030204" pitchFamily="18" charset="0"/>
                            </a:rPr>
                            <m:t>(</m:t>
                          </m:r>
                          <m:r>
                            <a:rPr lang="en-GB" sz="1100" b="0" i="1" smtClean="0">
                              <a:solidFill>
                                <a:srgbClr val="0070C0"/>
                              </a:solidFill>
                              <a:latin typeface="Cambria Math" panose="02040503050406030204" pitchFamily="18" charset="0"/>
                            </a:rPr>
                            <m:t>𝑁</m:t>
                          </m:r>
                          <m:r>
                            <a:rPr lang="en-GB" sz="1100" b="0" i="1" smtClean="0">
                              <a:solidFill>
                                <a:srgbClr val="0070C0"/>
                              </a:solidFill>
                              <a:latin typeface="Cambria Math" panose="02040503050406030204" pitchFamily="18" charset="0"/>
                            </a:rPr>
                            <m:t>−1−</m:t>
                          </m:r>
                          <m:r>
                            <a:rPr lang="en-GB" sz="1100" b="0" i="1" smtClean="0">
                              <a:solidFill>
                                <a:srgbClr val="0070C0"/>
                              </a:solidFill>
                              <a:latin typeface="Cambria Math" panose="02040503050406030204" pitchFamily="18" charset="0"/>
                            </a:rPr>
                            <m:t>𝑛</m:t>
                          </m:r>
                          <m:r>
                            <a:rPr lang="en-GB" sz="1100" b="0" i="1" smtClean="0">
                              <a:solidFill>
                                <a:srgbClr val="0070C0"/>
                              </a:solidFill>
                              <a:latin typeface="Cambria Math" panose="02040503050406030204" pitchFamily="18" charset="0"/>
                            </a:rPr>
                            <m:t>−</m:t>
                          </m:r>
                          <m:r>
                            <a:rPr lang="en-GB" sz="1100" b="0" i="1" smtClean="0">
                              <a:solidFill>
                                <a:srgbClr val="0070C0"/>
                              </a:solidFill>
                              <a:latin typeface="Cambria Math" panose="02040503050406030204" pitchFamily="18" charset="0"/>
                            </a:rPr>
                            <m:t>𝑘</m:t>
                          </m:r>
                          <m:r>
                            <a:rPr lang="en-GB" sz="1100" b="0" i="1" smtClean="0">
                              <a:solidFill>
                                <a:srgbClr val="0070C0"/>
                              </a:solidFill>
                              <a:latin typeface="Cambria Math" panose="02040503050406030204" pitchFamily="18" charset="0"/>
                            </a:rPr>
                            <m:t>)</m:t>
                          </m:r>
                        </m:e>
                      </m:nary>
                    </m:oMath>
                  </m:oMathPara>
                </a14:m>
                <a:endParaRPr lang="en-GB" sz="1100" b="0" dirty="0"/>
              </a:p>
              <a:p>
                <a:pPr marL="0" indent="0">
                  <a:buNone/>
                </a:pPr>
                <a:r>
                  <a:rPr lang="en-GB" sz="1100" dirty="0"/>
                  <a:t>Where both </a:t>
                </a:r>
                <a:r>
                  <a:rPr lang="en-GB" sz="1100" b="1" dirty="0"/>
                  <a:t>roving trace and template have been normalised </a:t>
                </a:r>
                <a:r>
                  <a:rPr lang="en-GB" sz="1100" dirty="0"/>
                  <a:t>to exclude the amplitude contribution to the cross-correlation signal. </a:t>
                </a:r>
              </a:p>
              <a:p>
                <a:pPr marL="0" indent="0">
                  <a:buNone/>
                </a:pPr>
                <a:endParaRPr lang="en-GB" sz="1100" dirty="0"/>
              </a:p>
              <a:p>
                <a:pPr marL="0" indent="0">
                  <a:buNone/>
                </a:pPr>
                <a:r>
                  <a:rPr lang="en-GB" sz="1200" dirty="0"/>
                  <a:t>Then, </a:t>
                </a:r>
                <a:r>
                  <a:rPr lang="en-GB" sz="1200" b="1" dirty="0">
                    <a:solidFill>
                      <a:srgbClr val="C00000"/>
                    </a:solidFill>
                  </a:rPr>
                  <a:t>the peak (in modulus) of cross-correlation, its location and the energy of the cross-correlation signal have been used as features</a:t>
                </a:r>
                <a:r>
                  <a:rPr lang="en-GB" sz="1200" dirty="0"/>
                  <a:t>.</a:t>
                </a:r>
              </a:p>
              <a:p>
                <a:pPr marL="0" indent="0">
                  <a:buNone/>
                </a:pPr>
                <a:endParaRPr lang="en-GB" sz="1100" dirty="0"/>
              </a:p>
              <a:p>
                <a:pPr marL="0" indent="0">
                  <a:buNone/>
                </a:pPr>
                <a:endParaRPr lang="en-GB" sz="800" dirty="0"/>
              </a:p>
              <a:p>
                <a:pPr>
                  <a:buFont typeface="+mj-lt"/>
                  <a:buAutoNum type="arabicPeriod"/>
                </a:pPr>
                <a:endParaRPr lang="en-GB" sz="300" dirty="0"/>
              </a:p>
              <a:p>
                <a:pPr marL="0" indent="0">
                  <a:buNone/>
                </a:pPr>
                <a:endParaRPr lang="en-GB" sz="1100" dirty="0"/>
              </a:p>
            </p:txBody>
          </p:sp>
        </mc:Choice>
        <mc:Fallback>
          <p:sp>
            <p:nvSpPr>
              <p:cNvPr id="9" name="Segnaposto contenuto 2">
                <a:extLst>
                  <a:ext uri="{FF2B5EF4-FFF2-40B4-BE49-F238E27FC236}">
                    <a16:creationId xmlns:a16="http://schemas.microsoft.com/office/drawing/2014/main" id="{A566FD2A-DF1B-874E-9421-E7B5DD57DD34}"/>
                  </a:ext>
                </a:extLst>
              </p:cNvPr>
              <p:cNvSpPr>
                <a:spLocks noGrp="1" noRot="1" noChangeAspect="1" noMove="1" noResize="1" noEditPoints="1" noAdjustHandles="1" noChangeArrowheads="1" noChangeShapeType="1" noTextEdit="1"/>
              </p:cNvSpPr>
              <p:nvPr>
                <p:ph idx="1"/>
              </p:nvPr>
            </p:nvSpPr>
            <p:spPr>
              <a:xfrm>
                <a:off x="454151" y="1470463"/>
                <a:ext cx="5484957" cy="4747457"/>
              </a:xfrm>
              <a:blipFill>
                <a:blip r:embed="rId3"/>
                <a:stretch>
                  <a:fillRect t="-385"/>
                </a:stretch>
              </a:blipFill>
              <a:ln w="19050">
                <a:noFill/>
              </a:ln>
            </p:spPr>
            <p:txBody>
              <a:bodyPr/>
              <a:lstStyle/>
              <a:p>
                <a:r>
                  <a:rPr lang="it-IT">
                    <a:noFill/>
                  </a:rPr>
                  <a:t> </a:t>
                </a:r>
              </a:p>
            </p:txBody>
          </p:sp>
        </mc:Fallback>
      </mc:AlternateContent>
      <p:pic>
        <p:nvPicPr>
          <p:cNvPr id="7" name="Immagine 6">
            <a:extLst>
              <a:ext uri="{FF2B5EF4-FFF2-40B4-BE49-F238E27FC236}">
                <a16:creationId xmlns:a16="http://schemas.microsoft.com/office/drawing/2014/main" id="{D4EC3702-26B5-B499-3A2F-D11592AD619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62938" y="1866100"/>
            <a:ext cx="5274909" cy="3956182"/>
          </a:xfrm>
          <a:prstGeom prst="rect">
            <a:avLst/>
          </a:prstGeom>
        </p:spPr>
      </p:pic>
      <p:grpSp>
        <p:nvGrpSpPr>
          <p:cNvPr id="14" name="Gruppo 13">
            <a:extLst>
              <a:ext uri="{FF2B5EF4-FFF2-40B4-BE49-F238E27FC236}">
                <a16:creationId xmlns:a16="http://schemas.microsoft.com/office/drawing/2014/main" id="{9ED69D27-F015-2085-5EE0-CFFA6F595D96}"/>
              </a:ext>
            </a:extLst>
          </p:cNvPr>
          <p:cNvGrpSpPr/>
          <p:nvPr/>
        </p:nvGrpSpPr>
        <p:grpSpPr>
          <a:xfrm>
            <a:off x="5989320" y="1866100"/>
            <a:ext cx="5935980" cy="3475246"/>
            <a:chOff x="5989320" y="1866100"/>
            <a:chExt cx="5935980" cy="3475246"/>
          </a:xfrm>
        </p:grpSpPr>
        <p:pic>
          <p:nvPicPr>
            <p:cNvPr id="10" name="Immagine 9" descr="Immagine che contiene testo, linea, diagramma, schermata&#10;&#10;Descrizione generata automaticamente">
              <a:extLst>
                <a:ext uri="{FF2B5EF4-FFF2-40B4-BE49-F238E27FC236}">
                  <a16:creationId xmlns:a16="http://schemas.microsoft.com/office/drawing/2014/main" id="{17EA69EC-C721-4BEE-633A-1EB0FD402877}"/>
                </a:ext>
              </a:extLst>
            </p:cNvPr>
            <p:cNvPicPr>
              <a:picLocks noChangeAspect="1"/>
            </p:cNvPicPr>
            <p:nvPr/>
          </p:nvPicPr>
          <p:blipFill>
            <a:blip r:embed="rId5">
              <a:extLst>
                <a:ext uri="{28A0092B-C50C-407E-A947-70E740481C1C}">
                  <a14:useLocalDpi xmlns:a14="http://schemas.microsoft.com/office/drawing/2010/main" val="0"/>
                </a:ext>
              </a:extLst>
            </a:blip>
            <a:srcRect l="8925" t="471" r="8575" b="5438"/>
            <a:stretch/>
          </p:blipFill>
          <p:spPr>
            <a:xfrm>
              <a:off x="5989320" y="1866100"/>
              <a:ext cx="5935980" cy="3475246"/>
            </a:xfrm>
            <a:prstGeom prst="rect">
              <a:avLst/>
            </a:prstGeom>
          </p:spPr>
        </p:pic>
        <p:sp>
          <p:nvSpPr>
            <p:cNvPr id="11" name="Ovale 10">
              <a:extLst>
                <a:ext uri="{FF2B5EF4-FFF2-40B4-BE49-F238E27FC236}">
                  <a16:creationId xmlns:a16="http://schemas.microsoft.com/office/drawing/2014/main" id="{8E5017C0-94BB-383E-D40D-70FC5682C0CC}"/>
                </a:ext>
              </a:extLst>
            </p:cNvPr>
            <p:cNvSpPr/>
            <p:nvPr/>
          </p:nvSpPr>
          <p:spPr>
            <a:xfrm>
              <a:off x="8402320" y="3870960"/>
              <a:ext cx="81280" cy="8128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mc:Choice xmlns:a14="http://schemas.microsoft.com/office/drawing/2010/main" Requires="a14">
            <p:sp>
              <p:nvSpPr>
                <p:cNvPr id="13" name="CasellaDiTesto 12">
                  <a:extLst>
                    <a:ext uri="{FF2B5EF4-FFF2-40B4-BE49-F238E27FC236}">
                      <a16:creationId xmlns:a16="http://schemas.microsoft.com/office/drawing/2014/main" id="{B6A0C8E6-C41C-3881-ED33-E89B884492B7}"/>
                    </a:ext>
                  </a:extLst>
                </p:cNvPr>
                <p:cNvSpPr txBox="1"/>
                <p:nvPr/>
              </p:nvSpPr>
              <p:spPr>
                <a:xfrm>
                  <a:off x="7418751" y="3660942"/>
                  <a:ext cx="1115060" cy="2912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200" b="0" i="1" smtClean="0">
                            <a:solidFill>
                              <a:srgbClr val="C00000"/>
                            </a:solidFill>
                            <a:latin typeface="Cambria Math" panose="02040503050406030204" pitchFamily="18" charset="0"/>
                          </a:rPr>
                          <m:t>(</m:t>
                        </m:r>
                        <m:r>
                          <a:rPr lang="it-IT" sz="1200" b="0" i="1" smtClean="0">
                            <a:solidFill>
                              <a:srgbClr val="C00000"/>
                            </a:solidFill>
                            <a:latin typeface="Cambria Math" panose="02040503050406030204" pitchFamily="18" charset="0"/>
                          </a:rPr>
                          <m:t>𝑝𝑒𝑎𝑘</m:t>
                        </m:r>
                        <m:r>
                          <a:rPr lang="it-IT" sz="1200" b="0" i="1" smtClean="0">
                            <a:solidFill>
                              <a:srgbClr val="C00000"/>
                            </a:solidFill>
                            <a:latin typeface="Cambria Math" panose="02040503050406030204" pitchFamily="18" charset="0"/>
                          </a:rPr>
                          <m:t>,</m:t>
                        </m:r>
                        <m:sSub>
                          <m:sSubPr>
                            <m:ctrlPr>
                              <a:rPr lang="it-IT" sz="1200" b="0" i="1" smtClean="0">
                                <a:solidFill>
                                  <a:srgbClr val="C00000"/>
                                </a:solidFill>
                                <a:latin typeface="Cambria Math" panose="02040503050406030204" pitchFamily="18" charset="0"/>
                              </a:rPr>
                            </m:ctrlPr>
                          </m:sSubPr>
                          <m:e>
                            <m:r>
                              <a:rPr lang="it-IT" sz="1200" b="0" i="1" smtClean="0">
                                <a:solidFill>
                                  <a:srgbClr val="C00000"/>
                                </a:solidFill>
                                <a:latin typeface="Cambria Math" panose="02040503050406030204" pitchFamily="18" charset="0"/>
                              </a:rPr>
                              <m:t>𝑡</m:t>
                            </m:r>
                          </m:e>
                          <m:sub>
                            <m:r>
                              <a:rPr lang="it-IT" sz="1200" b="0" i="1" smtClean="0">
                                <a:solidFill>
                                  <a:srgbClr val="C00000"/>
                                </a:solidFill>
                                <a:latin typeface="Cambria Math" panose="02040503050406030204" pitchFamily="18" charset="0"/>
                              </a:rPr>
                              <m:t>𝑝𝑒𝑎𝑘</m:t>
                            </m:r>
                          </m:sub>
                        </m:sSub>
                        <m:r>
                          <a:rPr lang="it-IT" sz="1200" b="0" i="1" smtClean="0">
                            <a:solidFill>
                              <a:srgbClr val="C00000"/>
                            </a:solidFill>
                            <a:latin typeface="Cambria Math" panose="02040503050406030204" pitchFamily="18" charset="0"/>
                          </a:rPr>
                          <m:t>)</m:t>
                        </m:r>
                      </m:oMath>
                    </m:oMathPara>
                  </a14:m>
                  <a:endParaRPr lang="en-GB" sz="1200" dirty="0">
                    <a:solidFill>
                      <a:srgbClr val="C00000"/>
                    </a:solidFill>
                  </a:endParaRPr>
                </a:p>
              </p:txBody>
            </p:sp>
          </mc:Choice>
          <mc:Fallback>
            <p:sp>
              <p:nvSpPr>
                <p:cNvPr id="13" name="CasellaDiTesto 12">
                  <a:extLst>
                    <a:ext uri="{FF2B5EF4-FFF2-40B4-BE49-F238E27FC236}">
                      <a16:creationId xmlns:a16="http://schemas.microsoft.com/office/drawing/2014/main" id="{B6A0C8E6-C41C-3881-ED33-E89B884492B7}"/>
                    </a:ext>
                  </a:extLst>
                </p:cNvPr>
                <p:cNvSpPr txBox="1">
                  <a:spLocks noRot="1" noChangeAspect="1" noMove="1" noResize="1" noEditPoints="1" noAdjustHandles="1" noChangeArrowheads="1" noChangeShapeType="1" noTextEdit="1"/>
                </p:cNvSpPr>
                <p:nvPr/>
              </p:nvSpPr>
              <p:spPr>
                <a:xfrm>
                  <a:off x="7418751" y="3660942"/>
                  <a:ext cx="1115060" cy="291298"/>
                </a:xfrm>
                <a:prstGeom prst="rect">
                  <a:avLst/>
                </a:prstGeom>
                <a:blipFill>
                  <a:blip r:embed="rId6"/>
                  <a:stretch>
                    <a:fillRect b="-6383"/>
                  </a:stretch>
                </a:blipFill>
              </p:spPr>
              <p:txBody>
                <a:bodyPr/>
                <a:lstStyle/>
                <a:p>
                  <a:r>
                    <a:rPr lang="it-IT">
                      <a:noFill/>
                    </a:rPr>
                    <a:t> </a:t>
                  </a:r>
                </a:p>
              </p:txBody>
            </p:sp>
          </mc:Fallback>
        </mc:AlternateContent>
      </p:grpSp>
    </p:spTree>
    <p:extLst>
      <p:ext uri="{BB962C8B-B14F-4D97-AF65-F5344CB8AC3E}">
        <p14:creationId xmlns:p14="http://schemas.microsoft.com/office/powerpoint/2010/main" val="201309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500"/>
                                        <p:tgtEl>
                                          <p:spTgt spid="9">
                                            <p:txEl>
                                              <p:pRg st="2" end="2"/>
                                            </p:txEl>
                                          </p:spTgt>
                                        </p:tgtEl>
                                      </p:cBhvr>
                                    </p:animEffect>
                                    <p:anim calcmode="lin" valueType="num">
                                      <p:cBhvr>
                                        <p:cTn id="8"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9">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fade">
                                      <p:cBhvr>
                                        <p:cTn id="12" dur="500"/>
                                        <p:tgtEl>
                                          <p:spTgt spid="9">
                                            <p:txEl>
                                              <p:pRg st="4" end="4"/>
                                            </p:txEl>
                                          </p:spTgt>
                                        </p:tgtEl>
                                      </p:cBhvr>
                                    </p:animEffect>
                                    <p:anim calcmode="lin" valueType="num">
                                      <p:cBhvr>
                                        <p:cTn id="1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9">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animEffect transition="in" filter="fade">
                                      <p:cBhvr>
                                        <p:cTn id="17" dur="500"/>
                                        <p:tgtEl>
                                          <p:spTgt spid="9">
                                            <p:txEl>
                                              <p:pRg st="5" end="5"/>
                                            </p:txEl>
                                          </p:spTgt>
                                        </p:tgtEl>
                                      </p:cBhvr>
                                    </p:animEffect>
                                    <p:anim calcmode="lin" valueType="num">
                                      <p:cBhvr>
                                        <p:cTn id="18"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19" dur="5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
                                            <p:txEl>
                                              <p:pRg st="7" end="7"/>
                                            </p:txEl>
                                          </p:spTgt>
                                        </p:tgtEl>
                                        <p:attrNameLst>
                                          <p:attrName>style.visibility</p:attrName>
                                        </p:attrNameLst>
                                      </p:cBhvr>
                                      <p:to>
                                        <p:strVal val="visible"/>
                                      </p:to>
                                    </p:set>
                                    <p:animEffect transition="in" filter="fade">
                                      <p:cBhvr>
                                        <p:cTn id="24" dur="500"/>
                                        <p:tgtEl>
                                          <p:spTgt spid="9">
                                            <p:txEl>
                                              <p:pRg st="7" end="7"/>
                                            </p:txEl>
                                          </p:spTgt>
                                        </p:tgtEl>
                                      </p:cBhvr>
                                    </p:animEffect>
                                    <p:anim calcmode="lin" valueType="num">
                                      <p:cBhvr>
                                        <p:cTn id="25"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26" dur="500" fill="hold"/>
                                        <p:tgtEl>
                                          <p:spTgt spid="9">
                                            <p:txEl>
                                              <p:pRg st="7" end="7"/>
                                            </p:txEl>
                                          </p:spTgt>
                                        </p:tgtEl>
                                        <p:attrNameLst>
                                          <p:attrName>ppt_y</p:attrName>
                                        </p:attrNameLst>
                                      </p:cBhvr>
                                      <p:tavLst>
                                        <p:tav tm="0">
                                          <p:val>
                                            <p:strVal val="#ppt_y+.1"/>
                                          </p:val>
                                        </p:tav>
                                        <p:tav tm="100000">
                                          <p:val>
                                            <p:strVal val="#ppt_y"/>
                                          </p:val>
                                        </p:tav>
                                      </p:tavLst>
                                    </p:anim>
                                  </p:childTnLst>
                                </p:cTn>
                              </p:par>
                              <p:par>
                                <p:cTn id="27" presetID="10" presetClass="exit" presetSubtype="0" fill="hold" nodeType="with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childTnLst>
                          </p:cTn>
                        </p:par>
                        <p:par>
                          <p:cTn id="30" fill="hold">
                            <p:stCondLst>
                              <p:cond delay="500"/>
                            </p:stCondLst>
                            <p:childTnLst>
                              <p:par>
                                <p:cTn id="31" presetID="16" presetClass="entr" presetSubtype="21"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arn(inVertical)">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CCAC9-FEAF-51AC-4DD4-CAB7D00ACD7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6D58D7A9-1C76-06F7-C88D-FFDBAC3FC5F6}"/>
              </a:ext>
            </a:extLst>
          </p:cNvPr>
          <p:cNvSpPr>
            <a:spLocks noGrp="1"/>
          </p:cNvSpPr>
          <p:nvPr>
            <p:ph type="title"/>
          </p:nvPr>
        </p:nvSpPr>
        <p:spPr>
          <a:xfrm>
            <a:off x="838200" y="209292"/>
            <a:ext cx="9905460" cy="971551"/>
          </a:xfrm>
        </p:spPr>
        <p:txBody>
          <a:bodyPr>
            <a:normAutofit fontScale="90000"/>
          </a:bodyPr>
          <a:lstStyle/>
          <a:p>
            <a:r>
              <a:rPr lang="en-US" sz="3600" dirty="0"/>
              <a:t>Energy of whole cross signal, atrial and ventricular phases</a:t>
            </a:r>
          </a:p>
        </p:txBody>
      </p:sp>
      <p:sp>
        <p:nvSpPr>
          <p:cNvPr id="4" name="Segnaposto numero diapositiva 3">
            <a:extLst>
              <a:ext uri="{FF2B5EF4-FFF2-40B4-BE49-F238E27FC236}">
                <a16:creationId xmlns:a16="http://schemas.microsoft.com/office/drawing/2014/main" id="{56B0FE87-54AA-0B69-2C08-3D42A281AE10}"/>
              </a:ext>
            </a:extLst>
          </p:cNvPr>
          <p:cNvSpPr>
            <a:spLocks noGrp="1"/>
          </p:cNvSpPr>
          <p:nvPr>
            <p:ph type="sldNum" sz="quarter" idx="12"/>
          </p:nvPr>
        </p:nvSpPr>
        <p:spPr/>
        <p:txBody>
          <a:bodyPr/>
          <a:lstStyle/>
          <a:p>
            <a:fld id="{2FA0223F-D95A-431D-9A71-EDA7FA0C2F5B}" type="slidenum">
              <a:rPr lang="en-US" smtClean="0"/>
              <a:t>8</a:t>
            </a:fld>
            <a:endParaRPr lang="en-US" dirty="0"/>
          </a:p>
        </p:txBody>
      </p:sp>
      <p:sp>
        <p:nvSpPr>
          <p:cNvPr id="12" name="Rettangolo 11">
            <a:extLst>
              <a:ext uri="{FF2B5EF4-FFF2-40B4-BE49-F238E27FC236}">
                <a16:creationId xmlns:a16="http://schemas.microsoft.com/office/drawing/2014/main" id="{B402C155-56BE-2702-4F98-7FDD70395E6F}"/>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 name="Immagine 2">
            <a:extLst>
              <a:ext uri="{FF2B5EF4-FFF2-40B4-BE49-F238E27FC236}">
                <a16:creationId xmlns:a16="http://schemas.microsoft.com/office/drawing/2014/main" id="{DDFC9745-2C70-BDFD-1B0A-67D9BD6B2D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 y="1528637"/>
            <a:ext cx="4241292" cy="3179756"/>
          </a:xfrm>
          <a:prstGeom prst="rect">
            <a:avLst/>
          </a:prstGeom>
        </p:spPr>
      </p:pic>
      <p:pic>
        <p:nvPicPr>
          <p:cNvPr id="7" name="Immagine 6">
            <a:extLst>
              <a:ext uri="{FF2B5EF4-FFF2-40B4-BE49-F238E27FC236}">
                <a16:creationId xmlns:a16="http://schemas.microsoft.com/office/drawing/2014/main" id="{CC6028D8-8CCC-BEB4-BC07-119197D7D14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880207" y="1457303"/>
            <a:ext cx="4431586" cy="3322423"/>
          </a:xfrm>
          <a:prstGeom prst="rect">
            <a:avLst/>
          </a:prstGeom>
        </p:spPr>
      </p:pic>
      <p:pic>
        <p:nvPicPr>
          <p:cNvPr id="5" name="Immagine 4">
            <a:extLst>
              <a:ext uri="{FF2B5EF4-FFF2-40B4-BE49-F238E27FC236}">
                <a16:creationId xmlns:a16="http://schemas.microsoft.com/office/drawing/2014/main" id="{D1BF80CA-44E1-6D7A-0381-E18B5F48471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950709" y="1528637"/>
            <a:ext cx="4241290" cy="3179756"/>
          </a:xfrm>
          <a:prstGeom prst="rect">
            <a:avLst/>
          </a:prstGeom>
        </p:spPr>
      </p:pic>
      <p:sp>
        <p:nvSpPr>
          <p:cNvPr id="6" name="CasellaDiTesto 5">
            <a:extLst>
              <a:ext uri="{FF2B5EF4-FFF2-40B4-BE49-F238E27FC236}">
                <a16:creationId xmlns:a16="http://schemas.microsoft.com/office/drawing/2014/main" id="{7089B3A2-2F45-38C4-696D-8D76C1744F99}"/>
              </a:ext>
            </a:extLst>
          </p:cNvPr>
          <p:cNvSpPr txBox="1"/>
          <p:nvPr/>
        </p:nvSpPr>
        <p:spPr>
          <a:xfrm>
            <a:off x="2880360" y="5329363"/>
            <a:ext cx="6431280" cy="1102244"/>
          </a:xfrm>
          <a:prstGeom prst="rect">
            <a:avLst/>
          </a:prstGeom>
          <a:noFill/>
        </p:spPr>
        <p:txBody>
          <a:bodyPr wrap="square" numCol="3">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4163154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135422-469F-1E6F-F0FB-DE22179DA5E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B832DBF-8CF7-E9C0-7787-963F6D199B43}"/>
              </a:ext>
            </a:extLst>
          </p:cNvPr>
          <p:cNvSpPr>
            <a:spLocks noGrp="1"/>
          </p:cNvSpPr>
          <p:nvPr>
            <p:ph type="title"/>
          </p:nvPr>
        </p:nvSpPr>
        <p:spPr>
          <a:xfrm>
            <a:off x="838200" y="209292"/>
            <a:ext cx="9905460" cy="971551"/>
          </a:xfrm>
        </p:spPr>
        <p:txBody>
          <a:bodyPr>
            <a:normAutofit/>
          </a:bodyPr>
          <a:lstStyle/>
          <a:p>
            <a:r>
              <a:rPr lang="en-US" sz="3600" dirty="0"/>
              <a:t>STFT definition</a:t>
            </a:r>
          </a:p>
        </p:txBody>
      </p:sp>
      <p:sp>
        <p:nvSpPr>
          <p:cNvPr id="4" name="Segnaposto numero diapositiva 3">
            <a:extLst>
              <a:ext uri="{FF2B5EF4-FFF2-40B4-BE49-F238E27FC236}">
                <a16:creationId xmlns:a16="http://schemas.microsoft.com/office/drawing/2014/main" id="{E716D4BB-F762-E714-AC34-B0C45A72CF26}"/>
              </a:ext>
            </a:extLst>
          </p:cNvPr>
          <p:cNvSpPr>
            <a:spLocks noGrp="1"/>
          </p:cNvSpPr>
          <p:nvPr>
            <p:ph type="sldNum" sz="quarter" idx="12"/>
          </p:nvPr>
        </p:nvSpPr>
        <p:spPr/>
        <p:txBody>
          <a:bodyPr/>
          <a:lstStyle/>
          <a:p>
            <a:fld id="{2FA0223F-D95A-431D-9A71-EDA7FA0C2F5B}" type="slidenum">
              <a:rPr lang="en-US" smtClean="0"/>
              <a:t>9</a:t>
            </a:fld>
            <a:endParaRPr lang="en-US" dirty="0"/>
          </a:p>
        </p:txBody>
      </p:sp>
      <p:sp>
        <p:nvSpPr>
          <p:cNvPr id="12" name="Rettangolo 11">
            <a:extLst>
              <a:ext uri="{FF2B5EF4-FFF2-40B4-BE49-F238E27FC236}">
                <a16:creationId xmlns:a16="http://schemas.microsoft.com/office/drawing/2014/main" id="{6188EDBD-4EB2-EA31-5F85-F341AB964035}"/>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9" name="Segnaposto contenuto 2">
                <a:extLst>
                  <a:ext uri="{FF2B5EF4-FFF2-40B4-BE49-F238E27FC236}">
                    <a16:creationId xmlns:a16="http://schemas.microsoft.com/office/drawing/2014/main" id="{90133908-5951-4751-DDEC-B0C613729431}"/>
                  </a:ext>
                </a:extLst>
              </p:cNvPr>
              <p:cNvSpPr>
                <a:spLocks noGrp="1"/>
              </p:cNvSpPr>
              <p:nvPr>
                <p:ph idx="1"/>
              </p:nvPr>
            </p:nvSpPr>
            <p:spPr>
              <a:xfrm>
                <a:off x="454151" y="1470463"/>
                <a:ext cx="5014693" cy="4747457"/>
              </a:xfrm>
              <a:ln w="19050">
                <a:noFill/>
              </a:ln>
            </p:spPr>
            <p:txBody>
              <a:bodyPr>
                <a:noAutofit/>
              </a:bodyPr>
              <a:lstStyle/>
              <a:p>
                <a:pPr marL="0" indent="0">
                  <a:buNone/>
                </a:pPr>
                <a:r>
                  <a:rPr lang="en-GB" sz="1100" dirty="0"/>
                  <a:t>The aim of the analysis is finding if signals have different time-frequency behaviours. To do it, Short Time Fourier Transformation has been evaluated on roving signals to obtain a 2-dimensional representation of them. </a:t>
                </a:r>
              </a:p>
              <a:p>
                <a:pPr marL="0" indent="0">
                  <a:buNone/>
                </a:pPr>
                <a:r>
                  <a:rPr lang="en-GB" sz="1100" b="1" dirty="0"/>
                  <a:t>STFT is defined </a:t>
                </a:r>
                <a:r>
                  <a:rPr lang="en-GB" sz="1100" dirty="0"/>
                  <a:t>as: </a:t>
                </a:r>
              </a:p>
              <a:p>
                <a:pPr marL="0" indent="0">
                  <a:buNone/>
                </a:pPr>
                <a14:m>
                  <m:oMathPara xmlns:m="http://schemas.openxmlformats.org/officeDocument/2006/math">
                    <m:oMathParaPr>
                      <m:jc m:val="centerGroup"/>
                    </m:oMathParaPr>
                    <m:oMath xmlns:m="http://schemas.openxmlformats.org/officeDocument/2006/math">
                      <m:r>
                        <a:rPr lang="it-IT" sz="1100" b="0" i="1" smtClean="0">
                          <a:solidFill>
                            <a:srgbClr val="0070C0"/>
                          </a:solidFill>
                          <a:latin typeface="Cambria Math" panose="02040503050406030204" pitchFamily="18" charset="0"/>
                        </a:rPr>
                        <m:t>𝑆𝑇𝐹𝑇</m:t>
                      </m:r>
                      <m:d>
                        <m:dPr>
                          <m:ctrlPr>
                            <a:rPr lang="en-GB" sz="1100" i="1">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𝑚</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𝑓</m:t>
                          </m:r>
                        </m:e>
                      </m:d>
                      <m:r>
                        <a:rPr lang="en-GB" sz="1100" i="1">
                          <a:solidFill>
                            <a:srgbClr val="0070C0"/>
                          </a:solidFill>
                          <a:latin typeface="Cambria Math" panose="02040503050406030204" pitchFamily="18" charset="0"/>
                        </a:rPr>
                        <m:t>=</m:t>
                      </m:r>
                      <m:nary>
                        <m:naryPr>
                          <m:chr m:val="∑"/>
                          <m:ctrlPr>
                            <a:rPr lang="en-GB" sz="1100" i="1">
                              <a:solidFill>
                                <a:srgbClr val="0070C0"/>
                              </a:solidFill>
                              <a:latin typeface="Cambria Math" panose="02040503050406030204" pitchFamily="18" charset="0"/>
                            </a:rPr>
                          </m:ctrlPr>
                        </m:naryPr>
                        <m:sub>
                          <m:r>
                            <a:rPr lang="en-GB" sz="1100" i="1">
                              <a:solidFill>
                                <a:srgbClr val="0070C0"/>
                              </a:solidFill>
                              <a:latin typeface="Cambria Math" panose="02040503050406030204" pitchFamily="18" charset="0"/>
                            </a:rPr>
                            <m:t>𝑛</m:t>
                          </m:r>
                          <m:r>
                            <a:rPr lang="en-GB" sz="1100" i="1">
                              <a:solidFill>
                                <a:srgbClr val="0070C0"/>
                              </a:solidFill>
                              <a:latin typeface="Cambria Math" panose="02040503050406030204" pitchFamily="18" charset="0"/>
                            </a:rPr>
                            <m:t>=0</m:t>
                          </m:r>
                        </m:sub>
                        <m:sup>
                          <m:r>
                            <a:rPr lang="en-GB" sz="1100" i="1">
                              <a:solidFill>
                                <a:srgbClr val="0070C0"/>
                              </a:solidFill>
                              <a:latin typeface="Cambria Math" panose="02040503050406030204" pitchFamily="18" charset="0"/>
                            </a:rPr>
                            <m:t>𝑁</m:t>
                          </m:r>
                          <m:r>
                            <a:rPr lang="en-GB" sz="1100" i="1">
                              <a:solidFill>
                                <a:srgbClr val="0070C0"/>
                              </a:solidFill>
                              <a:latin typeface="Cambria Math" panose="02040503050406030204" pitchFamily="18" charset="0"/>
                            </a:rPr>
                            <m:t>−1</m:t>
                          </m:r>
                        </m:sup>
                        <m:e>
                          <m:r>
                            <a:rPr lang="en-GB" sz="1100" i="1">
                              <a:solidFill>
                                <a:srgbClr val="0070C0"/>
                              </a:solidFill>
                              <a:latin typeface="Cambria Math" panose="02040503050406030204" pitchFamily="18" charset="0"/>
                            </a:rPr>
                            <m:t>𝑟𝑜𝑣𝑇𝑟𝑎𝑐𝑒</m:t>
                          </m:r>
                          <m:d>
                            <m:dPr>
                              <m:ctrlPr>
                                <a:rPr lang="en-GB" sz="1100" i="1">
                                  <a:solidFill>
                                    <a:srgbClr val="0070C0"/>
                                  </a:solidFill>
                                  <a:latin typeface="Cambria Math" panose="02040503050406030204" pitchFamily="18" charset="0"/>
                                </a:rPr>
                              </m:ctrlPr>
                            </m:dPr>
                            <m:e>
                              <m:r>
                                <a:rPr lang="en-GB" sz="1100" i="1">
                                  <a:solidFill>
                                    <a:srgbClr val="0070C0"/>
                                  </a:solidFill>
                                  <a:latin typeface="Cambria Math" panose="02040503050406030204" pitchFamily="18" charset="0"/>
                                </a:rPr>
                                <m:t>𝑛</m:t>
                              </m:r>
                            </m:e>
                          </m:d>
                          <m:r>
                            <a:rPr lang="en-GB" sz="1100" i="1">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𝑊</m:t>
                          </m:r>
                          <m:d>
                            <m:dPr>
                              <m:ctrlPr>
                                <a:rPr lang="it-IT" sz="1100" b="0" i="1" smtClean="0">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𝑛</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𝑚</m:t>
                              </m:r>
                            </m:e>
                          </m:d>
                          <m:r>
                            <a:rPr lang="it-IT" sz="1100" b="0" i="1" smtClean="0">
                              <a:solidFill>
                                <a:srgbClr val="0070C0"/>
                              </a:solidFill>
                              <a:latin typeface="Cambria Math" panose="02040503050406030204" pitchFamily="18" charset="0"/>
                            </a:rPr>
                            <m:t>∗</m:t>
                          </m:r>
                          <m:sSup>
                            <m:sSupPr>
                              <m:ctrlPr>
                                <a:rPr lang="it-IT" sz="1100" b="0" i="1" smtClean="0">
                                  <a:solidFill>
                                    <a:srgbClr val="0070C0"/>
                                  </a:solidFill>
                                  <a:latin typeface="Cambria Math" panose="02040503050406030204" pitchFamily="18" charset="0"/>
                                </a:rPr>
                              </m:ctrlPr>
                            </m:sSupPr>
                            <m:e>
                              <m:r>
                                <a:rPr lang="it-IT" sz="1100" b="0" i="1" smtClean="0">
                                  <a:solidFill>
                                    <a:srgbClr val="0070C0"/>
                                  </a:solidFill>
                                  <a:latin typeface="Cambria Math" panose="02040503050406030204" pitchFamily="18" charset="0"/>
                                </a:rPr>
                                <m:t>𝑒</m:t>
                              </m:r>
                            </m:e>
                            <m:sup>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𝑗</m:t>
                              </m:r>
                              <m:r>
                                <a:rPr lang="it-IT" sz="1100" b="0" i="1" smtClean="0">
                                  <a:solidFill>
                                    <a:srgbClr val="0070C0"/>
                                  </a:solidFill>
                                  <a:latin typeface="Cambria Math" panose="02040503050406030204" pitchFamily="18" charset="0"/>
                                </a:rPr>
                                <m:t>2</m:t>
                              </m:r>
                              <m:r>
                                <a:rPr lang="it-IT" sz="1100" b="0" i="1" smtClean="0">
                                  <a:solidFill>
                                    <a:srgbClr val="0070C0"/>
                                  </a:solidFill>
                                  <a:latin typeface="Cambria Math" panose="02040503050406030204" pitchFamily="18" charset="0"/>
                                </a:rPr>
                                <m:t>𝜋</m:t>
                              </m:r>
                              <m:r>
                                <a:rPr lang="it-IT" sz="1100" b="0" i="1" smtClean="0">
                                  <a:solidFill>
                                    <a:srgbClr val="0070C0"/>
                                  </a:solidFill>
                                  <a:latin typeface="Cambria Math" panose="02040503050406030204" pitchFamily="18" charset="0"/>
                                </a:rPr>
                                <m:t>𝑓𝑛</m:t>
                              </m:r>
                            </m:sup>
                          </m:sSup>
                          <m:r>
                            <a:rPr lang="it-IT" sz="1100" b="0" i="1" smtClean="0">
                              <a:solidFill>
                                <a:srgbClr val="0070C0"/>
                              </a:solidFill>
                              <a:latin typeface="Cambria Math" panose="02040503050406030204" pitchFamily="18" charset="0"/>
                            </a:rPr>
                            <m:t>  </m:t>
                          </m:r>
                        </m:e>
                      </m:nary>
                    </m:oMath>
                  </m:oMathPara>
                </a14:m>
                <a:endParaRPr lang="en-GB" sz="1100" dirty="0"/>
              </a:p>
              <a:p>
                <a:pPr marL="0" indent="0">
                  <a:buNone/>
                </a:pPr>
                <a:r>
                  <a:rPr lang="en-GB" sz="1100" dirty="0">
                    <a:solidFill>
                      <a:schemeClr val="tx1"/>
                    </a:solidFill>
                  </a:rPr>
                  <a:t>Where:</a:t>
                </a:r>
              </a:p>
              <a:p>
                <a14:m>
                  <m:oMath xmlns:m="http://schemas.openxmlformats.org/officeDocument/2006/math">
                    <m:r>
                      <a:rPr lang="it-IT" sz="1100" i="1">
                        <a:solidFill>
                          <a:schemeClr val="tx1"/>
                        </a:solidFill>
                        <a:latin typeface="Cambria Math" panose="02040503050406030204" pitchFamily="18" charset="0"/>
                      </a:rPr>
                      <m:t>𝑊</m:t>
                    </m:r>
                    <m:d>
                      <m:dPr>
                        <m:ctrlPr>
                          <a:rPr lang="it-IT" sz="1100" i="1">
                            <a:solidFill>
                              <a:schemeClr val="tx1"/>
                            </a:solidFill>
                            <a:latin typeface="Cambria Math" panose="02040503050406030204" pitchFamily="18" charset="0"/>
                          </a:rPr>
                        </m:ctrlPr>
                      </m:dPr>
                      <m:e>
                        <m:r>
                          <a:rPr lang="it-IT" sz="1100" i="1">
                            <a:solidFill>
                              <a:schemeClr val="tx1"/>
                            </a:solidFill>
                            <a:latin typeface="Cambria Math" panose="02040503050406030204" pitchFamily="18" charset="0"/>
                          </a:rPr>
                          <m:t>𝑛</m:t>
                        </m:r>
                        <m:r>
                          <a:rPr lang="it-IT" sz="1100" i="1">
                            <a:solidFill>
                              <a:schemeClr val="tx1"/>
                            </a:solidFill>
                            <a:latin typeface="Cambria Math" panose="02040503050406030204" pitchFamily="18" charset="0"/>
                          </a:rPr>
                          <m:t>−</m:t>
                        </m:r>
                        <m:r>
                          <a:rPr lang="it-IT" sz="1100" i="1">
                            <a:solidFill>
                              <a:schemeClr val="tx1"/>
                            </a:solidFill>
                            <a:latin typeface="Cambria Math" panose="02040503050406030204" pitchFamily="18" charset="0"/>
                          </a:rPr>
                          <m:t>𝑚</m:t>
                        </m:r>
                      </m:e>
                    </m:d>
                  </m:oMath>
                </a14:m>
                <a:r>
                  <a:rPr lang="en-GB" sz="1100" dirty="0">
                    <a:solidFill>
                      <a:schemeClr val="tx1"/>
                    </a:solidFill>
                  </a:rPr>
                  <a:t> is the </a:t>
                </a:r>
                <a:r>
                  <a:rPr lang="en-GB" sz="1100" b="1" dirty="0">
                    <a:solidFill>
                      <a:schemeClr val="tx1"/>
                    </a:solidFill>
                  </a:rPr>
                  <a:t>Hamming window </a:t>
                </a:r>
                <a:r>
                  <a:rPr lang="en-GB" sz="1100" dirty="0">
                    <a:solidFill>
                      <a:schemeClr val="tx1"/>
                    </a:solidFill>
                  </a:rPr>
                  <a:t>of length </a:t>
                </a:r>
                <a:r>
                  <a:rPr lang="en-GB" sz="1100" i="1" dirty="0">
                    <a:solidFill>
                      <a:schemeClr val="tx1"/>
                    </a:solidFill>
                  </a:rPr>
                  <a:t>M=64, </a:t>
                </a:r>
                <a:r>
                  <a:rPr lang="en-GB" sz="1100" dirty="0" err="1">
                    <a:solidFill>
                      <a:schemeClr val="tx1"/>
                    </a:solidFill>
                  </a:rPr>
                  <a:t>c</a:t>
                </a:r>
                <a:r>
                  <a:rPr lang="en-GB" sz="1100" dirty="0" err="1"/>
                  <a:t>e</a:t>
                </a:r>
                <a:r>
                  <a:rPr lang="en-GB" sz="1100" dirty="0" err="1">
                    <a:solidFill>
                      <a:schemeClr val="tx1"/>
                    </a:solidFill>
                  </a:rPr>
                  <a:t>ntered</a:t>
                </a:r>
                <a:r>
                  <a:rPr lang="en-GB" sz="1100" dirty="0">
                    <a:solidFill>
                      <a:schemeClr val="tx1"/>
                    </a:solidFill>
                  </a:rPr>
                  <a:t> into </a:t>
                </a:r>
                <a:r>
                  <a:rPr lang="en-GB" sz="1100" i="1" dirty="0">
                    <a:solidFill>
                      <a:schemeClr val="tx1"/>
                    </a:solidFill>
                  </a:rPr>
                  <a:t>m</a:t>
                </a:r>
                <a:r>
                  <a:rPr lang="en-GB" sz="1100" dirty="0">
                    <a:solidFill>
                      <a:schemeClr val="tx1"/>
                    </a:solidFill>
                  </a:rPr>
                  <a:t>. The overlapping between windows has been fixed as </a:t>
                </a:r>
                <a:r>
                  <a:rPr lang="en-GB" sz="1100" i="1" dirty="0">
                    <a:solidFill>
                      <a:schemeClr val="tx1"/>
                    </a:solidFill>
                  </a:rPr>
                  <a:t>30%</a:t>
                </a:r>
                <a:r>
                  <a:rPr lang="en-GB" sz="1100" dirty="0">
                    <a:solidFill>
                      <a:schemeClr val="tx1"/>
                    </a:solidFill>
                  </a:rPr>
                  <a:t>.</a:t>
                </a:r>
              </a:p>
              <a:p>
                <a:pPr marL="0" indent="0">
                  <a:buNone/>
                </a:pPr>
                <a:endParaRPr lang="en-GB" sz="800" dirty="0"/>
              </a:p>
              <a:p>
                <a:pPr marL="0" indent="0">
                  <a:buNone/>
                </a:pPr>
                <a:r>
                  <a:rPr lang="en-GB" sz="1100" dirty="0"/>
                  <a:t>The main problem with STFT is that </a:t>
                </a:r>
                <a:r>
                  <a:rPr lang="en-GB" sz="1100" b="1" dirty="0"/>
                  <a:t>in literature is widely used as input of deep-learning algorithms</a:t>
                </a:r>
                <a:r>
                  <a:rPr lang="en-GB" sz="1100" dirty="0"/>
                  <a:t>:</a:t>
                </a:r>
              </a:p>
              <a:p>
                <a:r>
                  <a:rPr lang="en-GB" sz="1100" dirty="0"/>
                  <a:t>there’s a </a:t>
                </a:r>
                <a:r>
                  <a:rPr lang="en-GB" sz="1100" b="1" dirty="0"/>
                  <a:t>lack of information about the type of features that could be used </a:t>
                </a:r>
                <a:r>
                  <a:rPr lang="en-GB" sz="1100" dirty="0"/>
                  <a:t>to describe these images. </a:t>
                </a:r>
              </a:p>
              <a:p>
                <a:r>
                  <a:rPr lang="en-GB" sz="1100" dirty="0"/>
                  <a:t>Moreover</a:t>
                </a:r>
                <a:r>
                  <a:rPr lang="en-GB" sz="1100" b="1" dirty="0"/>
                  <a:t>, even ex-novo defined features must be carefully chosen </a:t>
                </a:r>
                <a:r>
                  <a:rPr lang="en-GB" sz="1100" dirty="0"/>
                  <a:t>to ensure </a:t>
                </a:r>
                <a:r>
                  <a:rPr lang="en-US" sz="1100" dirty="0"/>
                  <a:t>that they are not duplicative of those already introduced so far</a:t>
                </a:r>
                <a:endParaRPr lang="en-GB" sz="1100" dirty="0"/>
              </a:p>
              <a:p>
                <a:pPr>
                  <a:buFont typeface="+mj-lt"/>
                  <a:buAutoNum type="arabicPeriod"/>
                </a:pPr>
                <a:endParaRPr lang="en-GB" sz="300" dirty="0"/>
              </a:p>
              <a:p>
                <a:pPr marL="0" indent="0">
                  <a:buNone/>
                </a:pPr>
                <a:endParaRPr lang="en-GB" sz="1100" dirty="0"/>
              </a:p>
            </p:txBody>
          </p:sp>
        </mc:Choice>
        <mc:Fallback xmlns="">
          <p:sp>
            <p:nvSpPr>
              <p:cNvPr id="9" name="Segnaposto contenuto 2">
                <a:extLst>
                  <a:ext uri="{FF2B5EF4-FFF2-40B4-BE49-F238E27FC236}">
                    <a16:creationId xmlns:a16="http://schemas.microsoft.com/office/drawing/2014/main" id="{90133908-5951-4751-DDEC-B0C613729431}"/>
                  </a:ext>
                </a:extLst>
              </p:cNvPr>
              <p:cNvSpPr>
                <a:spLocks noGrp="1" noRot="1" noChangeAspect="1" noMove="1" noResize="1" noEditPoints="1" noAdjustHandles="1" noChangeArrowheads="1" noChangeShapeType="1" noTextEdit="1"/>
              </p:cNvSpPr>
              <p:nvPr>
                <p:ph idx="1"/>
              </p:nvPr>
            </p:nvSpPr>
            <p:spPr>
              <a:xfrm>
                <a:off x="454151" y="1470463"/>
                <a:ext cx="5014693" cy="4747457"/>
              </a:xfrm>
              <a:blipFill>
                <a:blip r:embed="rId3"/>
                <a:stretch>
                  <a:fillRect t="-385"/>
                </a:stretch>
              </a:blipFill>
              <a:ln w="19050">
                <a:noFill/>
              </a:ln>
            </p:spPr>
            <p:txBody>
              <a:bodyPr/>
              <a:lstStyle/>
              <a:p>
                <a:r>
                  <a:rPr lang="it-IT">
                    <a:noFill/>
                  </a:rPr>
                  <a:t> </a:t>
                </a:r>
              </a:p>
            </p:txBody>
          </p:sp>
        </mc:Fallback>
      </mc:AlternateContent>
      <p:pic>
        <p:nvPicPr>
          <p:cNvPr id="5" name="Immagine 4" descr="Immagine che contiene testo, schermata, Policromia, linea&#10;&#10;Descrizione generata automaticamente">
            <a:extLst>
              <a:ext uri="{FF2B5EF4-FFF2-40B4-BE49-F238E27FC236}">
                <a16:creationId xmlns:a16="http://schemas.microsoft.com/office/drawing/2014/main" id="{F5B594C2-A052-FFCA-1C84-D2DD6A146870}"/>
              </a:ext>
            </a:extLst>
          </p:cNvPr>
          <p:cNvPicPr>
            <a:picLocks noChangeAspect="1"/>
          </p:cNvPicPr>
          <p:nvPr/>
        </p:nvPicPr>
        <p:blipFill>
          <a:blip r:embed="rId4">
            <a:extLst>
              <a:ext uri="{28A0092B-C50C-407E-A947-70E740481C1C}">
                <a14:useLocalDpi xmlns:a14="http://schemas.microsoft.com/office/drawing/2010/main" val="0"/>
              </a:ext>
            </a:extLst>
          </a:blip>
          <a:srcRect l="8700" r="8425" b="5439"/>
          <a:stretch/>
        </p:blipFill>
        <p:spPr>
          <a:xfrm>
            <a:off x="5580492" y="1633095"/>
            <a:ext cx="6409944" cy="3754442"/>
          </a:xfrm>
          <a:prstGeom prst="rect">
            <a:avLst/>
          </a:prstGeom>
        </p:spPr>
      </p:pic>
    </p:spTree>
    <p:extLst>
      <p:ext uri="{BB962C8B-B14F-4D97-AF65-F5344CB8AC3E}">
        <p14:creationId xmlns:p14="http://schemas.microsoft.com/office/powerpoint/2010/main" val="2151690551"/>
      </p:ext>
    </p:extLst>
  </p:cSld>
  <p:clrMapOvr>
    <a:masterClrMapping/>
  </p:clrMapOvr>
</p:sld>
</file>

<file path=ppt/theme/theme1.xml><?xml version="1.0" encoding="utf-8"?>
<a:theme xmlns:a="http://schemas.openxmlformats.org/drawingml/2006/main" name="1_Tema di Office">
  <a:themeElements>
    <a:clrScheme name="UniPD">
      <a:dk1>
        <a:sysClr val="windowText" lastClr="000000"/>
      </a:dk1>
      <a:lt1>
        <a:sysClr val="window" lastClr="FFFFFF"/>
      </a:lt1>
      <a:dk2>
        <a:srgbClr val="44546A"/>
      </a:dk2>
      <a:lt2>
        <a:srgbClr val="E7E6E6"/>
      </a:lt2>
      <a:accent1>
        <a:srgbClr val="9B001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5378</TotalTime>
  <Words>1062</Words>
  <Application>Microsoft Office PowerPoint</Application>
  <PresentationFormat>Widescreen</PresentationFormat>
  <Paragraphs>144</Paragraphs>
  <Slides>10</Slides>
  <Notes>9</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10</vt:i4>
      </vt:variant>
    </vt:vector>
  </HeadingPairs>
  <TitlesOfParts>
    <vt:vector size="16" baseType="lpstr">
      <vt:lpstr>Aptos</vt:lpstr>
      <vt:lpstr>Arial</vt:lpstr>
      <vt:lpstr>Calibri</vt:lpstr>
      <vt:lpstr>Cambria Math</vt:lpstr>
      <vt:lpstr>Wingdings</vt:lpstr>
      <vt:lpstr>1_Tema di Office</vt:lpstr>
      <vt:lpstr>Presentazione standard di PowerPoint</vt:lpstr>
      <vt:lpstr>Outline </vt:lpstr>
      <vt:lpstr>Envelope definition and peak recognition</vt:lpstr>
      <vt:lpstr>The over-detecting problem</vt:lpstr>
      <vt:lpstr>Features defined from envelope analysis</vt:lpstr>
      <vt:lpstr>Envelope analysis: other features</vt:lpstr>
      <vt:lpstr>Template matching definition </vt:lpstr>
      <vt:lpstr>Energy of whole cross signal, atrial and ventricular phases</vt:lpstr>
      <vt:lpstr>STFT definition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Corrado Andrea</dc:creator>
  <cp:lastModifiedBy>Andrea Corrado</cp:lastModifiedBy>
  <cp:revision>118</cp:revision>
  <dcterms:created xsi:type="dcterms:W3CDTF">2024-05-22T12:11:36Z</dcterms:created>
  <dcterms:modified xsi:type="dcterms:W3CDTF">2024-12-09T08:15:37Z</dcterms:modified>
</cp:coreProperties>
</file>