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573" r:id="rId2"/>
    <p:sldId id="574" r:id="rId3"/>
    <p:sldId id="639" r:id="rId4"/>
    <p:sldId id="631" r:id="rId5"/>
    <p:sldId id="640" r:id="rId6"/>
    <p:sldId id="600" r:id="rId7"/>
    <p:sldId id="632" r:id="rId8"/>
    <p:sldId id="633" r:id="rId9"/>
    <p:sldId id="634" r:id="rId10"/>
    <p:sldId id="644" r:id="rId11"/>
    <p:sldId id="641" r:id="rId12"/>
    <p:sldId id="635" r:id="rId13"/>
    <p:sldId id="660" r:id="rId14"/>
    <p:sldId id="654" r:id="rId15"/>
    <p:sldId id="650" r:id="rId16"/>
    <p:sldId id="642" r:id="rId17"/>
    <p:sldId id="651" r:id="rId18"/>
    <p:sldId id="652" r:id="rId19"/>
    <p:sldId id="653" r:id="rId20"/>
    <p:sldId id="647" r:id="rId21"/>
    <p:sldId id="648" r:id="rId22"/>
    <p:sldId id="649" r:id="rId23"/>
    <p:sldId id="645" r:id="rId24"/>
    <p:sldId id="636" r:id="rId25"/>
    <p:sldId id="637" r:id="rId26"/>
    <p:sldId id="646" r:id="rId27"/>
    <p:sldId id="643" r:id="rId28"/>
    <p:sldId id="638" r:id="rId29"/>
    <p:sldId id="657" r:id="rId30"/>
    <p:sldId id="658" r:id="rId31"/>
    <p:sldId id="659"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232D"/>
    <a:srgbClr val="A5A5A5"/>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04/11/2024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E3C3A-E7F1-3A0C-EC96-05D47DE9865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2AEF1A2-D470-C358-CAE2-EDA1D2DE37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32B0C29-8461-7BED-D50E-C04337C582E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7EBBD10-AB62-98C2-DF7B-FFEEA600FFB2}"/>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227064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4AD14-BFE8-B386-AFC9-30ECFEFB11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C55DB1A-7E2C-0EC3-4130-BE44AC4C48B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CE2E71-CBDB-0397-A5FE-319B49C3DA2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7272E3A-B8A5-3F5E-8977-7A102A0E8142}"/>
              </a:ext>
            </a:extLst>
          </p:cNvPr>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89729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52BE4-55A0-C395-E6BC-C071E8C44B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5E2CD-31C9-92B8-56F0-142EDFEBFD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45CA16-10D0-B456-0D02-94522A803D4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0637A88-C793-7D72-8775-77D3DD4A25C0}"/>
              </a:ext>
            </a:extLst>
          </p:cNvPr>
          <p:cNvSpPr>
            <a:spLocks noGrp="1"/>
          </p:cNvSpPr>
          <p:nvPr>
            <p:ph type="sldNum" sz="quarter" idx="5"/>
          </p:nvPr>
        </p:nvSpPr>
        <p:spPr/>
        <p:txBody>
          <a:bodyPr/>
          <a:lstStyle/>
          <a:p>
            <a:fld id="{802E5CB9-2BE2-4860-85EE-BBFABBF2603A}" type="slidenum">
              <a:rPr lang="en-US" smtClean="0"/>
              <a:t>13</a:t>
            </a:fld>
            <a:endParaRPr lang="en-US"/>
          </a:p>
        </p:txBody>
      </p:sp>
    </p:spTree>
    <p:extLst>
      <p:ext uri="{BB962C8B-B14F-4D97-AF65-F5344CB8AC3E}">
        <p14:creationId xmlns:p14="http://schemas.microsoft.com/office/powerpoint/2010/main" val="330762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4A77A-6C6B-1D3A-60D1-EEF9166664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6653BE-2550-D784-1C7C-898E6671D0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008133-79E2-7080-8A1C-0E8360903B4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018B108-90B4-A15D-3F72-ACA926132CC1}"/>
              </a:ext>
            </a:extLst>
          </p:cNvPr>
          <p:cNvSpPr>
            <a:spLocks noGrp="1"/>
          </p:cNvSpPr>
          <p:nvPr>
            <p:ph type="sldNum" sz="quarter" idx="5"/>
          </p:nvPr>
        </p:nvSpPr>
        <p:spPr/>
        <p:txBody>
          <a:bodyPr/>
          <a:lstStyle/>
          <a:p>
            <a:fld id="{802E5CB9-2BE2-4860-85EE-BBFABBF2603A}" type="slidenum">
              <a:rPr lang="en-US" smtClean="0"/>
              <a:t>14</a:t>
            </a:fld>
            <a:endParaRPr lang="en-US"/>
          </a:p>
        </p:txBody>
      </p:sp>
    </p:spTree>
    <p:extLst>
      <p:ext uri="{BB962C8B-B14F-4D97-AF65-F5344CB8AC3E}">
        <p14:creationId xmlns:p14="http://schemas.microsoft.com/office/powerpoint/2010/main" val="57912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7DA-0ACF-A5F8-79C4-0FB556D97F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4A0DA4-6F09-A9F0-88D1-00804A7E30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BB23A41-852C-84DA-3AEB-2AD5F65149F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DC9C8460-5BE8-C080-7808-06A84A84C2C7}"/>
              </a:ext>
            </a:extLst>
          </p:cNvPr>
          <p:cNvSpPr>
            <a:spLocks noGrp="1"/>
          </p:cNvSpPr>
          <p:nvPr>
            <p:ph type="sldNum" sz="quarter" idx="5"/>
          </p:nvPr>
        </p:nvSpPr>
        <p:spPr/>
        <p:txBody>
          <a:bodyPr/>
          <a:lstStyle/>
          <a:p>
            <a:fld id="{802E5CB9-2BE2-4860-85EE-BBFABBF2603A}" type="slidenum">
              <a:rPr lang="en-US" smtClean="0"/>
              <a:t>15</a:t>
            </a:fld>
            <a:endParaRPr lang="en-US"/>
          </a:p>
        </p:txBody>
      </p:sp>
    </p:spTree>
    <p:extLst>
      <p:ext uri="{BB962C8B-B14F-4D97-AF65-F5344CB8AC3E}">
        <p14:creationId xmlns:p14="http://schemas.microsoft.com/office/powerpoint/2010/main" val="1094532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DAF83-C1BE-DD41-C234-3BF9DCCF2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C28A00-50B7-79CD-EB59-B08BC3EBAE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6AE527F-DF23-837E-89A2-33828B32FEA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52026C5-CFAF-E1B8-1C67-59A0D364BC56}"/>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160862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53C07-E0C0-224F-EBD0-91537C71FFF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483379-1350-1593-0FF1-32F99F455EF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E6AE17-ABC2-ACF0-FD92-CF960DE0FCC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76EC434-5461-564B-BBB2-EBB5DCBE744E}"/>
              </a:ext>
            </a:extLst>
          </p:cNvPr>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228605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37CED-AF2F-4458-0842-9AF8339AAA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F133B3-586F-6A6F-19A8-775D4DE232C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91C4D2-5B50-A123-61FB-2D12826AAAC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35C33EA-ED44-1B8F-F5C9-5BA671320956}"/>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2347426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DD0B3-CD4E-A6DE-B300-E43A23E3054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5F0353-4B78-D8F3-77B5-2FC65853108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9EFEFD0-949D-2177-2254-8CA2B39853A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D2C834D0-45F2-12DC-E3D4-B1C23F533247}"/>
              </a:ext>
            </a:extLst>
          </p:cNvPr>
          <p:cNvSpPr>
            <a:spLocks noGrp="1"/>
          </p:cNvSpPr>
          <p:nvPr>
            <p:ph type="sldNum" sz="quarter" idx="5"/>
          </p:nvPr>
        </p:nvSpPr>
        <p:spPr/>
        <p:txBody>
          <a:bodyPr/>
          <a:lstStyle/>
          <a:p>
            <a:fld id="{802E5CB9-2BE2-4860-85EE-BBFABBF2603A}" type="slidenum">
              <a:rPr lang="en-US" smtClean="0"/>
              <a:t>19</a:t>
            </a:fld>
            <a:endParaRPr lang="en-US"/>
          </a:p>
        </p:txBody>
      </p:sp>
    </p:spTree>
    <p:extLst>
      <p:ext uri="{BB962C8B-B14F-4D97-AF65-F5344CB8AC3E}">
        <p14:creationId xmlns:p14="http://schemas.microsoft.com/office/powerpoint/2010/main" val="47872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AB686-E92C-652A-A1ED-BEBC424C9B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1BFA89-BE68-7672-E5C1-03BB68A338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649319-84B6-E977-8958-A46CE375EF0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3D6061F-2591-9ACD-7D53-077AA23C0852}"/>
              </a:ext>
            </a:extLst>
          </p:cNvPr>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274768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3F567-ADC2-8731-432C-879891B099C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4BE5EC-ED34-ED78-9C8C-26859268A2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B045C13-E1E6-8866-A4FC-C2628CD7B94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0C3277-F8FB-8DEB-586F-3514AA8DF726}"/>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38281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480E0-B886-E974-EF3B-7CB357F990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35C26E-6A83-4B46-6C32-D76EA23AEC7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B4079D3-F4E6-D73F-1516-C89A120EFE9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21FF03-BB85-2DB2-09B7-13AC2715E43C}"/>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3625022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E2A9A-3EBF-8357-7310-33D60FB5B5F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EF695BF-DA78-4207-5436-D34401A133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33E2A72-630A-1429-2A71-9FBB4D31BD1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E45F230-FDD7-C076-18B3-6C9D1B2722DC}"/>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180376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65E9D-DCD3-A27F-1271-5D161C1EA58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9715730-12EB-5503-03D4-838CD60D948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D1D67AE-A6FA-DA3D-992C-428C6AEF33A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DDE6ACC-B06D-9569-D0A6-3C619729F12F}"/>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30274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EFD59-4314-5C46-CD1E-8C45307F0C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97FC-FF79-5DEC-0F17-E5ABBAA3F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059967-8724-733B-07E7-0D1B96C5C3E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633D229-E106-1042-7B4B-CC10B726E9BB}"/>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251664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9223A-FCFF-55FA-04F9-44BF5372A3A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9A4D566-AFF2-9804-9A1F-17CDEB0335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3F08A0D-8022-D0BD-7D40-86B002A41B5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78781B6-6F09-B737-7621-9D5F0D37E70E}"/>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366963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9124B-A8D3-E837-1A05-511238A2E0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FE8724-779C-9C9A-8A44-3D114C427E3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334BAE-83E9-DCAB-0BD5-FDC4E70C2B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7F0287F-0D97-51F8-9772-54317011118E}"/>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465557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E1F5D-0B90-5637-860B-FA5A5293EFA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B11FC0-C716-A8B4-FA4A-714E2669EB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127135B-1C99-E037-F6A9-C53801653D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FD00DC1-0C94-0D15-7AC1-C394128C4878}"/>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3049510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FDC9A-468D-A62B-8AB9-ED47C8126E4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ED08D33-1D48-87AD-4991-D11221DFCB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505EF0-8C03-4341-E09C-28EEC308F3E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F74430-9EDE-069B-CAAF-7CAFF20B25BD}"/>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3630781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47B7-33D3-62F1-F61E-D733C399E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D34FDB-D121-8823-8D29-1E35D06F21C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0F6C1B5-1CE5-C2FC-1FB8-7E6376508ED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FFD9F94-761C-3F7A-FE7D-4608FD6AFE1C}"/>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424244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2070191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A9405-ACC6-5E94-030D-67B7A62CE2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D51973-A18E-1A0E-5944-5D74202DD8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6458907-D94E-5EDF-4EF2-AFAF1F6BCE7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E4AE664-C3A3-53E5-6458-506D6DC4B5B4}"/>
              </a:ext>
            </a:extLst>
          </p:cNvPr>
          <p:cNvSpPr>
            <a:spLocks noGrp="1"/>
          </p:cNvSpPr>
          <p:nvPr>
            <p:ph type="sldNum" sz="quarter" idx="5"/>
          </p:nvPr>
        </p:nvSpPr>
        <p:spPr/>
        <p:txBody>
          <a:bodyPr/>
          <a:lstStyle/>
          <a:p>
            <a:fld id="{802E5CB9-2BE2-4860-85EE-BBFABBF2603A}" type="slidenum">
              <a:rPr lang="en-US" smtClean="0"/>
              <a:t>31</a:t>
            </a:fld>
            <a:endParaRPr lang="en-US"/>
          </a:p>
        </p:txBody>
      </p:sp>
    </p:spTree>
    <p:extLst>
      <p:ext uri="{BB962C8B-B14F-4D97-AF65-F5344CB8AC3E}">
        <p14:creationId xmlns:p14="http://schemas.microsoft.com/office/powerpoint/2010/main" val="200219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4DDC0-5265-0AAB-F4CE-6BFBED7E226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5FFA02-6505-3A15-E46C-3AF3C6B15B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71C551-525D-E565-F72E-F4B471A20FC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B03B8B2-CB31-FD3C-73FA-15A6B86405C3}"/>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17460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7</a:t>
            </a:fld>
            <a:endParaRPr lang="en-US"/>
          </a:p>
        </p:txBody>
      </p:sp>
    </p:spTree>
    <p:extLst>
      <p:ext uri="{BB962C8B-B14F-4D97-AF65-F5344CB8AC3E}">
        <p14:creationId xmlns:p14="http://schemas.microsoft.com/office/powerpoint/2010/main" val="139464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BB2BD-6B6D-B4ED-5AC4-BCDF79B5666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258877-0A7A-23C8-08C1-4A975E4433B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8895923-21D5-497A-8A9D-F919FDFF85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071E35F-2FC8-4A14-A4DD-79E21EAF4CCD}"/>
              </a:ext>
            </a:extLst>
          </p:cNvPr>
          <p:cNvSpPr>
            <a:spLocks noGrp="1"/>
          </p:cNvSpPr>
          <p:nvPr>
            <p:ph type="sldNum" sz="quarter" idx="5"/>
          </p:nvPr>
        </p:nvSpPr>
        <p:spPr/>
        <p:txBody>
          <a:bodyPr/>
          <a:lstStyle/>
          <a:p>
            <a:fld id="{802E5CB9-2BE2-4860-85EE-BBFABBF2603A}" type="slidenum">
              <a:rPr lang="en-US" smtClean="0"/>
              <a:t>8</a:t>
            </a:fld>
            <a:endParaRPr lang="en-US"/>
          </a:p>
        </p:txBody>
      </p:sp>
    </p:spTree>
    <p:extLst>
      <p:ext uri="{BB962C8B-B14F-4D97-AF65-F5344CB8AC3E}">
        <p14:creationId xmlns:p14="http://schemas.microsoft.com/office/powerpoint/2010/main" val="238502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9A326-FCA6-A532-B02B-C40FA81E227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086D51-3DEA-DF4C-1325-2BE100C750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4227EF-93E2-2D72-0136-79B661EB8F3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53E0E79-12BC-6F14-0E24-67A3A49B180F}"/>
              </a:ext>
            </a:extLst>
          </p:cNvPr>
          <p:cNvSpPr>
            <a:spLocks noGrp="1"/>
          </p:cNvSpPr>
          <p:nvPr>
            <p:ph type="sldNum" sz="quarter" idx="5"/>
          </p:nvPr>
        </p:nvSpPr>
        <p:spPr/>
        <p:txBody>
          <a:bodyPr/>
          <a:lstStyle/>
          <a:p>
            <a:fld id="{802E5CB9-2BE2-4860-85EE-BBFABBF2603A}" type="slidenum">
              <a:rPr lang="en-US" smtClean="0"/>
              <a:t>9</a:t>
            </a:fld>
            <a:endParaRPr lang="en-US"/>
          </a:p>
        </p:txBody>
      </p:sp>
    </p:spTree>
    <p:extLst>
      <p:ext uri="{BB962C8B-B14F-4D97-AF65-F5344CB8AC3E}">
        <p14:creationId xmlns:p14="http://schemas.microsoft.com/office/powerpoint/2010/main" val="175428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04A0-CAE4-010E-FE85-75A5040DDD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4E2E97-5BE7-8643-D1BA-9AEE938C91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D993612-1F05-192F-8DEC-C10C339B329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1E8ABA2-14ED-A3A7-687A-C13AFBF23ED1}"/>
              </a:ext>
            </a:extLst>
          </p:cNvPr>
          <p:cNvSpPr>
            <a:spLocks noGrp="1"/>
          </p:cNvSpPr>
          <p:nvPr>
            <p:ph type="sldNum" sz="quarter" idx="5"/>
          </p:nvPr>
        </p:nvSpPr>
        <p:spPr/>
        <p:txBody>
          <a:bodyPr/>
          <a:lstStyle/>
          <a:p>
            <a:fld id="{802E5CB9-2BE2-4860-85EE-BBFABBF2603A}" type="slidenum">
              <a:rPr lang="en-US" smtClean="0"/>
              <a:t>10</a:t>
            </a:fld>
            <a:endParaRPr lang="en-US"/>
          </a:p>
        </p:txBody>
      </p:sp>
    </p:spTree>
    <p:extLst>
      <p:ext uri="{BB962C8B-B14F-4D97-AF65-F5344CB8AC3E}">
        <p14:creationId xmlns:p14="http://schemas.microsoft.com/office/powerpoint/2010/main" val="236155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11/4/2024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11/4/2024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11/4/2024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11/4/2024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11/4/2024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11/4/2024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11/4/2024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11/4/2024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11/4/2024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11/4/2024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11/4/2024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Heuristic classifier, strategy C</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white"/>
                </a:solidFill>
                <a:latin typeface="Calibri" panose="020F0502020204030204"/>
              </a:rPr>
              <a:t>October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63EFD-6503-BF1A-1889-4421B3AB69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58EA386-61FD-3321-CCFF-4001DAC1C002}"/>
              </a:ext>
            </a:extLst>
          </p:cNvPr>
          <p:cNvSpPr>
            <a:spLocks noGrp="1"/>
          </p:cNvSpPr>
          <p:nvPr>
            <p:ph type="title"/>
          </p:nvPr>
        </p:nvSpPr>
        <p:spPr>
          <a:xfrm>
            <a:off x="838200" y="209292"/>
            <a:ext cx="9905460" cy="971551"/>
          </a:xfrm>
        </p:spPr>
        <p:txBody>
          <a:bodyPr>
            <a:normAutofit/>
          </a:bodyPr>
          <a:lstStyle/>
          <a:p>
            <a:r>
              <a:rPr lang="en-US" sz="3600" dirty="0"/>
              <a:t>Stratified train/test split</a:t>
            </a:r>
          </a:p>
        </p:txBody>
      </p:sp>
      <p:sp>
        <p:nvSpPr>
          <p:cNvPr id="4" name="Segnaposto numero diapositiva 3">
            <a:extLst>
              <a:ext uri="{FF2B5EF4-FFF2-40B4-BE49-F238E27FC236}">
                <a16:creationId xmlns:a16="http://schemas.microsoft.com/office/drawing/2014/main" id="{2304C22A-B8D1-8F22-FBC3-0D10E1D3617F}"/>
              </a:ext>
            </a:extLst>
          </p:cNvPr>
          <p:cNvSpPr>
            <a:spLocks noGrp="1"/>
          </p:cNvSpPr>
          <p:nvPr>
            <p:ph type="sldNum" sz="quarter" idx="12"/>
          </p:nvPr>
        </p:nvSpPr>
        <p:spPr/>
        <p:txBody>
          <a:bodyPr/>
          <a:lstStyle/>
          <a:p>
            <a:fld id="{2FA0223F-D95A-431D-9A71-EDA7FA0C2F5B}" type="slidenum">
              <a:rPr lang="en-US" smtClean="0"/>
              <a:t>10</a:t>
            </a:fld>
            <a:endParaRPr lang="en-US"/>
          </a:p>
        </p:txBody>
      </p:sp>
      <p:sp>
        <p:nvSpPr>
          <p:cNvPr id="27" name="Rettangolo 26">
            <a:extLst>
              <a:ext uri="{FF2B5EF4-FFF2-40B4-BE49-F238E27FC236}">
                <a16:creationId xmlns:a16="http://schemas.microsoft.com/office/drawing/2014/main" id="{BC352189-211A-3D99-CA72-F10763A0F677}"/>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7A49725-83BF-7427-A05A-06ED33540663}"/>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99B8CEF0-7A5A-A926-19C7-1DBE239645C1}"/>
              </a:ext>
            </a:extLst>
          </p:cNvPr>
          <p:cNvSpPr>
            <a:spLocks noGrp="1"/>
          </p:cNvSpPr>
          <p:nvPr>
            <p:ph idx="1"/>
          </p:nvPr>
        </p:nvSpPr>
        <p:spPr>
          <a:xfrm>
            <a:off x="749517" y="1606159"/>
            <a:ext cx="5062003" cy="3951361"/>
          </a:xfrm>
        </p:spPr>
        <p:txBody>
          <a:bodyPr>
            <a:noAutofit/>
          </a:bodyPr>
          <a:lstStyle/>
          <a:p>
            <a:pPr marL="0" indent="0">
              <a:buNone/>
            </a:pPr>
            <a:r>
              <a:rPr lang="en-US" sz="1800" dirty="0"/>
              <a:t>Of the 1038 signals into the dataset:</a:t>
            </a:r>
          </a:p>
          <a:p>
            <a:r>
              <a:rPr lang="en-US" sz="1800" dirty="0"/>
              <a:t>796 are </a:t>
            </a:r>
            <a:r>
              <a:rPr lang="en-US" sz="1800" b="1" dirty="0">
                <a:solidFill>
                  <a:srgbClr val="0070C0"/>
                </a:solidFill>
              </a:rPr>
              <a:t>MAP A </a:t>
            </a:r>
            <a:r>
              <a:rPr lang="en-US" sz="1800" dirty="0"/>
              <a:t>(76.69%)</a:t>
            </a:r>
          </a:p>
          <a:p>
            <a:r>
              <a:rPr lang="en-US" sz="1800" dirty="0"/>
              <a:t>120 are </a:t>
            </a:r>
            <a:r>
              <a:rPr lang="en-US" sz="1800" b="1" dirty="0">
                <a:solidFill>
                  <a:srgbClr val="00B050"/>
                </a:solidFill>
              </a:rPr>
              <a:t>MAP B </a:t>
            </a:r>
            <a:r>
              <a:rPr lang="en-US" sz="1800" dirty="0"/>
              <a:t>(11.56%)</a:t>
            </a:r>
          </a:p>
          <a:p>
            <a:r>
              <a:rPr lang="en-US" sz="1800" dirty="0"/>
              <a:t>122 are </a:t>
            </a:r>
            <a:r>
              <a:rPr lang="en-US" sz="1800" b="1" dirty="0">
                <a:solidFill>
                  <a:srgbClr val="FF0000"/>
                </a:solidFill>
              </a:rPr>
              <a:t>MAP C</a:t>
            </a:r>
            <a:r>
              <a:rPr lang="en-US" sz="1800" dirty="0"/>
              <a:t> (11.75%)</a:t>
            </a:r>
          </a:p>
          <a:p>
            <a:pPr marL="0" indent="0">
              <a:buNone/>
            </a:pPr>
            <a:endParaRPr lang="en-US" sz="1800" dirty="0"/>
          </a:p>
          <a:p>
            <a:pPr marL="0" indent="0">
              <a:buNone/>
            </a:pPr>
            <a:r>
              <a:rPr lang="en-US" sz="1800" dirty="0"/>
              <a:t>Thus, the following conclusions could be done:</a:t>
            </a:r>
          </a:p>
          <a:p>
            <a:r>
              <a:rPr lang="en-US" sz="1800" dirty="0"/>
              <a:t>Unbalanced dataset towards MAP A</a:t>
            </a:r>
          </a:p>
          <a:p>
            <a:r>
              <a:rPr lang="en-US" sz="1800" dirty="0"/>
              <a:t>Stratified train/test splitting is necessary</a:t>
            </a:r>
          </a:p>
          <a:p>
            <a:pPr lvl="1"/>
            <a:r>
              <a:rPr lang="en-US" sz="1600" dirty="0"/>
              <a:t>Done with a 70-30% split </a:t>
            </a:r>
          </a:p>
          <a:p>
            <a:pPr marL="0" indent="0">
              <a:buNone/>
            </a:pPr>
            <a:endParaRPr lang="en-US" sz="1800" dirty="0"/>
          </a:p>
          <a:p>
            <a:endParaRPr lang="en-US" sz="1800" dirty="0"/>
          </a:p>
        </p:txBody>
      </p:sp>
      <p:pic>
        <p:nvPicPr>
          <p:cNvPr id="10" name="Immagine 9">
            <a:extLst>
              <a:ext uri="{FF2B5EF4-FFF2-40B4-BE49-F238E27FC236}">
                <a16:creationId xmlns:a16="http://schemas.microsoft.com/office/drawing/2014/main" id="{B3154E38-A686-8F45-EB45-05914A97FB8F}"/>
              </a:ext>
            </a:extLst>
          </p:cNvPr>
          <p:cNvPicPr>
            <a:picLocks noChangeAspect="1"/>
          </p:cNvPicPr>
          <p:nvPr/>
        </p:nvPicPr>
        <p:blipFill>
          <a:blip r:embed="rId3"/>
          <a:stretch>
            <a:fillRect/>
          </a:stretch>
        </p:blipFill>
        <p:spPr>
          <a:xfrm>
            <a:off x="6198184" y="1606159"/>
            <a:ext cx="3397377" cy="2029602"/>
          </a:xfrm>
          <a:prstGeom prst="rect">
            <a:avLst/>
          </a:prstGeom>
        </p:spPr>
      </p:pic>
      <p:sp>
        <p:nvSpPr>
          <p:cNvPr id="11" name="Parentesi graffa chiusa 10">
            <a:extLst>
              <a:ext uri="{FF2B5EF4-FFF2-40B4-BE49-F238E27FC236}">
                <a16:creationId xmlns:a16="http://schemas.microsoft.com/office/drawing/2014/main" id="{1C65CD1C-821E-9778-50E3-D1E242825E7C}"/>
              </a:ext>
            </a:extLst>
          </p:cNvPr>
          <p:cNvSpPr/>
          <p:nvPr/>
        </p:nvSpPr>
        <p:spPr>
          <a:xfrm>
            <a:off x="9595561" y="1980839"/>
            <a:ext cx="206547" cy="780649"/>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it-IT"/>
          </a:p>
        </p:txBody>
      </p:sp>
      <p:sp>
        <p:nvSpPr>
          <p:cNvPr id="15" name="Parentesi graffa chiusa 14">
            <a:extLst>
              <a:ext uri="{FF2B5EF4-FFF2-40B4-BE49-F238E27FC236}">
                <a16:creationId xmlns:a16="http://schemas.microsoft.com/office/drawing/2014/main" id="{BD7A6076-B32A-57E9-DE36-E05EBEF46915}"/>
              </a:ext>
            </a:extLst>
          </p:cNvPr>
          <p:cNvSpPr/>
          <p:nvPr/>
        </p:nvSpPr>
        <p:spPr>
          <a:xfrm>
            <a:off x="9583826" y="2855112"/>
            <a:ext cx="206547" cy="780649"/>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096A951F-5DEA-02E3-4CA9-C151F5D8332E}"/>
              </a:ext>
            </a:extLst>
          </p:cNvPr>
          <p:cNvSpPr txBox="1"/>
          <p:nvPr/>
        </p:nvSpPr>
        <p:spPr>
          <a:xfrm>
            <a:off x="9790372" y="2154674"/>
            <a:ext cx="1411027" cy="369332"/>
          </a:xfrm>
          <a:prstGeom prst="rect">
            <a:avLst/>
          </a:prstGeom>
          <a:noFill/>
        </p:spPr>
        <p:txBody>
          <a:bodyPr wrap="square">
            <a:spAutoFit/>
          </a:bodyPr>
          <a:lstStyle/>
          <a:p>
            <a:r>
              <a:rPr lang="en-GB" sz="1800" noProof="0" dirty="0"/>
              <a:t>Total 726</a:t>
            </a:r>
            <a:endParaRPr lang="it-IT" dirty="0"/>
          </a:p>
        </p:txBody>
      </p:sp>
      <p:sp>
        <p:nvSpPr>
          <p:cNvPr id="18" name="CasellaDiTesto 17">
            <a:extLst>
              <a:ext uri="{FF2B5EF4-FFF2-40B4-BE49-F238E27FC236}">
                <a16:creationId xmlns:a16="http://schemas.microsoft.com/office/drawing/2014/main" id="{A8E179E9-BB6D-6CEC-ED4B-872ACA6EB1CB}"/>
              </a:ext>
            </a:extLst>
          </p:cNvPr>
          <p:cNvSpPr txBox="1"/>
          <p:nvPr/>
        </p:nvSpPr>
        <p:spPr>
          <a:xfrm>
            <a:off x="9790372" y="3059668"/>
            <a:ext cx="1219003" cy="369332"/>
          </a:xfrm>
          <a:prstGeom prst="rect">
            <a:avLst/>
          </a:prstGeom>
          <a:noFill/>
        </p:spPr>
        <p:txBody>
          <a:bodyPr wrap="square">
            <a:spAutoFit/>
          </a:bodyPr>
          <a:lstStyle/>
          <a:p>
            <a:r>
              <a:rPr lang="en-GB" dirty="0"/>
              <a:t>Total 312</a:t>
            </a:r>
            <a:endParaRPr lang="it-IT" dirty="0"/>
          </a:p>
        </p:txBody>
      </p:sp>
    </p:spTree>
    <p:extLst>
      <p:ext uri="{BB962C8B-B14F-4D97-AF65-F5344CB8AC3E}">
        <p14:creationId xmlns:p14="http://schemas.microsoft.com/office/powerpoint/2010/main" val="377649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D26AC-2327-1CA6-43CB-9961EB1F1A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736556-3B1F-EBC2-890B-6F54559F162F}"/>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EFF1296-FDE0-61B5-BC95-B6E35511A393}"/>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solidFill>
                  <a:schemeClr val="bg1">
                    <a:lumMod val="75000"/>
                  </a:schemeClr>
                </a:solidFill>
              </a:rPr>
              <a:t>Knowledge on roving signals: recap</a:t>
            </a:r>
          </a:p>
          <a:p>
            <a:r>
              <a:rPr lang="en-US" sz="2000" dirty="0"/>
              <a:t>Heuristic classifier: pseudo code</a:t>
            </a:r>
          </a:p>
          <a:p>
            <a:r>
              <a:rPr lang="en-US" sz="2000" dirty="0">
                <a:solidFill>
                  <a:schemeClr val="bg1">
                    <a:lumMod val="75000"/>
                  </a:schemeClr>
                </a:solidFill>
              </a:rPr>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69693410-66DE-DE02-469D-0FAB7AB89240}"/>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49574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D6F2C1-0E5E-78E6-CBF0-4D7C0405EDE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77DB7C-7733-62BB-A603-121A804E02F1}"/>
              </a:ext>
            </a:extLst>
          </p:cNvPr>
          <p:cNvSpPr>
            <a:spLocks noGrp="1"/>
          </p:cNvSpPr>
          <p:nvPr>
            <p:ph type="title"/>
          </p:nvPr>
        </p:nvSpPr>
        <p:spPr>
          <a:xfrm>
            <a:off x="838200" y="209292"/>
            <a:ext cx="9905460" cy="971551"/>
          </a:xfrm>
        </p:spPr>
        <p:txBody>
          <a:bodyPr>
            <a:normAutofit/>
          </a:bodyPr>
          <a:lstStyle/>
          <a:p>
            <a:r>
              <a:rPr lang="en-US" sz="3600" dirty="0"/>
              <a:t>Heuristic classifier: pseudo code</a:t>
            </a:r>
          </a:p>
        </p:txBody>
      </p:sp>
      <p:sp>
        <p:nvSpPr>
          <p:cNvPr id="4" name="Segnaposto numero diapositiva 3">
            <a:extLst>
              <a:ext uri="{FF2B5EF4-FFF2-40B4-BE49-F238E27FC236}">
                <a16:creationId xmlns:a16="http://schemas.microsoft.com/office/drawing/2014/main" id="{A6407C73-A2AD-6C61-0DEA-387DCD4EA1E8}"/>
              </a:ext>
            </a:extLst>
          </p:cNvPr>
          <p:cNvSpPr>
            <a:spLocks noGrp="1"/>
          </p:cNvSpPr>
          <p:nvPr>
            <p:ph type="sldNum" sz="quarter" idx="12"/>
          </p:nvPr>
        </p:nvSpPr>
        <p:spPr/>
        <p:txBody>
          <a:bodyPr/>
          <a:lstStyle/>
          <a:p>
            <a:fld id="{2FA0223F-D95A-431D-9A71-EDA7FA0C2F5B}" type="slidenum">
              <a:rPr lang="en-US" smtClean="0"/>
              <a:t>12</a:t>
            </a:fld>
            <a:endParaRPr lang="en-US"/>
          </a:p>
        </p:txBody>
      </p:sp>
      <p:sp>
        <p:nvSpPr>
          <p:cNvPr id="27" name="Rettangolo 26">
            <a:extLst>
              <a:ext uri="{FF2B5EF4-FFF2-40B4-BE49-F238E27FC236}">
                <a16:creationId xmlns:a16="http://schemas.microsoft.com/office/drawing/2014/main" id="{DC939303-1F6F-C626-77E4-5F738EA6CBBE}"/>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2204FA3-A088-47F9-5368-E26810B42A83}"/>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33732E1C-7ABF-B235-254A-0CB229402AFC}"/>
              </a:ext>
            </a:extLst>
          </p:cNvPr>
          <p:cNvSpPr>
            <a:spLocks noGrp="1"/>
          </p:cNvSpPr>
          <p:nvPr>
            <p:ph idx="1"/>
          </p:nvPr>
        </p:nvSpPr>
        <p:spPr>
          <a:xfrm>
            <a:off x="218694" y="1483770"/>
            <a:ext cx="9743731" cy="4127129"/>
          </a:xfrm>
        </p:spPr>
        <p:txBody>
          <a:bodyPr>
            <a:noAutofit/>
          </a:bodyPr>
          <a:lstStyle/>
          <a:p>
            <a:pPr marL="0" indent="0">
              <a:buNone/>
            </a:pPr>
            <a:r>
              <a:rPr lang="en-US" sz="1600" dirty="0"/>
              <a:t>For each roving trace (post-alignment):</a:t>
            </a:r>
          </a:p>
          <a:p>
            <a:pPr marL="342900" indent="-342900">
              <a:buFont typeface="+mj-lt"/>
              <a:buAutoNum type="arabicPeriod"/>
            </a:pPr>
            <a:r>
              <a:rPr lang="en-US" sz="1600" dirty="0"/>
              <a:t>Divide the trace in three segments:</a:t>
            </a:r>
          </a:p>
          <a:p>
            <a:pPr marL="800100" lvl="1" indent="-342900">
              <a:buFont typeface="+mj-lt"/>
              <a:buAutoNum type="arabicPeriod"/>
            </a:pPr>
            <a:r>
              <a:rPr lang="en-US" sz="1400" dirty="0">
                <a:solidFill>
                  <a:schemeClr val="accent5">
                    <a:lumMod val="75000"/>
                  </a:schemeClr>
                </a:solidFill>
              </a:rPr>
              <a:t>Atrial: t&lt;0.38s</a:t>
            </a:r>
          </a:p>
          <a:p>
            <a:pPr marL="800100" lvl="1" indent="-342900">
              <a:buFont typeface="+mj-lt"/>
              <a:buAutoNum type="arabicPeriod"/>
            </a:pPr>
            <a:r>
              <a:rPr lang="en-US" sz="1400" dirty="0">
                <a:solidFill>
                  <a:schemeClr val="accent6"/>
                </a:solidFill>
              </a:rPr>
              <a:t>Ventricular: after t&gt;0.42</a:t>
            </a:r>
          </a:p>
          <a:p>
            <a:pPr marL="800100" lvl="1" indent="-342900">
              <a:buFont typeface="+mj-lt"/>
              <a:buAutoNum type="arabicPeriod"/>
            </a:pPr>
            <a:r>
              <a:rPr lang="en-US" sz="1400" dirty="0">
                <a:solidFill>
                  <a:srgbClr val="C00000"/>
                </a:solidFill>
              </a:rPr>
              <a:t>His bundle: 0.38&lt;t&lt;0.42</a:t>
            </a:r>
          </a:p>
          <a:p>
            <a:pPr marL="342900" indent="-342900">
              <a:buFont typeface="+mj-lt"/>
              <a:buAutoNum type="arabicPeriod"/>
            </a:pPr>
            <a:r>
              <a:rPr lang="en-US" sz="1600" dirty="0"/>
              <a:t>Compute the absolute value of the segment, then into each (modulus) segment find the maximum:</a:t>
            </a:r>
          </a:p>
          <a:p>
            <a:pPr marL="800100" lvl="1" indent="-342900">
              <a:buFont typeface="+mj-lt"/>
              <a:buAutoNum type="arabicPeriod"/>
            </a:pPr>
            <a:r>
              <a:rPr lang="en-US" sz="1400" dirty="0"/>
              <a:t>For </a:t>
            </a:r>
            <a:r>
              <a:rPr lang="en-US" sz="1400" b="1" dirty="0"/>
              <a:t>atrial</a:t>
            </a:r>
            <a:r>
              <a:rPr lang="en-US" sz="1400" dirty="0"/>
              <a:t> and </a:t>
            </a:r>
            <a:r>
              <a:rPr lang="en-US" sz="1400" b="1" dirty="0"/>
              <a:t>ventricular</a:t>
            </a:r>
            <a:r>
              <a:rPr lang="en-US" sz="1400" dirty="0"/>
              <a:t> phase take the maximum </a:t>
            </a:r>
            <a:r>
              <a:rPr lang="en-US" sz="1400" b="1" dirty="0"/>
              <a:t>as</a:t>
            </a:r>
            <a:r>
              <a:rPr lang="en-US" sz="1400" dirty="0"/>
              <a:t> </a:t>
            </a:r>
            <a:r>
              <a:rPr lang="en-US" sz="1400" b="1" dirty="0"/>
              <a:t>it</a:t>
            </a:r>
            <a:r>
              <a:rPr lang="en-US" sz="1400" dirty="0"/>
              <a:t> </a:t>
            </a:r>
            <a:r>
              <a:rPr lang="en-US" sz="1400" b="1" dirty="0"/>
              <a:t>is</a:t>
            </a:r>
          </a:p>
          <a:p>
            <a:pPr marL="800100" lvl="1" indent="-342900">
              <a:buFont typeface="+mj-lt"/>
              <a:buAutoNum type="arabicPeriod"/>
            </a:pPr>
            <a:r>
              <a:rPr lang="en-US" sz="1400" dirty="0"/>
              <a:t>For </a:t>
            </a:r>
            <a:r>
              <a:rPr lang="en-US" sz="1400" b="1" dirty="0"/>
              <a:t>His</a:t>
            </a:r>
            <a:r>
              <a:rPr lang="en-US" sz="1400" dirty="0"/>
              <a:t> </a:t>
            </a:r>
            <a:r>
              <a:rPr lang="en-US" sz="1400" b="1" dirty="0"/>
              <a:t>phase</a:t>
            </a:r>
            <a:r>
              <a:rPr lang="en-US" sz="1400" dirty="0"/>
              <a:t>, consider the maximum </a:t>
            </a:r>
            <a:r>
              <a:rPr lang="en-US" sz="1400" b="1" dirty="0"/>
              <a:t>significant</a:t>
            </a:r>
            <a:r>
              <a:rPr lang="en-US" sz="1400" dirty="0"/>
              <a:t> </a:t>
            </a:r>
            <a:r>
              <a:rPr lang="en-US" sz="1400" b="1" dirty="0"/>
              <a:t>if</a:t>
            </a:r>
            <a:r>
              <a:rPr lang="en-US" sz="1400" dirty="0"/>
              <a:t> </a:t>
            </a:r>
            <a:r>
              <a:rPr lang="en-US" sz="1400" b="1" dirty="0"/>
              <a:t>higher</a:t>
            </a:r>
            <a:r>
              <a:rPr lang="en-US" sz="1400" dirty="0"/>
              <a:t> </a:t>
            </a:r>
            <a:r>
              <a:rPr lang="en-US" sz="1400" b="1" dirty="0"/>
              <a:t>than</a:t>
            </a:r>
            <a:r>
              <a:rPr lang="en-US" sz="1400" dirty="0"/>
              <a:t> a </a:t>
            </a:r>
            <a:r>
              <a:rPr lang="en-US" sz="1400" b="1" dirty="0"/>
              <a:t>threshold</a:t>
            </a:r>
            <a:r>
              <a:rPr lang="en-US" sz="1400" dirty="0"/>
              <a:t>, </a:t>
            </a:r>
            <a:r>
              <a:rPr lang="en-US" sz="1400" b="1" dirty="0"/>
              <a:t>otherwise</a:t>
            </a:r>
            <a:r>
              <a:rPr lang="en-US" sz="1400" dirty="0"/>
              <a:t> assign </a:t>
            </a:r>
            <a:r>
              <a:rPr lang="en-US" sz="1400" b="1" dirty="0" err="1"/>
              <a:t>NaN</a:t>
            </a:r>
            <a:r>
              <a:rPr lang="en-US" sz="1400" dirty="0"/>
              <a:t> to its value</a:t>
            </a:r>
          </a:p>
          <a:p>
            <a:pPr marL="342900" indent="-342900">
              <a:buFont typeface="+mj-lt"/>
              <a:buAutoNum type="arabicPeriod"/>
            </a:pPr>
            <a:r>
              <a:rPr lang="en-US" sz="1600" dirty="0"/>
              <a:t>Then apply the following set of rules:</a:t>
            </a:r>
          </a:p>
          <a:p>
            <a:pPr marL="800100" lvl="1" indent="-342900">
              <a:buFont typeface="+mj-lt"/>
              <a:buAutoNum type="arabicPeriod"/>
            </a:pPr>
            <a:endParaRPr lang="en-US" sz="1200" dirty="0">
              <a:solidFill>
                <a:schemeClr val="tx2">
                  <a:lumMod val="60000"/>
                  <a:lumOff val="40000"/>
                </a:schemeClr>
              </a:solidFill>
            </a:endParaRPr>
          </a:p>
          <a:p>
            <a:endParaRPr lang="en-US" sz="1600" dirty="0"/>
          </a:p>
        </p:txBody>
      </p:sp>
      <p:sp>
        <p:nvSpPr>
          <p:cNvPr id="3" name="Rettangolo con angoli arrotondati 2">
            <a:extLst>
              <a:ext uri="{FF2B5EF4-FFF2-40B4-BE49-F238E27FC236}">
                <a16:creationId xmlns:a16="http://schemas.microsoft.com/office/drawing/2014/main" id="{187E125C-3847-0A5E-1423-A1CC7D72F22B}"/>
              </a:ext>
            </a:extLst>
          </p:cNvPr>
          <p:cNvSpPr/>
          <p:nvPr/>
        </p:nvSpPr>
        <p:spPr>
          <a:xfrm>
            <a:off x="745236" y="429652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Does the signal have an His peak? </a:t>
            </a:r>
          </a:p>
        </p:txBody>
      </p:sp>
      <p:sp>
        <p:nvSpPr>
          <p:cNvPr id="6" name="Rettangolo 5">
            <a:extLst>
              <a:ext uri="{FF2B5EF4-FFF2-40B4-BE49-F238E27FC236}">
                <a16:creationId xmlns:a16="http://schemas.microsoft.com/office/drawing/2014/main" id="{27C7E533-25B4-11AD-3FD3-26377F6DDABC}"/>
              </a:ext>
            </a:extLst>
          </p:cNvPr>
          <p:cNvSpPr/>
          <p:nvPr/>
        </p:nvSpPr>
        <p:spPr>
          <a:xfrm>
            <a:off x="1175004" y="597514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7" name="Rettangolo 6">
            <a:extLst>
              <a:ext uri="{FF2B5EF4-FFF2-40B4-BE49-F238E27FC236}">
                <a16:creationId xmlns:a16="http://schemas.microsoft.com/office/drawing/2014/main" id="{CC74841B-FFAD-F4CA-B8C3-B13370EF906C}"/>
              </a:ext>
            </a:extLst>
          </p:cNvPr>
          <p:cNvSpPr/>
          <p:nvPr/>
        </p:nvSpPr>
        <p:spPr>
          <a:xfrm>
            <a:off x="3820105" y="5975144"/>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sp>
        <p:nvSpPr>
          <p:cNvPr id="8" name="Rettangolo 7">
            <a:extLst>
              <a:ext uri="{FF2B5EF4-FFF2-40B4-BE49-F238E27FC236}">
                <a16:creationId xmlns:a16="http://schemas.microsoft.com/office/drawing/2014/main" id="{005B9E14-1B34-4943-BE30-636B5FB9E0FC}"/>
              </a:ext>
            </a:extLst>
          </p:cNvPr>
          <p:cNvSpPr/>
          <p:nvPr/>
        </p:nvSpPr>
        <p:spPr>
          <a:xfrm>
            <a:off x="5950383" y="4475782"/>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cxnSp>
        <p:nvCxnSpPr>
          <p:cNvPr id="14" name="Connettore 2 13">
            <a:extLst>
              <a:ext uri="{FF2B5EF4-FFF2-40B4-BE49-F238E27FC236}">
                <a16:creationId xmlns:a16="http://schemas.microsoft.com/office/drawing/2014/main" id="{18ECF7B6-1BB7-A916-2121-A37CEFDBAC50}"/>
              </a:ext>
            </a:extLst>
          </p:cNvPr>
          <p:cNvCxnSpPr>
            <a:stCxn id="3" idx="2"/>
            <a:endCxn id="6" idx="0"/>
          </p:cNvCxnSpPr>
          <p:nvPr/>
        </p:nvCxnSpPr>
        <p:spPr>
          <a:xfrm>
            <a:off x="1540764" y="4881741"/>
            <a:ext cx="0" cy="1093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782DEDFA-C17F-6846-1619-8AAA3F7733AF}"/>
              </a:ext>
            </a:extLst>
          </p:cNvPr>
          <p:cNvCxnSpPr>
            <a:cxnSpLocks/>
            <a:stCxn id="3" idx="3"/>
            <a:endCxn id="26" idx="1"/>
          </p:cNvCxnSpPr>
          <p:nvPr/>
        </p:nvCxnSpPr>
        <p:spPr>
          <a:xfrm>
            <a:off x="2336292" y="4589133"/>
            <a:ext cx="854786" cy="10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EFEF62D9-5637-863C-9215-4EAA0FD5672C}"/>
              </a:ext>
            </a:extLst>
          </p:cNvPr>
          <p:cNvCxnSpPr>
            <a:cxnSpLocks/>
            <a:stCxn id="26" idx="3"/>
            <a:endCxn id="8" idx="1"/>
          </p:cNvCxnSpPr>
          <p:nvPr/>
        </p:nvCxnSpPr>
        <p:spPr>
          <a:xfrm>
            <a:off x="5180653" y="4599291"/>
            <a:ext cx="769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072955DF-711E-581B-8071-D17CEED3CC4A}"/>
              </a:ext>
            </a:extLst>
          </p:cNvPr>
          <p:cNvCxnSpPr>
            <a:cxnSpLocks/>
            <a:stCxn id="26" idx="2"/>
            <a:endCxn id="7" idx="0"/>
          </p:cNvCxnSpPr>
          <p:nvPr/>
        </p:nvCxnSpPr>
        <p:spPr>
          <a:xfrm flipH="1">
            <a:off x="4185865" y="4898131"/>
            <a:ext cx="1" cy="1077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CasellaDiTesto 31">
            <a:extLst>
              <a:ext uri="{FF2B5EF4-FFF2-40B4-BE49-F238E27FC236}">
                <a16:creationId xmlns:a16="http://schemas.microsoft.com/office/drawing/2014/main" id="{0C4FF603-FA87-5936-2828-AE907E7E62D8}"/>
              </a:ext>
            </a:extLst>
          </p:cNvPr>
          <p:cNvSpPr txBox="1"/>
          <p:nvPr/>
        </p:nvSpPr>
        <p:spPr>
          <a:xfrm>
            <a:off x="2496478" y="4296525"/>
            <a:ext cx="505968" cy="307777"/>
          </a:xfrm>
          <a:prstGeom prst="rect">
            <a:avLst/>
          </a:prstGeom>
          <a:noFill/>
        </p:spPr>
        <p:txBody>
          <a:bodyPr wrap="square" rtlCol="0">
            <a:spAutoFit/>
          </a:bodyPr>
          <a:lstStyle/>
          <a:p>
            <a:r>
              <a:rPr lang="it-IT" sz="1400" dirty="0"/>
              <a:t>No</a:t>
            </a:r>
          </a:p>
        </p:txBody>
      </p:sp>
      <p:sp>
        <p:nvSpPr>
          <p:cNvPr id="33" name="CasellaDiTesto 32">
            <a:extLst>
              <a:ext uri="{FF2B5EF4-FFF2-40B4-BE49-F238E27FC236}">
                <a16:creationId xmlns:a16="http://schemas.microsoft.com/office/drawing/2014/main" id="{949D3A79-B544-1931-DC39-7360EBEDA7B0}"/>
              </a:ext>
            </a:extLst>
          </p:cNvPr>
          <p:cNvSpPr txBox="1"/>
          <p:nvPr/>
        </p:nvSpPr>
        <p:spPr>
          <a:xfrm>
            <a:off x="5309356" y="4281356"/>
            <a:ext cx="505968" cy="307777"/>
          </a:xfrm>
          <a:prstGeom prst="rect">
            <a:avLst/>
          </a:prstGeom>
          <a:noFill/>
        </p:spPr>
        <p:txBody>
          <a:bodyPr wrap="square" rtlCol="0">
            <a:spAutoFit/>
          </a:bodyPr>
          <a:lstStyle/>
          <a:p>
            <a:r>
              <a:rPr lang="it-IT" sz="1400" dirty="0"/>
              <a:t>No</a:t>
            </a:r>
          </a:p>
        </p:txBody>
      </p:sp>
      <p:sp>
        <p:nvSpPr>
          <p:cNvPr id="34" name="CasellaDiTesto 33">
            <a:extLst>
              <a:ext uri="{FF2B5EF4-FFF2-40B4-BE49-F238E27FC236}">
                <a16:creationId xmlns:a16="http://schemas.microsoft.com/office/drawing/2014/main" id="{392CEF64-6CC5-5704-BF7E-0342253A067A}"/>
              </a:ext>
            </a:extLst>
          </p:cNvPr>
          <p:cNvSpPr txBox="1"/>
          <p:nvPr/>
        </p:nvSpPr>
        <p:spPr>
          <a:xfrm>
            <a:off x="4185865" y="5367900"/>
            <a:ext cx="505968" cy="307777"/>
          </a:xfrm>
          <a:prstGeom prst="rect">
            <a:avLst/>
          </a:prstGeom>
          <a:noFill/>
        </p:spPr>
        <p:txBody>
          <a:bodyPr wrap="square" rtlCol="0">
            <a:spAutoFit/>
          </a:bodyPr>
          <a:lstStyle/>
          <a:p>
            <a:r>
              <a:rPr lang="en-GB" sz="1400" dirty="0"/>
              <a:t>Yes</a:t>
            </a:r>
          </a:p>
        </p:txBody>
      </p:sp>
      <p:sp>
        <p:nvSpPr>
          <p:cNvPr id="35" name="CasellaDiTesto 34">
            <a:extLst>
              <a:ext uri="{FF2B5EF4-FFF2-40B4-BE49-F238E27FC236}">
                <a16:creationId xmlns:a16="http://schemas.microsoft.com/office/drawing/2014/main" id="{4F9EF3FA-E534-96C1-1B36-893CF67A5091}"/>
              </a:ext>
            </a:extLst>
          </p:cNvPr>
          <p:cNvSpPr txBox="1"/>
          <p:nvPr/>
        </p:nvSpPr>
        <p:spPr>
          <a:xfrm>
            <a:off x="1527613" y="5364317"/>
            <a:ext cx="505968" cy="307777"/>
          </a:xfrm>
          <a:prstGeom prst="rect">
            <a:avLst/>
          </a:prstGeom>
          <a:noFill/>
        </p:spPr>
        <p:txBody>
          <a:bodyPr wrap="square" rtlCol="0">
            <a:spAutoFit/>
          </a:bodyPr>
          <a:lstStyle/>
          <a:p>
            <a:r>
              <a:rPr lang="en-GB" sz="1400" dirty="0"/>
              <a:t>Yes</a:t>
            </a:r>
          </a:p>
        </p:txBody>
      </p:sp>
      <p:sp>
        <p:nvSpPr>
          <p:cNvPr id="36" name="Rettangolo con angoli arrotondati 35">
            <a:extLst>
              <a:ext uri="{FF2B5EF4-FFF2-40B4-BE49-F238E27FC236}">
                <a16:creationId xmlns:a16="http://schemas.microsoft.com/office/drawing/2014/main" id="{B1F8014A-E36B-3E14-ADCC-EF2DE426483D}"/>
              </a:ext>
            </a:extLst>
          </p:cNvPr>
          <p:cNvSpPr/>
          <p:nvPr/>
        </p:nvSpPr>
        <p:spPr>
          <a:xfrm>
            <a:off x="8816340" y="1980839"/>
            <a:ext cx="2331720" cy="7806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Applied on both filtered and not filtered signals</a:t>
            </a:r>
          </a:p>
        </p:txBody>
      </p:sp>
      <p:sp>
        <p:nvSpPr>
          <p:cNvPr id="45" name="Rettangolo con angoli arrotondati 44">
            <a:extLst>
              <a:ext uri="{FF2B5EF4-FFF2-40B4-BE49-F238E27FC236}">
                <a16:creationId xmlns:a16="http://schemas.microsoft.com/office/drawing/2014/main" id="{2A87283E-9E94-842B-0BAB-335FDA26E6A2}"/>
              </a:ext>
            </a:extLst>
          </p:cNvPr>
          <p:cNvSpPr/>
          <p:nvPr/>
        </p:nvSpPr>
        <p:spPr>
          <a:xfrm>
            <a:off x="8107832" y="4282679"/>
            <a:ext cx="3863339" cy="16924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dirty="0"/>
              <a:t>NB: in this way MAP B, </a:t>
            </a:r>
            <a:r>
              <a:rPr lang="en-GB" sz="1200" b="1" dirty="0"/>
              <a:t>effective</a:t>
            </a:r>
            <a:r>
              <a:rPr lang="en-GB" sz="1200" dirty="0"/>
              <a:t>, is </a:t>
            </a:r>
            <a:r>
              <a:rPr lang="en-GB" sz="1200" b="1" dirty="0"/>
              <a:t>harder</a:t>
            </a:r>
            <a:r>
              <a:rPr lang="en-GB" sz="1200" dirty="0"/>
              <a:t> to </a:t>
            </a:r>
            <a:r>
              <a:rPr lang="en-GB" sz="1200" b="1" dirty="0"/>
              <a:t>be</a:t>
            </a:r>
            <a:r>
              <a:rPr lang="en-GB" sz="1200" dirty="0"/>
              <a:t> </a:t>
            </a:r>
            <a:r>
              <a:rPr lang="en-GB" sz="1200" b="1" dirty="0"/>
              <a:t>chosen</a:t>
            </a:r>
            <a:r>
              <a:rPr lang="en-GB" sz="1200" dirty="0"/>
              <a:t>, leading to a more </a:t>
            </a:r>
            <a:r>
              <a:rPr lang="en-GB" sz="1200" b="1" dirty="0"/>
              <a:t>“conservative”</a:t>
            </a:r>
            <a:r>
              <a:rPr lang="en-GB" sz="1200" dirty="0"/>
              <a:t> </a:t>
            </a:r>
            <a:r>
              <a:rPr lang="en-GB" sz="1200" b="1" dirty="0"/>
              <a:t>algorithm</a:t>
            </a:r>
            <a:r>
              <a:rPr lang="en-GB" sz="1200" dirty="0"/>
              <a:t>, as is should be the surgeon. </a:t>
            </a:r>
          </a:p>
          <a:p>
            <a:r>
              <a:rPr lang="en-GB" sz="1200" dirty="0"/>
              <a:t>MAP A, </a:t>
            </a:r>
            <a:r>
              <a:rPr lang="en-GB" sz="1200" b="1" dirty="0"/>
              <a:t>indifferent</a:t>
            </a:r>
            <a:r>
              <a:rPr lang="en-GB" sz="1200" dirty="0"/>
              <a:t>, is chosen if the atrial peak is higher than the ventricular one.</a:t>
            </a:r>
          </a:p>
          <a:p>
            <a:r>
              <a:rPr lang="en-GB" sz="1200" dirty="0"/>
              <a:t>Finally, MAP C, </a:t>
            </a:r>
            <a:r>
              <a:rPr lang="en-GB" sz="1200" b="1" dirty="0"/>
              <a:t>dangerous</a:t>
            </a:r>
            <a:r>
              <a:rPr lang="en-GB" sz="1200" dirty="0"/>
              <a:t>, is chosen as </a:t>
            </a:r>
            <a:r>
              <a:rPr lang="en-GB" sz="1200" b="1" dirty="0"/>
              <a:t>first</a:t>
            </a:r>
            <a:r>
              <a:rPr lang="en-GB" sz="1200" dirty="0"/>
              <a:t> </a:t>
            </a:r>
            <a:r>
              <a:rPr lang="en-GB" sz="1200" b="1" dirty="0"/>
              <a:t>one</a:t>
            </a:r>
            <a:r>
              <a:rPr lang="en-GB" sz="1200" dirty="0"/>
              <a:t> if there’s an </a:t>
            </a:r>
            <a:r>
              <a:rPr lang="en-GB" sz="1200" b="1" dirty="0"/>
              <a:t>over-threshold</a:t>
            </a:r>
            <a:r>
              <a:rPr lang="en-GB" sz="1200" dirty="0"/>
              <a:t> </a:t>
            </a:r>
            <a:r>
              <a:rPr lang="en-GB" sz="1200" b="1" dirty="0"/>
              <a:t>peak </a:t>
            </a:r>
            <a:r>
              <a:rPr lang="en-GB" sz="1200" dirty="0"/>
              <a:t> into the </a:t>
            </a:r>
            <a:r>
              <a:rPr lang="en-GB" sz="1200" b="1" dirty="0"/>
              <a:t>His</a:t>
            </a:r>
            <a:r>
              <a:rPr lang="en-GB" sz="1200" dirty="0"/>
              <a:t> bundle.</a:t>
            </a:r>
          </a:p>
        </p:txBody>
      </p:sp>
      <p:sp>
        <p:nvSpPr>
          <p:cNvPr id="26" name="Rettangolo con angoli arrotondati 25">
            <a:extLst>
              <a:ext uri="{FF2B5EF4-FFF2-40B4-BE49-F238E27FC236}">
                <a16:creationId xmlns:a16="http://schemas.microsoft.com/office/drawing/2014/main" id="{D0ED1A5E-1EBD-CA70-9475-20C2CEBF59BF}"/>
              </a:ext>
            </a:extLst>
          </p:cNvPr>
          <p:cNvSpPr/>
          <p:nvPr/>
        </p:nvSpPr>
        <p:spPr>
          <a:xfrm>
            <a:off x="3191078" y="4300451"/>
            <a:ext cx="1989575"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ventricular peak lower than atrial one?</a:t>
            </a:r>
          </a:p>
        </p:txBody>
      </p:sp>
    </p:spTree>
    <p:extLst>
      <p:ext uri="{BB962C8B-B14F-4D97-AF65-F5344CB8AC3E}">
        <p14:creationId xmlns:p14="http://schemas.microsoft.com/office/powerpoint/2010/main" val="79612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909DA-E8D2-3455-2149-0284D8679EA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C4FC968-CCA5-2432-6448-B5125EB2EDAE}"/>
              </a:ext>
            </a:extLst>
          </p:cNvPr>
          <p:cNvSpPr>
            <a:spLocks noGrp="1"/>
          </p:cNvSpPr>
          <p:nvPr>
            <p:ph type="title"/>
          </p:nvPr>
        </p:nvSpPr>
        <p:spPr>
          <a:xfrm>
            <a:off x="838200" y="209292"/>
            <a:ext cx="9905460" cy="971551"/>
          </a:xfrm>
        </p:spPr>
        <p:txBody>
          <a:bodyPr>
            <a:normAutofit/>
          </a:bodyPr>
          <a:lstStyle/>
          <a:p>
            <a:r>
              <a:rPr lang="en-US" sz="3600" dirty="0"/>
              <a:t>Heuristic classifier: pseudo code</a:t>
            </a:r>
          </a:p>
        </p:txBody>
      </p:sp>
      <p:sp>
        <p:nvSpPr>
          <p:cNvPr id="4" name="Segnaposto numero diapositiva 3">
            <a:extLst>
              <a:ext uri="{FF2B5EF4-FFF2-40B4-BE49-F238E27FC236}">
                <a16:creationId xmlns:a16="http://schemas.microsoft.com/office/drawing/2014/main" id="{E6D1120F-360E-CA01-FBE0-3218DC89FE98}"/>
              </a:ext>
            </a:extLst>
          </p:cNvPr>
          <p:cNvSpPr>
            <a:spLocks noGrp="1"/>
          </p:cNvSpPr>
          <p:nvPr>
            <p:ph type="sldNum" sz="quarter" idx="12"/>
          </p:nvPr>
        </p:nvSpPr>
        <p:spPr/>
        <p:txBody>
          <a:bodyPr/>
          <a:lstStyle/>
          <a:p>
            <a:fld id="{2FA0223F-D95A-431D-9A71-EDA7FA0C2F5B}" type="slidenum">
              <a:rPr lang="en-US" smtClean="0"/>
              <a:t>13</a:t>
            </a:fld>
            <a:endParaRPr lang="en-US"/>
          </a:p>
        </p:txBody>
      </p:sp>
      <p:sp>
        <p:nvSpPr>
          <p:cNvPr id="27" name="Rettangolo 26">
            <a:extLst>
              <a:ext uri="{FF2B5EF4-FFF2-40B4-BE49-F238E27FC236}">
                <a16:creationId xmlns:a16="http://schemas.microsoft.com/office/drawing/2014/main" id="{8ED6A644-4825-ACE7-24B6-5A276E948BE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1DBE589-F25C-4105-BF52-CF12D63FAD4A}"/>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6A3CE9EE-677E-ACAE-0538-F7234755DCFF}"/>
              </a:ext>
            </a:extLst>
          </p:cNvPr>
          <p:cNvSpPr>
            <a:spLocks noGrp="1"/>
          </p:cNvSpPr>
          <p:nvPr>
            <p:ph idx="1"/>
          </p:nvPr>
        </p:nvSpPr>
        <p:spPr>
          <a:xfrm>
            <a:off x="218694" y="1483770"/>
            <a:ext cx="9743731" cy="4127129"/>
          </a:xfrm>
        </p:spPr>
        <p:txBody>
          <a:bodyPr>
            <a:noAutofit/>
          </a:bodyPr>
          <a:lstStyle/>
          <a:p>
            <a:pPr marL="0" indent="0">
              <a:buNone/>
            </a:pPr>
            <a:r>
              <a:rPr lang="en-US" sz="1600" dirty="0"/>
              <a:t>For each roving trace (post-alignment):</a:t>
            </a:r>
          </a:p>
          <a:p>
            <a:pPr marL="342900" indent="-342900">
              <a:buFont typeface="+mj-lt"/>
              <a:buAutoNum type="arabicPeriod"/>
            </a:pPr>
            <a:r>
              <a:rPr lang="en-US" sz="1600" dirty="0"/>
              <a:t>Divide the trace in three segments:</a:t>
            </a:r>
          </a:p>
          <a:p>
            <a:pPr marL="800100" lvl="1" indent="-342900">
              <a:buFont typeface="+mj-lt"/>
              <a:buAutoNum type="arabicPeriod"/>
            </a:pPr>
            <a:r>
              <a:rPr lang="en-US" sz="1400" dirty="0">
                <a:solidFill>
                  <a:schemeClr val="accent5">
                    <a:lumMod val="75000"/>
                  </a:schemeClr>
                </a:solidFill>
              </a:rPr>
              <a:t>Atrial: t&lt;0.38s</a:t>
            </a:r>
          </a:p>
          <a:p>
            <a:pPr marL="800100" lvl="1" indent="-342900">
              <a:buFont typeface="+mj-lt"/>
              <a:buAutoNum type="arabicPeriod"/>
            </a:pPr>
            <a:r>
              <a:rPr lang="en-US" sz="1400" dirty="0">
                <a:solidFill>
                  <a:schemeClr val="accent6"/>
                </a:solidFill>
              </a:rPr>
              <a:t>Ventricular: after t&gt;0.42</a:t>
            </a:r>
          </a:p>
          <a:p>
            <a:pPr marL="800100" lvl="1" indent="-342900">
              <a:buFont typeface="+mj-lt"/>
              <a:buAutoNum type="arabicPeriod"/>
            </a:pPr>
            <a:r>
              <a:rPr lang="en-US" sz="1400" dirty="0">
                <a:solidFill>
                  <a:srgbClr val="C00000"/>
                </a:solidFill>
              </a:rPr>
              <a:t>His bundle: 0.38&lt;t&lt;0.42</a:t>
            </a:r>
          </a:p>
          <a:p>
            <a:pPr marL="342900" indent="-342900">
              <a:buFont typeface="+mj-lt"/>
              <a:buAutoNum type="arabicPeriod"/>
            </a:pPr>
            <a:r>
              <a:rPr lang="en-US" sz="1600" dirty="0"/>
              <a:t>Compute the absolute value of the segment, then into each (modulus) segment find the maximum:</a:t>
            </a:r>
          </a:p>
          <a:p>
            <a:pPr marL="800100" lvl="1" indent="-342900">
              <a:buFont typeface="+mj-lt"/>
              <a:buAutoNum type="arabicPeriod"/>
            </a:pPr>
            <a:r>
              <a:rPr lang="en-US" sz="1400" dirty="0"/>
              <a:t>For </a:t>
            </a:r>
            <a:r>
              <a:rPr lang="en-US" sz="1400" b="1" dirty="0"/>
              <a:t>atrial</a:t>
            </a:r>
            <a:r>
              <a:rPr lang="en-US" sz="1400" dirty="0"/>
              <a:t> and </a:t>
            </a:r>
            <a:r>
              <a:rPr lang="en-US" sz="1400" b="1" dirty="0"/>
              <a:t>ventricular</a:t>
            </a:r>
            <a:r>
              <a:rPr lang="en-US" sz="1400" dirty="0"/>
              <a:t> phase take the maximum </a:t>
            </a:r>
            <a:r>
              <a:rPr lang="en-US" sz="1400" b="1" dirty="0"/>
              <a:t>as</a:t>
            </a:r>
            <a:r>
              <a:rPr lang="en-US" sz="1400" dirty="0"/>
              <a:t> </a:t>
            </a:r>
            <a:r>
              <a:rPr lang="en-US" sz="1400" b="1" dirty="0"/>
              <a:t>it</a:t>
            </a:r>
            <a:r>
              <a:rPr lang="en-US" sz="1400" dirty="0"/>
              <a:t> </a:t>
            </a:r>
            <a:r>
              <a:rPr lang="en-US" sz="1400" b="1" dirty="0"/>
              <a:t>is</a:t>
            </a:r>
          </a:p>
          <a:p>
            <a:pPr marL="800100" lvl="1" indent="-342900">
              <a:buFont typeface="+mj-lt"/>
              <a:buAutoNum type="arabicPeriod"/>
            </a:pPr>
            <a:r>
              <a:rPr lang="en-US" sz="1400" dirty="0"/>
              <a:t>For </a:t>
            </a:r>
            <a:r>
              <a:rPr lang="en-US" sz="1400" b="1" dirty="0"/>
              <a:t>His</a:t>
            </a:r>
            <a:r>
              <a:rPr lang="en-US" sz="1400" dirty="0"/>
              <a:t> </a:t>
            </a:r>
            <a:r>
              <a:rPr lang="en-US" sz="1400" b="1" dirty="0"/>
              <a:t>phase</a:t>
            </a:r>
            <a:r>
              <a:rPr lang="en-US" sz="1400" dirty="0"/>
              <a:t>, consider the maximum </a:t>
            </a:r>
            <a:r>
              <a:rPr lang="en-US" sz="1400" b="1" dirty="0"/>
              <a:t>significant</a:t>
            </a:r>
            <a:r>
              <a:rPr lang="en-US" sz="1400" dirty="0"/>
              <a:t> </a:t>
            </a:r>
            <a:r>
              <a:rPr lang="en-US" sz="1400" b="1" dirty="0"/>
              <a:t>if</a:t>
            </a:r>
            <a:r>
              <a:rPr lang="en-US" sz="1400" dirty="0"/>
              <a:t> </a:t>
            </a:r>
            <a:r>
              <a:rPr lang="en-US" sz="1400" b="1" dirty="0"/>
              <a:t>higher</a:t>
            </a:r>
            <a:r>
              <a:rPr lang="en-US" sz="1400" dirty="0"/>
              <a:t> </a:t>
            </a:r>
            <a:r>
              <a:rPr lang="en-US" sz="1400" b="1" dirty="0"/>
              <a:t>than</a:t>
            </a:r>
            <a:r>
              <a:rPr lang="en-US" sz="1400" dirty="0"/>
              <a:t> a </a:t>
            </a:r>
            <a:r>
              <a:rPr lang="en-US" sz="1400" b="1" dirty="0"/>
              <a:t>threshold</a:t>
            </a:r>
            <a:r>
              <a:rPr lang="en-US" sz="1400" dirty="0"/>
              <a:t>, </a:t>
            </a:r>
            <a:r>
              <a:rPr lang="en-US" sz="1400" b="1" dirty="0"/>
              <a:t>otherwise</a:t>
            </a:r>
            <a:r>
              <a:rPr lang="en-US" sz="1400" dirty="0"/>
              <a:t> assign </a:t>
            </a:r>
            <a:r>
              <a:rPr lang="en-US" sz="1400" b="1" dirty="0" err="1"/>
              <a:t>NaN</a:t>
            </a:r>
            <a:r>
              <a:rPr lang="en-US" sz="1400" dirty="0"/>
              <a:t> to its value</a:t>
            </a:r>
          </a:p>
          <a:p>
            <a:pPr marL="342900" indent="-342900">
              <a:buFont typeface="+mj-lt"/>
              <a:buAutoNum type="arabicPeriod"/>
            </a:pPr>
            <a:r>
              <a:rPr lang="en-US" sz="1600" dirty="0"/>
              <a:t>Then apply the following set of rules:</a:t>
            </a:r>
          </a:p>
          <a:p>
            <a:pPr marL="800100" lvl="1" indent="-342900">
              <a:buFont typeface="+mj-lt"/>
              <a:buAutoNum type="arabicPeriod"/>
            </a:pPr>
            <a:endParaRPr lang="en-US" sz="1200" dirty="0">
              <a:solidFill>
                <a:schemeClr val="tx2">
                  <a:lumMod val="60000"/>
                  <a:lumOff val="40000"/>
                </a:schemeClr>
              </a:solidFill>
            </a:endParaRPr>
          </a:p>
          <a:p>
            <a:endParaRPr lang="en-US" sz="1600" dirty="0"/>
          </a:p>
        </p:txBody>
      </p:sp>
      <p:sp>
        <p:nvSpPr>
          <p:cNvPr id="3" name="Rettangolo con angoli arrotondati 2">
            <a:extLst>
              <a:ext uri="{FF2B5EF4-FFF2-40B4-BE49-F238E27FC236}">
                <a16:creationId xmlns:a16="http://schemas.microsoft.com/office/drawing/2014/main" id="{66DA0E75-943B-556D-2A66-4EA22EDF72A1}"/>
              </a:ext>
            </a:extLst>
          </p:cNvPr>
          <p:cNvSpPr/>
          <p:nvPr/>
        </p:nvSpPr>
        <p:spPr>
          <a:xfrm>
            <a:off x="390522" y="429652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Does the signal have an His peak? </a:t>
            </a:r>
          </a:p>
        </p:txBody>
      </p:sp>
      <p:sp>
        <p:nvSpPr>
          <p:cNvPr id="6" name="Rettangolo 5">
            <a:extLst>
              <a:ext uri="{FF2B5EF4-FFF2-40B4-BE49-F238E27FC236}">
                <a16:creationId xmlns:a16="http://schemas.microsoft.com/office/drawing/2014/main" id="{1E4EDD05-CA39-6DF0-14B3-66DDD3213C76}"/>
              </a:ext>
            </a:extLst>
          </p:cNvPr>
          <p:cNvSpPr/>
          <p:nvPr/>
        </p:nvSpPr>
        <p:spPr>
          <a:xfrm>
            <a:off x="820290" y="5969192"/>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7" name="Rettangolo 6">
            <a:extLst>
              <a:ext uri="{FF2B5EF4-FFF2-40B4-BE49-F238E27FC236}">
                <a16:creationId xmlns:a16="http://schemas.microsoft.com/office/drawing/2014/main" id="{82872C97-356D-3F4D-466C-038D36989145}"/>
              </a:ext>
            </a:extLst>
          </p:cNvPr>
          <p:cNvSpPr/>
          <p:nvPr/>
        </p:nvSpPr>
        <p:spPr>
          <a:xfrm>
            <a:off x="2794510" y="5970112"/>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sp>
        <p:nvSpPr>
          <p:cNvPr id="8" name="Rettangolo 7">
            <a:extLst>
              <a:ext uri="{FF2B5EF4-FFF2-40B4-BE49-F238E27FC236}">
                <a16:creationId xmlns:a16="http://schemas.microsoft.com/office/drawing/2014/main" id="{FB837C50-E920-3947-1E9C-50018C434217}"/>
              </a:ext>
            </a:extLst>
          </p:cNvPr>
          <p:cNvSpPr/>
          <p:nvPr/>
        </p:nvSpPr>
        <p:spPr>
          <a:xfrm>
            <a:off x="4595794" y="5971634"/>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cxnSp>
        <p:nvCxnSpPr>
          <p:cNvPr id="14" name="Connettore 2 13">
            <a:extLst>
              <a:ext uri="{FF2B5EF4-FFF2-40B4-BE49-F238E27FC236}">
                <a16:creationId xmlns:a16="http://schemas.microsoft.com/office/drawing/2014/main" id="{321A6F28-B046-DDB1-C133-D8010640C7EA}"/>
              </a:ext>
            </a:extLst>
          </p:cNvPr>
          <p:cNvCxnSpPr>
            <a:cxnSpLocks/>
            <a:stCxn id="3" idx="2"/>
            <a:endCxn id="6" idx="0"/>
          </p:cNvCxnSpPr>
          <p:nvPr/>
        </p:nvCxnSpPr>
        <p:spPr>
          <a:xfrm>
            <a:off x="1186050" y="4881741"/>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40C93AA5-C258-154F-858F-D60E77E67C69}"/>
              </a:ext>
            </a:extLst>
          </p:cNvPr>
          <p:cNvCxnSpPr>
            <a:cxnSpLocks/>
            <a:stCxn id="3" idx="3"/>
            <a:endCxn id="26" idx="1"/>
          </p:cNvCxnSpPr>
          <p:nvPr/>
        </p:nvCxnSpPr>
        <p:spPr>
          <a:xfrm>
            <a:off x="1981578" y="4589133"/>
            <a:ext cx="411612"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A24B7B33-2A02-3767-3E72-325F6CD68953}"/>
              </a:ext>
            </a:extLst>
          </p:cNvPr>
          <p:cNvCxnSpPr>
            <a:cxnSpLocks/>
            <a:stCxn id="19" idx="2"/>
            <a:endCxn id="8" idx="0"/>
          </p:cNvCxnSpPr>
          <p:nvPr/>
        </p:nvCxnSpPr>
        <p:spPr>
          <a:xfrm>
            <a:off x="4961554" y="4894205"/>
            <a:ext cx="0" cy="10774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12595AA1-7652-A1BD-1930-7663B046C851}"/>
              </a:ext>
            </a:extLst>
          </p:cNvPr>
          <p:cNvCxnSpPr>
            <a:cxnSpLocks/>
            <a:stCxn id="26" idx="2"/>
            <a:endCxn id="7" idx="0"/>
          </p:cNvCxnSpPr>
          <p:nvPr/>
        </p:nvCxnSpPr>
        <p:spPr>
          <a:xfrm flipH="1">
            <a:off x="3160270" y="4894205"/>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CasellaDiTesto 31">
            <a:extLst>
              <a:ext uri="{FF2B5EF4-FFF2-40B4-BE49-F238E27FC236}">
                <a16:creationId xmlns:a16="http://schemas.microsoft.com/office/drawing/2014/main" id="{E7437D97-CDF5-D0C1-699E-F6645B4EC535}"/>
              </a:ext>
            </a:extLst>
          </p:cNvPr>
          <p:cNvSpPr txBox="1"/>
          <p:nvPr/>
        </p:nvSpPr>
        <p:spPr>
          <a:xfrm>
            <a:off x="2003598" y="4271056"/>
            <a:ext cx="505968" cy="307777"/>
          </a:xfrm>
          <a:prstGeom prst="rect">
            <a:avLst/>
          </a:prstGeom>
          <a:noFill/>
        </p:spPr>
        <p:txBody>
          <a:bodyPr wrap="square" rtlCol="0">
            <a:spAutoFit/>
          </a:bodyPr>
          <a:lstStyle/>
          <a:p>
            <a:r>
              <a:rPr lang="it-IT" sz="1400" dirty="0"/>
              <a:t>No</a:t>
            </a:r>
          </a:p>
        </p:txBody>
      </p:sp>
      <p:sp>
        <p:nvSpPr>
          <p:cNvPr id="33" name="CasellaDiTesto 32">
            <a:extLst>
              <a:ext uri="{FF2B5EF4-FFF2-40B4-BE49-F238E27FC236}">
                <a16:creationId xmlns:a16="http://schemas.microsoft.com/office/drawing/2014/main" id="{5A3C9DDB-FBD6-F876-3985-8199BF7F9424}"/>
              </a:ext>
            </a:extLst>
          </p:cNvPr>
          <p:cNvSpPr txBox="1"/>
          <p:nvPr/>
        </p:nvSpPr>
        <p:spPr>
          <a:xfrm>
            <a:off x="3924718" y="4296525"/>
            <a:ext cx="505968" cy="307777"/>
          </a:xfrm>
          <a:prstGeom prst="rect">
            <a:avLst/>
          </a:prstGeom>
          <a:noFill/>
        </p:spPr>
        <p:txBody>
          <a:bodyPr wrap="square" rtlCol="0">
            <a:spAutoFit/>
          </a:bodyPr>
          <a:lstStyle/>
          <a:p>
            <a:r>
              <a:rPr lang="it-IT" sz="1400" dirty="0"/>
              <a:t>No</a:t>
            </a:r>
          </a:p>
        </p:txBody>
      </p:sp>
      <p:sp>
        <p:nvSpPr>
          <p:cNvPr id="34" name="CasellaDiTesto 33">
            <a:extLst>
              <a:ext uri="{FF2B5EF4-FFF2-40B4-BE49-F238E27FC236}">
                <a16:creationId xmlns:a16="http://schemas.microsoft.com/office/drawing/2014/main" id="{F93AC450-7BEB-BA28-58DE-D39E15618B68}"/>
              </a:ext>
            </a:extLst>
          </p:cNvPr>
          <p:cNvSpPr txBox="1"/>
          <p:nvPr/>
        </p:nvSpPr>
        <p:spPr>
          <a:xfrm>
            <a:off x="3139342" y="5415317"/>
            <a:ext cx="505968" cy="307777"/>
          </a:xfrm>
          <a:prstGeom prst="rect">
            <a:avLst/>
          </a:prstGeom>
          <a:noFill/>
        </p:spPr>
        <p:txBody>
          <a:bodyPr wrap="square" rtlCol="0">
            <a:spAutoFit/>
          </a:bodyPr>
          <a:lstStyle/>
          <a:p>
            <a:r>
              <a:rPr lang="en-GB" sz="1400" dirty="0"/>
              <a:t>Yes</a:t>
            </a:r>
          </a:p>
        </p:txBody>
      </p:sp>
      <p:sp>
        <p:nvSpPr>
          <p:cNvPr id="35" name="CasellaDiTesto 34">
            <a:extLst>
              <a:ext uri="{FF2B5EF4-FFF2-40B4-BE49-F238E27FC236}">
                <a16:creationId xmlns:a16="http://schemas.microsoft.com/office/drawing/2014/main" id="{0849EED3-ADFD-EAC0-BA29-76BE75D010BB}"/>
              </a:ext>
            </a:extLst>
          </p:cNvPr>
          <p:cNvSpPr txBox="1"/>
          <p:nvPr/>
        </p:nvSpPr>
        <p:spPr>
          <a:xfrm>
            <a:off x="1205248" y="5364561"/>
            <a:ext cx="505968" cy="307777"/>
          </a:xfrm>
          <a:prstGeom prst="rect">
            <a:avLst/>
          </a:prstGeom>
          <a:noFill/>
        </p:spPr>
        <p:txBody>
          <a:bodyPr wrap="square" rtlCol="0">
            <a:spAutoFit/>
          </a:bodyPr>
          <a:lstStyle/>
          <a:p>
            <a:r>
              <a:rPr lang="en-GB" sz="1400" dirty="0"/>
              <a:t>Yes</a:t>
            </a:r>
          </a:p>
        </p:txBody>
      </p:sp>
      <p:sp>
        <p:nvSpPr>
          <p:cNvPr id="45" name="Rettangolo con angoli arrotondati 44">
            <a:extLst>
              <a:ext uri="{FF2B5EF4-FFF2-40B4-BE49-F238E27FC236}">
                <a16:creationId xmlns:a16="http://schemas.microsoft.com/office/drawing/2014/main" id="{81FFB696-E2F0-209D-A950-71BC8A2AFFC6}"/>
              </a:ext>
            </a:extLst>
          </p:cNvPr>
          <p:cNvSpPr/>
          <p:nvPr/>
        </p:nvSpPr>
        <p:spPr>
          <a:xfrm>
            <a:off x="9062289" y="4283529"/>
            <a:ext cx="2982617" cy="193948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dirty="0"/>
              <a:t>NB: in this way MAP B, </a:t>
            </a:r>
            <a:r>
              <a:rPr lang="en-GB" sz="1200" b="1" dirty="0"/>
              <a:t>effective</a:t>
            </a:r>
            <a:r>
              <a:rPr lang="en-GB" sz="1200" dirty="0"/>
              <a:t>, is </a:t>
            </a:r>
            <a:r>
              <a:rPr lang="en-GB" sz="1200" b="1" dirty="0"/>
              <a:t>harder</a:t>
            </a:r>
            <a:r>
              <a:rPr lang="en-GB" sz="1200" dirty="0"/>
              <a:t> to </a:t>
            </a:r>
            <a:r>
              <a:rPr lang="en-GB" sz="1200" b="1" dirty="0"/>
              <a:t>be</a:t>
            </a:r>
            <a:r>
              <a:rPr lang="en-GB" sz="1200" dirty="0"/>
              <a:t> </a:t>
            </a:r>
            <a:r>
              <a:rPr lang="en-GB" sz="1200" b="1" dirty="0"/>
              <a:t>chosen</a:t>
            </a:r>
            <a:r>
              <a:rPr lang="en-GB" sz="1200" dirty="0"/>
              <a:t>, leading to a more </a:t>
            </a:r>
            <a:r>
              <a:rPr lang="en-GB" sz="1200" b="1" dirty="0"/>
              <a:t>“conservative”</a:t>
            </a:r>
            <a:r>
              <a:rPr lang="en-GB" sz="1200" dirty="0"/>
              <a:t> </a:t>
            </a:r>
            <a:r>
              <a:rPr lang="en-GB" sz="1200" b="1" dirty="0"/>
              <a:t>algorithm</a:t>
            </a:r>
            <a:r>
              <a:rPr lang="en-GB" sz="1200" dirty="0"/>
              <a:t>, as is should be the surgeon. </a:t>
            </a:r>
          </a:p>
          <a:p>
            <a:r>
              <a:rPr lang="en-GB" sz="1200" dirty="0"/>
              <a:t>MAP A, </a:t>
            </a:r>
            <a:r>
              <a:rPr lang="en-GB" sz="1200" b="1" dirty="0"/>
              <a:t>indifferent</a:t>
            </a:r>
            <a:r>
              <a:rPr lang="en-GB" sz="1200" dirty="0"/>
              <a:t>, is chosen  if atrial peak is higher than the threshold or if the higher than the ventricular one.</a:t>
            </a:r>
          </a:p>
          <a:p>
            <a:r>
              <a:rPr lang="en-GB" sz="1200" dirty="0"/>
              <a:t>Finally, MAP C, </a:t>
            </a:r>
            <a:r>
              <a:rPr lang="en-GB" sz="1200" b="1" dirty="0"/>
              <a:t>dangerous</a:t>
            </a:r>
            <a:r>
              <a:rPr lang="en-GB" sz="1200" dirty="0"/>
              <a:t>, is chosen as </a:t>
            </a:r>
            <a:r>
              <a:rPr lang="en-GB" sz="1200" b="1" dirty="0"/>
              <a:t>first</a:t>
            </a:r>
            <a:r>
              <a:rPr lang="en-GB" sz="1200" dirty="0"/>
              <a:t> </a:t>
            </a:r>
            <a:r>
              <a:rPr lang="en-GB" sz="1200" b="1" dirty="0"/>
              <a:t>one</a:t>
            </a:r>
            <a:r>
              <a:rPr lang="en-GB" sz="1200" dirty="0"/>
              <a:t> if there’s an </a:t>
            </a:r>
            <a:r>
              <a:rPr lang="en-GB" sz="1200" b="1" dirty="0"/>
              <a:t>over-threshold</a:t>
            </a:r>
            <a:r>
              <a:rPr lang="en-GB" sz="1200" dirty="0"/>
              <a:t> </a:t>
            </a:r>
            <a:r>
              <a:rPr lang="en-GB" sz="1200" b="1" dirty="0"/>
              <a:t>peak </a:t>
            </a:r>
            <a:r>
              <a:rPr lang="en-GB" sz="1200" dirty="0"/>
              <a:t> into the </a:t>
            </a:r>
            <a:r>
              <a:rPr lang="en-GB" sz="1200" b="1" dirty="0"/>
              <a:t>His</a:t>
            </a:r>
            <a:r>
              <a:rPr lang="en-GB" sz="1200" dirty="0"/>
              <a:t> bundle.</a:t>
            </a:r>
          </a:p>
        </p:txBody>
      </p:sp>
      <p:sp>
        <p:nvSpPr>
          <p:cNvPr id="26" name="Rettangolo con angoli arrotondati 25">
            <a:extLst>
              <a:ext uri="{FF2B5EF4-FFF2-40B4-BE49-F238E27FC236}">
                <a16:creationId xmlns:a16="http://schemas.microsoft.com/office/drawing/2014/main" id="{698449B6-0691-FB20-2748-A9020EAAEF1E}"/>
              </a:ext>
            </a:extLst>
          </p:cNvPr>
          <p:cNvSpPr/>
          <p:nvPr/>
        </p:nvSpPr>
        <p:spPr>
          <a:xfrm>
            <a:off x="2393190" y="4296525"/>
            <a:ext cx="1534161"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 peak &gt; 0.5 mV?</a:t>
            </a:r>
          </a:p>
        </p:txBody>
      </p:sp>
      <p:sp>
        <p:nvSpPr>
          <p:cNvPr id="19" name="Rettangolo con angoli arrotondati 18">
            <a:extLst>
              <a:ext uri="{FF2B5EF4-FFF2-40B4-BE49-F238E27FC236}">
                <a16:creationId xmlns:a16="http://schemas.microsoft.com/office/drawing/2014/main" id="{67979E96-43A3-7D4C-E1E4-DAD04E196946}"/>
              </a:ext>
            </a:extLst>
          </p:cNvPr>
          <p:cNvSpPr/>
          <p:nvPr/>
        </p:nvSpPr>
        <p:spPr>
          <a:xfrm>
            <a:off x="4342616" y="4296525"/>
            <a:ext cx="1237876"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0.1&lt; atrial peak&lt;0.3 ?</a:t>
            </a:r>
          </a:p>
        </p:txBody>
      </p:sp>
      <p:sp>
        <p:nvSpPr>
          <p:cNvPr id="23" name="Rettangolo con angoli arrotondati 22">
            <a:extLst>
              <a:ext uri="{FF2B5EF4-FFF2-40B4-BE49-F238E27FC236}">
                <a16:creationId xmlns:a16="http://schemas.microsoft.com/office/drawing/2014/main" id="{196E767D-28EE-023B-1370-A1999ADD6629}"/>
              </a:ext>
            </a:extLst>
          </p:cNvPr>
          <p:cNvSpPr/>
          <p:nvPr/>
        </p:nvSpPr>
        <p:spPr>
          <a:xfrm>
            <a:off x="5966065" y="4299812"/>
            <a:ext cx="1627633"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atrial peak &gt; ventricular peak?</a:t>
            </a:r>
          </a:p>
        </p:txBody>
      </p:sp>
      <p:cxnSp>
        <p:nvCxnSpPr>
          <p:cNvPr id="38" name="Connettore 2 37">
            <a:extLst>
              <a:ext uri="{FF2B5EF4-FFF2-40B4-BE49-F238E27FC236}">
                <a16:creationId xmlns:a16="http://schemas.microsoft.com/office/drawing/2014/main" id="{6E8D07EA-4633-BB77-20E5-E17E2833D1C0}"/>
              </a:ext>
            </a:extLst>
          </p:cNvPr>
          <p:cNvCxnSpPr>
            <a:cxnSpLocks/>
            <a:stCxn id="26" idx="3"/>
            <a:endCxn id="19" idx="1"/>
          </p:cNvCxnSpPr>
          <p:nvPr/>
        </p:nvCxnSpPr>
        <p:spPr>
          <a:xfrm>
            <a:off x="3927351" y="4595365"/>
            <a:ext cx="4152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a:extLst>
              <a:ext uri="{FF2B5EF4-FFF2-40B4-BE49-F238E27FC236}">
                <a16:creationId xmlns:a16="http://schemas.microsoft.com/office/drawing/2014/main" id="{E84774C7-9494-5113-943E-99FEA1B10E8A}"/>
              </a:ext>
            </a:extLst>
          </p:cNvPr>
          <p:cNvCxnSpPr>
            <a:cxnSpLocks/>
            <a:stCxn id="19" idx="3"/>
            <a:endCxn id="23" idx="1"/>
          </p:cNvCxnSpPr>
          <p:nvPr/>
        </p:nvCxnSpPr>
        <p:spPr>
          <a:xfrm>
            <a:off x="5580492" y="4595365"/>
            <a:ext cx="385573" cy="3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CasellaDiTesto 55">
            <a:extLst>
              <a:ext uri="{FF2B5EF4-FFF2-40B4-BE49-F238E27FC236}">
                <a16:creationId xmlns:a16="http://schemas.microsoft.com/office/drawing/2014/main" id="{0F71B412-A3A6-1684-1719-D9F462CDD70A}"/>
              </a:ext>
            </a:extLst>
          </p:cNvPr>
          <p:cNvSpPr txBox="1"/>
          <p:nvPr/>
        </p:nvSpPr>
        <p:spPr>
          <a:xfrm>
            <a:off x="5574164" y="4271055"/>
            <a:ext cx="505968" cy="307777"/>
          </a:xfrm>
          <a:prstGeom prst="rect">
            <a:avLst/>
          </a:prstGeom>
          <a:noFill/>
        </p:spPr>
        <p:txBody>
          <a:bodyPr wrap="square" rtlCol="0">
            <a:spAutoFit/>
          </a:bodyPr>
          <a:lstStyle/>
          <a:p>
            <a:r>
              <a:rPr lang="it-IT" sz="1400" dirty="0"/>
              <a:t>No</a:t>
            </a:r>
          </a:p>
        </p:txBody>
      </p:sp>
      <p:sp>
        <p:nvSpPr>
          <p:cNvPr id="61" name="CasellaDiTesto 60">
            <a:extLst>
              <a:ext uri="{FF2B5EF4-FFF2-40B4-BE49-F238E27FC236}">
                <a16:creationId xmlns:a16="http://schemas.microsoft.com/office/drawing/2014/main" id="{46E31AEE-1520-2E57-96BD-70CD991D8948}"/>
              </a:ext>
            </a:extLst>
          </p:cNvPr>
          <p:cNvSpPr txBox="1"/>
          <p:nvPr/>
        </p:nvSpPr>
        <p:spPr>
          <a:xfrm>
            <a:off x="4992119" y="5412935"/>
            <a:ext cx="505968" cy="307777"/>
          </a:xfrm>
          <a:prstGeom prst="rect">
            <a:avLst/>
          </a:prstGeom>
          <a:noFill/>
        </p:spPr>
        <p:txBody>
          <a:bodyPr wrap="square" rtlCol="0">
            <a:spAutoFit/>
          </a:bodyPr>
          <a:lstStyle/>
          <a:p>
            <a:r>
              <a:rPr lang="en-GB" sz="1400" dirty="0"/>
              <a:t>Yes</a:t>
            </a:r>
          </a:p>
        </p:txBody>
      </p:sp>
      <p:sp>
        <p:nvSpPr>
          <p:cNvPr id="62" name="Rettangolo 61">
            <a:extLst>
              <a:ext uri="{FF2B5EF4-FFF2-40B4-BE49-F238E27FC236}">
                <a16:creationId xmlns:a16="http://schemas.microsoft.com/office/drawing/2014/main" id="{D07C5BB2-2D9B-23DE-63E1-B4C24887D246}"/>
              </a:ext>
            </a:extLst>
          </p:cNvPr>
          <p:cNvSpPr/>
          <p:nvPr/>
        </p:nvSpPr>
        <p:spPr>
          <a:xfrm>
            <a:off x="6414121" y="5975994"/>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3" name="Connettore 2 62">
            <a:extLst>
              <a:ext uri="{FF2B5EF4-FFF2-40B4-BE49-F238E27FC236}">
                <a16:creationId xmlns:a16="http://schemas.microsoft.com/office/drawing/2014/main" id="{7FF34B99-BC75-E621-1EAB-46337F79C48C}"/>
              </a:ext>
            </a:extLst>
          </p:cNvPr>
          <p:cNvCxnSpPr>
            <a:cxnSpLocks/>
            <a:stCxn id="23" idx="2"/>
            <a:endCxn id="62" idx="0"/>
          </p:cNvCxnSpPr>
          <p:nvPr/>
        </p:nvCxnSpPr>
        <p:spPr>
          <a:xfrm flipH="1">
            <a:off x="6779881" y="4897492"/>
            <a:ext cx="1" cy="1078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CasellaDiTesto 66">
            <a:extLst>
              <a:ext uri="{FF2B5EF4-FFF2-40B4-BE49-F238E27FC236}">
                <a16:creationId xmlns:a16="http://schemas.microsoft.com/office/drawing/2014/main" id="{B43B09C6-EEB5-CDAD-7AD5-1F0C94A0FA7C}"/>
              </a:ext>
            </a:extLst>
          </p:cNvPr>
          <p:cNvSpPr txBox="1"/>
          <p:nvPr/>
        </p:nvSpPr>
        <p:spPr>
          <a:xfrm>
            <a:off x="6892657" y="5412935"/>
            <a:ext cx="505968" cy="307777"/>
          </a:xfrm>
          <a:prstGeom prst="rect">
            <a:avLst/>
          </a:prstGeom>
          <a:noFill/>
        </p:spPr>
        <p:txBody>
          <a:bodyPr wrap="square" rtlCol="0">
            <a:spAutoFit/>
          </a:bodyPr>
          <a:lstStyle/>
          <a:p>
            <a:r>
              <a:rPr lang="en-GB" sz="1400" dirty="0"/>
              <a:t>Yes</a:t>
            </a:r>
          </a:p>
        </p:txBody>
      </p:sp>
      <p:cxnSp>
        <p:nvCxnSpPr>
          <p:cNvPr id="68" name="Connettore 2 67">
            <a:extLst>
              <a:ext uri="{FF2B5EF4-FFF2-40B4-BE49-F238E27FC236}">
                <a16:creationId xmlns:a16="http://schemas.microsoft.com/office/drawing/2014/main" id="{9D82CD2D-9E24-8CD1-47FA-F4EE35617745}"/>
              </a:ext>
            </a:extLst>
          </p:cNvPr>
          <p:cNvCxnSpPr>
            <a:cxnSpLocks/>
            <a:stCxn id="23" idx="3"/>
            <a:endCxn id="71" idx="1"/>
          </p:cNvCxnSpPr>
          <p:nvPr/>
        </p:nvCxnSpPr>
        <p:spPr>
          <a:xfrm>
            <a:off x="7593698" y="4598652"/>
            <a:ext cx="379990" cy="5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ttangolo 70">
            <a:extLst>
              <a:ext uri="{FF2B5EF4-FFF2-40B4-BE49-F238E27FC236}">
                <a16:creationId xmlns:a16="http://schemas.microsoft.com/office/drawing/2014/main" id="{64EAA004-A582-1C73-0895-E11A05149ED9}"/>
              </a:ext>
            </a:extLst>
          </p:cNvPr>
          <p:cNvSpPr/>
          <p:nvPr/>
        </p:nvSpPr>
        <p:spPr>
          <a:xfrm>
            <a:off x="7973688" y="4480793"/>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sp>
        <p:nvSpPr>
          <p:cNvPr id="75" name="CasellaDiTesto 74">
            <a:extLst>
              <a:ext uri="{FF2B5EF4-FFF2-40B4-BE49-F238E27FC236}">
                <a16:creationId xmlns:a16="http://schemas.microsoft.com/office/drawing/2014/main" id="{3B0D5B67-8A25-5B58-76D5-67340326C9A8}"/>
              </a:ext>
            </a:extLst>
          </p:cNvPr>
          <p:cNvSpPr txBox="1"/>
          <p:nvPr/>
        </p:nvSpPr>
        <p:spPr>
          <a:xfrm>
            <a:off x="7593057" y="4274665"/>
            <a:ext cx="505968" cy="307777"/>
          </a:xfrm>
          <a:prstGeom prst="rect">
            <a:avLst/>
          </a:prstGeom>
          <a:noFill/>
        </p:spPr>
        <p:txBody>
          <a:bodyPr wrap="square" rtlCol="0">
            <a:spAutoFit/>
          </a:bodyPr>
          <a:lstStyle/>
          <a:p>
            <a:r>
              <a:rPr lang="it-IT" sz="1400" dirty="0"/>
              <a:t>No</a:t>
            </a:r>
          </a:p>
        </p:txBody>
      </p:sp>
    </p:spTree>
    <p:extLst>
      <p:ext uri="{BB962C8B-B14F-4D97-AF65-F5344CB8AC3E}">
        <p14:creationId xmlns:p14="http://schemas.microsoft.com/office/powerpoint/2010/main" val="169504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1989D-2F0E-98E7-D9D4-6E2B119EB4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A488431-176A-A490-C161-A691EC0979E3}"/>
              </a:ext>
            </a:extLst>
          </p:cNvPr>
          <p:cNvSpPr>
            <a:spLocks noGrp="1"/>
          </p:cNvSpPr>
          <p:nvPr>
            <p:ph type="title"/>
          </p:nvPr>
        </p:nvSpPr>
        <p:spPr>
          <a:xfrm>
            <a:off x="838200" y="209292"/>
            <a:ext cx="9905460" cy="971551"/>
          </a:xfrm>
        </p:spPr>
        <p:txBody>
          <a:bodyPr>
            <a:normAutofit/>
          </a:bodyPr>
          <a:lstStyle/>
          <a:p>
            <a:r>
              <a:rPr lang="en-US" sz="3600" dirty="0"/>
              <a:t>Code functioning</a:t>
            </a:r>
          </a:p>
        </p:txBody>
      </p:sp>
      <p:sp>
        <p:nvSpPr>
          <p:cNvPr id="4" name="Segnaposto numero diapositiva 3">
            <a:extLst>
              <a:ext uri="{FF2B5EF4-FFF2-40B4-BE49-F238E27FC236}">
                <a16:creationId xmlns:a16="http://schemas.microsoft.com/office/drawing/2014/main" id="{34ADCB7D-34CB-E469-22C8-4390B05951A8}"/>
              </a:ext>
            </a:extLst>
          </p:cNvPr>
          <p:cNvSpPr>
            <a:spLocks noGrp="1"/>
          </p:cNvSpPr>
          <p:nvPr>
            <p:ph type="sldNum" sz="quarter" idx="12"/>
          </p:nvPr>
        </p:nvSpPr>
        <p:spPr/>
        <p:txBody>
          <a:bodyPr/>
          <a:lstStyle/>
          <a:p>
            <a:fld id="{2FA0223F-D95A-431D-9A71-EDA7FA0C2F5B}" type="slidenum">
              <a:rPr lang="en-US" smtClean="0"/>
              <a:t>14</a:t>
            </a:fld>
            <a:endParaRPr lang="en-US"/>
          </a:p>
        </p:txBody>
      </p:sp>
      <p:sp>
        <p:nvSpPr>
          <p:cNvPr id="27" name="Rettangolo 26">
            <a:extLst>
              <a:ext uri="{FF2B5EF4-FFF2-40B4-BE49-F238E27FC236}">
                <a16:creationId xmlns:a16="http://schemas.microsoft.com/office/drawing/2014/main" id="{18AFCE32-1913-A3B8-8DBF-3AC223485BFB}"/>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AEC1996-B703-CB6E-0F0A-FCECFB2342D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Segnaposto contenuto 2">
            <a:extLst>
              <a:ext uri="{FF2B5EF4-FFF2-40B4-BE49-F238E27FC236}">
                <a16:creationId xmlns:a16="http://schemas.microsoft.com/office/drawing/2014/main" id="{E5444CA8-BD44-E722-6574-51D538417706}"/>
              </a:ext>
            </a:extLst>
          </p:cNvPr>
          <p:cNvSpPr>
            <a:spLocks noGrp="1"/>
          </p:cNvSpPr>
          <p:nvPr>
            <p:ph idx="1"/>
          </p:nvPr>
        </p:nvSpPr>
        <p:spPr>
          <a:xfrm>
            <a:off x="3662203" y="1896792"/>
            <a:ext cx="5033741" cy="4302840"/>
          </a:xfrm>
        </p:spPr>
        <p:txBody>
          <a:bodyPr>
            <a:noAutofit/>
          </a:bodyPr>
          <a:lstStyle/>
          <a:p>
            <a:pPr marL="342900" indent="-342900">
              <a:buFont typeface="+mj-lt"/>
              <a:buAutoNum type="arabicPeriod"/>
            </a:pPr>
            <a:r>
              <a:rPr lang="en-US" sz="1200" dirty="0"/>
              <a:t>The given </a:t>
            </a:r>
            <a:r>
              <a:rPr lang="en-US" sz="1200" dirty="0">
                <a:solidFill>
                  <a:srgbClr val="00B0F0"/>
                </a:solidFill>
              </a:rPr>
              <a:t>record</a:t>
            </a:r>
            <a:r>
              <a:rPr lang="en-US" sz="1200" dirty="0"/>
              <a:t> is divided into three segments and the </a:t>
            </a:r>
            <a:r>
              <a:rPr lang="en-US" sz="1200" dirty="0">
                <a:solidFill>
                  <a:srgbClr val="7030A0"/>
                </a:solidFill>
              </a:rPr>
              <a:t>modulus</a:t>
            </a:r>
            <a:r>
              <a:rPr lang="en-US" sz="1200" dirty="0"/>
              <a:t> is taken</a:t>
            </a:r>
          </a:p>
          <a:p>
            <a:pPr marL="800100" lvl="1" indent="-342900">
              <a:buFont typeface="+mj-lt"/>
              <a:buAutoNum type="arabicPeriod"/>
            </a:pPr>
            <a:r>
              <a:rPr lang="en-US" sz="1100" dirty="0"/>
              <a:t>Atrial phase: </a:t>
            </a:r>
            <a:r>
              <a:rPr lang="en-US" sz="1100" dirty="0">
                <a:solidFill>
                  <a:srgbClr val="7030A0"/>
                </a:solidFill>
              </a:rPr>
              <a:t>abs</a:t>
            </a:r>
            <a:r>
              <a:rPr lang="en-US" sz="1100" dirty="0"/>
              <a:t>(</a:t>
            </a:r>
            <a:r>
              <a:rPr lang="en-US" sz="1100" dirty="0">
                <a:solidFill>
                  <a:srgbClr val="00B0F0"/>
                </a:solidFill>
              </a:rPr>
              <a:t>record</a:t>
            </a:r>
            <a:r>
              <a:rPr lang="en-US" sz="1100" dirty="0"/>
              <a:t>[t=0 : t=</a:t>
            </a:r>
            <a:r>
              <a:rPr lang="en-US" sz="1100" dirty="0">
                <a:solidFill>
                  <a:srgbClr val="0070C0"/>
                </a:solidFill>
              </a:rPr>
              <a:t>0.38</a:t>
            </a:r>
            <a:r>
              <a:rPr lang="en-US" sz="1100" dirty="0"/>
              <a:t>])</a:t>
            </a:r>
          </a:p>
          <a:p>
            <a:pPr marL="800100" lvl="1" indent="-342900">
              <a:buFont typeface="+mj-lt"/>
              <a:buAutoNum type="arabicPeriod"/>
            </a:pPr>
            <a:r>
              <a:rPr lang="en-US" sz="1100" dirty="0"/>
              <a:t>Ventricular phase: </a:t>
            </a:r>
            <a:r>
              <a:rPr lang="en-US" sz="1100" dirty="0">
                <a:solidFill>
                  <a:srgbClr val="7030A0"/>
                </a:solidFill>
              </a:rPr>
              <a:t>abs</a:t>
            </a:r>
            <a:r>
              <a:rPr lang="en-US" sz="1100" dirty="0"/>
              <a:t>(</a:t>
            </a:r>
            <a:r>
              <a:rPr lang="en-US" sz="1100" dirty="0">
                <a:solidFill>
                  <a:srgbClr val="00B0F0"/>
                </a:solidFill>
              </a:rPr>
              <a:t>record</a:t>
            </a:r>
            <a:r>
              <a:rPr lang="en-US" sz="1100" dirty="0"/>
              <a:t>[t=</a:t>
            </a:r>
            <a:r>
              <a:rPr lang="en-US" sz="1100" dirty="0">
                <a:solidFill>
                  <a:schemeClr val="accent6">
                    <a:lumMod val="75000"/>
                  </a:schemeClr>
                </a:solidFill>
              </a:rPr>
              <a:t>0.42</a:t>
            </a:r>
            <a:r>
              <a:rPr lang="en-US" sz="1100" dirty="0"/>
              <a:t> : t=</a:t>
            </a:r>
            <a:r>
              <a:rPr lang="en-US" sz="1100" dirty="0" err="1"/>
              <a:t>t_end</a:t>
            </a:r>
            <a:r>
              <a:rPr lang="en-US" sz="1100" dirty="0"/>
              <a:t>])</a:t>
            </a:r>
          </a:p>
          <a:p>
            <a:pPr marL="800100" lvl="1" indent="-342900">
              <a:buFont typeface="+mj-lt"/>
              <a:buAutoNum type="arabicPeriod"/>
            </a:pPr>
            <a:r>
              <a:rPr lang="en-US" sz="1100" dirty="0"/>
              <a:t>His phase: </a:t>
            </a:r>
            <a:r>
              <a:rPr lang="en-US" sz="1100" dirty="0">
                <a:solidFill>
                  <a:srgbClr val="7030A0"/>
                </a:solidFill>
              </a:rPr>
              <a:t>abs</a:t>
            </a:r>
            <a:r>
              <a:rPr lang="en-US" sz="1100" dirty="0"/>
              <a:t>(</a:t>
            </a:r>
            <a:r>
              <a:rPr lang="en-US" sz="1100" dirty="0">
                <a:solidFill>
                  <a:srgbClr val="00B0F0"/>
                </a:solidFill>
              </a:rPr>
              <a:t>record</a:t>
            </a:r>
            <a:r>
              <a:rPr lang="en-US" sz="1100" dirty="0"/>
              <a:t>[t=</a:t>
            </a:r>
            <a:r>
              <a:rPr lang="en-US" sz="1100" dirty="0">
                <a:solidFill>
                  <a:srgbClr val="0070C0"/>
                </a:solidFill>
              </a:rPr>
              <a:t>0.38</a:t>
            </a:r>
            <a:r>
              <a:rPr lang="en-US" sz="1100" dirty="0"/>
              <a:t> : t=</a:t>
            </a:r>
            <a:r>
              <a:rPr lang="en-US" sz="1100" dirty="0">
                <a:solidFill>
                  <a:schemeClr val="accent6">
                    <a:lumMod val="75000"/>
                  </a:schemeClr>
                </a:solidFill>
              </a:rPr>
              <a:t>0.42</a:t>
            </a:r>
            <a:r>
              <a:rPr lang="en-US" sz="1100" dirty="0"/>
              <a:t>])</a:t>
            </a:r>
          </a:p>
          <a:p>
            <a:pPr marL="342900" indent="-342900">
              <a:buFont typeface="+mj-lt"/>
              <a:buAutoNum type="arabicPeriod"/>
            </a:pPr>
            <a:r>
              <a:rPr lang="en-US" sz="1200" dirty="0"/>
              <a:t>Into each segment the maximum is evaluated</a:t>
            </a:r>
            <a:endParaRPr lang="en-US" sz="1050" dirty="0"/>
          </a:p>
          <a:p>
            <a:pPr marL="342900" indent="-342900">
              <a:buFont typeface="+mj-lt"/>
              <a:buAutoNum type="arabicPeriod"/>
            </a:pPr>
            <a:r>
              <a:rPr lang="en-US" sz="1200" dirty="0" err="1"/>
              <a:t>His_bundle</a:t>
            </a:r>
            <a:r>
              <a:rPr lang="en-US" sz="1200" dirty="0"/>
              <a:t> peak is compared with the threshold</a:t>
            </a:r>
          </a:p>
          <a:p>
            <a:pPr marL="800100" lvl="1" indent="-342900">
              <a:buFont typeface="+mj-lt"/>
              <a:buAutoNum type="arabicPeriod"/>
            </a:pPr>
            <a:r>
              <a:rPr lang="en-US" sz="1100" dirty="0">
                <a:solidFill>
                  <a:srgbClr val="7030A0"/>
                </a:solidFill>
              </a:rPr>
              <a:t>If </a:t>
            </a:r>
            <a:r>
              <a:rPr lang="en-US" sz="1100" dirty="0" err="1"/>
              <a:t>his_peak</a:t>
            </a:r>
            <a:r>
              <a:rPr lang="en-US" sz="1100" dirty="0"/>
              <a:t>&lt;</a:t>
            </a:r>
            <a:r>
              <a:rPr lang="en-US" sz="1100" dirty="0" err="1"/>
              <a:t>his_bundle_th</a:t>
            </a:r>
            <a:r>
              <a:rPr lang="en-US" sz="1100" dirty="0"/>
              <a:t> </a:t>
            </a:r>
            <a:r>
              <a:rPr lang="en-US" sz="1100" dirty="0">
                <a:sym typeface="Wingdings" panose="05000000000000000000" pitchFamily="2" charset="2"/>
              </a:rPr>
              <a:t> </a:t>
            </a:r>
            <a:r>
              <a:rPr lang="en-US" sz="1100" dirty="0" err="1">
                <a:sym typeface="Wingdings" panose="05000000000000000000" pitchFamily="2" charset="2"/>
              </a:rPr>
              <a:t>his_peak</a:t>
            </a:r>
            <a:r>
              <a:rPr lang="en-US" sz="1100" dirty="0">
                <a:sym typeface="Wingdings" panose="05000000000000000000" pitchFamily="2" charset="2"/>
              </a:rPr>
              <a:t> = </a:t>
            </a:r>
            <a:r>
              <a:rPr lang="en-US" sz="1100" dirty="0" err="1">
                <a:solidFill>
                  <a:srgbClr val="7030A0"/>
                </a:solidFill>
                <a:sym typeface="Wingdings" panose="05000000000000000000" pitchFamily="2" charset="2"/>
              </a:rPr>
              <a:t>NaN</a:t>
            </a:r>
            <a:endParaRPr lang="en-US" sz="1100" dirty="0">
              <a:solidFill>
                <a:srgbClr val="7030A0"/>
              </a:solidFill>
            </a:endParaRPr>
          </a:p>
          <a:p>
            <a:pPr marL="800100" lvl="1" indent="-342900">
              <a:buFont typeface="+mj-lt"/>
              <a:buAutoNum type="arabicPeriod"/>
            </a:pPr>
            <a:endParaRPr lang="en-US" sz="1050" dirty="0"/>
          </a:p>
          <a:p>
            <a:pPr marL="342900" indent="-342900">
              <a:buFont typeface="+mj-lt"/>
              <a:buAutoNum type="arabicPeriod"/>
            </a:pPr>
            <a:r>
              <a:rPr lang="en-US" sz="1200" dirty="0"/>
              <a:t>Then a first block of rules use priors on thresholds :</a:t>
            </a:r>
          </a:p>
          <a:p>
            <a:pPr marL="800100" lvl="1" indent="-342900">
              <a:buFont typeface="+mj-lt"/>
              <a:buAutoNum type="arabicPeriod"/>
            </a:pPr>
            <a:r>
              <a:rPr lang="en-US" sz="1100" dirty="0">
                <a:solidFill>
                  <a:srgbClr val="7030A0"/>
                </a:solidFill>
              </a:rPr>
              <a:t>If</a:t>
            </a:r>
            <a:r>
              <a:rPr lang="en-US" sz="1100" dirty="0"/>
              <a:t> </a:t>
            </a:r>
            <a:r>
              <a:rPr lang="en-US" sz="1100" dirty="0" err="1"/>
              <a:t>his_peak</a:t>
            </a:r>
            <a:r>
              <a:rPr lang="en-US" sz="1100" dirty="0"/>
              <a:t>&gt;</a:t>
            </a:r>
            <a:r>
              <a:rPr lang="en-US" sz="1100" dirty="0" err="1"/>
              <a:t>th_his</a:t>
            </a:r>
            <a:r>
              <a:rPr lang="en-US" sz="1100" dirty="0">
                <a:sym typeface="Wingdings" panose="05000000000000000000" pitchFamily="2" charset="2"/>
              </a:rPr>
              <a:t> </a:t>
            </a:r>
            <a:r>
              <a:rPr lang="en-US" sz="1100" dirty="0">
                <a:solidFill>
                  <a:schemeClr val="accent1"/>
                </a:solidFill>
                <a:sym typeface="Wingdings" panose="05000000000000000000" pitchFamily="2" charset="2"/>
              </a:rPr>
              <a:t>MAP_C</a:t>
            </a:r>
          </a:p>
          <a:p>
            <a:pPr marL="800100" lvl="1" indent="-342900">
              <a:buFont typeface="+mj-lt"/>
              <a:buAutoNum type="arabicPeriod"/>
            </a:pPr>
            <a:r>
              <a:rPr lang="en-US" sz="1100" dirty="0">
                <a:solidFill>
                  <a:srgbClr val="7030A0"/>
                </a:solidFill>
                <a:sym typeface="Wingdings" panose="05000000000000000000" pitchFamily="2" charset="2"/>
              </a:rPr>
              <a:t>Else:</a:t>
            </a:r>
          </a:p>
          <a:p>
            <a:pPr marL="1257300" lvl="2" indent="-342900">
              <a:buFont typeface="+mj-lt"/>
              <a:buAutoNum type="arabicPeriod"/>
            </a:pPr>
            <a:r>
              <a:rPr lang="en-US" sz="1100" dirty="0">
                <a:solidFill>
                  <a:srgbClr val="7030A0"/>
                </a:solidFill>
                <a:sym typeface="Wingdings" panose="05000000000000000000" pitchFamily="2" charset="2"/>
              </a:rPr>
              <a:t>Elif </a:t>
            </a:r>
            <a:r>
              <a:rPr lang="en-US" sz="1100" dirty="0" err="1">
                <a:sym typeface="Wingdings" panose="05000000000000000000" pitchFamily="2" charset="2"/>
              </a:rPr>
              <a:t>atrial_peak</a:t>
            </a:r>
            <a:r>
              <a:rPr lang="en-US" sz="1100" dirty="0">
                <a:sym typeface="Wingdings" panose="05000000000000000000" pitchFamily="2" charset="2"/>
              </a:rPr>
              <a:t>&gt;0.5 </a:t>
            </a:r>
            <a:r>
              <a:rPr lang="en-US" sz="1100" dirty="0">
                <a:solidFill>
                  <a:srgbClr val="0070C0"/>
                </a:solidFill>
                <a:sym typeface="Wingdings" panose="05000000000000000000" pitchFamily="2" charset="2"/>
              </a:rPr>
              <a:t>MAP_A</a:t>
            </a:r>
          </a:p>
          <a:p>
            <a:pPr marL="1257300" lvl="2" indent="-342900">
              <a:buFont typeface="+mj-lt"/>
              <a:buAutoNum type="arabicPeriod"/>
            </a:pPr>
            <a:r>
              <a:rPr lang="en-US" sz="1100" dirty="0">
                <a:solidFill>
                  <a:srgbClr val="7030A0"/>
                </a:solidFill>
                <a:sym typeface="Wingdings" panose="05000000000000000000" pitchFamily="2" charset="2"/>
              </a:rPr>
              <a:t>Elif </a:t>
            </a:r>
            <a:r>
              <a:rPr lang="en-US" sz="1100" dirty="0">
                <a:sym typeface="Wingdings" panose="05000000000000000000" pitchFamily="2" charset="2"/>
              </a:rPr>
              <a:t>0.1&lt;</a:t>
            </a:r>
            <a:r>
              <a:rPr lang="en-US" sz="1100" dirty="0" err="1">
                <a:sym typeface="Wingdings" panose="05000000000000000000" pitchFamily="2" charset="2"/>
              </a:rPr>
              <a:t>atrial_peak</a:t>
            </a:r>
            <a:r>
              <a:rPr lang="en-US" sz="1100" dirty="0">
                <a:sym typeface="Wingdings" panose="05000000000000000000" pitchFamily="2" charset="2"/>
              </a:rPr>
              <a:t>&lt;0.3 </a:t>
            </a:r>
            <a:r>
              <a:rPr lang="en-US" sz="1100" dirty="0">
                <a:solidFill>
                  <a:srgbClr val="00B050"/>
                </a:solidFill>
                <a:sym typeface="Wingdings" panose="05000000000000000000" pitchFamily="2" charset="2"/>
              </a:rPr>
              <a:t>MAP_B</a:t>
            </a:r>
          </a:p>
          <a:p>
            <a:pPr marL="342900" indent="-342900">
              <a:buFont typeface="+mj-lt"/>
              <a:buAutoNum type="arabicPeriod"/>
            </a:pPr>
            <a:r>
              <a:rPr lang="en-US" sz="1200" dirty="0">
                <a:sym typeface="Wingdings" panose="05000000000000000000" pitchFamily="2" charset="2"/>
              </a:rPr>
              <a:t>And one utilizes the information regarding the dominance between the atrial and ventricular peaks</a:t>
            </a:r>
            <a:endParaRPr lang="en-US" sz="800" dirty="0">
              <a:sym typeface="Wingdings" panose="05000000000000000000" pitchFamily="2" charset="2"/>
            </a:endParaRPr>
          </a:p>
          <a:p>
            <a:pPr marL="800100" lvl="1" indent="-342900">
              <a:buFont typeface="+mj-lt"/>
              <a:buAutoNum type="arabicPeriod"/>
            </a:pPr>
            <a:r>
              <a:rPr lang="en-US" sz="1100" dirty="0">
                <a:solidFill>
                  <a:srgbClr val="7030A0"/>
                </a:solidFill>
                <a:sym typeface="Wingdings" panose="05000000000000000000" pitchFamily="2" charset="2"/>
              </a:rPr>
              <a:t>Elif </a:t>
            </a:r>
            <a:r>
              <a:rPr lang="en-US" sz="1100" dirty="0" err="1">
                <a:sym typeface="Wingdings" panose="05000000000000000000" pitchFamily="2" charset="2"/>
              </a:rPr>
              <a:t>atrial_peak</a:t>
            </a:r>
            <a:r>
              <a:rPr lang="en-US" sz="1100" dirty="0">
                <a:sym typeface="Wingdings" panose="05000000000000000000" pitchFamily="2" charset="2"/>
              </a:rPr>
              <a:t>&gt;</a:t>
            </a:r>
            <a:r>
              <a:rPr lang="en-US" sz="1100" dirty="0" err="1">
                <a:sym typeface="Wingdings" panose="05000000000000000000" pitchFamily="2" charset="2"/>
              </a:rPr>
              <a:t>vent_peak</a:t>
            </a:r>
            <a:r>
              <a:rPr lang="en-US" sz="1100" dirty="0">
                <a:sym typeface="Wingdings" panose="05000000000000000000" pitchFamily="2" charset="2"/>
              </a:rPr>
              <a:t> </a:t>
            </a:r>
            <a:r>
              <a:rPr lang="en-US" sz="1100" dirty="0">
                <a:solidFill>
                  <a:srgbClr val="0070C0"/>
                </a:solidFill>
                <a:sym typeface="Wingdings" panose="05000000000000000000" pitchFamily="2" charset="2"/>
              </a:rPr>
              <a:t>MAP_A </a:t>
            </a:r>
          </a:p>
          <a:p>
            <a:pPr marL="800100" lvl="1" indent="-342900">
              <a:buFont typeface="+mj-lt"/>
              <a:buAutoNum type="arabicPeriod"/>
            </a:pPr>
            <a:r>
              <a:rPr lang="en-US" sz="1100" dirty="0">
                <a:solidFill>
                  <a:srgbClr val="7030A0"/>
                </a:solidFill>
                <a:sym typeface="Wingdings" panose="05000000000000000000" pitchFamily="2" charset="2"/>
              </a:rPr>
              <a:t>Else</a:t>
            </a:r>
            <a:r>
              <a:rPr lang="en-US" sz="1100" dirty="0">
                <a:solidFill>
                  <a:srgbClr val="0070C0"/>
                </a:solidFill>
                <a:sym typeface="Wingdings" panose="05000000000000000000" pitchFamily="2" charset="2"/>
              </a:rPr>
              <a:t> </a:t>
            </a:r>
            <a:r>
              <a:rPr lang="en-US" sz="1100" dirty="0">
                <a:sym typeface="Wingdings" panose="05000000000000000000" pitchFamily="2" charset="2"/>
              </a:rPr>
              <a:t> </a:t>
            </a:r>
            <a:r>
              <a:rPr lang="en-US" sz="1100" dirty="0">
                <a:solidFill>
                  <a:srgbClr val="00B050"/>
                </a:solidFill>
                <a:sym typeface="Wingdings" panose="05000000000000000000" pitchFamily="2" charset="2"/>
              </a:rPr>
              <a:t>MAP_B</a:t>
            </a:r>
          </a:p>
          <a:p>
            <a:pPr marL="800100" lvl="1" indent="-342900">
              <a:buFont typeface="+mj-lt"/>
              <a:buAutoNum type="arabicPeriod"/>
            </a:pPr>
            <a:endParaRPr lang="en-US" sz="1100" dirty="0">
              <a:solidFill>
                <a:srgbClr val="0070C0"/>
              </a:solidFill>
              <a:sym typeface="Wingdings" panose="05000000000000000000" pitchFamily="2" charset="2"/>
            </a:endParaRPr>
          </a:p>
          <a:p>
            <a:pPr marL="342900" indent="-342900">
              <a:buFont typeface="+mj-lt"/>
              <a:buAutoNum type="arabicPeriod"/>
            </a:pPr>
            <a:endParaRPr lang="en-US" sz="1200" dirty="0">
              <a:sym typeface="Wingdings" panose="05000000000000000000" pitchFamily="2" charset="2"/>
            </a:endParaRPr>
          </a:p>
        </p:txBody>
      </p:sp>
      <p:pic>
        <p:nvPicPr>
          <p:cNvPr id="9" name="Immagine 8" descr="Immagine che contiene testo, schermata&#10;&#10;Descrizione generata automaticamente">
            <a:extLst>
              <a:ext uri="{FF2B5EF4-FFF2-40B4-BE49-F238E27FC236}">
                <a16:creationId xmlns:a16="http://schemas.microsoft.com/office/drawing/2014/main" id="{2D395333-E8A2-6FE5-5899-B2945B81974A}"/>
              </a:ext>
            </a:extLst>
          </p:cNvPr>
          <p:cNvPicPr>
            <a:picLocks noChangeAspect="1"/>
          </p:cNvPicPr>
          <p:nvPr/>
        </p:nvPicPr>
        <p:blipFill>
          <a:blip r:embed="rId3">
            <a:extLst>
              <a:ext uri="{28A0092B-C50C-407E-A947-70E740481C1C}">
                <a14:useLocalDpi xmlns:a14="http://schemas.microsoft.com/office/drawing/2010/main" val="0"/>
              </a:ext>
            </a:extLst>
          </a:blip>
          <a:srcRect t="2265"/>
          <a:stretch/>
        </p:blipFill>
        <p:spPr>
          <a:xfrm>
            <a:off x="261926" y="1980839"/>
            <a:ext cx="3400277" cy="4145641"/>
          </a:xfrm>
          <a:prstGeom prst="rect">
            <a:avLst/>
          </a:prstGeom>
        </p:spPr>
      </p:pic>
      <p:pic>
        <p:nvPicPr>
          <p:cNvPr id="10" name="Immagine 9" descr="Immagine che contiene testo, schermata&#10;&#10;Descrizione generata automaticamente">
            <a:extLst>
              <a:ext uri="{FF2B5EF4-FFF2-40B4-BE49-F238E27FC236}">
                <a16:creationId xmlns:a16="http://schemas.microsoft.com/office/drawing/2014/main" id="{541533C8-360E-6BD3-AC80-64DCFB79D4FC}"/>
              </a:ext>
            </a:extLst>
          </p:cNvPr>
          <p:cNvPicPr>
            <a:picLocks noChangeAspect="1"/>
          </p:cNvPicPr>
          <p:nvPr/>
        </p:nvPicPr>
        <p:blipFill>
          <a:blip r:embed="rId3">
            <a:extLst>
              <a:ext uri="{28A0092B-C50C-407E-A947-70E740481C1C}">
                <a14:useLocalDpi xmlns:a14="http://schemas.microsoft.com/office/drawing/2010/main" val="0"/>
              </a:ext>
            </a:extLst>
          </a:blip>
          <a:srcRect t="-113" r="21710" b="97557"/>
          <a:stretch/>
        </p:blipFill>
        <p:spPr>
          <a:xfrm>
            <a:off x="261926" y="1631482"/>
            <a:ext cx="4127194" cy="168095"/>
          </a:xfrm>
          <a:prstGeom prst="rect">
            <a:avLst/>
          </a:prstGeom>
        </p:spPr>
      </p:pic>
    </p:spTree>
    <p:extLst>
      <p:ext uri="{BB962C8B-B14F-4D97-AF65-F5344CB8AC3E}">
        <p14:creationId xmlns:p14="http://schemas.microsoft.com/office/powerpoint/2010/main" val="341561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73941-4408-5253-0DB3-AA36D7BE61C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9224F11-8509-2CDF-AB9A-C45DEB9D1E58}"/>
              </a:ext>
            </a:extLst>
          </p:cNvPr>
          <p:cNvSpPr>
            <a:spLocks noGrp="1"/>
          </p:cNvSpPr>
          <p:nvPr>
            <p:ph type="title"/>
          </p:nvPr>
        </p:nvSpPr>
        <p:spPr>
          <a:xfrm>
            <a:off x="838200" y="209292"/>
            <a:ext cx="9905460" cy="971551"/>
          </a:xfrm>
        </p:spPr>
        <p:txBody>
          <a:bodyPr>
            <a:normAutofit/>
          </a:bodyPr>
          <a:lstStyle/>
          <a:p>
            <a:r>
              <a:rPr lang="en-US" sz="3600" dirty="0"/>
              <a:t>His threshold tuning</a:t>
            </a:r>
          </a:p>
        </p:txBody>
      </p:sp>
      <p:sp>
        <p:nvSpPr>
          <p:cNvPr id="4" name="Segnaposto numero diapositiva 3">
            <a:extLst>
              <a:ext uri="{FF2B5EF4-FFF2-40B4-BE49-F238E27FC236}">
                <a16:creationId xmlns:a16="http://schemas.microsoft.com/office/drawing/2014/main" id="{2F6B30D3-0568-AC50-E4D5-B50B9B275D2C}"/>
              </a:ext>
            </a:extLst>
          </p:cNvPr>
          <p:cNvSpPr>
            <a:spLocks noGrp="1"/>
          </p:cNvSpPr>
          <p:nvPr>
            <p:ph type="sldNum" sz="quarter" idx="12"/>
          </p:nvPr>
        </p:nvSpPr>
        <p:spPr/>
        <p:txBody>
          <a:bodyPr/>
          <a:lstStyle/>
          <a:p>
            <a:fld id="{2FA0223F-D95A-431D-9A71-EDA7FA0C2F5B}" type="slidenum">
              <a:rPr lang="en-US" smtClean="0"/>
              <a:t>15</a:t>
            </a:fld>
            <a:endParaRPr lang="en-US"/>
          </a:p>
        </p:txBody>
      </p:sp>
      <p:sp>
        <p:nvSpPr>
          <p:cNvPr id="27" name="Rettangolo 26">
            <a:extLst>
              <a:ext uri="{FF2B5EF4-FFF2-40B4-BE49-F238E27FC236}">
                <a16:creationId xmlns:a16="http://schemas.microsoft.com/office/drawing/2014/main" id="{A6BB5279-3CCD-B0B7-6A8E-70E82471908E}"/>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62B20FF-0949-D2FD-4C51-9FD930CA107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a:extLst>
              <a:ext uri="{FF2B5EF4-FFF2-40B4-BE49-F238E27FC236}">
                <a16:creationId xmlns:a16="http://schemas.microsoft.com/office/drawing/2014/main" id="{AC0629B5-D94A-09E9-A897-A747B045F6BA}"/>
              </a:ext>
            </a:extLst>
          </p:cNvPr>
          <p:cNvSpPr>
            <a:spLocks noGrp="1"/>
          </p:cNvSpPr>
          <p:nvPr>
            <p:ph idx="1"/>
          </p:nvPr>
        </p:nvSpPr>
        <p:spPr>
          <a:xfrm>
            <a:off x="335309" y="1644744"/>
            <a:ext cx="3761204" cy="4302840"/>
          </a:xfrm>
        </p:spPr>
        <p:txBody>
          <a:bodyPr>
            <a:noAutofit/>
          </a:bodyPr>
          <a:lstStyle/>
          <a:p>
            <a:pPr marL="0" indent="0">
              <a:buNone/>
            </a:pPr>
            <a:r>
              <a:rPr lang="en-US" sz="1200" b="1" dirty="0"/>
              <a:t>His peak threshold is fixed as a percentile of the distribution of maxima points around the His Peak of the training signals. </a:t>
            </a:r>
          </a:p>
          <a:p>
            <a:pPr marL="0" indent="0">
              <a:buNone/>
            </a:pPr>
            <a:r>
              <a:rPr lang="en-US" sz="1200" dirty="0"/>
              <a:t>To do it:</a:t>
            </a:r>
          </a:p>
          <a:p>
            <a:pPr marL="342900" indent="-342900">
              <a:buFont typeface="+mj-lt"/>
              <a:buAutoNum type="arabicPeriod"/>
            </a:pPr>
            <a:r>
              <a:rPr lang="en-US" sz="1200" dirty="0"/>
              <a:t>From each </a:t>
            </a:r>
            <a:r>
              <a:rPr lang="en-US" sz="1200" dirty="0">
                <a:solidFill>
                  <a:srgbClr val="00B0F0"/>
                </a:solidFill>
              </a:rPr>
              <a:t>record</a:t>
            </a:r>
            <a:r>
              <a:rPr lang="en-US" sz="1200" dirty="0"/>
              <a:t> the </a:t>
            </a:r>
            <a:r>
              <a:rPr lang="en-US" sz="1200" dirty="0">
                <a:solidFill>
                  <a:srgbClr val="7030A0"/>
                </a:solidFill>
              </a:rPr>
              <a:t>modulus</a:t>
            </a:r>
            <a:r>
              <a:rPr lang="en-US" sz="1200" dirty="0"/>
              <a:t> of the His segment is taken</a:t>
            </a:r>
          </a:p>
          <a:p>
            <a:pPr marL="800100" lvl="1" indent="-342900">
              <a:buFont typeface="+mj-lt"/>
              <a:buAutoNum type="arabicPeriod"/>
            </a:pPr>
            <a:r>
              <a:rPr lang="en-US" sz="1050" dirty="0"/>
              <a:t>His phase: </a:t>
            </a:r>
            <a:r>
              <a:rPr lang="en-US" sz="1050" dirty="0">
                <a:solidFill>
                  <a:srgbClr val="7030A0"/>
                </a:solidFill>
              </a:rPr>
              <a:t>abs</a:t>
            </a:r>
            <a:r>
              <a:rPr lang="en-US" sz="1050" dirty="0"/>
              <a:t>(</a:t>
            </a:r>
            <a:r>
              <a:rPr lang="en-US" sz="1050" dirty="0">
                <a:solidFill>
                  <a:srgbClr val="00B0F0"/>
                </a:solidFill>
              </a:rPr>
              <a:t>record</a:t>
            </a:r>
            <a:r>
              <a:rPr lang="en-US" sz="1050" dirty="0"/>
              <a:t>[t=</a:t>
            </a:r>
            <a:r>
              <a:rPr lang="en-US" sz="1050" dirty="0">
                <a:solidFill>
                  <a:srgbClr val="0070C0"/>
                </a:solidFill>
              </a:rPr>
              <a:t>0.38</a:t>
            </a:r>
            <a:r>
              <a:rPr lang="en-US" sz="1050" dirty="0"/>
              <a:t> : t=</a:t>
            </a:r>
            <a:r>
              <a:rPr lang="en-US" sz="1050" dirty="0">
                <a:solidFill>
                  <a:schemeClr val="accent6">
                    <a:lumMod val="75000"/>
                  </a:schemeClr>
                </a:solidFill>
              </a:rPr>
              <a:t>0.42</a:t>
            </a:r>
            <a:r>
              <a:rPr lang="en-US" sz="1050" dirty="0"/>
              <a:t>])</a:t>
            </a:r>
          </a:p>
          <a:p>
            <a:pPr marL="457200" lvl="1" indent="0">
              <a:buNone/>
            </a:pPr>
            <a:r>
              <a:rPr lang="en-US" sz="1050" i="1" dirty="0"/>
              <a:t>Boundaries are fixed as wide as possible without f1-score reduction.</a:t>
            </a:r>
          </a:p>
          <a:p>
            <a:pPr marL="342900" indent="-342900">
              <a:buFont typeface="+mj-lt"/>
              <a:buAutoNum type="arabicPeriod"/>
            </a:pPr>
            <a:r>
              <a:rPr lang="en-US" sz="1200" dirty="0"/>
              <a:t>Then the maximum of the segment is evaluated and saved into a vector of </a:t>
            </a:r>
            <a:r>
              <a:rPr lang="en-US" sz="1200" dirty="0" err="1"/>
              <a:t>maximum_points</a:t>
            </a:r>
            <a:endParaRPr lang="en-US" sz="1050" dirty="0"/>
          </a:p>
          <a:p>
            <a:pPr marL="342900" indent="-342900">
              <a:buFont typeface="+mj-lt"/>
              <a:buAutoNum type="arabicPeriod"/>
            </a:pPr>
            <a:r>
              <a:rPr lang="en-US" sz="1200" dirty="0"/>
              <a:t>For each class, the F1-score value is evaluated as a function of the threshold, leading to the plot on the right.</a:t>
            </a:r>
          </a:p>
          <a:p>
            <a:pPr marL="800100" lvl="1" indent="-342900">
              <a:buFont typeface="+mj-lt"/>
              <a:buAutoNum type="arabicPeriod"/>
            </a:pPr>
            <a:r>
              <a:rPr lang="en-US" sz="1050" dirty="0"/>
              <a:t>Higher class F1-score combination is reached with a threshold equal to the 75</a:t>
            </a:r>
            <a:r>
              <a:rPr lang="en-US" sz="1050" baseline="30000" dirty="0"/>
              <a:t>th</a:t>
            </a:r>
            <a:r>
              <a:rPr lang="en-US" sz="1050" dirty="0"/>
              <a:t> percentile</a:t>
            </a:r>
            <a:endParaRPr lang="en-US" sz="1050" dirty="0">
              <a:solidFill>
                <a:srgbClr val="7030A0"/>
              </a:solidFill>
            </a:endParaRPr>
          </a:p>
          <a:p>
            <a:pPr marL="342900" indent="-342900">
              <a:buFont typeface="+mj-lt"/>
              <a:buAutoNum type="arabicPeriod"/>
            </a:pPr>
            <a:r>
              <a:rPr lang="en-US" sz="1200" dirty="0"/>
              <a:t>Finally, the value of the threshold is saved for being used in the classification phase</a:t>
            </a:r>
          </a:p>
          <a:p>
            <a:pPr marL="0" indent="0">
              <a:buNone/>
            </a:pPr>
            <a:r>
              <a:rPr lang="en-US" sz="1200" dirty="0"/>
              <a:t>In conclusion, the threshold was </a:t>
            </a:r>
            <a:r>
              <a:rPr lang="en-US" sz="1200" b="1" dirty="0"/>
              <a:t>0.0377</a:t>
            </a:r>
            <a:r>
              <a:rPr lang="en-US" sz="1200" dirty="0"/>
              <a:t> </a:t>
            </a:r>
            <a:r>
              <a:rPr lang="en-US" sz="1200" b="1" dirty="0"/>
              <a:t>mV</a:t>
            </a:r>
          </a:p>
        </p:txBody>
      </p:sp>
      <p:pic>
        <p:nvPicPr>
          <p:cNvPr id="6" name="Immagine 5" descr="Immagine che contiene testo, diagramma, Diagramma, linea&#10;&#10;Descrizione generata automaticamente">
            <a:extLst>
              <a:ext uri="{FF2B5EF4-FFF2-40B4-BE49-F238E27FC236}">
                <a16:creationId xmlns:a16="http://schemas.microsoft.com/office/drawing/2014/main" id="{35717B7E-2B10-D619-BF9E-CE80FABD2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757" y="1812745"/>
            <a:ext cx="4026549" cy="2684366"/>
          </a:xfrm>
          <a:prstGeom prst="rect">
            <a:avLst/>
          </a:prstGeom>
        </p:spPr>
      </p:pic>
      <p:pic>
        <p:nvPicPr>
          <p:cNvPr id="10" name="Immagine 9">
            <a:extLst>
              <a:ext uri="{FF2B5EF4-FFF2-40B4-BE49-F238E27FC236}">
                <a16:creationId xmlns:a16="http://schemas.microsoft.com/office/drawing/2014/main" id="{891F19A0-3702-CDAB-571F-137CB9A39C4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01599" y="1901194"/>
            <a:ext cx="3761202" cy="2507468"/>
          </a:xfrm>
          <a:prstGeom prst="rect">
            <a:avLst/>
          </a:prstGeom>
        </p:spPr>
      </p:pic>
      <p:sp>
        <p:nvSpPr>
          <p:cNvPr id="16" name="CasellaDiTesto 15">
            <a:extLst>
              <a:ext uri="{FF2B5EF4-FFF2-40B4-BE49-F238E27FC236}">
                <a16:creationId xmlns:a16="http://schemas.microsoft.com/office/drawing/2014/main" id="{73438B88-375D-86D8-B96A-0886F2737F39}"/>
              </a:ext>
            </a:extLst>
          </p:cNvPr>
          <p:cNvSpPr txBox="1"/>
          <p:nvPr/>
        </p:nvSpPr>
        <p:spPr>
          <a:xfrm>
            <a:off x="8839550" y="4381695"/>
            <a:ext cx="2056973" cy="230832"/>
          </a:xfrm>
          <a:prstGeom prst="rect">
            <a:avLst/>
          </a:prstGeom>
          <a:noFill/>
        </p:spPr>
        <p:txBody>
          <a:bodyPr wrap="none" rtlCol="0">
            <a:spAutoFit/>
          </a:bodyPr>
          <a:lstStyle/>
          <a:p>
            <a:r>
              <a:rPr lang="en-US" sz="900"/>
              <a:t>Threshold position into the distribution </a:t>
            </a:r>
          </a:p>
        </p:txBody>
      </p:sp>
      <p:cxnSp>
        <p:nvCxnSpPr>
          <p:cNvPr id="18" name="Connettore 2 17">
            <a:extLst>
              <a:ext uri="{FF2B5EF4-FFF2-40B4-BE49-F238E27FC236}">
                <a16:creationId xmlns:a16="http://schemas.microsoft.com/office/drawing/2014/main" id="{3C33D372-582E-B67F-D113-DC896F48B505}"/>
              </a:ext>
            </a:extLst>
          </p:cNvPr>
          <p:cNvCxnSpPr>
            <a:cxnSpLocks/>
          </p:cNvCxnSpPr>
          <p:nvPr/>
        </p:nvCxnSpPr>
        <p:spPr>
          <a:xfrm flipV="1">
            <a:off x="9419687" y="3796164"/>
            <a:ext cx="0" cy="62931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diritto 19">
            <a:extLst>
              <a:ext uri="{FF2B5EF4-FFF2-40B4-BE49-F238E27FC236}">
                <a16:creationId xmlns:a16="http://schemas.microsoft.com/office/drawing/2014/main" id="{AAD6D4DA-5625-DBBA-E692-93F5B3BAA74F}"/>
              </a:ext>
            </a:extLst>
          </p:cNvPr>
          <p:cNvCxnSpPr>
            <a:cxnSpLocks/>
          </p:cNvCxnSpPr>
          <p:nvPr/>
        </p:nvCxnSpPr>
        <p:spPr>
          <a:xfrm flipV="1">
            <a:off x="7355000" y="2179320"/>
            <a:ext cx="0" cy="198097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Rettangolo con angoli arrotondati 2">
            <a:extLst>
              <a:ext uri="{FF2B5EF4-FFF2-40B4-BE49-F238E27FC236}">
                <a16:creationId xmlns:a16="http://schemas.microsoft.com/office/drawing/2014/main" id="{AD2C9CDB-A2FE-329E-690C-364A599BE186}"/>
              </a:ext>
            </a:extLst>
          </p:cNvPr>
          <p:cNvSpPr/>
          <p:nvPr/>
        </p:nvSpPr>
        <p:spPr>
          <a:xfrm>
            <a:off x="8408231" y="5332490"/>
            <a:ext cx="2945569" cy="9509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100" dirty="0">
                <a:solidFill>
                  <a:schemeClr val="bg1">
                    <a:lumMod val="50000"/>
                  </a:schemeClr>
                </a:solidFill>
              </a:rPr>
              <a:t>If train/test split is done, the threshold is evaluated one time for all. On the other hand, in case of LOPO CV, threshold is evaluated iteratively on the train set of the current iteration. See appendix 1.</a:t>
            </a:r>
          </a:p>
        </p:txBody>
      </p:sp>
    </p:spTree>
    <p:extLst>
      <p:ext uri="{BB962C8B-B14F-4D97-AF65-F5344CB8AC3E}">
        <p14:creationId xmlns:p14="http://schemas.microsoft.com/office/powerpoint/2010/main" val="19018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903F5-76B3-3691-6161-D7CE94B28A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8EE5E8B-7BBB-421B-55CB-D177BCB4D042}"/>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759E5A3A-BC07-E699-6673-6E6EDDF1E8FA}"/>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solidFill>
                  <a:schemeClr val="bg1">
                    <a:lumMod val="75000"/>
                  </a:schemeClr>
                </a:solidFill>
              </a:rPr>
              <a:t>Knowledge on roving signals: recap</a:t>
            </a:r>
          </a:p>
          <a:p>
            <a:r>
              <a:rPr lang="en-US" sz="2000" dirty="0">
                <a:solidFill>
                  <a:schemeClr val="bg1">
                    <a:lumMod val="75000"/>
                  </a:schemeClr>
                </a:solidFill>
              </a:rPr>
              <a:t>Heuristic classifier: pseudo code</a:t>
            </a:r>
          </a:p>
          <a:p>
            <a:r>
              <a:rPr lang="en-US" sz="2000" dirty="0"/>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2FF3F6A6-66A6-27AB-6CB6-34593D819825}"/>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410618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5B74C-D6EF-F84D-9E23-ADC49F9F9A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7539455-8D20-EED0-942F-D4CEDAD27445}"/>
              </a:ext>
            </a:extLst>
          </p:cNvPr>
          <p:cNvSpPr>
            <a:spLocks noGrp="1"/>
          </p:cNvSpPr>
          <p:nvPr>
            <p:ph type="title"/>
          </p:nvPr>
        </p:nvSpPr>
        <p:spPr>
          <a:xfrm>
            <a:off x="838200" y="209292"/>
            <a:ext cx="9905460" cy="971551"/>
          </a:xfrm>
        </p:spPr>
        <p:txBody>
          <a:bodyPr>
            <a:normAutofit/>
          </a:bodyPr>
          <a:lstStyle/>
          <a:p>
            <a:r>
              <a:rPr lang="en-US" sz="3600" dirty="0"/>
              <a:t>Correctly classified example 1</a:t>
            </a:r>
          </a:p>
        </p:txBody>
      </p:sp>
      <p:sp>
        <p:nvSpPr>
          <p:cNvPr id="4" name="Segnaposto numero diapositiva 3">
            <a:extLst>
              <a:ext uri="{FF2B5EF4-FFF2-40B4-BE49-F238E27FC236}">
                <a16:creationId xmlns:a16="http://schemas.microsoft.com/office/drawing/2014/main" id="{8C26DDC5-7114-0237-7ACE-2F03CE3906E3}"/>
              </a:ext>
            </a:extLst>
          </p:cNvPr>
          <p:cNvSpPr>
            <a:spLocks noGrp="1"/>
          </p:cNvSpPr>
          <p:nvPr>
            <p:ph type="sldNum" sz="quarter" idx="12"/>
          </p:nvPr>
        </p:nvSpPr>
        <p:spPr/>
        <p:txBody>
          <a:bodyPr/>
          <a:lstStyle/>
          <a:p>
            <a:fld id="{2FA0223F-D95A-431D-9A71-EDA7FA0C2F5B}" type="slidenum">
              <a:rPr lang="en-US" smtClean="0"/>
              <a:t>17</a:t>
            </a:fld>
            <a:endParaRPr lang="en-US"/>
          </a:p>
        </p:txBody>
      </p:sp>
      <p:sp>
        <p:nvSpPr>
          <p:cNvPr id="11" name="Segnaposto contenuto 2">
            <a:extLst>
              <a:ext uri="{FF2B5EF4-FFF2-40B4-BE49-F238E27FC236}">
                <a16:creationId xmlns:a16="http://schemas.microsoft.com/office/drawing/2014/main" id="{143672B1-3EE0-6D76-644B-2266776396D6}"/>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00B050"/>
                </a:solidFill>
              </a:rPr>
              <a:t>MAP A correctly classified</a:t>
            </a:r>
          </a:p>
          <a:p>
            <a:r>
              <a:rPr lang="en-US" sz="1600" dirty="0"/>
              <a:t>The algorithm recognize as majoritarian the atrial peak (in modulus)</a:t>
            </a:r>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8" name="Immagine 7">
            <a:extLst>
              <a:ext uri="{FF2B5EF4-FFF2-40B4-BE49-F238E27FC236}">
                <a16:creationId xmlns:a16="http://schemas.microsoft.com/office/drawing/2014/main" id="{24D296F0-A735-98B3-EB18-218F27D51C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5232" y="1629394"/>
            <a:ext cx="5992380" cy="3966738"/>
          </a:xfrm>
          <a:prstGeom prst="rect">
            <a:avLst/>
          </a:prstGeom>
        </p:spPr>
      </p:pic>
      <p:sp>
        <p:nvSpPr>
          <p:cNvPr id="3" name="Rettangolo con angoli arrotondati 2">
            <a:extLst>
              <a:ext uri="{FF2B5EF4-FFF2-40B4-BE49-F238E27FC236}">
                <a16:creationId xmlns:a16="http://schemas.microsoft.com/office/drawing/2014/main" id="{40ECFBE6-6BB9-2834-242C-239BA932F5BA}"/>
              </a:ext>
            </a:extLst>
          </p:cNvPr>
          <p:cNvSpPr/>
          <p:nvPr/>
        </p:nvSpPr>
        <p:spPr>
          <a:xfrm>
            <a:off x="838200" y="5038344"/>
            <a:ext cx="2057400" cy="1188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rgbClr val="0070C0"/>
                </a:solidFill>
              </a:rPr>
              <a:t>Blue boxes</a:t>
            </a:r>
            <a:r>
              <a:rPr lang="en-GB" sz="1200" dirty="0">
                <a:solidFill>
                  <a:srgbClr val="19232D"/>
                </a:solidFill>
              </a:rPr>
              <a:t>: MAP A atrial peak threshold, </a:t>
            </a:r>
            <a:r>
              <a:rPr lang="en-GB" sz="1200" dirty="0">
                <a:solidFill>
                  <a:schemeClr val="accent6"/>
                </a:solidFill>
              </a:rPr>
              <a:t>green boxes </a:t>
            </a:r>
            <a:r>
              <a:rPr lang="en-GB" sz="1200" dirty="0">
                <a:solidFill>
                  <a:srgbClr val="19232D"/>
                </a:solidFill>
              </a:rPr>
              <a:t>MAP B atrial threshold</a:t>
            </a:r>
            <a:r>
              <a:rPr lang="en-GB" sz="1200" dirty="0">
                <a:solidFill>
                  <a:srgbClr val="FF0000"/>
                </a:solidFill>
              </a:rPr>
              <a:t>, red dashed lines</a:t>
            </a:r>
            <a:r>
              <a:rPr lang="en-GB" sz="1200" dirty="0">
                <a:solidFill>
                  <a:srgbClr val="19232D"/>
                </a:solidFill>
              </a:rPr>
              <a:t> his peak thresholds</a:t>
            </a:r>
          </a:p>
        </p:txBody>
      </p:sp>
    </p:spTree>
    <p:extLst>
      <p:ext uri="{BB962C8B-B14F-4D97-AF65-F5344CB8AC3E}">
        <p14:creationId xmlns:p14="http://schemas.microsoft.com/office/powerpoint/2010/main" val="142517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E4FF-2E26-827A-CD10-B717FAA7C0E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621F42-C86F-F381-33AC-B8ABAA663336}"/>
              </a:ext>
            </a:extLst>
          </p:cNvPr>
          <p:cNvSpPr>
            <a:spLocks noGrp="1"/>
          </p:cNvSpPr>
          <p:nvPr>
            <p:ph type="title"/>
          </p:nvPr>
        </p:nvSpPr>
        <p:spPr>
          <a:xfrm>
            <a:off x="838200" y="209292"/>
            <a:ext cx="9905460" cy="971551"/>
          </a:xfrm>
        </p:spPr>
        <p:txBody>
          <a:bodyPr>
            <a:normAutofit/>
          </a:bodyPr>
          <a:lstStyle/>
          <a:p>
            <a:r>
              <a:rPr lang="en-US" sz="3600" dirty="0"/>
              <a:t>Correctly classified example 2</a:t>
            </a:r>
          </a:p>
        </p:txBody>
      </p:sp>
      <p:sp>
        <p:nvSpPr>
          <p:cNvPr id="4" name="Segnaposto numero diapositiva 3">
            <a:extLst>
              <a:ext uri="{FF2B5EF4-FFF2-40B4-BE49-F238E27FC236}">
                <a16:creationId xmlns:a16="http://schemas.microsoft.com/office/drawing/2014/main" id="{0508541E-9093-E53B-6D9A-D68E59720485}"/>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1" name="Segnaposto contenuto 2">
            <a:extLst>
              <a:ext uri="{FF2B5EF4-FFF2-40B4-BE49-F238E27FC236}">
                <a16:creationId xmlns:a16="http://schemas.microsoft.com/office/drawing/2014/main" id="{5D684458-BEE8-FB3D-554B-2C1EEE86E5E6}"/>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00B050"/>
                </a:solidFill>
              </a:rPr>
              <a:t>MAP B correctly classified</a:t>
            </a:r>
          </a:p>
          <a:p>
            <a:r>
              <a:rPr lang="en-US" sz="1600" dirty="0"/>
              <a:t>Higher ventricular peak is used to correctly assign this signal to map B.</a:t>
            </a:r>
          </a:p>
          <a:p>
            <a:endParaRPr lang="en-US" sz="1600" dirty="0"/>
          </a:p>
        </p:txBody>
      </p:sp>
      <p:pic>
        <p:nvPicPr>
          <p:cNvPr id="10" name="Immagine 9">
            <a:extLst>
              <a:ext uri="{FF2B5EF4-FFF2-40B4-BE49-F238E27FC236}">
                <a16:creationId xmlns:a16="http://schemas.microsoft.com/office/drawing/2014/main" id="{E41F11A2-BE5F-3532-67C2-20B26E602D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39512" y="1629501"/>
            <a:ext cx="6038100" cy="3997003"/>
          </a:xfrm>
          <a:prstGeom prst="rect">
            <a:avLst/>
          </a:prstGeom>
        </p:spPr>
      </p:pic>
      <p:sp>
        <p:nvSpPr>
          <p:cNvPr id="3" name="Rettangolo con angoli arrotondati 2">
            <a:extLst>
              <a:ext uri="{FF2B5EF4-FFF2-40B4-BE49-F238E27FC236}">
                <a16:creationId xmlns:a16="http://schemas.microsoft.com/office/drawing/2014/main" id="{A126CA8B-65CF-BF79-CE88-2B645D955341}"/>
              </a:ext>
            </a:extLst>
          </p:cNvPr>
          <p:cNvSpPr/>
          <p:nvPr/>
        </p:nvSpPr>
        <p:spPr>
          <a:xfrm>
            <a:off x="838200" y="5038344"/>
            <a:ext cx="2057400" cy="1188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rgbClr val="0070C0"/>
                </a:solidFill>
              </a:rPr>
              <a:t>Blue boxes</a:t>
            </a:r>
            <a:r>
              <a:rPr lang="en-GB" sz="1200" dirty="0">
                <a:solidFill>
                  <a:srgbClr val="19232D"/>
                </a:solidFill>
              </a:rPr>
              <a:t>: MAP A atrial peak threshold, </a:t>
            </a:r>
            <a:r>
              <a:rPr lang="en-GB" sz="1200" dirty="0">
                <a:solidFill>
                  <a:schemeClr val="accent6"/>
                </a:solidFill>
              </a:rPr>
              <a:t>green boxes </a:t>
            </a:r>
            <a:r>
              <a:rPr lang="en-GB" sz="1200" dirty="0">
                <a:solidFill>
                  <a:srgbClr val="19232D"/>
                </a:solidFill>
              </a:rPr>
              <a:t>MAP B atrial threshold</a:t>
            </a:r>
            <a:r>
              <a:rPr lang="en-GB" sz="1200" dirty="0">
                <a:solidFill>
                  <a:srgbClr val="FF0000"/>
                </a:solidFill>
              </a:rPr>
              <a:t>, red dashed lines</a:t>
            </a:r>
            <a:r>
              <a:rPr lang="en-GB" sz="1200" dirty="0">
                <a:solidFill>
                  <a:srgbClr val="19232D"/>
                </a:solidFill>
              </a:rPr>
              <a:t> his peak thresholds</a:t>
            </a:r>
          </a:p>
        </p:txBody>
      </p:sp>
    </p:spTree>
    <p:extLst>
      <p:ext uri="{BB962C8B-B14F-4D97-AF65-F5344CB8AC3E}">
        <p14:creationId xmlns:p14="http://schemas.microsoft.com/office/powerpoint/2010/main" val="46324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94DB6-64FC-C703-A277-CC54078FE08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203F86-AE98-85C5-8828-C1B737F46832}"/>
              </a:ext>
            </a:extLst>
          </p:cNvPr>
          <p:cNvSpPr>
            <a:spLocks noGrp="1"/>
          </p:cNvSpPr>
          <p:nvPr>
            <p:ph type="title"/>
          </p:nvPr>
        </p:nvSpPr>
        <p:spPr>
          <a:xfrm>
            <a:off x="838200" y="209292"/>
            <a:ext cx="9905460" cy="971551"/>
          </a:xfrm>
        </p:spPr>
        <p:txBody>
          <a:bodyPr>
            <a:normAutofit/>
          </a:bodyPr>
          <a:lstStyle/>
          <a:p>
            <a:r>
              <a:rPr lang="en-US" sz="3600" dirty="0"/>
              <a:t>Correctly classified example 3</a:t>
            </a:r>
          </a:p>
        </p:txBody>
      </p:sp>
      <p:sp>
        <p:nvSpPr>
          <p:cNvPr id="4" name="Segnaposto numero diapositiva 3">
            <a:extLst>
              <a:ext uri="{FF2B5EF4-FFF2-40B4-BE49-F238E27FC236}">
                <a16:creationId xmlns:a16="http://schemas.microsoft.com/office/drawing/2014/main" id="{B09B0288-3A4E-E408-C7C8-B05A63735329}"/>
              </a:ext>
            </a:extLst>
          </p:cNvPr>
          <p:cNvSpPr>
            <a:spLocks noGrp="1"/>
          </p:cNvSpPr>
          <p:nvPr>
            <p:ph type="sldNum" sz="quarter" idx="12"/>
          </p:nvPr>
        </p:nvSpPr>
        <p:spPr/>
        <p:txBody>
          <a:bodyPr/>
          <a:lstStyle/>
          <a:p>
            <a:fld id="{2FA0223F-D95A-431D-9A71-EDA7FA0C2F5B}" type="slidenum">
              <a:rPr lang="en-US" smtClean="0"/>
              <a:t>19</a:t>
            </a:fld>
            <a:endParaRPr lang="en-US"/>
          </a:p>
        </p:txBody>
      </p:sp>
      <p:sp>
        <p:nvSpPr>
          <p:cNvPr id="11" name="Segnaposto contenuto 2">
            <a:extLst>
              <a:ext uri="{FF2B5EF4-FFF2-40B4-BE49-F238E27FC236}">
                <a16:creationId xmlns:a16="http://schemas.microsoft.com/office/drawing/2014/main" id="{2DD20C2F-E95F-918F-59F0-96B9A6E29154}"/>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00B050"/>
                </a:solidFill>
              </a:rPr>
              <a:t>MAP C correctly classified</a:t>
            </a:r>
          </a:p>
          <a:p>
            <a:r>
              <a:rPr lang="en-US" sz="1600" dirty="0"/>
              <a:t>His bundle is correctly recognized and used to classify this signal into MAP C.</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3" name="Immagine 2">
            <a:extLst>
              <a:ext uri="{FF2B5EF4-FFF2-40B4-BE49-F238E27FC236}">
                <a16:creationId xmlns:a16="http://schemas.microsoft.com/office/drawing/2014/main" id="{0487F610-3158-4B24-3F08-FE91F59FDB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13248" y="1629093"/>
            <a:ext cx="5864364" cy="3881996"/>
          </a:xfrm>
          <a:prstGeom prst="rect">
            <a:avLst/>
          </a:prstGeom>
        </p:spPr>
      </p:pic>
      <p:sp>
        <p:nvSpPr>
          <p:cNvPr id="5" name="Rettangolo con angoli arrotondati 4">
            <a:extLst>
              <a:ext uri="{FF2B5EF4-FFF2-40B4-BE49-F238E27FC236}">
                <a16:creationId xmlns:a16="http://schemas.microsoft.com/office/drawing/2014/main" id="{358F1ADB-F7A9-E094-30A1-7500CD47B415}"/>
              </a:ext>
            </a:extLst>
          </p:cNvPr>
          <p:cNvSpPr/>
          <p:nvPr/>
        </p:nvSpPr>
        <p:spPr>
          <a:xfrm>
            <a:off x="838200" y="5038344"/>
            <a:ext cx="2057400" cy="1188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rgbClr val="0070C0"/>
                </a:solidFill>
              </a:rPr>
              <a:t>Blue boxes</a:t>
            </a:r>
            <a:r>
              <a:rPr lang="en-GB" sz="1200" dirty="0">
                <a:solidFill>
                  <a:srgbClr val="19232D"/>
                </a:solidFill>
              </a:rPr>
              <a:t>: MAP A atrial peak threshold, </a:t>
            </a:r>
            <a:r>
              <a:rPr lang="en-GB" sz="1200" dirty="0">
                <a:solidFill>
                  <a:schemeClr val="accent6"/>
                </a:solidFill>
              </a:rPr>
              <a:t>green boxes </a:t>
            </a:r>
            <a:r>
              <a:rPr lang="en-GB" sz="1200" dirty="0">
                <a:solidFill>
                  <a:srgbClr val="19232D"/>
                </a:solidFill>
              </a:rPr>
              <a:t>MAP B atrial threshold</a:t>
            </a:r>
            <a:r>
              <a:rPr lang="en-GB" sz="1200" dirty="0">
                <a:solidFill>
                  <a:srgbClr val="FF0000"/>
                </a:solidFill>
              </a:rPr>
              <a:t>, red dashed lines</a:t>
            </a:r>
            <a:r>
              <a:rPr lang="en-GB" sz="1200" dirty="0">
                <a:solidFill>
                  <a:srgbClr val="19232D"/>
                </a:solidFill>
              </a:rPr>
              <a:t> his peak thresholds</a:t>
            </a:r>
          </a:p>
        </p:txBody>
      </p:sp>
    </p:spTree>
    <p:extLst>
      <p:ext uri="{BB962C8B-B14F-4D97-AF65-F5344CB8AC3E}">
        <p14:creationId xmlns:p14="http://schemas.microsoft.com/office/powerpoint/2010/main" val="307417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64464" y="2041497"/>
            <a:ext cx="10098024" cy="2613436"/>
          </a:xfrm>
        </p:spPr>
        <p:txBody>
          <a:bodyPr>
            <a:noAutofit/>
          </a:bodyPr>
          <a:lstStyle/>
          <a:p>
            <a:r>
              <a:rPr lang="en-US" sz="2000" dirty="0"/>
              <a:t>Why building a heuristic classifier</a:t>
            </a:r>
          </a:p>
          <a:p>
            <a:r>
              <a:rPr lang="en-US" sz="2000" dirty="0"/>
              <a:t>Knowledge on roving signals: recap</a:t>
            </a:r>
          </a:p>
          <a:p>
            <a:r>
              <a:rPr lang="en-US" sz="2000" dirty="0"/>
              <a:t>Heuristic classifier: pseudo code</a:t>
            </a:r>
          </a:p>
          <a:p>
            <a:r>
              <a:rPr lang="en-US" sz="2000" dirty="0"/>
              <a:t>Performance</a:t>
            </a:r>
          </a:p>
          <a:p>
            <a:r>
              <a:rPr lang="en-US" sz="2000" dirty="0"/>
              <a:t>Conclusions </a:t>
            </a:r>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C4D95-5654-69A8-D85D-E32B3716374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3AC6672-4370-70F8-DD11-70043B31D056}"/>
              </a:ext>
            </a:extLst>
          </p:cNvPr>
          <p:cNvSpPr>
            <a:spLocks noGrp="1"/>
          </p:cNvSpPr>
          <p:nvPr>
            <p:ph type="title"/>
          </p:nvPr>
        </p:nvSpPr>
        <p:spPr>
          <a:xfrm>
            <a:off x="838200" y="209292"/>
            <a:ext cx="9905460" cy="971551"/>
          </a:xfrm>
        </p:spPr>
        <p:txBody>
          <a:bodyPr>
            <a:normAutofit/>
          </a:bodyPr>
          <a:lstStyle/>
          <a:p>
            <a:r>
              <a:rPr lang="en-US" sz="3600" dirty="0"/>
              <a:t>Misclassified example 1</a:t>
            </a:r>
          </a:p>
        </p:txBody>
      </p:sp>
      <p:sp>
        <p:nvSpPr>
          <p:cNvPr id="4" name="Segnaposto numero diapositiva 3">
            <a:extLst>
              <a:ext uri="{FF2B5EF4-FFF2-40B4-BE49-F238E27FC236}">
                <a16:creationId xmlns:a16="http://schemas.microsoft.com/office/drawing/2014/main" id="{B31A1308-3F22-270F-6284-E3EAD708E495}"/>
              </a:ext>
            </a:extLst>
          </p:cNvPr>
          <p:cNvSpPr>
            <a:spLocks noGrp="1"/>
          </p:cNvSpPr>
          <p:nvPr>
            <p:ph type="sldNum" sz="quarter" idx="12"/>
          </p:nvPr>
        </p:nvSpPr>
        <p:spPr/>
        <p:txBody>
          <a:bodyPr/>
          <a:lstStyle/>
          <a:p>
            <a:fld id="{2FA0223F-D95A-431D-9A71-EDA7FA0C2F5B}" type="slidenum">
              <a:rPr lang="en-US" smtClean="0"/>
              <a:t>20</a:t>
            </a:fld>
            <a:endParaRPr lang="en-US"/>
          </a:p>
        </p:txBody>
      </p:sp>
      <p:sp>
        <p:nvSpPr>
          <p:cNvPr id="11" name="Segnaposto contenuto 2">
            <a:extLst>
              <a:ext uri="{FF2B5EF4-FFF2-40B4-BE49-F238E27FC236}">
                <a16:creationId xmlns:a16="http://schemas.microsoft.com/office/drawing/2014/main" id="{2E15D82B-73F2-2606-6A6E-94EE3E5C9E6F}"/>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A classified as MAP B</a:t>
            </a:r>
          </a:p>
          <a:p>
            <a:r>
              <a:rPr lang="en-US" sz="1600" dirty="0"/>
              <a:t>The algorithm captures the uncertainty given by the clear Map B characteristics of the signal</a:t>
            </a:r>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7" name="Immagine 6">
            <a:extLst>
              <a:ext uri="{FF2B5EF4-FFF2-40B4-BE49-F238E27FC236}">
                <a16:creationId xmlns:a16="http://schemas.microsoft.com/office/drawing/2014/main" id="{A07A61A7-FBB3-A813-9D0D-B0A93772E3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38928" y="1629738"/>
            <a:ext cx="6138684" cy="4063586"/>
          </a:xfrm>
          <a:prstGeom prst="rect">
            <a:avLst/>
          </a:prstGeom>
        </p:spPr>
      </p:pic>
      <p:sp>
        <p:nvSpPr>
          <p:cNvPr id="3" name="Rettangolo con angoli arrotondati 2">
            <a:extLst>
              <a:ext uri="{FF2B5EF4-FFF2-40B4-BE49-F238E27FC236}">
                <a16:creationId xmlns:a16="http://schemas.microsoft.com/office/drawing/2014/main" id="{CCAEC923-6F74-2CFA-C853-978AE88D0D62}"/>
              </a:ext>
            </a:extLst>
          </p:cNvPr>
          <p:cNvSpPr/>
          <p:nvPr/>
        </p:nvSpPr>
        <p:spPr>
          <a:xfrm>
            <a:off x="838200" y="5038344"/>
            <a:ext cx="2057400" cy="1188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rgbClr val="0070C0"/>
                </a:solidFill>
              </a:rPr>
              <a:t>Blue boxes</a:t>
            </a:r>
            <a:r>
              <a:rPr lang="en-GB" sz="1200" dirty="0">
                <a:solidFill>
                  <a:srgbClr val="19232D"/>
                </a:solidFill>
              </a:rPr>
              <a:t>: MAP A atrial peak threshold, </a:t>
            </a:r>
            <a:r>
              <a:rPr lang="en-GB" sz="1200" dirty="0">
                <a:solidFill>
                  <a:schemeClr val="accent6"/>
                </a:solidFill>
              </a:rPr>
              <a:t>green boxes </a:t>
            </a:r>
            <a:r>
              <a:rPr lang="en-GB" sz="1200" dirty="0">
                <a:solidFill>
                  <a:srgbClr val="19232D"/>
                </a:solidFill>
              </a:rPr>
              <a:t>MAP B atrial threshold</a:t>
            </a:r>
            <a:r>
              <a:rPr lang="en-GB" sz="1200" dirty="0">
                <a:solidFill>
                  <a:srgbClr val="FF0000"/>
                </a:solidFill>
              </a:rPr>
              <a:t>, red dashed lines</a:t>
            </a:r>
            <a:r>
              <a:rPr lang="en-GB" sz="1200" dirty="0">
                <a:solidFill>
                  <a:srgbClr val="19232D"/>
                </a:solidFill>
              </a:rPr>
              <a:t> his peak thresholds</a:t>
            </a:r>
          </a:p>
        </p:txBody>
      </p:sp>
    </p:spTree>
    <p:extLst>
      <p:ext uri="{BB962C8B-B14F-4D97-AF65-F5344CB8AC3E}">
        <p14:creationId xmlns:p14="http://schemas.microsoft.com/office/powerpoint/2010/main" val="297533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A8E34-FF27-AF2F-F683-319BD7C1BC4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A96406B-BA55-F788-9BA4-FC4642F9E523}"/>
              </a:ext>
            </a:extLst>
          </p:cNvPr>
          <p:cNvSpPr>
            <a:spLocks noGrp="1"/>
          </p:cNvSpPr>
          <p:nvPr>
            <p:ph type="title"/>
          </p:nvPr>
        </p:nvSpPr>
        <p:spPr>
          <a:xfrm>
            <a:off x="838200" y="209292"/>
            <a:ext cx="9905460" cy="971551"/>
          </a:xfrm>
        </p:spPr>
        <p:txBody>
          <a:bodyPr>
            <a:normAutofit/>
          </a:bodyPr>
          <a:lstStyle/>
          <a:p>
            <a:r>
              <a:rPr lang="en-US" sz="3600" dirty="0"/>
              <a:t>Misclassified example 2</a:t>
            </a:r>
          </a:p>
        </p:txBody>
      </p:sp>
      <p:sp>
        <p:nvSpPr>
          <p:cNvPr id="4" name="Segnaposto numero diapositiva 3">
            <a:extLst>
              <a:ext uri="{FF2B5EF4-FFF2-40B4-BE49-F238E27FC236}">
                <a16:creationId xmlns:a16="http://schemas.microsoft.com/office/drawing/2014/main" id="{265904EE-7C43-172F-9F84-5814B4E9C3F5}"/>
              </a:ext>
            </a:extLst>
          </p:cNvPr>
          <p:cNvSpPr>
            <a:spLocks noGrp="1"/>
          </p:cNvSpPr>
          <p:nvPr>
            <p:ph type="sldNum" sz="quarter" idx="12"/>
          </p:nvPr>
        </p:nvSpPr>
        <p:spPr/>
        <p:txBody>
          <a:bodyPr/>
          <a:lstStyle/>
          <a:p>
            <a:fld id="{2FA0223F-D95A-431D-9A71-EDA7FA0C2F5B}" type="slidenum">
              <a:rPr lang="en-US" smtClean="0"/>
              <a:t>21</a:t>
            </a:fld>
            <a:endParaRPr lang="en-US"/>
          </a:p>
        </p:txBody>
      </p:sp>
      <p:sp>
        <p:nvSpPr>
          <p:cNvPr id="11" name="Segnaposto contenuto 2">
            <a:extLst>
              <a:ext uri="{FF2B5EF4-FFF2-40B4-BE49-F238E27FC236}">
                <a16:creationId xmlns:a16="http://schemas.microsoft.com/office/drawing/2014/main" id="{94F17373-67D2-A640-AAA3-AC2526321944}"/>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 classified as MAP B</a:t>
            </a:r>
          </a:p>
          <a:p>
            <a:r>
              <a:rPr lang="en-US" sz="1600" dirty="0"/>
              <a:t>Into this signal an His bundle oscillation is not clearly visible. Then, the signal is assigned to MAP B because of the higher ventricular peak</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6" name="Immagine 5">
            <a:extLst>
              <a:ext uri="{FF2B5EF4-FFF2-40B4-BE49-F238E27FC236}">
                <a16:creationId xmlns:a16="http://schemas.microsoft.com/office/drawing/2014/main" id="{1B0220A3-17FF-6921-4BFC-C3A9A3B926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91125" y="1658746"/>
            <a:ext cx="6086487" cy="3970772"/>
          </a:xfrm>
          <a:prstGeom prst="rect">
            <a:avLst/>
          </a:prstGeom>
        </p:spPr>
      </p:pic>
      <p:sp>
        <p:nvSpPr>
          <p:cNvPr id="7" name="Rettangolo con angoli arrotondati 6">
            <a:extLst>
              <a:ext uri="{FF2B5EF4-FFF2-40B4-BE49-F238E27FC236}">
                <a16:creationId xmlns:a16="http://schemas.microsoft.com/office/drawing/2014/main" id="{28203719-2B97-29CD-5DB8-0F3D98901D3F}"/>
              </a:ext>
            </a:extLst>
          </p:cNvPr>
          <p:cNvSpPr/>
          <p:nvPr/>
        </p:nvSpPr>
        <p:spPr>
          <a:xfrm>
            <a:off x="838200" y="5038344"/>
            <a:ext cx="2057400" cy="1188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rgbClr val="0070C0"/>
                </a:solidFill>
              </a:rPr>
              <a:t>Blue boxes</a:t>
            </a:r>
            <a:r>
              <a:rPr lang="en-GB" sz="1200" dirty="0">
                <a:solidFill>
                  <a:srgbClr val="19232D"/>
                </a:solidFill>
              </a:rPr>
              <a:t>: MAP A atrial peak threshold, </a:t>
            </a:r>
            <a:r>
              <a:rPr lang="en-GB" sz="1200" dirty="0">
                <a:solidFill>
                  <a:schemeClr val="accent6"/>
                </a:solidFill>
              </a:rPr>
              <a:t>green boxes </a:t>
            </a:r>
            <a:r>
              <a:rPr lang="en-GB" sz="1200" dirty="0">
                <a:solidFill>
                  <a:srgbClr val="19232D"/>
                </a:solidFill>
              </a:rPr>
              <a:t>MAP B atrial threshold</a:t>
            </a:r>
            <a:r>
              <a:rPr lang="en-GB" sz="1200" dirty="0">
                <a:solidFill>
                  <a:srgbClr val="FF0000"/>
                </a:solidFill>
              </a:rPr>
              <a:t>, red dashed lines</a:t>
            </a:r>
            <a:r>
              <a:rPr lang="en-GB" sz="1200" dirty="0">
                <a:solidFill>
                  <a:srgbClr val="19232D"/>
                </a:solidFill>
              </a:rPr>
              <a:t> his peak thresholds</a:t>
            </a:r>
          </a:p>
        </p:txBody>
      </p:sp>
    </p:spTree>
    <p:extLst>
      <p:ext uri="{BB962C8B-B14F-4D97-AF65-F5344CB8AC3E}">
        <p14:creationId xmlns:p14="http://schemas.microsoft.com/office/powerpoint/2010/main" val="342217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88433-B530-5385-3716-5CEF75BC4CF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1E3ED66-27C9-C409-2ECB-373B966C2274}"/>
              </a:ext>
            </a:extLst>
          </p:cNvPr>
          <p:cNvSpPr>
            <a:spLocks noGrp="1"/>
          </p:cNvSpPr>
          <p:nvPr>
            <p:ph type="title"/>
          </p:nvPr>
        </p:nvSpPr>
        <p:spPr>
          <a:xfrm>
            <a:off x="838200" y="209292"/>
            <a:ext cx="9905460" cy="971551"/>
          </a:xfrm>
        </p:spPr>
        <p:txBody>
          <a:bodyPr>
            <a:normAutofit/>
          </a:bodyPr>
          <a:lstStyle/>
          <a:p>
            <a:r>
              <a:rPr lang="en-US" sz="3600" dirty="0"/>
              <a:t>Misclassified example 3</a:t>
            </a:r>
          </a:p>
        </p:txBody>
      </p:sp>
      <p:sp>
        <p:nvSpPr>
          <p:cNvPr id="4" name="Segnaposto numero diapositiva 3">
            <a:extLst>
              <a:ext uri="{FF2B5EF4-FFF2-40B4-BE49-F238E27FC236}">
                <a16:creationId xmlns:a16="http://schemas.microsoft.com/office/drawing/2014/main" id="{E7C5F534-A315-2C88-E0CC-8E3C861AE80B}"/>
              </a:ext>
            </a:extLst>
          </p:cNvPr>
          <p:cNvSpPr>
            <a:spLocks noGrp="1"/>
          </p:cNvSpPr>
          <p:nvPr>
            <p:ph type="sldNum" sz="quarter" idx="12"/>
          </p:nvPr>
        </p:nvSpPr>
        <p:spPr/>
        <p:txBody>
          <a:bodyPr/>
          <a:lstStyle/>
          <a:p>
            <a:fld id="{2FA0223F-D95A-431D-9A71-EDA7FA0C2F5B}" type="slidenum">
              <a:rPr lang="en-US" smtClean="0"/>
              <a:t>22</a:t>
            </a:fld>
            <a:endParaRPr lang="en-US"/>
          </a:p>
        </p:txBody>
      </p:sp>
      <p:sp>
        <p:nvSpPr>
          <p:cNvPr id="11" name="Segnaposto contenuto 2">
            <a:extLst>
              <a:ext uri="{FF2B5EF4-FFF2-40B4-BE49-F238E27FC236}">
                <a16:creationId xmlns:a16="http://schemas.microsoft.com/office/drawing/2014/main" id="{35825107-59E9-E765-AD7E-5013A176BC44}"/>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 classified as MAP A</a:t>
            </a:r>
          </a:p>
          <a:p>
            <a:r>
              <a:rPr lang="en-US" sz="1600" dirty="0"/>
              <a:t>His peak didn’t reach the threshold. Then, as it wasn’t considered significant, the signal is assigned to MAP A because of the higher atrial peak</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6" name="Immagine 5">
            <a:extLst>
              <a:ext uri="{FF2B5EF4-FFF2-40B4-BE49-F238E27FC236}">
                <a16:creationId xmlns:a16="http://schemas.microsoft.com/office/drawing/2014/main" id="{F829D469-1A08-394A-2C90-253D7099CD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88152" y="1628928"/>
            <a:ext cx="5794530" cy="3835769"/>
          </a:xfrm>
          <a:prstGeom prst="rect">
            <a:avLst/>
          </a:prstGeom>
        </p:spPr>
      </p:pic>
      <p:sp>
        <p:nvSpPr>
          <p:cNvPr id="3" name="Rettangolo con angoli arrotondati 2">
            <a:extLst>
              <a:ext uri="{FF2B5EF4-FFF2-40B4-BE49-F238E27FC236}">
                <a16:creationId xmlns:a16="http://schemas.microsoft.com/office/drawing/2014/main" id="{D2D539D0-D34A-BA70-C059-AA437794253F}"/>
              </a:ext>
            </a:extLst>
          </p:cNvPr>
          <p:cNvSpPr/>
          <p:nvPr/>
        </p:nvSpPr>
        <p:spPr>
          <a:xfrm>
            <a:off x="838200" y="5038344"/>
            <a:ext cx="2057400" cy="11887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rgbClr val="0070C0"/>
                </a:solidFill>
              </a:rPr>
              <a:t>Blue boxes</a:t>
            </a:r>
            <a:r>
              <a:rPr lang="en-GB" sz="1200" dirty="0">
                <a:solidFill>
                  <a:srgbClr val="19232D"/>
                </a:solidFill>
              </a:rPr>
              <a:t>: MAP A atrial peak threshold, </a:t>
            </a:r>
            <a:r>
              <a:rPr lang="en-GB" sz="1200" dirty="0">
                <a:solidFill>
                  <a:schemeClr val="accent6"/>
                </a:solidFill>
              </a:rPr>
              <a:t>green boxes </a:t>
            </a:r>
            <a:r>
              <a:rPr lang="en-GB" sz="1200" dirty="0">
                <a:solidFill>
                  <a:srgbClr val="19232D"/>
                </a:solidFill>
              </a:rPr>
              <a:t>MAP B atrial threshold</a:t>
            </a:r>
            <a:r>
              <a:rPr lang="en-GB" sz="1200" dirty="0">
                <a:solidFill>
                  <a:srgbClr val="FF0000"/>
                </a:solidFill>
              </a:rPr>
              <a:t>, red dashed lines</a:t>
            </a:r>
            <a:r>
              <a:rPr lang="en-GB" sz="1200" dirty="0">
                <a:solidFill>
                  <a:srgbClr val="19232D"/>
                </a:solidFill>
              </a:rPr>
              <a:t> his peak thresholds</a:t>
            </a:r>
          </a:p>
        </p:txBody>
      </p:sp>
    </p:spTree>
    <p:extLst>
      <p:ext uri="{BB962C8B-B14F-4D97-AF65-F5344CB8AC3E}">
        <p14:creationId xmlns:p14="http://schemas.microsoft.com/office/powerpoint/2010/main" val="402410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DD01-2F21-7A3D-524B-8B64C80437A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2492873-FF8D-3F17-7B77-E09EB104C397}"/>
              </a:ext>
            </a:extLst>
          </p:cNvPr>
          <p:cNvSpPr>
            <a:spLocks noGrp="1"/>
          </p:cNvSpPr>
          <p:nvPr>
            <p:ph type="title"/>
          </p:nvPr>
        </p:nvSpPr>
        <p:spPr>
          <a:xfrm>
            <a:off x="838200" y="209292"/>
            <a:ext cx="9905460" cy="971551"/>
          </a:xfrm>
        </p:spPr>
        <p:txBody>
          <a:bodyPr>
            <a:normAutofit/>
          </a:bodyPr>
          <a:lstStyle/>
          <a:p>
            <a:r>
              <a:rPr lang="en-US" sz="3600" dirty="0"/>
              <a:t>Heuristic classifier: results on original signals</a:t>
            </a:r>
          </a:p>
        </p:txBody>
      </p:sp>
      <p:sp>
        <p:nvSpPr>
          <p:cNvPr id="4" name="Segnaposto numero diapositiva 3">
            <a:extLst>
              <a:ext uri="{FF2B5EF4-FFF2-40B4-BE49-F238E27FC236}">
                <a16:creationId xmlns:a16="http://schemas.microsoft.com/office/drawing/2014/main" id="{95ADD880-E4C0-2503-47EC-2FBDD20CC773}"/>
              </a:ext>
            </a:extLst>
          </p:cNvPr>
          <p:cNvSpPr>
            <a:spLocks noGrp="1"/>
          </p:cNvSpPr>
          <p:nvPr>
            <p:ph type="sldNum" sz="quarter" idx="12"/>
          </p:nvPr>
        </p:nvSpPr>
        <p:spPr/>
        <p:txBody>
          <a:bodyPr/>
          <a:lstStyle/>
          <a:p>
            <a:fld id="{2FA0223F-D95A-431D-9A71-EDA7FA0C2F5B}" type="slidenum">
              <a:rPr lang="en-US" smtClean="0"/>
              <a:t>23</a:t>
            </a:fld>
            <a:endParaRPr lang="en-US"/>
          </a:p>
        </p:txBody>
      </p:sp>
      <p:sp>
        <p:nvSpPr>
          <p:cNvPr id="27" name="Rettangolo 26">
            <a:extLst>
              <a:ext uri="{FF2B5EF4-FFF2-40B4-BE49-F238E27FC236}">
                <a16:creationId xmlns:a16="http://schemas.microsoft.com/office/drawing/2014/main" id="{AF51041E-4FF1-00E8-C26B-96D9F28A909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F6B58F9C-6A9F-A41C-4005-DCC1635673E1}"/>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0AD3BFED-30A7-18F2-DD80-637C714823D9}"/>
              </a:ext>
            </a:extLst>
          </p:cNvPr>
          <p:cNvSpPr>
            <a:spLocks noGrp="1"/>
          </p:cNvSpPr>
          <p:nvPr>
            <p:ph idx="1"/>
          </p:nvPr>
        </p:nvSpPr>
        <p:spPr>
          <a:xfrm>
            <a:off x="607277" y="1606160"/>
            <a:ext cx="8820187" cy="307778"/>
          </a:xfrm>
        </p:spPr>
        <p:txBody>
          <a:bodyPr>
            <a:noAutofit/>
          </a:bodyPr>
          <a:lstStyle/>
          <a:p>
            <a:pPr marL="0" indent="0">
              <a:buNone/>
            </a:pPr>
            <a:r>
              <a:rPr lang="en-US" sz="1600" dirty="0"/>
              <a:t>Performance have been evaluated using </a:t>
            </a:r>
            <a:r>
              <a:rPr lang="en-US" sz="1600" b="1" dirty="0"/>
              <a:t>confusion matrix </a:t>
            </a:r>
            <a:r>
              <a:rPr lang="en-US" sz="1600" dirty="0"/>
              <a:t>and </a:t>
            </a:r>
            <a:r>
              <a:rPr lang="en-US" sz="1600" b="1" dirty="0"/>
              <a:t>standard metrics</a:t>
            </a:r>
          </a:p>
        </p:txBody>
      </p:sp>
      <p:pic>
        <p:nvPicPr>
          <p:cNvPr id="6" name="Immagine 5">
            <a:extLst>
              <a:ext uri="{FF2B5EF4-FFF2-40B4-BE49-F238E27FC236}">
                <a16:creationId xmlns:a16="http://schemas.microsoft.com/office/drawing/2014/main" id="{27EDDCF2-A6B2-EE67-373A-91D561BEBB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7150" y="1980839"/>
            <a:ext cx="4260002" cy="3657787"/>
          </a:xfrm>
          <a:prstGeom prst="rect">
            <a:avLst/>
          </a:prstGeom>
        </p:spPr>
      </p:pic>
      <p:pic>
        <p:nvPicPr>
          <p:cNvPr id="10" name="Immagine 9">
            <a:extLst>
              <a:ext uri="{FF2B5EF4-FFF2-40B4-BE49-F238E27FC236}">
                <a16:creationId xmlns:a16="http://schemas.microsoft.com/office/drawing/2014/main" id="{3C9114B9-6CF9-6143-075D-61CCB1D7882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04270" y="1980839"/>
            <a:ext cx="4260002" cy="3657787"/>
          </a:xfrm>
          <a:prstGeom prst="rect">
            <a:avLst/>
          </a:prstGeom>
        </p:spPr>
      </p:pic>
      <p:sp>
        <p:nvSpPr>
          <p:cNvPr id="3" name="Rettangolo con angoli arrotondati 2">
            <a:extLst>
              <a:ext uri="{FF2B5EF4-FFF2-40B4-BE49-F238E27FC236}">
                <a16:creationId xmlns:a16="http://schemas.microsoft.com/office/drawing/2014/main" id="{98820802-A38F-F412-7C78-7BAD60570E1D}"/>
              </a:ext>
            </a:extLst>
          </p:cNvPr>
          <p:cNvSpPr/>
          <p:nvPr/>
        </p:nvSpPr>
        <p:spPr>
          <a:xfrm>
            <a:off x="8431414" y="5705527"/>
            <a:ext cx="2945569" cy="5779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100" dirty="0">
                <a:solidFill>
                  <a:schemeClr val="bg1">
                    <a:lumMod val="50000"/>
                  </a:schemeClr>
                </a:solidFill>
              </a:rPr>
              <a:t>The high number of misclassified MAP A signals into MAP B can be explained by looking directly at signals. See Appendix 2 for more details</a:t>
            </a:r>
          </a:p>
        </p:txBody>
      </p:sp>
    </p:spTree>
    <p:extLst>
      <p:ext uri="{BB962C8B-B14F-4D97-AF65-F5344CB8AC3E}">
        <p14:creationId xmlns:p14="http://schemas.microsoft.com/office/powerpoint/2010/main" val="230639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9ABA29F-7BE2-9778-D68E-1DAAB4146C2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EEFBF2B-593E-7B97-983D-9B88D9042F92}"/>
              </a:ext>
            </a:extLst>
          </p:cNvPr>
          <p:cNvSpPr>
            <a:spLocks noGrp="1"/>
          </p:cNvSpPr>
          <p:nvPr>
            <p:ph type="title"/>
          </p:nvPr>
        </p:nvSpPr>
        <p:spPr>
          <a:xfrm>
            <a:off x="838200" y="209292"/>
            <a:ext cx="9905460" cy="971551"/>
          </a:xfrm>
        </p:spPr>
        <p:txBody>
          <a:bodyPr>
            <a:normAutofit/>
          </a:bodyPr>
          <a:lstStyle/>
          <a:p>
            <a:r>
              <a:rPr lang="en-US" sz="3600" dirty="0"/>
              <a:t>Heuristic classifier: results on filtered signals</a:t>
            </a:r>
          </a:p>
        </p:txBody>
      </p:sp>
      <p:sp>
        <p:nvSpPr>
          <p:cNvPr id="4" name="Segnaposto numero diapositiva 3">
            <a:extLst>
              <a:ext uri="{FF2B5EF4-FFF2-40B4-BE49-F238E27FC236}">
                <a16:creationId xmlns:a16="http://schemas.microsoft.com/office/drawing/2014/main" id="{9927F9ED-7649-AFF5-6A94-2EFD6A01FA5B}"/>
              </a:ext>
            </a:extLst>
          </p:cNvPr>
          <p:cNvSpPr>
            <a:spLocks noGrp="1"/>
          </p:cNvSpPr>
          <p:nvPr>
            <p:ph type="sldNum" sz="quarter" idx="12"/>
          </p:nvPr>
        </p:nvSpPr>
        <p:spPr/>
        <p:txBody>
          <a:bodyPr/>
          <a:lstStyle/>
          <a:p>
            <a:fld id="{2FA0223F-D95A-431D-9A71-EDA7FA0C2F5B}" type="slidenum">
              <a:rPr lang="en-US" smtClean="0"/>
              <a:t>24</a:t>
            </a:fld>
            <a:endParaRPr lang="en-US"/>
          </a:p>
        </p:txBody>
      </p:sp>
      <p:sp>
        <p:nvSpPr>
          <p:cNvPr id="27" name="Rettangolo 26">
            <a:extLst>
              <a:ext uri="{FF2B5EF4-FFF2-40B4-BE49-F238E27FC236}">
                <a16:creationId xmlns:a16="http://schemas.microsoft.com/office/drawing/2014/main" id="{723BB159-C64B-0DBD-3311-9BCF813B14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43A410C-17F1-35AC-5142-CE2DC7D41EF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825AD721-A3EF-8A6E-E9A5-640B4C413E17}"/>
              </a:ext>
            </a:extLst>
          </p:cNvPr>
          <p:cNvSpPr>
            <a:spLocks noGrp="1"/>
          </p:cNvSpPr>
          <p:nvPr>
            <p:ph idx="1"/>
          </p:nvPr>
        </p:nvSpPr>
        <p:spPr>
          <a:xfrm>
            <a:off x="607277" y="1606160"/>
            <a:ext cx="8820187" cy="307778"/>
          </a:xfrm>
        </p:spPr>
        <p:txBody>
          <a:bodyPr>
            <a:noAutofit/>
          </a:bodyPr>
          <a:lstStyle/>
          <a:p>
            <a:pPr marL="0" indent="0">
              <a:buNone/>
            </a:pPr>
            <a:r>
              <a:rPr lang="en-US" sz="1600" dirty="0"/>
              <a:t>Performance have been evaluated using </a:t>
            </a:r>
            <a:r>
              <a:rPr lang="en-US" sz="1600" b="1" dirty="0"/>
              <a:t>confusion matrix </a:t>
            </a:r>
            <a:r>
              <a:rPr lang="en-US" sz="1600" dirty="0"/>
              <a:t>and </a:t>
            </a:r>
            <a:r>
              <a:rPr lang="en-US" sz="1600" b="1" dirty="0"/>
              <a:t>standard metrics</a:t>
            </a:r>
          </a:p>
        </p:txBody>
      </p:sp>
      <p:pic>
        <p:nvPicPr>
          <p:cNvPr id="5" name="Immagine 4">
            <a:extLst>
              <a:ext uri="{FF2B5EF4-FFF2-40B4-BE49-F238E27FC236}">
                <a16:creationId xmlns:a16="http://schemas.microsoft.com/office/drawing/2014/main" id="{6ED3D03F-9A93-947D-C111-98F0CEA9DD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7150" y="1980839"/>
            <a:ext cx="4260002" cy="3657788"/>
          </a:xfrm>
          <a:prstGeom prst="rect">
            <a:avLst/>
          </a:prstGeom>
        </p:spPr>
      </p:pic>
      <p:pic>
        <p:nvPicPr>
          <p:cNvPr id="7" name="Immagine 6">
            <a:extLst>
              <a:ext uri="{FF2B5EF4-FFF2-40B4-BE49-F238E27FC236}">
                <a16:creationId xmlns:a16="http://schemas.microsoft.com/office/drawing/2014/main" id="{008D1F78-E111-5B7F-322A-D0C33C371E5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04270" y="1980839"/>
            <a:ext cx="4260002" cy="3657788"/>
          </a:xfrm>
          <a:prstGeom prst="rect">
            <a:avLst/>
          </a:prstGeom>
        </p:spPr>
      </p:pic>
    </p:spTree>
    <p:extLst>
      <p:ext uri="{BB962C8B-B14F-4D97-AF65-F5344CB8AC3E}">
        <p14:creationId xmlns:p14="http://schemas.microsoft.com/office/powerpoint/2010/main" val="300712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D9908-9042-3730-1D2E-27F7C91FE51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006FB25-8FC2-FC9B-DE73-F396FA188580}"/>
              </a:ext>
            </a:extLst>
          </p:cNvPr>
          <p:cNvSpPr>
            <a:spLocks noGrp="1"/>
          </p:cNvSpPr>
          <p:nvPr>
            <p:ph type="title"/>
          </p:nvPr>
        </p:nvSpPr>
        <p:spPr>
          <a:xfrm>
            <a:off x="838200" y="209292"/>
            <a:ext cx="9905460" cy="971551"/>
          </a:xfrm>
        </p:spPr>
        <p:txBody>
          <a:bodyPr>
            <a:normAutofit/>
          </a:bodyPr>
          <a:lstStyle/>
          <a:p>
            <a:r>
              <a:rPr lang="en-US" sz="3600" dirty="0"/>
              <a:t>Heuristic classifier: results on train set</a:t>
            </a:r>
          </a:p>
        </p:txBody>
      </p:sp>
      <p:sp>
        <p:nvSpPr>
          <p:cNvPr id="4" name="Segnaposto numero diapositiva 3">
            <a:extLst>
              <a:ext uri="{FF2B5EF4-FFF2-40B4-BE49-F238E27FC236}">
                <a16:creationId xmlns:a16="http://schemas.microsoft.com/office/drawing/2014/main" id="{8ABDD3E8-E843-EA91-56C3-17560D2684A7}"/>
              </a:ext>
            </a:extLst>
          </p:cNvPr>
          <p:cNvSpPr>
            <a:spLocks noGrp="1"/>
          </p:cNvSpPr>
          <p:nvPr>
            <p:ph type="sldNum" sz="quarter" idx="12"/>
          </p:nvPr>
        </p:nvSpPr>
        <p:spPr/>
        <p:txBody>
          <a:bodyPr/>
          <a:lstStyle/>
          <a:p>
            <a:fld id="{2FA0223F-D95A-431D-9A71-EDA7FA0C2F5B}" type="slidenum">
              <a:rPr lang="en-US" smtClean="0"/>
              <a:t>25</a:t>
            </a:fld>
            <a:endParaRPr lang="en-US"/>
          </a:p>
        </p:txBody>
      </p:sp>
      <p:sp>
        <p:nvSpPr>
          <p:cNvPr id="27" name="Rettangolo 26">
            <a:extLst>
              <a:ext uri="{FF2B5EF4-FFF2-40B4-BE49-F238E27FC236}">
                <a16:creationId xmlns:a16="http://schemas.microsoft.com/office/drawing/2014/main" id="{BAE9D9E8-A519-93EC-4FD8-2BEEA775698B}"/>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9A467D5-B679-FF01-C80E-0D1C900B85FA}"/>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 name="Tabella 2">
            <a:extLst>
              <a:ext uri="{FF2B5EF4-FFF2-40B4-BE49-F238E27FC236}">
                <a16:creationId xmlns:a16="http://schemas.microsoft.com/office/drawing/2014/main" id="{58B404D4-411D-2B86-0868-EF319AF0EFD7}"/>
              </a:ext>
            </a:extLst>
          </p:cNvPr>
          <p:cNvGraphicFramePr>
            <a:graphicFrameLocks noGrp="1"/>
          </p:cNvGraphicFramePr>
          <p:nvPr>
            <p:extLst>
              <p:ext uri="{D42A27DB-BD31-4B8C-83A1-F6EECF244321}">
                <p14:modId xmlns:p14="http://schemas.microsoft.com/office/powerpoint/2010/main" val="2364151406"/>
              </p:ext>
            </p:extLst>
          </p:nvPr>
        </p:nvGraphicFramePr>
        <p:xfrm>
          <a:off x="1159866" y="2104817"/>
          <a:ext cx="5488725" cy="3350358"/>
        </p:xfrm>
        <a:graphic>
          <a:graphicData uri="http://schemas.openxmlformats.org/drawingml/2006/table">
            <a:tbl>
              <a:tblPr firstRow="1" bandRow="1">
                <a:tableStyleId>{5940675A-B579-460E-94D1-54222C63F5DA}</a:tableStyleId>
              </a:tblPr>
              <a:tblGrid>
                <a:gridCol w="1097745">
                  <a:extLst>
                    <a:ext uri="{9D8B030D-6E8A-4147-A177-3AD203B41FA5}">
                      <a16:colId xmlns:a16="http://schemas.microsoft.com/office/drawing/2014/main" val="3849659094"/>
                    </a:ext>
                  </a:extLst>
                </a:gridCol>
                <a:gridCol w="1097745">
                  <a:extLst>
                    <a:ext uri="{9D8B030D-6E8A-4147-A177-3AD203B41FA5}">
                      <a16:colId xmlns:a16="http://schemas.microsoft.com/office/drawing/2014/main" val="1071566705"/>
                    </a:ext>
                  </a:extLst>
                </a:gridCol>
                <a:gridCol w="1097745">
                  <a:extLst>
                    <a:ext uri="{9D8B030D-6E8A-4147-A177-3AD203B41FA5}">
                      <a16:colId xmlns:a16="http://schemas.microsoft.com/office/drawing/2014/main" val="1893957164"/>
                    </a:ext>
                  </a:extLst>
                </a:gridCol>
                <a:gridCol w="1097745">
                  <a:extLst>
                    <a:ext uri="{9D8B030D-6E8A-4147-A177-3AD203B41FA5}">
                      <a16:colId xmlns:a16="http://schemas.microsoft.com/office/drawing/2014/main" val="511184757"/>
                    </a:ext>
                  </a:extLst>
                </a:gridCol>
                <a:gridCol w="1097745">
                  <a:extLst>
                    <a:ext uri="{9D8B030D-6E8A-4147-A177-3AD203B41FA5}">
                      <a16:colId xmlns:a16="http://schemas.microsoft.com/office/drawing/2014/main" val="1660361813"/>
                    </a:ext>
                  </a:extLst>
                </a:gridCol>
              </a:tblGrid>
              <a:tr h="383892">
                <a:tc>
                  <a:txBody>
                    <a:bodyPr/>
                    <a:lstStyle/>
                    <a:p>
                      <a:pPr algn="ctr"/>
                      <a:endParaRPr lang="en-GB" sz="1400" b="1" noProof="0" dirty="0"/>
                    </a:p>
                  </a:txBody>
                  <a:tcPr anchor="ctr">
                    <a:noFill/>
                  </a:tcPr>
                </a:tc>
                <a:tc>
                  <a:txBody>
                    <a:bodyPr/>
                    <a:lstStyle/>
                    <a:p>
                      <a:pPr algn="ctr"/>
                      <a:r>
                        <a:rPr lang="en-GB" sz="1400" b="1" noProof="0" dirty="0"/>
                        <a:t>Precision</a:t>
                      </a:r>
                    </a:p>
                  </a:txBody>
                  <a:tcPr anchor="ctr"/>
                </a:tc>
                <a:tc>
                  <a:txBody>
                    <a:bodyPr/>
                    <a:lstStyle/>
                    <a:p>
                      <a:pPr algn="ctr"/>
                      <a:r>
                        <a:rPr lang="en-GB" sz="1400" b="1" noProof="0" dirty="0"/>
                        <a:t>Recall</a:t>
                      </a:r>
                    </a:p>
                  </a:txBody>
                  <a:tcPr anchor="ctr"/>
                </a:tc>
                <a:tc>
                  <a:txBody>
                    <a:bodyPr/>
                    <a:lstStyle/>
                    <a:p>
                      <a:pPr algn="ctr"/>
                      <a:r>
                        <a:rPr lang="en-GB" sz="1400" b="1" noProof="0" dirty="0"/>
                        <a:t>F1-score </a:t>
                      </a:r>
                    </a:p>
                  </a:txBody>
                  <a:tcPr anchor="ctr"/>
                </a:tc>
                <a:tc>
                  <a:txBody>
                    <a:bodyPr/>
                    <a:lstStyle/>
                    <a:p>
                      <a:pPr algn="ctr"/>
                      <a:r>
                        <a:rPr lang="en-GB" sz="1400" b="1" noProof="0" dirty="0"/>
                        <a:t>support</a:t>
                      </a:r>
                    </a:p>
                  </a:txBody>
                  <a:tcPr anchor="ctr"/>
                </a:tc>
                <a:extLst>
                  <a:ext uri="{0D108BD9-81ED-4DB2-BD59-A6C34878D82A}">
                    <a16:rowId xmlns:a16="http://schemas.microsoft.com/office/drawing/2014/main" val="1530770994"/>
                  </a:ext>
                </a:extLst>
              </a:tr>
              <a:tr h="408051">
                <a:tc>
                  <a:txBody>
                    <a:bodyPr/>
                    <a:lstStyle/>
                    <a:p>
                      <a:pPr algn="ctr"/>
                      <a:r>
                        <a:rPr lang="en-GB" sz="1400" noProof="0" dirty="0"/>
                        <a:t>Map A</a:t>
                      </a:r>
                    </a:p>
                  </a:txBody>
                  <a:tcPr anchor="ctr">
                    <a:solidFill>
                      <a:schemeClr val="accent5">
                        <a:lumMod val="40000"/>
                        <a:lumOff val="60000"/>
                      </a:schemeClr>
                    </a:solidFill>
                  </a:tcPr>
                </a:tc>
                <a:tc>
                  <a:txBody>
                    <a:bodyPr/>
                    <a:lstStyle/>
                    <a:p>
                      <a:pPr algn="ctr"/>
                      <a:r>
                        <a:rPr lang="en-GB" sz="1400" noProof="0" dirty="0"/>
                        <a:t>0.95</a:t>
                      </a:r>
                    </a:p>
                  </a:txBody>
                  <a:tcPr anchor="ctr"/>
                </a:tc>
                <a:tc>
                  <a:txBody>
                    <a:bodyPr/>
                    <a:lstStyle/>
                    <a:p>
                      <a:pPr algn="ctr"/>
                      <a:r>
                        <a:rPr lang="en-GB" sz="1400" noProof="0" dirty="0"/>
                        <a:t>0.25</a:t>
                      </a:r>
                    </a:p>
                  </a:txBody>
                  <a:tcPr anchor="ctr"/>
                </a:tc>
                <a:tc>
                  <a:txBody>
                    <a:bodyPr/>
                    <a:lstStyle/>
                    <a:p>
                      <a:pPr algn="ctr"/>
                      <a:r>
                        <a:rPr lang="en-GB" sz="1400" noProof="0" dirty="0"/>
                        <a:t>0.40</a:t>
                      </a:r>
                    </a:p>
                  </a:txBody>
                  <a:tcPr anchor="ctr"/>
                </a:tc>
                <a:tc>
                  <a:txBody>
                    <a:bodyPr/>
                    <a:lstStyle/>
                    <a:p>
                      <a:pPr algn="ctr"/>
                      <a:r>
                        <a:rPr lang="en-GB" sz="1400" noProof="0" dirty="0"/>
                        <a:t>557</a:t>
                      </a:r>
                    </a:p>
                  </a:txBody>
                  <a:tcPr anchor="ctr"/>
                </a:tc>
                <a:extLst>
                  <a:ext uri="{0D108BD9-81ED-4DB2-BD59-A6C34878D82A}">
                    <a16:rowId xmlns:a16="http://schemas.microsoft.com/office/drawing/2014/main" val="1073365493"/>
                  </a:ext>
                </a:extLst>
              </a:tr>
              <a:tr h="408051">
                <a:tc>
                  <a:txBody>
                    <a:bodyPr/>
                    <a:lstStyle/>
                    <a:p>
                      <a:pPr algn="ctr"/>
                      <a:r>
                        <a:rPr lang="en-GB" sz="1400" noProof="0" dirty="0"/>
                        <a:t>Map B</a:t>
                      </a:r>
                    </a:p>
                  </a:txBody>
                  <a:tcPr anchor="ctr">
                    <a:solidFill>
                      <a:schemeClr val="accent6">
                        <a:lumMod val="40000"/>
                        <a:lumOff val="60000"/>
                      </a:schemeClr>
                    </a:solidFill>
                  </a:tcPr>
                </a:tc>
                <a:tc>
                  <a:txBody>
                    <a:bodyPr/>
                    <a:lstStyle/>
                    <a:p>
                      <a:pPr algn="ctr"/>
                      <a:r>
                        <a:rPr lang="en-GB" sz="1400" noProof="0" dirty="0"/>
                        <a:t>0.15</a:t>
                      </a:r>
                    </a:p>
                  </a:txBody>
                  <a:tcPr anchor="ctr"/>
                </a:tc>
                <a:tc>
                  <a:txBody>
                    <a:bodyPr/>
                    <a:lstStyle/>
                    <a:p>
                      <a:pPr algn="ctr"/>
                      <a:r>
                        <a:rPr lang="en-GB" sz="1400" noProof="0" dirty="0"/>
                        <a:t>0.68</a:t>
                      </a:r>
                    </a:p>
                  </a:txBody>
                  <a:tcPr anchor="ctr"/>
                </a:tc>
                <a:tc>
                  <a:txBody>
                    <a:bodyPr/>
                    <a:lstStyle/>
                    <a:p>
                      <a:pPr algn="ctr"/>
                      <a:r>
                        <a:rPr lang="en-GB" sz="1400" noProof="0" dirty="0"/>
                        <a:t>0.25</a:t>
                      </a:r>
                    </a:p>
                  </a:txBody>
                  <a:tcPr anchor="ctr"/>
                </a:tc>
                <a:tc>
                  <a:txBody>
                    <a:bodyPr/>
                    <a:lstStyle/>
                    <a:p>
                      <a:pPr algn="ctr"/>
                      <a:r>
                        <a:rPr lang="en-GB" sz="1400" noProof="0" dirty="0"/>
                        <a:t>84</a:t>
                      </a:r>
                    </a:p>
                  </a:txBody>
                  <a:tcPr anchor="ctr"/>
                </a:tc>
                <a:extLst>
                  <a:ext uri="{0D108BD9-81ED-4DB2-BD59-A6C34878D82A}">
                    <a16:rowId xmlns:a16="http://schemas.microsoft.com/office/drawing/2014/main" val="3411526344"/>
                  </a:ext>
                </a:extLst>
              </a:tr>
              <a:tr h="408051">
                <a:tc>
                  <a:txBody>
                    <a:bodyPr/>
                    <a:lstStyle/>
                    <a:p>
                      <a:pPr algn="ctr"/>
                      <a:r>
                        <a:rPr lang="en-GB" sz="1400" noProof="0" dirty="0"/>
                        <a:t>Map C</a:t>
                      </a:r>
                    </a:p>
                  </a:txBody>
                  <a:tcPr anchor="ctr">
                    <a:solidFill>
                      <a:schemeClr val="accent1">
                        <a:lumMod val="20000"/>
                        <a:lumOff val="80000"/>
                      </a:schemeClr>
                    </a:solidFill>
                  </a:tcPr>
                </a:tc>
                <a:tc>
                  <a:txBody>
                    <a:bodyPr/>
                    <a:lstStyle/>
                    <a:p>
                      <a:pPr algn="ctr"/>
                      <a:r>
                        <a:rPr lang="en-GB" sz="1400" noProof="0" dirty="0"/>
                        <a:t>0.33</a:t>
                      </a:r>
                    </a:p>
                  </a:txBody>
                  <a:tcPr anchor="ctr"/>
                </a:tc>
                <a:tc>
                  <a:txBody>
                    <a:bodyPr/>
                    <a:lstStyle/>
                    <a:p>
                      <a:pPr algn="ctr"/>
                      <a:r>
                        <a:rPr lang="en-GB" sz="1400" noProof="0" dirty="0"/>
                        <a:t>0.79</a:t>
                      </a:r>
                    </a:p>
                  </a:txBody>
                  <a:tcPr anchor="ctr"/>
                </a:tc>
                <a:tc>
                  <a:txBody>
                    <a:bodyPr/>
                    <a:lstStyle/>
                    <a:p>
                      <a:pPr algn="ctr"/>
                      <a:r>
                        <a:rPr lang="en-GB" sz="1400" noProof="0" dirty="0"/>
                        <a:t>0.46</a:t>
                      </a:r>
                    </a:p>
                  </a:txBody>
                  <a:tcPr anchor="ctr"/>
                </a:tc>
                <a:tc>
                  <a:txBody>
                    <a:bodyPr/>
                    <a:lstStyle/>
                    <a:p>
                      <a:pPr algn="ctr"/>
                      <a:r>
                        <a:rPr lang="en-GB" sz="1400" noProof="0" dirty="0"/>
                        <a:t>85</a:t>
                      </a:r>
                    </a:p>
                  </a:txBody>
                  <a:tcPr anchor="ctr"/>
                </a:tc>
                <a:extLst>
                  <a:ext uri="{0D108BD9-81ED-4DB2-BD59-A6C34878D82A}">
                    <a16:rowId xmlns:a16="http://schemas.microsoft.com/office/drawing/2014/main" val="1111490287"/>
                  </a:ext>
                </a:extLst>
              </a:tr>
              <a:tr h="408051">
                <a:tc gridSpan="5">
                  <a:txBody>
                    <a:bodyPr/>
                    <a:lstStyle/>
                    <a:p>
                      <a:pPr algn="ctr"/>
                      <a:endParaRPr lang="en-GB" sz="1400" noProof="0" dirty="0"/>
                    </a:p>
                  </a:txBody>
                  <a:tcPr anchor="ctr"/>
                </a:tc>
                <a:tc hMerge="1">
                  <a:txBody>
                    <a:bodyPr/>
                    <a:lstStyle/>
                    <a:p>
                      <a:endParaRPr lang="it-IT"/>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1011991264"/>
                  </a:ext>
                </a:extLst>
              </a:tr>
              <a:tr h="408051">
                <a:tc>
                  <a:txBody>
                    <a:bodyPr/>
                    <a:lstStyle/>
                    <a:p>
                      <a:pPr algn="ctr"/>
                      <a:r>
                        <a:rPr lang="en-GB" sz="1400" noProof="0" dirty="0"/>
                        <a:t>Accuracy</a:t>
                      </a:r>
                    </a:p>
                  </a:txBody>
                  <a:tcPr anchor="ctr"/>
                </a:tc>
                <a:tc>
                  <a:txBody>
                    <a:bodyPr/>
                    <a:lstStyle/>
                    <a:p>
                      <a:pPr algn="ctr"/>
                      <a:endParaRPr lang="en-GB" sz="1400" noProof="0" dirty="0"/>
                    </a:p>
                  </a:txBody>
                  <a:tcPr anchor="ctr"/>
                </a:tc>
                <a:tc>
                  <a:txBody>
                    <a:bodyPr/>
                    <a:lstStyle/>
                    <a:p>
                      <a:pPr algn="ctr"/>
                      <a:endParaRPr lang="en-GB" sz="1400" noProof="0" dirty="0"/>
                    </a:p>
                  </a:txBody>
                  <a:tcPr anchor="ctr"/>
                </a:tc>
                <a:tc>
                  <a:txBody>
                    <a:bodyPr/>
                    <a:lstStyle/>
                    <a:p>
                      <a:pPr algn="ctr"/>
                      <a:r>
                        <a:rPr lang="en-GB" sz="1400" noProof="0" dirty="0"/>
                        <a:t>0.37</a:t>
                      </a:r>
                    </a:p>
                  </a:txBody>
                  <a:tcPr anchor="ctr"/>
                </a:tc>
                <a:tc>
                  <a:txBody>
                    <a:bodyPr/>
                    <a:lstStyle/>
                    <a:p>
                      <a:pPr algn="ctr"/>
                      <a:r>
                        <a:rPr lang="en-GB" sz="1400" noProof="0" dirty="0"/>
                        <a:t>726</a:t>
                      </a:r>
                    </a:p>
                  </a:txBody>
                  <a:tcPr anchor="ctr"/>
                </a:tc>
                <a:extLst>
                  <a:ext uri="{0D108BD9-81ED-4DB2-BD59-A6C34878D82A}">
                    <a16:rowId xmlns:a16="http://schemas.microsoft.com/office/drawing/2014/main" val="1379241500"/>
                  </a:ext>
                </a:extLst>
              </a:tr>
              <a:tr h="408051">
                <a:tc>
                  <a:txBody>
                    <a:bodyPr/>
                    <a:lstStyle/>
                    <a:p>
                      <a:pPr algn="ctr"/>
                      <a:r>
                        <a:rPr lang="en-GB" sz="1400" noProof="0" dirty="0"/>
                        <a:t>Macro </a:t>
                      </a:r>
                      <a:r>
                        <a:rPr lang="en-GB" sz="1400" noProof="0" dirty="0" err="1"/>
                        <a:t>avg</a:t>
                      </a:r>
                      <a:endParaRPr lang="en-GB" sz="1400" noProof="0" dirty="0"/>
                    </a:p>
                  </a:txBody>
                  <a:tcPr anchor="ctr"/>
                </a:tc>
                <a:tc>
                  <a:txBody>
                    <a:bodyPr/>
                    <a:lstStyle/>
                    <a:p>
                      <a:pPr algn="ctr"/>
                      <a:r>
                        <a:rPr lang="en-GB" sz="1400" noProof="0" dirty="0"/>
                        <a:t>0.48</a:t>
                      </a:r>
                    </a:p>
                  </a:txBody>
                  <a:tcPr anchor="ctr"/>
                </a:tc>
                <a:tc>
                  <a:txBody>
                    <a:bodyPr/>
                    <a:lstStyle/>
                    <a:p>
                      <a:pPr algn="ctr"/>
                      <a:r>
                        <a:rPr lang="en-GB" sz="1400" noProof="0" dirty="0"/>
                        <a:t>0.57</a:t>
                      </a:r>
                    </a:p>
                  </a:txBody>
                  <a:tcPr anchor="ctr"/>
                </a:tc>
                <a:tc>
                  <a:txBody>
                    <a:bodyPr/>
                    <a:lstStyle/>
                    <a:p>
                      <a:pPr algn="ctr"/>
                      <a:r>
                        <a:rPr lang="en-GB" sz="1400" noProof="0" dirty="0"/>
                        <a:t>0.37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noProof="0" dirty="0"/>
                        <a:t>726</a:t>
                      </a:r>
                    </a:p>
                  </a:txBody>
                  <a:tcPr anchor="ctr"/>
                </a:tc>
                <a:extLst>
                  <a:ext uri="{0D108BD9-81ED-4DB2-BD59-A6C34878D82A}">
                    <a16:rowId xmlns:a16="http://schemas.microsoft.com/office/drawing/2014/main" val="2183146162"/>
                  </a:ext>
                </a:extLst>
              </a:tr>
              <a:tr h="408051">
                <a:tc>
                  <a:txBody>
                    <a:bodyPr/>
                    <a:lstStyle/>
                    <a:p>
                      <a:pPr algn="ctr"/>
                      <a:r>
                        <a:rPr lang="en-GB" sz="1400" noProof="0" dirty="0"/>
                        <a:t>Weighted </a:t>
                      </a:r>
                      <a:r>
                        <a:rPr lang="en-GB" sz="1400" noProof="0" dirty="0" err="1"/>
                        <a:t>avg</a:t>
                      </a:r>
                      <a:endParaRPr lang="en-GB" sz="1400" noProof="0" dirty="0"/>
                    </a:p>
                  </a:txBody>
                  <a:tcPr anchor="ctr"/>
                </a:tc>
                <a:tc>
                  <a:txBody>
                    <a:bodyPr/>
                    <a:lstStyle/>
                    <a:p>
                      <a:pPr algn="ctr"/>
                      <a:r>
                        <a:rPr lang="en-GB" sz="1400" noProof="0" dirty="0"/>
                        <a:t>0.78</a:t>
                      </a:r>
                    </a:p>
                  </a:txBody>
                  <a:tcPr anchor="ctr"/>
                </a:tc>
                <a:tc>
                  <a:txBody>
                    <a:bodyPr/>
                    <a:lstStyle/>
                    <a:p>
                      <a:pPr algn="ctr"/>
                      <a:r>
                        <a:rPr lang="en-GB" sz="1400" noProof="0" dirty="0"/>
                        <a:t>0.37</a:t>
                      </a:r>
                    </a:p>
                  </a:txBody>
                  <a:tcPr anchor="ctr"/>
                </a:tc>
                <a:tc>
                  <a:txBody>
                    <a:bodyPr/>
                    <a:lstStyle/>
                    <a:p>
                      <a:pPr algn="ctr"/>
                      <a:r>
                        <a:rPr lang="en-GB" sz="1400" noProof="0" dirty="0"/>
                        <a:t>0.39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noProof="0" dirty="0"/>
                        <a:t>726</a:t>
                      </a:r>
                    </a:p>
                  </a:txBody>
                  <a:tcPr anchor="ctr"/>
                </a:tc>
                <a:extLst>
                  <a:ext uri="{0D108BD9-81ED-4DB2-BD59-A6C34878D82A}">
                    <a16:rowId xmlns:a16="http://schemas.microsoft.com/office/drawing/2014/main" val="3080499033"/>
                  </a:ext>
                </a:extLst>
              </a:tr>
            </a:tbl>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9ECF207-CE66-3727-78C8-9175F98ABBB0}"/>
                  </a:ext>
                </a:extLst>
              </p:cNvPr>
              <p:cNvSpPr txBox="1"/>
              <p:nvPr/>
            </p:nvSpPr>
            <p:spPr>
              <a:xfrm>
                <a:off x="7680960" y="2523744"/>
                <a:ext cx="2192139"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𝐹𝑃</m:t>
                          </m:r>
                        </m:den>
                      </m:f>
                    </m:oMath>
                  </m:oMathPara>
                </a14:m>
                <a:endParaRPr lang="it-IT" b="0" dirty="0"/>
              </a:p>
            </p:txBody>
          </p:sp>
        </mc:Choice>
        <mc:Fallback xmlns="">
          <p:sp>
            <p:nvSpPr>
              <p:cNvPr id="7" name="CasellaDiTesto 6">
                <a:extLst>
                  <a:ext uri="{FF2B5EF4-FFF2-40B4-BE49-F238E27FC236}">
                    <a16:creationId xmlns:a16="http://schemas.microsoft.com/office/drawing/2014/main" id="{E9ECF207-CE66-3727-78C8-9175F98ABBB0}"/>
                  </a:ext>
                </a:extLst>
              </p:cNvPr>
              <p:cNvSpPr txBox="1">
                <a:spLocks noRot="1" noChangeAspect="1" noMove="1" noResize="1" noEditPoints="1" noAdjustHandles="1" noChangeArrowheads="1" noChangeShapeType="1" noTextEdit="1"/>
              </p:cNvSpPr>
              <p:nvPr/>
            </p:nvSpPr>
            <p:spPr>
              <a:xfrm>
                <a:off x="7680960" y="2523744"/>
                <a:ext cx="2192139" cy="52315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FF245F4-C609-8D80-50C1-BF01175F8112}"/>
                  </a:ext>
                </a:extLst>
              </p:cNvPr>
              <p:cNvSpPr txBox="1"/>
              <p:nvPr/>
            </p:nvSpPr>
            <p:spPr>
              <a:xfrm>
                <a:off x="7671561" y="3256839"/>
                <a:ext cx="1878078"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𝑅𝑒𝑐𝑎𝑙𝑙</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8" name="CasellaDiTesto 7">
                <a:extLst>
                  <a:ext uri="{FF2B5EF4-FFF2-40B4-BE49-F238E27FC236}">
                    <a16:creationId xmlns:a16="http://schemas.microsoft.com/office/drawing/2014/main" id="{1FF245F4-C609-8D80-50C1-BF01175F8112}"/>
                  </a:ext>
                </a:extLst>
              </p:cNvPr>
              <p:cNvSpPr txBox="1">
                <a:spLocks noRot="1" noChangeAspect="1" noMove="1" noResize="1" noEditPoints="1" noAdjustHandles="1" noChangeArrowheads="1" noChangeShapeType="1" noTextEdit="1"/>
              </p:cNvSpPr>
              <p:nvPr/>
            </p:nvSpPr>
            <p:spPr>
              <a:xfrm>
                <a:off x="7671561" y="3256839"/>
                <a:ext cx="1878078" cy="523157"/>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DD5052AA-0B0E-9A46-E928-71BE44C560D0}"/>
                  </a:ext>
                </a:extLst>
              </p:cNvPr>
              <p:cNvSpPr txBox="1"/>
              <p:nvPr/>
            </p:nvSpPr>
            <p:spPr>
              <a:xfrm>
                <a:off x="7680960" y="3989934"/>
                <a:ext cx="3144066"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𝑠𝑐𝑜𝑟𝑒</m:t>
                          </m:r>
                        </m:sub>
                      </m:sSub>
                      <m:r>
                        <a:rPr lang="it-IT" b="0" i="1" smtClean="0">
                          <a:latin typeface="Cambria Math" panose="02040503050406030204" pitchFamily="18" charset="0"/>
                        </a:rPr>
                        <m:t>=2</m:t>
                      </m:r>
                      <m:f>
                        <m:fPr>
                          <m:ctrlPr>
                            <a:rPr lang="it-IT" b="0" i="1" smtClean="0">
                              <a:latin typeface="Cambria Math" panose="02040503050406030204" pitchFamily="18" charset="0"/>
                            </a:rPr>
                          </m:ctrlPr>
                        </m:fPr>
                        <m:num>
                          <m:r>
                            <a:rPr lang="it-IT" b="0" i="1" smtClean="0">
                              <a:latin typeface="Cambria Math" panose="02040503050406030204" pitchFamily="18" charset="0"/>
                            </a:rPr>
                            <m:t>𝑃𝑟𝑒𝑐𝑖𝑠𝑖𝑜𝑛</m:t>
                          </m:r>
                          <m:r>
                            <a:rPr lang="it-IT" b="0" i="1" smtClean="0">
                              <a:latin typeface="Cambria Math" panose="02040503050406030204" pitchFamily="18" charset="0"/>
                            </a:rPr>
                            <m:t> ∗</m:t>
                          </m:r>
                          <m:r>
                            <a:rPr lang="it-IT" b="0" i="1" smtClean="0">
                              <a:latin typeface="Cambria Math" panose="02040503050406030204" pitchFamily="18" charset="0"/>
                            </a:rPr>
                            <m:t>𝑅𝑒𝑐𝑎𝑙𝑙</m:t>
                          </m:r>
                        </m:num>
                        <m:den>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r>
                            <a:rPr lang="it-IT" b="0" i="1" smtClean="0">
                              <a:latin typeface="Cambria Math" panose="02040503050406030204" pitchFamily="18" charset="0"/>
                            </a:rPr>
                            <m:t>𝑅𝑒𝑐𝑎𝑙𝑙</m:t>
                          </m:r>
                        </m:den>
                      </m:f>
                    </m:oMath>
                  </m:oMathPara>
                </a14:m>
                <a:endParaRPr lang="it-IT" b="0" dirty="0"/>
              </a:p>
            </p:txBody>
          </p:sp>
        </mc:Choice>
        <mc:Fallback xmlns="">
          <p:sp>
            <p:nvSpPr>
              <p:cNvPr id="10" name="CasellaDiTesto 9">
                <a:extLst>
                  <a:ext uri="{FF2B5EF4-FFF2-40B4-BE49-F238E27FC236}">
                    <a16:creationId xmlns:a16="http://schemas.microsoft.com/office/drawing/2014/main" id="{DD5052AA-0B0E-9A46-E928-71BE44C560D0}"/>
                  </a:ext>
                </a:extLst>
              </p:cNvPr>
              <p:cNvSpPr txBox="1">
                <a:spLocks noRot="1" noChangeAspect="1" noMove="1" noResize="1" noEditPoints="1" noAdjustHandles="1" noChangeArrowheads="1" noChangeShapeType="1" noTextEdit="1"/>
              </p:cNvSpPr>
              <p:nvPr/>
            </p:nvSpPr>
            <p:spPr>
              <a:xfrm>
                <a:off x="7680960" y="3989934"/>
                <a:ext cx="3144066" cy="53053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4DE13F0E-E6AA-93AF-D9C4-65796A28D9D7}"/>
                  </a:ext>
                </a:extLst>
              </p:cNvPr>
              <p:cNvSpPr txBox="1"/>
              <p:nvPr/>
            </p:nvSpPr>
            <p:spPr>
              <a:xfrm>
                <a:off x="7680960" y="4730402"/>
                <a:ext cx="335117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𝐴𝑐𝑐𝑢𝑟𝑎𝑐𝑦</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13" name="CasellaDiTesto 12">
                <a:extLst>
                  <a:ext uri="{FF2B5EF4-FFF2-40B4-BE49-F238E27FC236}">
                    <a16:creationId xmlns:a16="http://schemas.microsoft.com/office/drawing/2014/main" id="{4DE13F0E-E6AA-93AF-D9C4-65796A28D9D7}"/>
                  </a:ext>
                </a:extLst>
              </p:cNvPr>
              <p:cNvSpPr txBox="1">
                <a:spLocks noRot="1" noChangeAspect="1" noMove="1" noResize="1" noEditPoints="1" noAdjustHandles="1" noChangeArrowheads="1" noChangeShapeType="1" noTextEdit="1"/>
              </p:cNvSpPr>
              <p:nvPr/>
            </p:nvSpPr>
            <p:spPr>
              <a:xfrm>
                <a:off x="7680960" y="4730402"/>
                <a:ext cx="3351174" cy="523157"/>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754721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AEC2D-412D-90D8-6E68-8508D581E7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A4D9774-3B55-BC24-3595-5222F705118A}"/>
              </a:ext>
            </a:extLst>
          </p:cNvPr>
          <p:cNvSpPr>
            <a:spLocks noGrp="1"/>
          </p:cNvSpPr>
          <p:nvPr>
            <p:ph type="title"/>
          </p:nvPr>
        </p:nvSpPr>
        <p:spPr>
          <a:xfrm>
            <a:off x="838200" y="209292"/>
            <a:ext cx="9905460" cy="971551"/>
          </a:xfrm>
        </p:spPr>
        <p:txBody>
          <a:bodyPr>
            <a:normAutofit/>
          </a:bodyPr>
          <a:lstStyle/>
          <a:p>
            <a:r>
              <a:rPr lang="en-US" sz="3600" dirty="0"/>
              <a:t>Heuristic classifier: results on test set </a:t>
            </a:r>
          </a:p>
        </p:txBody>
      </p:sp>
      <p:sp>
        <p:nvSpPr>
          <p:cNvPr id="4" name="Segnaposto numero diapositiva 3">
            <a:extLst>
              <a:ext uri="{FF2B5EF4-FFF2-40B4-BE49-F238E27FC236}">
                <a16:creationId xmlns:a16="http://schemas.microsoft.com/office/drawing/2014/main" id="{200E0EE6-3553-14E1-8020-A4639E5281DB}"/>
              </a:ext>
            </a:extLst>
          </p:cNvPr>
          <p:cNvSpPr>
            <a:spLocks noGrp="1"/>
          </p:cNvSpPr>
          <p:nvPr>
            <p:ph type="sldNum" sz="quarter" idx="12"/>
          </p:nvPr>
        </p:nvSpPr>
        <p:spPr/>
        <p:txBody>
          <a:bodyPr/>
          <a:lstStyle/>
          <a:p>
            <a:fld id="{2FA0223F-D95A-431D-9A71-EDA7FA0C2F5B}" type="slidenum">
              <a:rPr lang="en-US" smtClean="0"/>
              <a:t>26</a:t>
            </a:fld>
            <a:endParaRPr lang="en-US"/>
          </a:p>
        </p:txBody>
      </p:sp>
      <p:sp>
        <p:nvSpPr>
          <p:cNvPr id="27" name="Rettangolo 26">
            <a:extLst>
              <a:ext uri="{FF2B5EF4-FFF2-40B4-BE49-F238E27FC236}">
                <a16:creationId xmlns:a16="http://schemas.microsoft.com/office/drawing/2014/main" id="{A3408881-D919-FA65-206A-DADA2FB24CC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62E59B4-D47B-8F7D-DE5D-9BB2A9BB61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 name="Tabella 2">
            <a:extLst>
              <a:ext uri="{FF2B5EF4-FFF2-40B4-BE49-F238E27FC236}">
                <a16:creationId xmlns:a16="http://schemas.microsoft.com/office/drawing/2014/main" id="{B0009F28-C247-1774-C14C-90E2003ACC3C}"/>
              </a:ext>
            </a:extLst>
          </p:cNvPr>
          <p:cNvGraphicFramePr>
            <a:graphicFrameLocks noGrp="1"/>
          </p:cNvGraphicFramePr>
          <p:nvPr>
            <p:extLst>
              <p:ext uri="{D42A27DB-BD31-4B8C-83A1-F6EECF244321}">
                <p14:modId xmlns:p14="http://schemas.microsoft.com/office/powerpoint/2010/main" val="2642669349"/>
              </p:ext>
            </p:extLst>
          </p:nvPr>
        </p:nvGraphicFramePr>
        <p:xfrm>
          <a:off x="1159866" y="2104817"/>
          <a:ext cx="5488725" cy="3350358"/>
        </p:xfrm>
        <a:graphic>
          <a:graphicData uri="http://schemas.openxmlformats.org/drawingml/2006/table">
            <a:tbl>
              <a:tblPr firstRow="1" bandRow="1">
                <a:tableStyleId>{5940675A-B579-460E-94D1-54222C63F5DA}</a:tableStyleId>
              </a:tblPr>
              <a:tblGrid>
                <a:gridCol w="1097745">
                  <a:extLst>
                    <a:ext uri="{9D8B030D-6E8A-4147-A177-3AD203B41FA5}">
                      <a16:colId xmlns:a16="http://schemas.microsoft.com/office/drawing/2014/main" val="3849659094"/>
                    </a:ext>
                  </a:extLst>
                </a:gridCol>
                <a:gridCol w="1097745">
                  <a:extLst>
                    <a:ext uri="{9D8B030D-6E8A-4147-A177-3AD203B41FA5}">
                      <a16:colId xmlns:a16="http://schemas.microsoft.com/office/drawing/2014/main" val="1071566705"/>
                    </a:ext>
                  </a:extLst>
                </a:gridCol>
                <a:gridCol w="1097745">
                  <a:extLst>
                    <a:ext uri="{9D8B030D-6E8A-4147-A177-3AD203B41FA5}">
                      <a16:colId xmlns:a16="http://schemas.microsoft.com/office/drawing/2014/main" val="1893957164"/>
                    </a:ext>
                  </a:extLst>
                </a:gridCol>
                <a:gridCol w="1097745">
                  <a:extLst>
                    <a:ext uri="{9D8B030D-6E8A-4147-A177-3AD203B41FA5}">
                      <a16:colId xmlns:a16="http://schemas.microsoft.com/office/drawing/2014/main" val="511184757"/>
                    </a:ext>
                  </a:extLst>
                </a:gridCol>
                <a:gridCol w="1097745">
                  <a:extLst>
                    <a:ext uri="{9D8B030D-6E8A-4147-A177-3AD203B41FA5}">
                      <a16:colId xmlns:a16="http://schemas.microsoft.com/office/drawing/2014/main" val="1660361813"/>
                    </a:ext>
                  </a:extLst>
                </a:gridCol>
              </a:tblGrid>
              <a:tr h="383892">
                <a:tc>
                  <a:txBody>
                    <a:bodyPr/>
                    <a:lstStyle/>
                    <a:p>
                      <a:pPr algn="ctr"/>
                      <a:endParaRPr lang="en-GB" sz="1400" b="1" noProof="0" dirty="0"/>
                    </a:p>
                  </a:txBody>
                  <a:tcPr anchor="ctr">
                    <a:noFill/>
                  </a:tcPr>
                </a:tc>
                <a:tc>
                  <a:txBody>
                    <a:bodyPr/>
                    <a:lstStyle/>
                    <a:p>
                      <a:pPr algn="ctr"/>
                      <a:r>
                        <a:rPr lang="en-GB" sz="1400" b="1" noProof="0" dirty="0"/>
                        <a:t>Precision</a:t>
                      </a:r>
                    </a:p>
                  </a:txBody>
                  <a:tcPr anchor="ctr"/>
                </a:tc>
                <a:tc>
                  <a:txBody>
                    <a:bodyPr/>
                    <a:lstStyle/>
                    <a:p>
                      <a:pPr algn="ctr"/>
                      <a:r>
                        <a:rPr lang="en-GB" sz="1400" b="1" noProof="0" dirty="0"/>
                        <a:t>Recall</a:t>
                      </a:r>
                    </a:p>
                  </a:txBody>
                  <a:tcPr anchor="ctr"/>
                </a:tc>
                <a:tc>
                  <a:txBody>
                    <a:bodyPr/>
                    <a:lstStyle/>
                    <a:p>
                      <a:pPr algn="ctr"/>
                      <a:r>
                        <a:rPr lang="en-GB" sz="1400" b="1" noProof="0" dirty="0"/>
                        <a:t>F1-score </a:t>
                      </a:r>
                    </a:p>
                  </a:txBody>
                  <a:tcPr anchor="ctr"/>
                </a:tc>
                <a:tc>
                  <a:txBody>
                    <a:bodyPr/>
                    <a:lstStyle/>
                    <a:p>
                      <a:pPr algn="ctr"/>
                      <a:r>
                        <a:rPr lang="en-GB" sz="1400" b="1" noProof="0" dirty="0"/>
                        <a:t>support</a:t>
                      </a:r>
                    </a:p>
                  </a:txBody>
                  <a:tcPr anchor="ctr"/>
                </a:tc>
                <a:extLst>
                  <a:ext uri="{0D108BD9-81ED-4DB2-BD59-A6C34878D82A}">
                    <a16:rowId xmlns:a16="http://schemas.microsoft.com/office/drawing/2014/main" val="1530770994"/>
                  </a:ext>
                </a:extLst>
              </a:tr>
              <a:tr h="408051">
                <a:tc>
                  <a:txBody>
                    <a:bodyPr/>
                    <a:lstStyle/>
                    <a:p>
                      <a:pPr algn="ctr"/>
                      <a:r>
                        <a:rPr lang="en-GB" sz="1400" noProof="0" dirty="0"/>
                        <a:t>Map A</a:t>
                      </a:r>
                    </a:p>
                  </a:txBody>
                  <a:tcPr anchor="ctr">
                    <a:solidFill>
                      <a:schemeClr val="accent5">
                        <a:lumMod val="40000"/>
                        <a:lumOff val="60000"/>
                      </a:schemeClr>
                    </a:solidFill>
                  </a:tcPr>
                </a:tc>
                <a:tc>
                  <a:txBody>
                    <a:bodyPr/>
                    <a:lstStyle/>
                    <a:p>
                      <a:pPr algn="ctr"/>
                      <a:r>
                        <a:rPr lang="en-GB" sz="1400" noProof="0" dirty="0"/>
                        <a:t>0.96</a:t>
                      </a:r>
                    </a:p>
                  </a:txBody>
                  <a:tcPr anchor="ctr"/>
                </a:tc>
                <a:tc>
                  <a:txBody>
                    <a:bodyPr/>
                    <a:lstStyle/>
                    <a:p>
                      <a:pPr algn="ctr"/>
                      <a:r>
                        <a:rPr lang="en-GB" sz="1400" noProof="0" dirty="0"/>
                        <a:t>0.21</a:t>
                      </a:r>
                    </a:p>
                  </a:txBody>
                  <a:tcPr anchor="ctr"/>
                </a:tc>
                <a:tc>
                  <a:txBody>
                    <a:bodyPr/>
                    <a:lstStyle/>
                    <a:p>
                      <a:pPr algn="ctr"/>
                      <a:r>
                        <a:rPr lang="en-GB" sz="1400" noProof="0" dirty="0"/>
                        <a:t>0.34</a:t>
                      </a:r>
                    </a:p>
                  </a:txBody>
                  <a:tcPr anchor="ctr"/>
                </a:tc>
                <a:tc>
                  <a:txBody>
                    <a:bodyPr/>
                    <a:lstStyle/>
                    <a:p>
                      <a:pPr algn="ctr"/>
                      <a:r>
                        <a:rPr lang="en-GB" sz="1400" noProof="0" dirty="0"/>
                        <a:t>239</a:t>
                      </a:r>
                    </a:p>
                  </a:txBody>
                  <a:tcPr anchor="ctr"/>
                </a:tc>
                <a:extLst>
                  <a:ext uri="{0D108BD9-81ED-4DB2-BD59-A6C34878D82A}">
                    <a16:rowId xmlns:a16="http://schemas.microsoft.com/office/drawing/2014/main" val="1073365493"/>
                  </a:ext>
                </a:extLst>
              </a:tr>
              <a:tr h="408051">
                <a:tc>
                  <a:txBody>
                    <a:bodyPr/>
                    <a:lstStyle/>
                    <a:p>
                      <a:pPr algn="ctr"/>
                      <a:r>
                        <a:rPr lang="en-GB" sz="1400" noProof="0" dirty="0"/>
                        <a:t>Map B</a:t>
                      </a:r>
                    </a:p>
                  </a:txBody>
                  <a:tcPr anchor="ctr">
                    <a:solidFill>
                      <a:schemeClr val="accent6">
                        <a:lumMod val="40000"/>
                        <a:lumOff val="60000"/>
                      </a:schemeClr>
                    </a:solidFill>
                  </a:tcPr>
                </a:tc>
                <a:tc>
                  <a:txBody>
                    <a:bodyPr/>
                    <a:lstStyle/>
                    <a:p>
                      <a:pPr algn="ctr"/>
                      <a:r>
                        <a:rPr lang="en-GB" sz="1400" noProof="0" dirty="0"/>
                        <a:t>0.14</a:t>
                      </a:r>
                    </a:p>
                  </a:txBody>
                  <a:tcPr anchor="ctr"/>
                </a:tc>
                <a:tc>
                  <a:txBody>
                    <a:bodyPr/>
                    <a:lstStyle/>
                    <a:p>
                      <a:pPr algn="ctr"/>
                      <a:r>
                        <a:rPr lang="en-GB" sz="1400" noProof="0" dirty="0"/>
                        <a:t>0.69</a:t>
                      </a:r>
                    </a:p>
                  </a:txBody>
                  <a:tcPr anchor="ctr"/>
                </a:tc>
                <a:tc>
                  <a:txBody>
                    <a:bodyPr/>
                    <a:lstStyle/>
                    <a:p>
                      <a:pPr algn="ctr"/>
                      <a:r>
                        <a:rPr lang="en-GB" sz="1400" noProof="0" dirty="0"/>
                        <a:t>0.24</a:t>
                      </a:r>
                    </a:p>
                  </a:txBody>
                  <a:tcPr anchor="ctr"/>
                </a:tc>
                <a:tc>
                  <a:txBody>
                    <a:bodyPr/>
                    <a:lstStyle/>
                    <a:p>
                      <a:pPr algn="ctr"/>
                      <a:r>
                        <a:rPr lang="en-GB" sz="1400" noProof="0" dirty="0"/>
                        <a:t>36</a:t>
                      </a:r>
                    </a:p>
                  </a:txBody>
                  <a:tcPr anchor="ctr"/>
                </a:tc>
                <a:extLst>
                  <a:ext uri="{0D108BD9-81ED-4DB2-BD59-A6C34878D82A}">
                    <a16:rowId xmlns:a16="http://schemas.microsoft.com/office/drawing/2014/main" val="3411526344"/>
                  </a:ext>
                </a:extLst>
              </a:tr>
              <a:tr h="408051">
                <a:tc>
                  <a:txBody>
                    <a:bodyPr/>
                    <a:lstStyle/>
                    <a:p>
                      <a:pPr algn="ctr"/>
                      <a:r>
                        <a:rPr lang="en-GB" sz="1400" noProof="0" dirty="0"/>
                        <a:t>Map C</a:t>
                      </a:r>
                    </a:p>
                  </a:txBody>
                  <a:tcPr anchor="ctr">
                    <a:solidFill>
                      <a:schemeClr val="accent1">
                        <a:lumMod val="20000"/>
                        <a:lumOff val="80000"/>
                      </a:schemeClr>
                    </a:solidFill>
                  </a:tcPr>
                </a:tc>
                <a:tc>
                  <a:txBody>
                    <a:bodyPr/>
                    <a:lstStyle/>
                    <a:p>
                      <a:pPr algn="ctr"/>
                      <a:r>
                        <a:rPr lang="en-GB" sz="1400" noProof="0" dirty="0"/>
                        <a:t>0.32</a:t>
                      </a:r>
                    </a:p>
                  </a:txBody>
                  <a:tcPr anchor="ctr"/>
                </a:tc>
                <a:tc>
                  <a:txBody>
                    <a:bodyPr/>
                    <a:lstStyle/>
                    <a:p>
                      <a:pPr algn="ctr"/>
                      <a:r>
                        <a:rPr lang="en-GB" sz="1400" noProof="0" dirty="0"/>
                        <a:t>0.76</a:t>
                      </a:r>
                    </a:p>
                  </a:txBody>
                  <a:tcPr anchor="ctr"/>
                </a:tc>
                <a:tc>
                  <a:txBody>
                    <a:bodyPr/>
                    <a:lstStyle/>
                    <a:p>
                      <a:pPr algn="ctr"/>
                      <a:r>
                        <a:rPr lang="en-GB" sz="1400" noProof="0" dirty="0"/>
                        <a:t>0.45</a:t>
                      </a:r>
                    </a:p>
                  </a:txBody>
                  <a:tcPr anchor="ctr"/>
                </a:tc>
                <a:tc>
                  <a:txBody>
                    <a:bodyPr/>
                    <a:lstStyle/>
                    <a:p>
                      <a:pPr algn="ctr"/>
                      <a:r>
                        <a:rPr lang="en-GB" sz="1400" noProof="0" dirty="0"/>
                        <a:t>37</a:t>
                      </a:r>
                    </a:p>
                  </a:txBody>
                  <a:tcPr anchor="ctr"/>
                </a:tc>
                <a:extLst>
                  <a:ext uri="{0D108BD9-81ED-4DB2-BD59-A6C34878D82A}">
                    <a16:rowId xmlns:a16="http://schemas.microsoft.com/office/drawing/2014/main" val="1111490287"/>
                  </a:ext>
                </a:extLst>
              </a:tr>
              <a:tr h="408051">
                <a:tc gridSpan="5">
                  <a:txBody>
                    <a:bodyPr/>
                    <a:lstStyle/>
                    <a:p>
                      <a:pPr algn="ctr"/>
                      <a:endParaRPr lang="en-GB" sz="1400" noProof="0" dirty="0"/>
                    </a:p>
                  </a:txBody>
                  <a:tcPr anchor="ctr"/>
                </a:tc>
                <a:tc hMerge="1">
                  <a:txBody>
                    <a:bodyPr/>
                    <a:lstStyle/>
                    <a:p>
                      <a:endParaRPr lang="it-IT"/>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1011991264"/>
                  </a:ext>
                </a:extLst>
              </a:tr>
              <a:tr h="408051">
                <a:tc>
                  <a:txBody>
                    <a:bodyPr/>
                    <a:lstStyle/>
                    <a:p>
                      <a:pPr algn="ctr"/>
                      <a:r>
                        <a:rPr lang="en-GB" sz="1400" noProof="0" dirty="0"/>
                        <a:t>Accuracy</a:t>
                      </a:r>
                    </a:p>
                  </a:txBody>
                  <a:tcPr anchor="ctr"/>
                </a:tc>
                <a:tc>
                  <a:txBody>
                    <a:bodyPr/>
                    <a:lstStyle/>
                    <a:p>
                      <a:pPr algn="ctr"/>
                      <a:endParaRPr lang="en-GB" sz="1400" noProof="0" dirty="0"/>
                    </a:p>
                  </a:txBody>
                  <a:tcPr anchor="ctr"/>
                </a:tc>
                <a:tc>
                  <a:txBody>
                    <a:bodyPr/>
                    <a:lstStyle/>
                    <a:p>
                      <a:pPr algn="ctr"/>
                      <a:endParaRPr lang="en-GB" sz="1400" noProof="0" dirty="0"/>
                    </a:p>
                  </a:txBody>
                  <a:tcPr anchor="ctr"/>
                </a:tc>
                <a:tc>
                  <a:txBody>
                    <a:bodyPr/>
                    <a:lstStyle/>
                    <a:p>
                      <a:pPr algn="ctr"/>
                      <a:r>
                        <a:rPr lang="en-GB" sz="1400" noProof="0" dirty="0"/>
                        <a:t>0.33</a:t>
                      </a:r>
                    </a:p>
                  </a:txBody>
                  <a:tcPr anchor="ctr"/>
                </a:tc>
                <a:tc>
                  <a:txBody>
                    <a:bodyPr/>
                    <a:lstStyle/>
                    <a:p>
                      <a:pPr algn="ctr"/>
                      <a:r>
                        <a:rPr lang="en-GB" sz="1400" noProof="0" dirty="0"/>
                        <a:t>312</a:t>
                      </a:r>
                    </a:p>
                  </a:txBody>
                  <a:tcPr anchor="ctr"/>
                </a:tc>
                <a:extLst>
                  <a:ext uri="{0D108BD9-81ED-4DB2-BD59-A6C34878D82A}">
                    <a16:rowId xmlns:a16="http://schemas.microsoft.com/office/drawing/2014/main" val="1379241500"/>
                  </a:ext>
                </a:extLst>
              </a:tr>
              <a:tr h="408051">
                <a:tc>
                  <a:txBody>
                    <a:bodyPr/>
                    <a:lstStyle/>
                    <a:p>
                      <a:pPr algn="ctr"/>
                      <a:r>
                        <a:rPr lang="en-GB" sz="1400" noProof="0" dirty="0"/>
                        <a:t>Macro </a:t>
                      </a:r>
                      <a:r>
                        <a:rPr lang="en-GB" sz="1400" noProof="0" dirty="0" err="1"/>
                        <a:t>avg</a:t>
                      </a:r>
                      <a:endParaRPr lang="en-GB" sz="1400" noProof="0" dirty="0"/>
                    </a:p>
                  </a:txBody>
                  <a:tcPr anchor="ctr"/>
                </a:tc>
                <a:tc>
                  <a:txBody>
                    <a:bodyPr/>
                    <a:lstStyle/>
                    <a:p>
                      <a:pPr algn="ctr"/>
                      <a:r>
                        <a:rPr lang="en-GB" sz="1400" noProof="0" dirty="0"/>
                        <a:t>0.47</a:t>
                      </a:r>
                    </a:p>
                  </a:txBody>
                  <a:tcPr anchor="ctr"/>
                </a:tc>
                <a:tc>
                  <a:txBody>
                    <a:bodyPr/>
                    <a:lstStyle/>
                    <a:p>
                      <a:pPr algn="ctr"/>
                      <a:r>
                        <a:rPr lang="en-GB" sz="1400" noProof="0" dirty="0"/>
                        <a:t>0.55</a:t>
                      </a:r>
                    </a:p>
                  </a:txBody>
                  <a:tcPr anchor="ctr"/>
                </a:tc>
                <a:tc>
                  <a:txBody>
                    <a:bodyPr/>
                    <a:lstStyle/>
                    <a:p>
                      <a:pPr algn="ctr"/>
                      <a:r>
                        <a:rPr lang="en-GB" sz="1400" noProof="0" dirty="0"/>
                        <a:t>0.34</a:t>
                      </a:r>
                    </a:p>
                  </a:txBody>
                  <a:tcPr anchor="ctr"/>
                </a:tc>
                <a:tc>
                  <a:txBody>
                    <a:bodyPr/>
                    <a:lstStyle/>
                    <a:p>
                      <a:pPr algn="ctr"/>
                      <a:r>
                        <a:rPr lang="en-GB" sz="1400" noProof="0" dirty="0"/>
                        <a:t>312</a:t>
                      </a:r>
                    </a:p>
                  </a:txBody>
                  <a:tcPr anchor="ctr"/>
                </a:tc>
                <a:extLst>
                  <a:ext uri="{0D108BD9-81ED-4DB2-BD59-A6C34878D82A}">
                    <a16:rowId xmlns:a16="http://schemas.microsoft.com/office/drawing/2014/main" val="2183146162"/>
                  </a:ext>
                </a:extLst>
              </a:tr>
              <a:tr h="408051">
                <a:tc>
                  <a:txBody>
                    <a:bodyPr/>
                    <a:lstStyle/>
                    <a:p>
                      <a:pPr algn="ctr"/>
                      <a:r>
                        <a:rPr lang="en-GB" sz="1400" noProof="0" dirty="0"/>
                        <a:t>Weighted </a:t>
                      </a:r>
                      <a:r>
                        <a:rPr lang="en-GB" sz="1400" noProof="0" dirty="0" err="1"/>
                        <a:t>avg</a:t>
                      </a:r>
                      <a:endParaRPr lang="en-GB" sz="1400" noProof="0" dirty="0"/>
                    </a:p>
                  </a:txBody>
                  <a:tcPr anchor="ctr"/>
                </a:tc>
                <a:tc>
                  <a:txBody>
                    <a:bodyPr/>
                    <a:lstStyle/>
                    <a:p>
                      <a:pPr algn="ctr"/>
                      <a:r>
                        <a:rPr lang="en-GB" sz="1400" noProof="0" dirty="0"/>
                        <a:t>0.79</a:t>
                      </a:r>
                    </a:p>
                  </a:txBody>
                  <a:tcPr anchor="ctr"/>
                </a:tc>
                <a:tc>
                  <a:txBody>
                    <a:bodyPr/>
                    <a:lstStyle/>
                    <a:p>
                      <a:pPr algn="ctr"/>
                      <a:r>
                        <a:rPr lang="en-GB" sz="1400" noProof="0" dirty="0"/>
                        <a:t>0.33</a:t>
                      </a:r>
                    </a:p>
                  </a:txBody>
                  <a:tcPr anchor="ctr"/>
                </a:tc>
                <a:tc>
                  <a:txBody>
                    <a:bodyPr/>
                    <a:lstStyle/>
                    <a:p>
                      <a:pPr algn="ctr"/>
                      <a:r>
                        <a:rPr lang="en-GB" sz="1400" noProof="0" dirty="0"/>
                        <a:t>0.34</a:t>
                      </a:r>
                    </a:p>
                  </a:txBody>
                  <a:tcPr anchor="ctr"/>
                </a:tc>
                <a:tc>
                  <a:txBody>
                    <a:bodyPr/>
                    <a:lstStyle/>
                    <a:p>
                      <a:pPr algn="ctr"/>
                      <a:r>
                        <a:rPr lang="en-GB" sz="1400" noProof="0" dirty="0"/>
                        <a:t>312</a:t>
                      </a:r>
                    </a:p>
                  </a:txBody>
                  <a:tcPr anchor="ctr"/>
                </a:tc>
                <a:extLst>
                  <a:ext uri="{0D108BD9-81ED-4DB2-BD59-A6C34878D82A}">
                    <a16:rowId xmlns:a16="http://schemas.microsoft.com/office/drawing/2014/main" val="3080499033"/>
                  </a:ext>
                </a:extLst>
              </a:tr>
            </a:tbl>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AC2872-B516-886C-292B-396DDFACF670}"/>
                  </a:ext>
                </a:extLst>
              </p:cNvPr>
              <p:cNvSpPr txBox="1"/>
              <p:nvPr/>
            </p:nvSpPr>
            <p:spPr>
              <a:xfrm>
                <a:off x="7680960" y="2523744"/>
                <a:ext cx="2192139"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𝐹𝑃</m:t>
                          </m:r>
                        </m:den>
                      </m:f>
                    </m:oMath>
                  </m:oMathPara>
                </a14:m>
                <a:endParaRPr lang="it-IT" b="0" dirty="0"/>
              </a:p>
            </p:txBody>
          </p:sp>
        </mc:Choice>
        <mc:Fallback xmlns="">
          <p:sp>
            <p:nvSpPr>
              <p:cNvPr id="7" name="CasellaDiTesto 6">
                <a:extLst>
                  <a:ext uri="{FF2B5EF4-FFF2-40B4-BE49-F238E27FC236}">
                    <a16:creationId xmlns:a16="http://schemas.microsoft.com/office/drawing/2014/main" id="{E9ECF207-CE66-3727-78C8-9175F98ABBB0}"/>
                  </a:ext>
                </a:extLst>
              </p:cNvPr>
              <p:cNvSpPr txBox="1">
                <a:spLocks noRot="1" noChangeAspect="1" noMove="1" noResize="1" noEditPoints="1" noAdjustHandles="1" noChangeArrowheads="1" noChangeShapeType="1" noTextEdit="1"/>
              </p:cNvSpPr>
              <p:nvPr/>
            </p:nvSpPr>
            <p:spPr>
              <a:xfrm>
                <a:off x="7680960" y="2523744"/>
                <a:ext cx="2192139" cy="52315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3FF4167B-2DBF-8315-83C4-3261619965FC}"/>
                  </a:ext>
                </a:extLst>
              </p:cNvPr>
              <p:cNvSpPr txBox="1"/>
              <p:nvPr/>
            </p:nvSpPr>
            <p:spPr>
              <a:xfrm>
                <a:off x="7671561" y="3256839"/>
                <a:ext cx="1878078"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𝑅𝑒𝑐𝑎𝑙𝑙</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8" name="CasellaDiTesto 7">
                <a:extLst>
                  <a:ext uri="{FF2B5EF4-FFF2-40B4-BE49-F238E27FC236}">
                    <a16:creationId xmlns:a16="http://schemas.microsoft.com/office/drawing/2014/main" id="{1FF245F4-C609-8D80-50C1-BF01175F8112}"/>
                  </a:ext>
                </a:extLst>
              </p:cNvPr>
              <p:cNvSpPr txBox="1">
                <a:spLocks noRot="1" noChangeAspect="1" noMove="1" noResize="1" noEditPoints="1" noAdjustHandles="1" noChangeArrowheads="1" noChangeShapeType="1" noTextEdit="1"/>
              </p:cNvSpPr>
              <p:nvPr/>
            </p:nvSpPr>
            <p:spPr>
              <a:xfrm>
                <a:off x="7671561" y="3256839"/>
                <a:ext cx="1878078" cy="523157"/>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424FC016-A16C-4ECD-26F5-A8AD28623074}"/>
                  </a:ext>
                </a:extLst>
              </p:cNvPr>
              <p:cNvSpPr txBox="1"/>
              <p:nvPr/>
            </p:nvSpPr>
            <p:spPr>
              <a:xfrm>
                <a:off x="7680960" y="3989934"/>
                <a:ext cx="3144066"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𝑠𝑐𝑜𝑟𝑒</m:t>
                          </m:r>
                        </m:sub>
                      </m:sSub>
                      <m:r>
                        <a:rPr lang="it-IT" b="0" i="1" smtClean="0">
                          <a:latin typeface="Cambria Math" panose="02040503050406030204" pitchFamily="18" charset="0"/>
                        </a:rPr>
                        <m:t>=2</m:t>
                      </m:r>
                      <m:f>
                        <m:fPr>
                          <m:ctrlPr>
                            <a:rPr lang="it-IT" b="0" i="1" smtClean="0">
                              <a:latin typeface="Cambria Math" panose="02040503050406030204" pitchFamily="18" charset="0"/>
                            </a:rPr>
                          </m:ctrlPr>
                        </m:fPr>
                        <m:num>
                          <m:r>
                            <a:rPr lang="it-IT" b="0" i="1" smtClean="0">
                              <a:latin typeface="Cambria Math" panose="02040503050406030204" pitchFamily="18" charset="0"/>
                            </a:rPr>
                            <m:t>𝑃𝑟𝑒𝑐𝑖𝑠𝑖𝑜𝑛</m:t>
                          </m:r>
                          <m:r>
                            <a:rPr lang="it-IT" b="0" i="1" smtClean="0">
                              <a:latin typeface="Cambria Math" panose="02040503050406030204" pitchFamily="18" charset="0"/>
                            </a:rPr>
                            <m:t> ∗</m:t>
                          </m:r>
                          <m:r>
                            <a:rPr lang="it-IT" b="0" i="1" smtClean="0">
                              <a:latin typeface="Cambria Math" panose="02040503050406030204" pitchFamily="18" charset="0"/>
                            </a:rPr>
                            <m:t>𝑅𝑒𝑐𝑎𝑙𝑙</m:t>
                          </m:r>
                        </m:num>
                        <m:den>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r>
                            <a:rPr lang="it-IT" b="0" i="1" smtClean="0">
                              <a:latin typeface="Cambria Math" panose="02040503050406030204" pitchFamily="18" charset="0"/>
                            </a:rPr>
                            <m:t>𝑅𝑒𝑐𝑎𝑙𝑙</m:t>
                          </m:r>
                        </m:den>
                      </m:f>
                    </m:oMath>
                  </m:oMathPara>
                </a14:m>
                <a:endParaRPr lang="it-IT" b="0" dirty="0"/>
              </a:p>
            </p:txBody>
          </p:sp>
        </mc:Choice>
        <mc:Fallback xmlns="">
          <p:sp>
            <p:nvSpPr>
              <p:cNvPr id="10" name="CasellaDiTesto 9">
                <a:extLst>
                  <a:ext uri="{FF2B5EF4-FFF2-40B4-BE49-F238E27FC236}">
                    <a16:creationId xmlns:a16="http://schemas.microsoft.com/office/drawing/2014/main" id="{DD5052AA-0B0E-9A46-E928-71BE44C560D0}"/>
                  </a:ext>
                </a:extLst>
              </p:cNvPr>
              <p:cNvSpPr txBox="1">
                <a:spLocks noRot="1" noChangeAspect="1" noMove="1" noResize="1" noEditPoints="1" noAdjustHandles="1" noChangeArrowheads="1" noChangeShapeType="1" noTextEdit="1"/>
              </p:cNvSpPr>
              <p:nvPr/>
            </p:nvSpPr>
            <p:spPr>
              <a:xfrm>
                <a:off x="7680960" y="3989934"/>
                <a:ext cx="3144066" cy="53053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0602955-7A83-D954-EFA6-7D3F105AA700}"/>
                  </a:ext>
                </a:extLst>
              </p:cNvPr>
              <p:cNvSpPr txBox="1"/>
              <p:nvPr/>
            </p:nvSpPr>
            <p:spPr>
              <a:xfrm>
                <a:off x="7680960" y="4730402"/>
                <a:ext cx="335117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𝐴𝑐𝑐𝑢𝑟𝑎𝑐𝑦</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13" name="CasellaDiTesto 12">
                <a:extLst>
                  <a:ext uri="{FF2B5EF4-FFF2-40B4-BE49-F238E27FC236}">
                    <a16:creationId xmlns:a16="http://schemas.microsoft.com/office/drawing/2014/main" id="{4DE13F0E-E6AA-93AF-D9C4-65796A28D9D7}"/>
                  </a:ext>
                </a:extLst>
              </p:cNvPr>
              <p:cNvSpPr txBox="1">
                <a:spLocks noRot="1" noChangeAspect="1" noMove="1" noResize="1" noEditPoints="1" noAdjustHandles="1" noChangeArrowheads="1" noChangeShapeType="1" noTextEdit="1"/>
              </p:cNvSpPr>
              <p:nvPr/>
            </p:nvSpPr>
            <p:spPr>
              <a:xfrm>
                <a:off x="7680960" y="4730402"/>
                <a:ext cx="3351174" cy="523157"/>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68592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2D69A-5707-C52D-29A9-6D53184D045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A84E17-F89B-C781-63B7-EB508C24E3C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396FD07-456C-7DF6-554E-09C15EE44FE0}"/>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solidFill>
                  <a:schemeClr val="bg1">
                    <a:lumMod val="75000"/>
                  </a:schemeClr>
                </a:solidFill>
              </a:rPr>
              <a:t>Knowledge on roving signals: recap</a:t>
            </a:r>
          </a:p>
          <a:p>
            <a:r>
              <a:rPr lang="en-US" sz="2000" dirty="0">
                <a:solidFill>
                  <a:schemeClr val="bg1">
                    <a:lumMod val="75000"/>
                  </a:schemeClr>
                </a:solidFill>
              </a:rPr>
              <a:t>Heuristic classifier: pseudo code</a:t>
            </a:r>
          </a:p>
          <a:p>
            <a:r>
              <a:rPr lang="en-US" sz="2000" dirty="0">
                <a:solidFill>
                  <a:schemeClr val="bg1">
                    <a:lumMod val="75000"/>
                  </a:schemeClr>
                </a:solidFill>
              </a:rPr>
              <a:t>Performance</a:t>
            </a:r>
          </a:p>
          <a:p>
            <a:r>
              <a:rPr lang="en-US" sz="2000" dirty="0"/>
              <a:t>Conclusions </a:t>
            </a:r>
            <a:endParaRPr lang="en-US" sz="1600" dirty="0"/>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09B6E317-0702-BFFE-771B-ADB7856CE800}"/>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277192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07277" y="1606160"/>
            <a:ext cx="11060467" cy="4575184"/>
          </a:xfrm>
        </p:spPr>
        <p:txBody>
          <a:bodyPr>
            <a:noAutofit/>
          </a:bodyPr>
          <a:lstStyle/>
          <a:p>
            <a:pPr marL="0" indent="0">
              <a:buNone/>
            </a:pPr>
            <a:r>
              <a:rPr lang="en-US" sz="1600" dirty="0"/>
              <a:t>A heuristic classifier has been built with the purpose to act as baseline from which starting further evaluations.</a:t>
            </a:r>
          </a:p>
          <a:p>
            <a:pPr marL="0" indent="0">
              <a:buNone/>
            </a:pPr>
            <a:r>
              <a:rPr lang="en-US" sz="1600" dirty="0"/>
              <a:t>In general, performance are not satisfying, as it could be imaged.</a:t>
            </a:r>
          </a:p>
          <a:p>
            <a:pPr marL="0" indent="0">
              <a:buNone/>
            </a:pPr>
            <a:r>
              <a:rPr lang="en-US" sz="1600" dirty="0"/>
              <a:t>Looking at the </a:t>
            </a:r>
            <a:r>
              <a:rPr lang="en-US" sz="1600" b="1" dirty="0"/>
              <a:t>confusion matrices and metrics</a:t>
            </a:r>
            <a:r>
              <a:rPr lang="en-US" sz="1600" dirty="0"/>
              <a:t>, in both </a:t>
            </a:r>
            <a:r>
              <a:rPr lang="en-US" sz="1600" b="1" dirty="0"/>
              <a:t>train</a:t>
            </a:r>
            <a:r>
              <a:rPr lang="en-US" sz="1600" dirty="0"/>
              <a:t> and </a:t>
            </a:r>
            <a:r>
              <a:rPr lang="en-US" sz="1600" b="1" dirty="0"/>
              <a:t>test</a:t>
            </a:r>
            <a:r>
              <a:rPr lang="en-US" sz="1600" dirty="0"/>
              <a:t> sets:</a:t>
            </a:r>
          </a:p>
          <a:p>
            <a:r>
              <a:rPr lang="en-US" sz="1600" b="1" dirty="0">
                <a:solidFill>
                  <a:srgbClr val="0070C0"/>
                </a:solidFill>
              </a:rPr>
              <a:t>MAP A </a:t>
            </a:r>
            <a:r>
              <a:rPr lang="en-US" sz="1600" dirty="0"/>
              <a:t>has </a:t>
            </a:r>
            <a:r>
              <a:rPr lang="en-US" sz="1600" b="1" dirty="0"/>
              <a:t>many FN</a:t>
            </a:r>
            <a:r>
              <a:rPr lang="en-US" sz="1600" dirty="0"/>
              <a:t> classified as </a:t>
            </a:r>
            <a:r>
              <a:rPr lang="en-US" sz="1600" b="1" dirty="0"/>
              <a:t>MAP</a:t>
            </a:r>
            <a:r>
              <a:rPr lang="en-US" sz="1600" dirty="0"/>
              <a:t> </a:t>
            </a:r>
            <a:r>
              <a:rPr lang="en-US" sz="1600" b="1" dirty="0"/>
              <a:t>B</a:t>
            </a:r>
            <a:r>
              <a:rPr lang="en-US" sz="1600" dirty="0"/>
              <a:t>, probably due to ambiguous signals present into this class. Only temporal-spatial information is not sufficient to classify these signals properly. This situation is reflected by the </a:t>
            </a:r>
            <a:r>
              <a:rPr lang="en-US" sz="1600" b="1" dirty="0"/>
              <a:t>good</a:t>
            </a:r>
            <a:r>
              <a:rPr lang="en-US" sz="1600" dirty="0"/>
              <a:t> </a:t>
            </a:r>
            <a:r>
              <a:rPr lang="en-US" sz="1600" b="1" dirty="0"/>
              <a:t>precision</a:t>
            </a:r>
            <a:r>
              <a:rPr lang="en-US" sz="1600" dirty="0"/>
              <a:t> </a:t>
            </a:r>
            <a:r>
              <a:rPr lang="en-US" sz="1600" b="1" dirty="0"/>
              <a:t>juxtaposed</a:t>
            </a:r>
            <a:r>
              <a:rPr lang="en-US" sz="1600" dirty="0"/>
              <a:t>, however with </a:t>
            </a:r>
            <a:r>
              <a:rPr lang="en-US" sz="1600" b="1" dirty="0"/>
              <a:t>low</a:t>
            </a:r>
            <a:r>
              <a:rPr lang="en-US" sz="1600" dirty="0"/>
              <a:t> </a:t>
            </a:r>
            <a:r>
              <a:rPr lang="en-US" sz="1600" b="1" dirty="0"/>
              <a:t>recall</a:t>
            </a:r>
            <a:r>
              <a:rPr lang="en-US" sz="1600" dirty="0"/>
              <a:t>.</a:t>
            </a:r>
          </a:p>
          <a:p>
            <a:r>
              <a:rPr lang="en-US" sz="1600" b="1" dirty="0">
                <a:solidFill>
                  <a:srgbClr val="00B050"/>
                </a:solidFill>
              </a:rPr>
              <a:t>MAP B</a:t>
            </a:r>
            <a:r>
              <a:rPr lang="en-US" sz="1600" dirty="0">
                <a:solidFill>
                  <a:srgbClr val="00B050"/>
                </a:solidFill>
              </a:rPr>
              <a:t> </a:t>
            </a:r>
            <a:r>
              <a:rPr lang="en-US" sz="1600" dirty="0"/>
              <a:t>il classified </a:t>
            </a:r>
            <a:r>
              <a:rPr lang="en-US" sz="1600" b="1" dirty="0"/>
              <a:t>well</a:t>
            </a:r>
            <a:r>
              <a:rPr lang="en-US" sz="1600" dirty="0"/>
              <a:t> in terms or </a:t>
            </a:r>
            <a:r>
              <a:rPr lang="en-US" sz="1600" b="1" dirty="0"/>
              <a:t>recall</a:t>
            </a:r>
            <a:r>
              <a:rPr lang="en-US" sz="1600" dirty="0"/>
              <a:t>, but </a:t>
            </a:r>
            <a:r>
              <a:rPr lang="en-US" sz="1600" b="1" dirty="0"/>
              <a:t>suffers</a:t>
            </a:r>
            <a:r>
              <a:rPr lang="en-US" sz="1600" dirty="0"/>
              <a:t> of very </a:t>
            </a:r>
            <a:r>
              <a:rPr lang="en-US" sz="1600" b="1" dirty="0"/>
              <a:t>low</a:t>
            </a:r>
            <a:r>
              <a:rPr lang="en-US" sz="1600" dirty="0"/>
              <a:t> </a:t>
            </a:r>
            <a:r>
              <a:rPr lang="en-US" sz="1600" b="1" dirty="0"/>
              <a:t>precision</a:t>
            </a:r>
            <a:r>
              <a:rPr lang="en-US" sz="1600" dirty="0"/>
              <a:t>, because of the presence MAP A misclassified signals. </a:t>
            </a:r>
          </a:p>
          <a:p>
            <a:r>
              <a:rPr lang="en-US" sz="1600" b="1" dirty="0">
                <a:solidFill>
                  <a:srgbClr val="FF0000"/>
                </a:solidFill>
              </a:rPr>
              <a:t>MAP C</a:t>
            </a:r>
            <a:r>
              <a:rPr lang="en-US" sz="1600" dirty="0">
                <a:solidFill>
                  <a:srgbClr val="FF0000"/>
                </a:solidFill>
              </a:rPr>
              <a:t> </a:t>
            </a:r>
            <a:r>
              <a:rPr lang="en-US" sz="1600" dirty="0"/>
              <a:t>has </a:t>
            </a:r>
            <a:r>
              <a:rPr lang="en-US" sz="1600" b="1" dirty="0"/>
              <a:t>low</a:t>
            </a:r>
            <a:r>
              <a:rPr lang="en-US" sz="1600" dirty="0"/>
              <a:t> </a:t>
            </a:r>
            <a:r>
              <a:rPr lang="en-US" sz="1600" b="1" dirty="0"/>
              <a:t>precision</a:t>
            </a:r>
            <a:r>
              <a:rPr lang="en-US" sz="1600" dirty="0"/>
              <a:t> and </a:t>
            </a:r>
            <a:r>
              <a:rPr lang="en-US" sz="1600" b="1" dirty="0"/>
              <a:t>recall</a:t>
            </a:r>
            <a:r>
              <a:rPr lang="en-US" sz="1600" dirty="0"/>
              <a:t>, but at least </a:t>
            </a:r>
            <a:r>
              <a:rPr lang="en-US" sz="1600" b="1" dirty="0"/>
              <a:t>half</a:t>
            </a:r>
            <a:r>
              <a:rPr lang="en-US" sz="1600" dirty="0"/>
              <a:t> signals are </a:t>
            </a:r>
            <a:r>
              <a:rPr lang="en-US" sz="1600" b="1" dirty="0"/>
              <a:t>correctly</a:t>
            </a:r>
            <a:r>
              <a:rPr lang="en-US" sz="1600" dirty="0"/>
              <a:t> </a:t>
            </a:r>
            <a:r>
              <a:rPr lang="en-US" sz="1600" b="1" dirty="0"/>
              <a:t>classified</a:t>
            </a:r>
            <a:r>
              <a:rPr lang="en-US" sz="1600" dirty="0"/>
              <a:t>, leading to the conclusion that the threshold comparison result could be seen as a </a:t>
            </a:r>
            <a:r>
              <a:rPr lang="en-US" sz="1600" b="1" dirty="0"/>
              <a:t>first</a:t>
            </a:r>
            <a:r>
              <a:rPr lang="en-US" sz="1600" dirty="0"/>
              <a:t> </a:t>
            </a:r>
            <a:r>
              <a:rPr lang="en-US" sz="1600" b="1" dirty="0"/>
              <a:t>hint</a:t>
            </a:r>
            <a:r>
              <a:rPr lang="en-US" sz="1600" dirty="0"/>
              <a:t> to recognize these signals, even if clearly not sufficient. </a:t>
            </a:r>
            <a:endParaRPr lang="en-US" sz="1600" b="1" dirty="0"/>
          </a:p>
          <a:p>
            <a:pPr marL="0" indent="0">
              <a:buNone/>
            </a:pPr>
            <a:endParaRPr lang="en-US" sz="1600" dirty="0"/>
          </a:p>
          <a:p>
            <a:pPr marL="0" indent="0">
              <a:buNone/>
            </a:pPr>
            <a:r>
              <a:rPr lang="en-US" sz="1600" dirty="0"/>
              <a:t>The most important advantage of this algorithm is the </a:t>
            </a:r>
            <a:r>
              <a:rPr lang="en-US" sz="1600" b="1" dirty="0"/>
              <a:t>full explainability of the process</a:t>
            </a:r>
            <a:r>
              <a:rPr lang="en-US" sz="1600" dirty="0"/>
              <a:t>. In fact, the significance of the His Bundle peak can be easily explained, differently from what happened when </a:t>
            </a:r>
            <a:r>
              <a:rPr lang="en-US" sz="1600" i="1" dirty="0"/>
              <a:t>built-in </a:t>
            </a:r>
            <a:r>
              <a:rPr lang="en-US" sz="1600" dirty="0"/>
              <a:t>functions.</a:t>
            </a:r>
          </a:p>
          <a:p>
            <a:pPr marL="0" indent="0">
              <a:buNone/>
            </a:pPr>
            <a:r>
              <a:rPr lang="en-US" sz="1600" dirty="0"/>
              <a:t>In conclusion the presented set of rules is a simple classifier, which can be used as baseline to start the classification with a true machine learning model.</a:t>
            </a:r>
          </a:p>
          <a:p>
            <a:pPr marL="0" indent="0">
              <a:buNone/>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A20E1-A2EE-3BA2-E20F-42F77DA2CD5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3E01017-BD9B-E506-CC30-CE028338F79F}"/>
              </a:ext>
            </a:extLst>
          </p:cNvPr>
          <p:cNvSpPr>
            <a:spLocks noGrp="1"/>
          </p:cNvSpPr>
          <p:nvPr>
            <p:ph type="title"/>
          </p:nvPr>
        </p:nvSpPr>
        <p:spPr>
          <a:xfrm>
            <a:off x="838200" y="209292"/>
            <a:ext cx="9905460" cy="971551"/>
          </a:xfrm>
        </p:spPr>
        <p:txBody>
          <a:bodyPr>
            <a:normAutofit/>
          </a:bodyPr>
          <a:lstStyle/>
          <a:p>
            <a:r>
              <a:rPr lang="en-US" sz="3600" dirty="0"/>
              <a:t>Appendix 1: what if LOPOCV is performed?</a:t>
            </a:r>
          </a:p>
        </p:txBody>
      </p:sp>
      <p:sp>
        <p:nvSpPr>
          <p:cNvPr id="4" name="Segnaposto numero diapositiva 3">
            <a:extLst>
              <a:ext uri="{FF2B5EF4-FFF2-40B4-BE49-F238E27FC236}">
                <a16:creationId xmlns:a16="http://schemas.microsoft.com/office/drawing/2014/main" id="{98D60FC1-2F35-C277-6BBE-785E73CD0F5F}"/>
              </a:ext>
            </a:extLst>
          </p:cNvPr>
          <p:cNvSpPr>
            <a:spLocks noGrp="1"/>
          </p:cNvSpPr>
          <p:nvPr>
            <p:ph type="sldNum" sz="quarter" idx="12"/>
          </p:nvPr>
        </p:nvSpPr>
        <p:spPr/>
        <p:txBody>
          <a:bodyPr/>
          <a:lstStyle/>
          <a:p>
            <a:fld id="{2FA0223F-D95A-431D-9A71-EDA7FA0C2F5B}" type="slidenum">
              <a:rPr lang="en-US" smtClean="0"/>
              <a:t>29</a:t>
            </a:fld>
            <a:endParaRPr lang="en-US"/>
          </a:p>
        </p:txBody>
      </p:sp>
      <p:pic>
        <p:nvPicPr>
          <p:cNvPr id="11" name="Immagine 10" descr="Immagine che contiene schermata, testo, quadrato, Rettangolo&#10;&#10;Descrizione generata automaticamente">
            <a:extLst>
              <a:ext uri="{FF2B5EF4-FFF2-40B4-BE49-F238E27FC236}">
                <a16:creationId xmlns:a16="http://schemas.microsoft.com/office/drawing/2014/main" id="{7D5F2744-75C6-CA09-199C-CDE6C134C628}"/>
              </a:ext>
            </a:extLst>
          </p:cNvPr>
          <p:cNvPicPr>
            <a:picLocks noChangeAspect="1"/>
          </p:cNvPicPr>
          <p:nvPr/>
        </p:nvPicPr>
        <p:blipFill>
          <a:blip r:embed="rId3">
            <a:extLst>
              <a:ext uri="{28A0092B-C50C-407E-A947-70E740481C1C}">
                <a14:useLocalDpi xmlns:a14="http://schemas.microsoft.com/office/drawing/2010/main" val="0"/>
              </a:ext>
            </a:extLst>
          </a:blip>
          <a:srcRect t="19896"/>
          <a:stretch/>
        </p:blipFill>
        <p:spPr>
          <a:xfrm>
            <a:off x="4882238" y="1860460"/>
            <a:ext cx="6071514" cy="2918092"/>
          </a:xfrm>
          <a:prstGeom prst="rect">
            <a:avLst/>
          </a:prstGeom>
        </p:spPr>
      </p:pic>
      <p:sp>
        <p:nvSpPr>
          <p:cNvPr id="27" name="Rettangolo 26">
            <a:extLst>
              <a:ext uri="{FF2B5EF4-FFF2-40B4-BE49-F238E27FC236}">
                <a16:creationId xmlns:a16="http://schemas.microsoft.com/office/drawing/2014/main" id="{EC6BDD00-C8B6-0A5A-43EE-8538A5CC49BC}"/>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34281787-DE27-39D9-7D98-2990E5070ED2}"/>
              </a:ext>
            </a:extLst>
          </p:cNvPr>
          <p:cNvSpPr>
            <a:spLocks noGrp="1"/>
          </p:cNvSpPr>
          <p:nvPr>
            <p:ph idx="1"/>
          </p:nvPr>
        </p:nvSpPr>
        <p:spPr>
          <a:xfrm>
            <a:off x="395465" y="1504120"/>
            <a:ext cx="3866529" cy="4154560"/>
          </a:xfrm>
        </p:spPr>
        <p:txBody>
          <a:bodyPr>
            <a:noAutofit/>
          </a:bodyPr>
          <a:lstStyle/>
          <a:p>
            <a:pPr marL="0" indent="0">
              <a:buNone/>
            </a:pPr>
            <a:r>
              <a:rPr lang="en-US" sz="1200" dirty="0"/>
              <a:t>Instead of using a train/test split, one could try to match the inter-subject variability by using a </a:t>
            </a:r>
            <a:r>
              <a:rPr lang="en-US" sz="1200" b="1" dirty="0"/>
              <a:t>Leave One Patient Out Cross Validation </a:t>
            </a:r>
            <a:r>
              <a:rPr lang="en-US" sz="1200" dirty="0"/>
              <a:t>technique.</a:t>
            </a:r>
          </a:p>
          <a:p>
            <a:r>
              <a:rPr lang="en-US" sz="1200" dirty="0"/>
              <a:t>Iteratively, each patient is the test set while the others act as train set</a:t>
            </a:r>
          </a:p>
          <a:p>
            <a:pPr marL="0" indent="0">
              <a:buNone/>
            </a:pPr>
            <a:endParaRPr lang="en-US" sz="1400" dirty="0"/>
          </a:p>
          <a:p>
            <a:pPr marL="0" indent="0">
              <a:buNone/>
            </a:pPr>
            <a:r>
              <a:rPr lang="en-US" sz="1200" dirty="0"/>
              <a:t>The CM and the metrics summary are reported on the right.</a:t>
            </a:r>
          </a:p>
          <a:p>
            <a:r>
              <a:rPr lang="en-US" sz="1200" dirty="0"/>
              <a:t>Metrics are comparable with the ones obtained with train/test split</a:t>
            </a:r>
          </a:p>
          <a:p>
            <a:pPr marL="0" indent="0">
              <a:buNone/>
            </a:pPr>
            <a:r>
              <a:rPr lang="en-US" sz="1200" dirty="0"/>
              <a:t>In addition, respect to train/test split, this strategy allow to check the number of </a:t>
            </a:r>
            <a:r>
              <a:rPr lang="en-US" sz="1200" b="1" dirty="0"/>
              <a:t>misclassified</a:t>
            </a:r>
            <a:r>
              <a:rPr lang="en-US" sz="1200" dirty="0"/>
              <a:t> </a:t>
            </a:r>
            <a:r>
              <a:rPr lang="en-US" sz="1200" b="1" dirty="0"/>
              <a:t>signals</a:t>
            </a:r>
            <a:r>
              <a:rPr lang="en-US" sz="1200" dirty="0"/>
              <a:t> </a:t>
            </a:r>
            <a:r>
              <a:rPr lang="en-US" sz="1200" b="1" dirty="0"/>
              <a:t>for</a:t>
            </a:r>
            <a:r>
              <a:rPr lang="en-US" sz="1200" dirty="0"/>
              <a:t> </a:t>
            </a:r>
            <a:r>
              <a:rPr lang="en-US" sz="1200" b="1" dirty="0"/>
              <a:t>each</a:t>
            </a:r>
            <a:r>
              <a:rPr lang="en-US" sz="1200" dirty="0"/>
              <a:t> </a:t>
            </a:r>
            <a:r>
              <a:rPr lang="en-US" sz="1200" b="1" dirty="0"/>
              <a:t>subject</a:t>
            </a:r>
            <a:r>
              <a:rPr lang="en-US" sz="1200" dirty="0"/>
              <a:t> and for each class.</a:t>
            </a:r>
          </a:p>
          <a:p>
            <a:r>
              <a:rPr lang="en-US" sz="1200" dirty="0"/>
              <a:t>Seems that some subjects carry the greatest number of misclassifications (1,2,3,4,6)</a:t>
            </a:r>
          </a:p>
          <a:p>
            <a:r>
              <a:rPr lang="en-US" sz="1200" dirty="0"/>
              <a:t>Sub 2 has the highest number of misclassified signals relatively to the number of MAP A signals (66 on 78). </a:t>
            </a:r>
          </a:p>
          <a:p>
            <a:endParaRPr lang="en-US" sz="1400" dirty="0"/>
          </a:p>
          <a:p>
            <a:endParaRPr lang="en-US" sz="1400" dirty="0"/>
          </a:p>
          <a:p>
            <a:endParaRPr lang="en-US" sz="1400" b="1" dirty="0"/>
          </a:p>
        </p:txBody>
      </p:sp>
      <p:pic>
        <p:nvPicPr>
          <p:cNvPr id="5" name="Immagine 4">
            <a:extLst>
              <a:ext uri="{FF2B5EF4-FFF2-40B4-BE49-F238E27FC236}">
                <a16:creationId xmlns:a16="http://schemas.microsoft.com/office/drawing/2014/main" id="{AC298227-2F28-8C10-128F-0C787E351A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73469" y="1606160"/>
            <a:ext cx="3398524" cy="2918092"/>
          </a:xfrm>
          <a:prstGeom prst="rect">
            <a:avLst/>
          </a:prstGeom>
        </p:spPr>
      </p:pic>
      <p:pic>
        <p:nvPicPr>
          <p:cNvPr id="10" name="Immagine 9">
            <a:extLst>
              <a:ext uri="{FF2B5EF4-FFF2-40B4-BE49-F238E27FC236}">
                <a16:creationId xmlns:a16="http://schemas.microsoft.com/office/drawing/2014/main" id="{6C893A85-1B95-B1F2-83DB-7B181F3696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71994" y="1879771"/>
            <a:ext cx="3525737" cy="2931035"/>
          </a:xfrm>
          <a:prstGeom prst="rect">
            <a:avLst/>
          </a:prstGeom>
        </p:spPr>
      </p:pic>
      <p:pic>
        <p:nvPicPr>
          <p:cNvPr id="6" name="Immagine 5">
            <a:extLst>
              <a:ext uri="{FF2B5EF4-FFF2-40B4-BE49-F238E27FC236}">
                <a16:creationId xmlns:a16="http://schemas.microsoft.com/office/drawing/2014/main" id="{85C61896-0155-0E52-054E-72F8007858D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617340" y="1606160"/>
            <a:ext cx="7332255" cy="3106308"/>
          </a:xfrm>
          <a:prstGeom prst="rect">
            <a:avLst/>
          </a:prstGeom>
        </p:spPr>
      </p:pic>
      <p:sp>
        <p:nvSpPr>
          <p:cNvPr id="7" name="AutoShape 2">
            <a:extLst>
              <a:ext uri="{FF2B5EF4-FFF2-40B4-BE49-F238E27FC236}">
                <a16:creationId xmlns:a16="http://schemas.microsoft.com/office/drawing/2014/main" id="{440CA05B-5B14-C4A9-0834-B62FF40E0B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3" name="Rettangolo 12">
            <a:extLst>
              <a:ext uri="{FF2B5EF4-FFF2-40B4-BE49-F238E27FC236}">
                <a16:creationId xmlns:a16="http://schemas.microsoft.com/office/drawing/2014/main" id="{9E04A8B2-8E32-A486-CAEE-0FC7E7B15AF8}"/>
              </a:ext>
            </a:extLst>
          </p:cNvPr>
          <p:cNvSpPr/>
          <p:nvPr/>
        </p:nvSpPr>
        <p:spPr>
          <a:xfrm>
            <a:off x="5730063" y="2339938"/>
            <a:ext cx="975965" cy="100990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010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10" presetClass="exit" presetSubtype="0" fill="hold"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500"/>
                            </p:stCondLst>
                            <p:childTnLst>
                              <p:par>
                                <p:cTn id="17" presetID="6" presetClass="entr" presetSubtype="3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out)">
                                      <p:cBhvr>
                                        <p:cTn id="19" dur="500"/>
                                        <p:tgtEl>
                                          <p:spTgt spid="5"/>
                                        </p:tgtEl>
                                      </p:cBhvr>
                                    </p:animEffect>
                                  </p:childTnLst>
                                </p:cTn>
                              </p:par>
                              <p:par>
                                <p:cTn id="20" presetID="6" presetClass="entr" presetSubtype="3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ou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10" presetClass="exit" presetSubtype="0" fill="hold"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6" presetClass="entr" presetSubtype="32"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ircle(ou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5" presetID="6" presetClass="entr" presetSubtype="32"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ou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9">
                                            <p:txEl>
                                              <p:pRg st="7" end="7"/>
                                            </p:txEl>
                                          </p:spTgt>
                                        </p:tgtEl>
                                        <p:attrNameLst>
                                          <p:attrName>style.visibility</p:attrName>
                                        </p:attrNameLst>
                                      </p:cBhvr>
                                      <p:to>
                                        <p:strVal val="visible"/>
                                      </p:to>
                                    </p:set>
                                    <p:anim calcmode="lin" valueType="num">
                                      <p:cBhvr additive="base">
                                        <p:cTn id="52"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BB769-B316-A45B-3CD5-188962B606B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C4EB07A-515C-2678-F83C-5A8BA1609437}"/>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7DF2948E-0054-FDF3-D557-A5AD87692CED}"/>
              </a:ext>
            </a:extLst>
          </p:cNvPr>
          <p:cNvSpPr>
            <a:spLocks noGrp="1"/>
          </p:cNvSpPr>
          <p:nvPr>
            <p:ph idx="1"/>
          </p:nvPr>
        </p:nvSpPr>
        <p:spPr>
          <a:xfrm>
            <a:off x="664464" y="2041497"/>
            <a:ext cx="10098024" cy="2613436"/>
          </a:xfrm>
        </p:spPr>
        <p:txBody>
          <a:bodyPr>
            <a:noAutofit/>
          </a:bodyPr>
          <a:lstStyle/>
          <a:p>
            <a:r>
              <a:rPr lang="en-US" sz="2000" dirty="0"/>
              <a:t>Why building a heuristic classifier</a:t>
            </a:r>
          </a:p>
          <a:p>
            <a:r>
              <a:rPr lang="en-US" sz="2000" dirty="0">
                <a:solidFill>
                  <a:schemeClr val="bg1">
                    <a:lumMod val="75000"/>
                  </a:schemeClr>
                </a:solidFill>
              </a:rPr>
              <a:t>Knowledge on roving signals: recap</a:t>
            </a:r>
          </a:p>
          <a:p>
            <a:r>
              <a:rPr lang="en-US" sz="2000" dirty="0">
                <a:solidFill>
                  <a:schemeClr val="bg1">
                    <a:lumMod val="75000"/>
                  </a:schemeClr>
                </a:solidFill>
              </a:rPr>
              <a:t>Heuristic classifier: pseudo code</a:t>
            </a:r>
          </a:p>
          <a:p>
            <a:r>
              <a:rPr lang="en-US" sz="2000" dirty="0">
                <a:solidFill>
                  <a:schemeClr val="bg1">
                    <a:lumMod val="75000"/>
                  </a:schemeClr>
                </a:solidFill>
              </a:rPr>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C895837F-61F0-FDA4-4E8E-CE770B1D64DC}"/>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159431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A5D9-8833-B744-0F01-BE1BBD128E1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338A356-FF2F-6D29-6F7E-9F5681C2CD19}"/>
              </a:ext>
            </a:extLst>
          </p:cNvPr>
          <p:cNvSpPr>
            <a:spLocks noGrp="1"/>
          </p:cNvSpPr>
          <p:nvPr>
            <p:ph type="title"/>
          </p:nvPr>
        </p:nvSpPr>
        <p:spPr>
          <a:xfrm>
            <a:off x="838200" y="209292"/>
            <a:ext cx="9905460" cy="971551"/>
          </a:xfrm>
        </p:spPr>
        <p:txBody>
          <a:bodyPr>
            <a:normAutofit/>
          </a:bodyPr>
          <a:lstStyle/>
          <a:p>
            <a:r>
              <a:rPr lang="en-US" sz="3600" dirty="0"/>
              <a:t>Appendix 2: what if subject 2 is left out?</a:t>
            </a:r>
          </a:p>
        </p:txBody>
      </p:sp>
      <p:sp>
        <p:nvSpPr>
          <p:cNvPr id="4" name="Segnaposto numero diapositiva 3">
            <a:extLst>
              <a:ext uri="{FF2B5EF4-FFF2-40B4-BE49-F238E27FC236}">
                <a16:creationId xmlns:a16="http://schemas.microsoft.com/office/drawing/2014/main" id="{7A94120B-9669-B1EB-F411-8357711A26E9}"/>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27" name="Rettangolo 26">
            <a:extLst>
              <a:ext uri="{FF2B5EF4-FFF2-40B4-BE49-F238E27FC236}">
                <a16:creationId xmlns:a16="http://schemas.microsoft.com/office/drawing/2014/main" id="{F3E13CEB-C456-C6E3-02EB-6DF965C8947A}"/>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AutoShape 2">
            <a:extLst>
              <a:ext uri="{FF2B5EF4-FFF2-40B4-BE49-F238E27FC236}">
                <a16:creationId xmlns:a16="http://schemas.microsoft.com/office/drawing/2014/main" id="{827F740D-183C-3256-809F-27EC846C74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6" name="Immagine 15" descr="Immagine che contiene linea, diagramma, Parallelo, Diagramma&#10;&#10;Descrizione generata automaticamente">
            <a:extLst>
              <a:ext uri="{FF2B5EF4-FFF2-40B4-BE49-F238E27FC236}">
                <a16:creationId xmlns:a16="http://schemas.microsoft.com/office/drawing/2014/main" id="{2E2777E6-8DCE-ADC6-2CF7-396FC9361CAC}"/>
              </a:ext>
            </a:extLst>
          </p:cNvPr>
          <p:cNvPicPr>
            <a:picLocks noChangeAspect="1"/>
          </p:cNvPicPr>
          <p:nvPr/>
        </p:nvPicPr>
        <p:blipFill>
          <a:blip r:embed="rId3">
            <a:extLst>
              <a:ext uri="{28A0092B-C50C-407E-A947-70E740481C1C}">
                <a14:useLocalDpi xmlns:a14="http://schemas.microsoft.com/office/drawing/2010/main" val="0"/>
              </a:ext>
            </a:extLst>
          </a:blip>
          <a:srcRect l="9600" t="4562" r="8199" b="5438"/>
          <a:stretch/>
        </p:blipFill>
        <p:spPr>
          <a:xfrm>
            <a:off x="5066446" y="1680986"/>
            <a:ext cx="6762509" cy="3800827"/>
          </a:xfrm>
          <a:prstGeom prst="rect">
            <a:avLst/>
          </a:prstGeom>
        </p:spPr>
      </p:pic>
      <p:sp>
        <p:nvSpPr>
          <p:cNvPr id="15" name="Segnaposto contenuto 2">
            <a:extLst>
              <a:ext uri="{FF2B5EF4-FFF2-40B4-BE49-F238E27FC236}">
                <a16:creationId xmlns:a16="http://schemas.microsoft.com/office/drawing/2014/main" id="{73077180-3631-9F2F-E915-76248D2AE42C}"/>
              </a:ext>
            </a:extLst>
          </p:cNvPr>
          <p:cNvSpPr txBox="1">
            <a:spLocks/>
          </p:cNvSpPr>
          <p:nvPr/>
        </p:nvSpPr>
        <p:spPr>
          <a:xfrm>
            <a:off x="309129" y="1504120"/>
            <a:ext cx="3650223" cy="4154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Subject 2 has a problematic peculiarity: almost all signals classified as MAP A have MAP B characteristics.</a:t>
            </a:r>
          </a:p>
          <a:p>
            <a:pPr marL="0" indent="0" algn="ctr">
              <a:buFont typeface="Arial" panose="020B0604020202020204" pitchFamily="34" charset="0"/>
              <a:buNone/>
            </a:pPr>
            <a:r>
              <a:rPr lang="en-US" sz="1600" b="1" dirty="0">
                <a:solidFill>
                  <a:srgbClr val="0070C0"/>
                </a:solidFill>
              </a:rPr>
              <a:t>What if subject 2 is left out?</a:t>
            </a:r>
          </a:p>
          <a:p>
            <a:pPr marL="0" indent="0" algn="ctr">
              <a:buFont typeface="Arial" panose="020B0604020202020204" pitchFamily="34" charset="0"/>
              <a:buNone/>
            </a:pPr>
            <a:endParaRPr lang="en-US" sz="1600" dirty="0"/>
          </a:p>
          <a:p>
            <a:pPr marL="0" indent="0">
              <a:buFont typeface="Arial" panose="020B0604020202020204" pitchFamily="34" charset="0"/>
              <a:buNone/>
            </a:pPr>
            <a:r>
              <a:rPr lang="en-US" sz="1200" dirty="0"/>
              <a:t>In both train/test and LOPOCV strategies: </a:t>
            </a:r>
          </a:p>
          <a:p>
            <a:r>
              <a:rPr lang="en-US" sz="1200" dirty="0"/>
              <a:t>Metrics slightly improves</a:t>
            </a:r>
          </a:p>
          <a:p>
            <a:r>
              <a:rPr lang="en-US" sz="1200" dirty="0"/>
              <a:t>MAP B seems to be better detected.</a:t>
            </a:r>
          </a:p>
          <a:p>
            <a:pPr marL="0" indent="0">
              <a:buNone/>
            </a:pPr>
            <a:endParaRPr lang="en-US" sz="1400" dirty="0"/>
          </a:p>
          <a:p>
            <a:pPr marL="0" indent="0">
              <a:buNone/>
            </a:pPr>
            <a:r>
              <a:rPr lang="en-US" sz="1400" i="1" dirty="0">
                <a:solidFill>
                  <a:schemeClr val="tx2"/>
                </a:solidFill>
              </a:rPr>
              <a:t>Remains an open question: how should we interpretate these observations?</a:t>
            </a:r>
          </a:p>
          <a:p>
            <a:pPr marL="0" indent="0">
              <a:buNone/>
            </a:pPr>
            <a:endParaRPr lang="en-US" sz="1400" dirty="0"/>
          </a:p>
          <a:p>
            <a:endParaRPr lang="en-US" sz="1400" dirty="0"/>
          </a:p>
          <a:p>
            <a:endParaRPr lang="en-US" sz="1400" b="1" dirty="0"/>
          </a:p>
        </p:txBody>
      </p:sp>
      <p:sp>
        <p:nvSpPr>
          <p:cNvPr id="3" name="Rettangolo con angoli arrotondati 2">
            <a:extLst>
              <a:ext uri="{FF2B5EF4-FFF2-40B4-BE49-F238E27FC236}">
                <a16:creationId xmlns:a16="http://schemas.microsoft.com/office/drawing/2014/main" id="{8430F66C-FAA0-210B-0F26-C437FDCBF7F5}"/>
              </a:ext>
            </a:extLst>
          </p:cNvPr>
          <p:cNvSpPr/>
          <p:nvPr/>
        </p:nvSpPr>
        <p:spPr>
          <a:xfrm>
            <a:off x="9810972" y="4498470"/>
            <a:ext cx="1865376" cy="5106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a:t>Ref trace: ECG L1 with R peak on 0.5s</a:t>
            </a:r>
          </a:p>
        </p:txBody>
      </p:sp>
      <p:grpSp>
        <p:nvGrpSpPr>
          <p:cNvPr id="28" name="Gruppo 27">
            <a:extLst>
              <a:ext uri="{FF2B5EF4-FFF2-40B4-BE49-F238E27FC236}">
                <a16:creationId xmlns:a16="http://schemas.microsoft.com/office/drawing/2014/main" id="{81A7CA7F-F929-AA67-59E8-083FD6D188C8}"/>
              </a:ext>
            </a:extLst>
          </p:cNvPr>
          <p:cNvGrpSpPr/>
          <p:nvPr/>
        </p:nvGrpSpPr>
        <p:grpSpPr>
          <a:xfrm>
            <a:off x="4745736" y="1504120"/>
            <a:ext cx="6437376" cy="4776042"/>
            <a:chOff x="4745736" y="1504120"/>
            <a:chExt cx="6437376" cy="4776042"/>
          </a:xfrm>
        </p:grpSpPr>
        <p:pic>
          <p:nvPicPr>
            <p:cNvPr id="18" name="Immagine 17">
              <a:extLst>
                <a:ext uri="{FF2B5EF4-FFF2-40B4-BE49-F238E27FC236}">
                  <a16:creationId xmlns:a16="http://schemas.microsoft.com/office/drawing/2014/main" id="{35B2A573-B25C-2048-D508-AC0450FB9CA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57809" y="1504120"/>
              <a:ext cx="2781182" cy="2388021"/>
            </a:xfrm>
            <a:prstGeom prst="rect">
              <a:avLst/>
            </a:prstGeom>
          </p:spPr>
        </p:pic>
        <p:pic>
          <p:nvPicPr>
            <p:cNvPr id="20" name="Immagine 19">
              <a:extLst>
                <a:ext uri="{FF2B5EF4-FFF2-40B4-BE49-F238E27FC236}">
                  <a16:creationId xmlns:a16="http://schemas.microsoft.com/office/drawing/2014/main" id="{2C129016-0544-751B-B877-16CDC85A1AC4}"/>
                </a:ext>
              </a:extLst>
            </p:cNvPr>
            <p:cNvPicPr>
              <a:picLocks noChangeAspect="1"/>
            </p:cNvPicPr>
            <p:nvPr/>
          </p:nvPicPr>
          <p:blipFill>
            <a:blip r:embed="rId5">
              <a:extLst>
                <a:ext uri="{28A0092B-C50C-407E-A947-70E740481C1C}">
                  <a14:useLocalDpi xmlns:a14="http://schemas.microsoft.com/office/drawing/2010/main" val="0"/>
                </a:ext>
              </a:extLst>
            </a:blip>
            <a:srcRect t="-4554" b="15472"/>
            <a:stretch/>
          </p:blipFill>
          <p:spPr>
            <a:xfrm>
              <a:off x="7905111" y="1504121"/>
              <a:ext cx="3204221" cy="2077280"/>
            </a:xfrm>
            <a:prstGeom prst="rect">
              <a:avLst/>
            </a:prstGeom>
          </p:spPr>
        </p:pic>
        <p:pic>
          <p:nvPicPr>
            <p:cNvPr id="22" name="Immagine 21">
              <a:extLst>
                <a:ext uri="{FF2B5EF4-FFF2-40B4-BE49-F238E27FC236}">
                  <a16:creationId xmlns:a16="http://schemas.microsoft.com/office/drawing/2014/main" id="{869C90C1-39BE-26F4-E450-6DB4E58E2C1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857809" y="3892142"/>
              <a:ext cx="2781181" cy="2388020"/>
            </a:xfrm>
            <a:prstGeom prst="rect">
              <a:avLst/>
            </a:prstGeom>
          </p:spPr>
        </p:pic>
        <p:pic>
          <p:nvPicPr>
            <p:cNvPr id="24" name="Immagine 23">
              <a:extLst>
                <a:ext uri="{FF2B5EF4-FFF2-40B4-BE49-F238E27FC236}">
                  <a16:creationId xmlns:a16="http://schemas.microsoft.com/office/drawing/2014/main" id="{16863D94-375D-8AE9-9D64-BD74B72041B6}"/>
                </a:ext>
              </a:extLst>
            </p:cNvPr>
            <p:cNvPicPr>
              <a:picLocks noChangeAspect="1"/>
            </p:cNvPicPr>
            <p:nvPr/>
          </p:nvPicPr>
          <p:blipFill>
            <a:blip r:embed="rId5">
              <a:extLst>
                <a:ext uri="{28A0092B-C50C-407E-A947-70E740481C1C}">
                  <a14:useLocalDpi xmlns:a14="http://schemas.microsoft.com/office/drawing/2010/main" val="0"/>
                </a:ext>
              </a:extLst>
            </a:blip>
            <a:srcRect l="-1359" t="-5101" r="1359" b="16019"/>
            <a:stretch/>
          </p:blipFill>
          <p:spPr>
            <a:xfrm>
              <a:off x="7905111" y="3892142"/>
              <a:ext cx="3204221" cy="2077280"/>
            </a:xfrm>
            <a:prstGeom prst="rect">
              <a:avLst/>
            </a:prstGeom>
          </p:spPr>
        </p:pic>
        <p:cxnSp>
          <p:nvCxnSpPr>
            <p:cNvPr id="26" name="Connettore diritto 25">
              <a:extLst>
                <a:ext uri="{FF2B5EF4-FFF2-40B4-BE49-F238E27FC236}">
                  <a16:creationId xmlns:a16="http://schemas.microsoft.com/office/drawing/2014/main" id="{A0804D31-0D42-E141-0F10-9A02BF6D3EE0}"/>
                </a:ext>
              </a:extLst>
            </p:cNvPr>
            <p:cNvCxnSpPr/>
            <p:nvPr/>
          </p:nvCxnSpPr>
          <p:spPr>
            <a:xfrm>
              <a:off x="4745736" y="3892142"/>
              <a:ext cx="643737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3373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arn(inVertical)">
                                      <p:cBhvr>
                                        <p:cTn id="7" dur="500"/>
                                        <p:tgtEl>
                                          <p:spTgt spid="15">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 calcmode="lin" valueType="num">
                                      <p:cBhvr additive="base">
                                        <p:cTn id="18"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0" presetID="6" presetClass="entr" presetSubtype="32"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ircle(out)">
                                      <p:cBhvr>
                                        <p:cTn id="22" dur="500"/>
                                        <p:tgtEl>
                                          <p:spTgt spid="28"/>
                                        </p:tgtEl>
                                      </p:cBhvr>
                                    </p:animEffect>
                                  </p:childTnLst>
                                </p:cTn>
                              </p:par>
                              <p:par>
                                <p:cTn id="23" presetID="2" presetClass="entr" presetSubtype="4" fill="hold" nodeType="with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E315-4A50-9370-7F61-52724DF8E93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66067C0-72A5-2594-5026-D16591DF5FEA}"/>
              </a:ext>
            </a:extLst>
          </p:cNvPr>
          <p:cNvSpPr>
            <a:spLocks noGrp="1"/>
          </p:cNvSpPr>
          <p:nvPr>
            <p:ph type="title"/>
          </p:nvPr>
        </p:nvSpPr>
        <p:spPr>
          <a:xfrm>
            <a:off x="838200" y="209292"/>
            <a:ext cx="9905460" cy="971551"/>
          </a:xfrm>
        </p:spPr>
        <p:txBody>
          <a:bodyPr>
            <a:normAutofit/>
          </a:bodyPr>
          <a:lstStyle/>
          <a:p>
            <a:r>
              <a:rPr lang="en-US" sz="3600" dirty="0"/>
              <a:t>Appendix 3: does have sense filtering?</a:t>
            </a:r>
          </a:p>
        </p:txBody>
      </p:sp>
      <p:sp>
        <p:nvSpPr>
          <p:cNvPr id="4" name="Segnaposto numero diapositiva 3">
            <a:extLst>
              <a:ext uri="{FF2B5EF4-FFF2-40B4-BE49-F238E27FC236}">
                <a16:creationId xmlns:a16="http://schemas.microsoft.com/office/drawing/2014/main" id="{F388C05E-4891-1164-6204-D4C77F589256}"/>
              </a:ext>
            </a:extLst>
          </p:cNvPr>
          <p:cNvSpPr>
            <a:spLocks noGrp="1"/>
          </p:cNvSpPr>
          <p:nvPr>
            <p:ph type="sldNum" sz="quarter" idx="12"/>
          </p:nvPr>
        </p:nvSpPr>
        <p:spPr/>
        <p:txBody>
          <a:bodyPr/>
          <a:lstStyle/>
          <a:p>
            <a:fld id="{2FA0223F-D95A-431D-9A71-EDA7FA0C2F5B}" type="slidenum">
              <a:rPr lang="en-US" smtClean="0"/>
              <a:t>31</a:t>
            </a:fld>
            <a:endParaRPr lang="en-US"/>
          </a:p>
        </p:txBody>
      </p:sp>
      <p:sp>
        <p:nvSpPr>
          <p:cNvPr id="27" name="Rettangolo 26">
            <a:extLst>
              <a:ext uri="{FF2B5EF4-FFF2-40B4-BE49-F238E27FC236}">
                <a16:creationId xmlns:a16="http://schemas.microsoft.com/office/drawing/2014/main" id="{0A65ED4C-17CC-51FD-DF43-2C900B34E494}"/>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AutoShape 2">
            <a:extLst>
              <a:ext uri="{FF2B5EF4-FFF2-40B4-BE49-F238E27FC236}">
                <a16:creationId xmlns:a16="http://schemas.microsoft.com/office/drawing/2014/main" id="{BFEADA4B-DE54-30C8-A878-291ADE3BDC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5" name="Segnaposto contenuto 2">
            <a:extLst>
              <a:ext uri="{FF2B5EF4-FFF2-40B4-BE49-F238E27FC236}">
                <a16:creationId xmlns:a16="http://schemas.microsoft.com/office/drawing/2014/main" id="{CEA6579C-DC91-D0EC-2BDA-52DFB13594A6}"/>
              </a:ext>
            </a:extLst>
          </p:cNvPr>
          <p:cNvSpPr txBox="1">
            <a:spLocks/>
          </p:cNvSpPr>
          <p:nvPr/>
        </p:nvSpPr>
        <p:spPr>
          <a:xfrm>
            <a:off x="309129" y="1504120"/>
            <a:ext cx="3650223" cy="4154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Even if a filtering pipeline is ready to be used, does have sense using it?</a:t>
            </a:r>
          </a:p>
          <a:p>
            <a:pPr marL="0" indent="0">
              <a:buNone/>
            </a:pPr>
            <a:r>
              <a:rPr lang="en-US" sz="1200" dirty="0"/>
              <a:t>To answer, some observations should be done:</a:t>
            </a:r>
          </a:p>
          <a:p>
            <a:pPr marL="342900" indent="-342900">
              <a:buFont typeface="+mj-lt"/>
              <a:buAutoNum type="arabicPeriod"/>
            </a:pPr>
            <a:r>
              <a:rPr lang="en-US" sz="1200" dirty="0"/>
              <a:t>Filter pipeline has been built on ECG signals only, not on EGM.</a:t>
            </a:r>
          </a:p>
          <a:p>
            <a:pPr marL="342900" indent="-342900">
              <a:buFont typeface="+mj-lt"/>
              <a:buAutoNum type="arabicPeriod"/>
            </a:pPr>
            <a:r>
              <a:rPr lang="en-US" sz="1200" dirty="0"/>
              <a:t>Due to the low cut-off, high frequency peaks are killed.</a:t>
            </a:r>
          </a:p>
          <a:p>
            <a:pPr marL="342900" indent="-342900">
              <a:buFont typeface="+mj-lt"/>
              <a:buAutoNum type="arabicPeriod"/>
            </a:pPr>
            <a:r>
              <a:rPr lang="en-US" sz="1200" dirty="0"/>
              <a:t>Low-pass filter introduce a low frequency distortion unexpectedly. </a:t>
            </a:r>
          </a:p>
          <a:p>
            <a:pPr marL="0" indent="0">
              <a:buNone/>
            </a:pPr>
            <a:endParaRPr lang="en-US" sz="1200" dirty="0"/>
          </a:p>
          <a:p>
            <a:pPr marL="0" indent="0">
              <a:buNone/>
            </a:pPr>
            <a:r>
              <a:rPr lang="en-US" sz="1400" b="1" dirty="0">
                <a:solidFill>
                  <a:schemeClr val="accent1"/>
                </a:solidFill>
              </a:rPr>
              <a:t>And because of these aspects, performance drops.</a:t>
            </a:r>
          </a:p>
          <a:p>
            <a:pPr marL="0" indent="0">
              <a:buNone/>
            </a:pPr>
            <a:r>
              <a:rPr lang="en-US" sz="1400" i="1" dirty="0"/>
              <a:t>In addition, one should consider that the a priori known information about the signals is valid about the signals as such, without considering additional processing steps. These, would render all the information used in vain.</a:t>
            </a:r>
            <a:endParaRPr lang="en-US" sz="1200" b="1" i="1" dirty="0"/>
          </a:p>
        </p:txBody>
      </p:sp>
      <p:pic>
        <p:nvPicPr>
          <p:cNvPr id="14" name="Immagine 13" descr="Immagine che contiene testo, diagramma, linea, Diagramma&#10;&#10;Descrizione generata automaticamente">
            <a:extLst>
              <a:ext uri="{FF2B5EF4-FFF2-40B4-BE49-F238E27FC236}">
                <a16:creationId xmlns:a16="http://schemas.microsoft.com/office/drawing/2014/main" id="{FD87A3C8-4D75-BE7A-178A-9106C03FDE9F}"/>
              </a:ext>
            </a:extLst>
          </p:cNvPr>
          <p:cNvPicPr>
            <a:picLocks noChangeAspect="1"/>
          </p:cNvPicPr>
          <p:nvPr/>
        </p:nvPicPr>
        <p:blipFill>
          <a:blip r:embed="rId3">
            <a:extLst>
              <a:ext uri="{28A0092B-C50C-407E-A947-70E740481C1C}">
                <a14:useLocalDpi xmlns:a14="http://schemas.microsoft.com/office/drawing/2010/main" val="0"/>
              </a:ext>
            </a:extLst>
          </a:blip>
          <a:srcRect l="6875" t="2390" r="2536" b="4288"/>
          <a:stretch/>
        </p:blipFill>
        <p:spPr>
          <a:xfrm>
            <a:off x="5133105" y="1981434"/>
            <a:ext cx="6199089" cy="3279534"/>
          </a:xfrm>
          <a:prstGeom prst="rect">
            <a:avLst/>
          </a:prstGeom>
        </p:spPr>
      </p:pic>
      <p:grpSp>
        <p:nvGrpSpPr>
          <p:cNvPr id="12" name="Gruppo 11">
            <a:extLst>
              <a:ext uri="{FF2B5EF4-FFF2-40B4-BE49-F238E27FC236}">
                <a16:creationId xmlns:a16="http://schemas.microsoft.com/office/drawing/2014/main" id="{17A5C7B5-7645-E13A-6CD1-0863183F166C}"/>
              </a:ext>
            </a:extLst>
          </p:cNvPr>
          <p:cNvGrpSpPr/>
          <p:nvPr/>
        </p:nvGrpSpPr>
        <p:grpSpPr>
          <a:xfrm>
            <a:off x="4047735" y="1677356"/>
            <a:ext cx="8144265" cy="2754323"/>
            <a:chOff x="4047735" y="1677356"/>
            <a:chExt cx="8144265" cy="2754323"/>
          </a:xfrm>
        </p:grpSpPr>
        <p:pic>
          <p:nvPicPr>
            <p:cNvPr id="5" name="Immagine 4" descr="Immagine che contiene testo, linea, schermata, diagramma&#10;&#10;Descrizione generata automaticamente">
              <a:extLst>
                <a:ext uri="{FF2B5EF4-FFF2-40B4-BE49-F238E27FC236}">
                  <a16:creationId xmlns:a16="http://schemas.microsoft.com/office/drawing/2014/main" id="{0FCCCEB9-AA4D-3BAC-BF2F-84392B61288D}"/>
                </a:ext>
              </a:extLst>
            </p:cNvPr>
            <p:cNvPicPr>
              <a:picLocks noChangeAspect="1"/>
            </p:cNvPicPr>
            <p:nvPr/>
          </p:nvPicPr>
          <p:blipFill>
            <a:blip r:embed="rId4">
              <a:extLst>
                <a:ext uri="{28A0092B-C50C-407E-A947-70E740481C1C}">
                  <a14:useLocalDpi xmlns:a14="http://schemas.microsoft.com/office/drawing/2010/main" val="0"/>
                </a:ext>
              </a:extLst>
            </a:blip>
            <a:srcRect t="6615"/>
            <a:stretch/>
          </p:blipFill>
          <p:spPr>
            <a:xfrm>
              <a:off x="4047735" y="1677356"/>
              <a:ext cx="3956310" cy="2445697"/>
            </a:xfrm>
            <a:prstGeom prst="rect">
              <a:avLst/>
            </a:prstGeom>
          </p:spPr>
        </p:pic>
        <p:pic>
          <p:nvPicPr>
            <p:cNvPr id="8" name="Immagine 7" descr="Immagine che contiene testo, diagramma, schermata, linea&#10;&#10;Descrizione generata automaticamente">
              <a:extLst>
                <a:ext uri="{FF2B5EF4-FFF2-40B4-BE49-F238E27FC236}">
                  <a16:creationId xmlns:a16="http://schemas.microsoft.com/office/drawing/2014/main" id="{B98B2949-AA61-DCB7-B149-B51760E5C9F5}"/>
                </a:ext>
              </a:extLst>
            </p:cNvPr>
            <p:cNvPicPr>
              <a:picLocks noChangeAspect="1"/>
            </p:cNvPicPr>
            <p:nvPr/>
          </p:nvPicPr>
          <p:blipFill>
            <a:blip r:embed="rId5">
              <a:extLst>
                <a:ext uri="{28A0092B-C50C-407E-A947-70E740481C1C}">
                  <a14:useLocalDpi xmlns:a14="http://schemas.microsoft.com/office/drawing/2010/main" val="0"/>
                </a:ext>
              </a:extLst>
            </a:blip>
            <a:srcRect t="6615"/>
            <a:stretch/>
          </p:blipFill>
          <p:spPr>
            <a:xfrm>
              <a:off x="8235690" y="1677356"/>
              <a:ext cx="3956310" cy="2445698"/>
            </a:xfrm>
            <a:prstGeom prst="rect">
              <a:avLst/>
            </a:prstGeom>
          </p:spPr>
        </p:pic>
        <p:sp>
          <p:nvSpPr>
            <p:cNvPr id="9" name="Rettangolo con angoli arrotondati 8">
              <a:extLst>
                <a:ext uri="{FF2B5EF4-FFF2-40B4-BE49-F238E27FC236}">
                  <a16:creationId xmlns:a16="http://schemas.microsoft.com/office/drawing/2014/main" id="{982E79E5-D403-9FEA-E5E9-C7EADCDC4D3C}"/>
                </a:ext>
              </a:extLst>
            </p:cNvPr>
            <p:cNvSpPr/>
            <p:nvPr/>
          </p:nvSpPr>
          <p:spPr>
            <a:xfrm>
              <a:off x="7037289" y="4066554"/>
              <a:ext cx="2390722" cy="3651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Same signal</a:t>
              </a:r>
            </a:p>
          </p:txBody>
        </p:sp>
        <p:sp>
          <p:nvSpPr>
            <p:cNvPr id="10" name="Rettangolo con angoli arrotondati 9">
              <a:extLst>
                <a:ext uri="{FF2B5EF4-FFF2-40B4-BE49-F238E27FC236}">
                  <a16:creationId xmlns:a16="http://schemas.microsoft.com/office/drawing/2014/main" id="{B445BD98-5425-5425-5F4C-C2EE341D2C5D}"/>
                </a:ext>
              </a:extLst>
            </p:cNvPr>
            <p:cNvSpPr/>
            <p:nvPr/>
          </p:nvSpPr>
          <p:spPr>
            <a:xfrm>
              <a:off x="6826430" y="1812745"/>
              <a:ext cx="989373" cy="25425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t>Original</a:t>
              </a:r>
            </a:p>
          </p:txBody>
        </p:sp>
        <p:sp>
          <p:nvSpPr>
            <p:cNvPr id="11" name="Rettangolo con angoli arrotondati 10">
              <a:extLst>
                <a:ext uri="{FF2B5EF4-FFF2-40B4-BE49-F238E27FC236}">
                  <a16:creationId xmlns:a16="http://schemas.microsoft.com/office/drawing/2014/main" id="{9DF5F9D8-50B0-FE48-A1AE-BE98DCDEF230}"/>
                </a:ext>
              </a:extLst>
            </p:cNvPr>
            <p:cNvSpPr/>
            <p:nvPr/>
          </p:nvSpPr>
          <p:spPr>
            <a:xfrm>
              <a:off x="11021514" y="1812745"/>
              <a:ext cx="989373" cy="25425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t>Filtered</a:t>
              </a:r>
            </a:p>
          </p:txBody>
        </p:sp>
      </p:grpSp>
      <p:pic>
        <p:nvPicPr>
          <p:cNvPr id="19" name="Immagine 18">
            <a:extLst>
              <a:ext uri="{FF2B5EF4-FFF2-40B4-BE49-F238E27FC236}">
                <a16:creationId xmlns:a16="http://schemas.microsoft.com/office/drawing/2014/main" id="{40B79C91-62E5-0C5B-CE4A-60654521249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303511" y="1778569"/>
            <a:ext cx="5401067" cy="3575311"/>
          </a:xfrm>
          <a:prstGeom prst="rect">
            <a:avLst/>
          </a:prstGeom>
        </p:spPr>
      </p:pic>
      <p:grpSp>
        <p:nvGrpSpPr>
          <p:cNvPr id="25" name="Gruppo 24">
            <a:extLst>
              <a:ext uri="{FF2B5EF4-FFF2-40B4-BE49-F238E27FC236}">
                <a16:creationId xmlns:a16="http://schemas.microsoft.com/office/drawing/2014/main" id="{531B6AB0-2816-C257-C709-83DAB1F6D169}"/>
              </a:ext>
            </a:extLst>
          </p:cNvPr>
          <p:cNvGrpSpPr/>
          <p:nvPr/>
        </p:nvGrpSpPr>
        <p:grpSpPr>
          <a:xfrm>
            <a:off x="4785356" y="1504120"/>
            <a:ext cx="6437376" cy="4776041"/>
            <a:chOff x="4745736" y="1504120"/>
            <a:chExt cx="6437376" cy="4776041"/>
          </a:xfrm>
        </p:grpSpPr>
        <p:pic>
          <p:nvPicPr>
            <p:cNvPr id="29" name="Immagine 28">
              <a:extLst>
                <a:ext uri="{FF2B5EF4-FFF2-40B4-BE49-F238E27FC236}">
                  <a16:creationId xmlns:a16="http://schemas.microsoft.com/office/drawing/2014/main" id="{BD7FFBA4-1A7F-2234-6E0C-C3488CCF5BE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57809" y="1504120"/>
              <a:ext cx="2781182" cy="2388020"/>
            </a:xfrm>
            <a:prstGeom prst="rect">
              <a:avLst/>
            </a:prstGeom>
          </p:spPr>
        </p:pic>
        <p:pic>
          <p:nvPicPr>
            <p:cNvPr id="30" name="Immagine 29">
              <a:extLst>
                <a:ext uri="{FF2B5EF4-FFF2-40B4-BE49-F238E27FC236}">
                  <a16:creationId xmlns:a16="http://schemas.microsoft.com/office/drawing/2014/main" id="{C4C3F84E-00A4-E6C7-09AA-E11BD7797205}"/>
                </a:ext>
              </a:extLst>
            </p:cNvPr>
            <p:cNvPicPr>
              <a:picLocks noChangeAspect="1"/>
            </p:cNvPicPr>
            <p:nvPr/>
          </p:nvPicPr>
          <p:blipFill>
            <a:blip r:embed="rId8">
              <a:extLst>
                <a:ext uri="{28A0092B-C50C-407E-A947-70E740481C1C}">
                  <a14:useLocalDpi xmlns:a14="http://schemas.microsoft.com/office/drawing/2010/main" val="0"/>
                </a:ext>
              </a:extLst>
            </a:blip>
            <a:srcRect l="244" t="2132" r="-244" b="19356"/>
            <a:stretch/>
          </p:blipFill>
          <p:spPr>
            <a:xfrm>
              <a:off x="7905111" y="1504121"/>
              <a:ext cx="3204221" cy="2077280"/>
            </a:xfrm>
            <a:prstGeom prst="rect">
              <a:avLst/>
            </a:prstGeom>
          </p:spPr>
        </p:pic>
        <p:pic>
          <p:nvPicPr>
            <p:cNvPr id="31" name="Immagine 30">
              <a:extLst>
                <a:ext uri="{FF2B5EF4-FFF2-40B4-BE49-F238E27FC236}">
                  <a16:creationId xmlns:a16="http://schemas.microsoft.com/office/drawing/2014/main" id="{B3D667F9-B884-005F-7900-E3F233666A6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857809" y="3892142"/>
              <a:ext cx="2781181" cy="2388019"/>
            </a:xfrm>
            <a:prstGeom prst="rect">
              <a:avLst/>
            </a:prstGeom>
          </p:spPr>
        </p:pic>
        <p:pic>
          <p:nvPicPr>
            <p:cNvPr id="32" name="Immagine 31">
              <a:extLst>
                <a:ext uri="{FF2B5EF4-FFF2-40B4-BE49-F238E27FC236}">
                  <a16:creationId xmlns:a16="http://schemas.microsoft.com/office/drawing/2014/main" id="{EFD418C5-28B3-A0EB-ECA7-CA6C78D6C9AA}"/>
                </a:ext>
              </a:extLst>
            </p:cNvPr>
            <p:cNvPicPr>
              <a:picLocks noChangeAspect="1"/>
            </p:cNvPicPr>
            <p:nvPr/>
          </p:nvPicPr>
          <p:blipFill>
            <a:blip r:embed="rId10">
              <a:extLst>
                <a:ext uri="{28A0092B-C50C-407E-A947-70E740481C1C}">
                  <a14:useLocalDpi xmlns:a14="http://schemas.microsoft.com/office/drawing/2010/main" val="0"/>
                </a:ext>
              </a:extLst>
            </a:blip>
            <a:srcRect l="198" t="-4378" r="-198" b="18114"/>
            <a:stretch/>
          </p:blipFill>
          <p:spPr>
            <a:xfrm>
              <a:off x="7905111" y="3892142"/>
              <a:ext cx="3204221" cy="2077280"/>
            </a:xfrm>
            <a:prstGeom prst="rect">
              <a:avLst/>
            </a:prstGeom>
          </p:spPr>
        </p:pic>
        <p:cxnSp>
          <p:nvCxnSpPr>
            <p:cNvPr id="33" name="Connettore diritto 32">
              <a:extLst>
                <a:ext uri="{FF2B5EF4-FFF2-40B4-BE49-F238E27FC236}">
                  <a16:creationId xmlns:a16="http://schemas.microsoft.com/office/drawing/2014/main" id="{72696466-D313-C1A2-A39E-7BD5821B728A}"/>
                </a:ext>
              </a:extLst>
            </p:cNvPr>
            <p:cNvCxnSpPr/>
            <p:nvPr/>
          </p:nvCxnSpPr>
          <p:spPr>
            <a:xfrm>
              <a:off x="4745736" y="3892142"/>
              <a:ext cx="643737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050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 calcmode="lin" valueType="num">
                                      <p:cBhvr additive="base">
                                        <p:cTn id="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ou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 calcmode="lin" valueType="num">
                                      <p:cBhvr additive="base">
                                        <p:cTn id="16"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18" presetID="10" presetClass="exit" presetSubtype="0" fill="hold" nodeType="with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6" presetClass="entr" presetSubtype="32"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ou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
                                            <p:txEl>
                                              <p:pRg st="4" end="4"/>
                                            </p:txEl>
                                          </p:spTgt>
                                        </p:tgtEl>
                                        <p:attrNameLst>
                                          <p:attrName>style.visibility</p:attrName>
                                        </p:attrNameLst>
                                      </p:cBhvr>
                                      <p:to>
                                        <p:strVal val="visible"/>
                                      </p:to>
                                    </p:set>
                                    <p:anim calcmode="lin" valueType="num">
                                      <p:cBhvr additive="base">
                                        <p:cTn id="28"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0" presetID="10" presetClass="exit" presetSubtype="0" fill="hold"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6" presetClass="entr" presetSubtype="32"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ircle(ou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5">
                                            <p:txEl>
                                              <p:pRg st="6" end="6"/>
                                            </p:txEl>
                                          </p:spTgt>
                                        </p:tgtEl>
                                        <p:attrNameLst>
                                          <p:attrName>style.visibility</p:attrName>
                                        </p:attrNameLst>
                                      </p:cBhvr>
                                      <p:to>
                                        <p:strVal val="visible"/>
                                      </p:to>
                                    </p:set>
                                    <p:anim calcmode="lin" valueType="num">
                                      <p:cBhvr additive="base">
                                        <p:cTn id="40"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6" presetClass="entr" presetSubtype="32"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ou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xEl>
                                              <p:pRg st="7" end="7"/>
                                            </p:txEl>
                                          </p:spTgt>
                                        </p:tgtEl>
                                        <p:attrNameLst>
                                          <p:attrName>style.visibility</p:attrName>
                                        </p:attrNameLst>
                                      </p:cBhvr>
                                      <p:to>
                                        <p:strVal val="visible"/>
                                      </p:to>
                                    </p:set>
                                    <p:animEffect transition="in" filter="fade">
                                      <p:cBhvr>
                                        <p:cTn id="52"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Why building a heuristic classifier</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435864" y="1518210"/>
            <a:ext cx="11332464" cy="4722511"/>
          </a:xfrm>
        </p:spPr>
        <p:txBody>
          <a:bodyPr>
            <a:noAutofit/>
          </a:bodyPr>
          <a:lstStyle/>
          <a:p>
            <a:pPr marL="0" indent="0" algn="ctr">
              <a:buNone/>
            </a:pPr>
            <a:r>
              <a:rPr lang="en-US" sz="2000" b="1" dirty="0">
                <a:solidFill>
                  <a:srgbClr val="C00000"/>
                </a:solidFill>
              </a:rPr>
              <a:t>Problem</a:t>
            </a:r>
          </a:p>
          <a:p>
            <a:pPr marL="0" indent="0">
              <a:buNone/>
            </a:pPr>
            <a:r>
              <a:rPr lang="en-US" sz="1800" i="1" dirty="0"/>
              <a:t>Which model could act as baseline for building and comparing any other one?</a:t>
            </a:r>
          </a:p>
          <a:p>
            <a:r>
              <a:rPr lang="en-US" sz="1600" dirty="0"/>
              <a:t>In literature there’s no evidence of AVNRT roving signals classification</a:t>
            </a:r>
          </a:p>
          <a:p>
            <a:pPr marL="0" indent="0">
              <a:buNone/>
            </a:pPr>
            <a:endParaRPr lang="en-US" sz="1800" dirty="0"/>
          </a:p>
          <a:p>
            <a:pPr marL="0" indent="0" algn="ctr">
              <a:buNone/>
            </a:pPr>
            <a:r>
              <a:rPr lang="en-US" sz="2000" b="1" dirty="0">
                <a:solidFill>
                  <a:schemeClr val="accent6"/>
                </a:solidFill>
              </a:rPr>
              <a:t>Proposed solution</a:t>
            </a:r>
          </a:p>
          <a:p>
            <a:pPr marL="0" indent="0">
              <a:buNone/>
            </a:pPr>
            <a:r>
              <a:rPr lang="en-US" sz="1800" dirty="0"/>
              <a:t>So, a first classifier, which could cover this role, could be a </a:t>
            </a:r>
            <a:r>
              <a:rPr lang="en-US" sz="1800" i="1" dirty="0"/>
              <a:t>heuristic one based on prior information on these signals</a:t>
            </a:r>
          </a:p>
          <a:p>
            <a:pPr marL="0" indent="0">
              <a:buNone/>
            </a:pPr>
            <a:endParaRPr lang="en-US" sz="1800" dirty="0"/>
          </a:p>
          <a:p>
            <a:pPr marL="0" indent="0" algn="ctr">
              <a:buNone/>
            </a:pPr>
            <a:r>
              <a:rPr lang="en-US" sz="2000" b="1" dirty="0">
                <a:solidFill>
                  <a:srgbClr val="0070C0"/>
                </a:solidFill>
              </a:rPr>
              <a:t>Aim</a:t>
            </a:r>
          </a:p>
          <a:p>
            <a:pPr marL="0" indent="0">
              <a:buNone/>
            </a:pPr>
            <a:r>
              <a:rPr lang="en-US" sz="1800" dirty="0"/>
              <a:t>Building </a:t>
            </a:r>
            <a:r>
              <a:rPr lang="en-US" sz="1800" i="1" dirty="0"/>
              <a:t>a logical set of rules to classify roving signals </a:t>
            </a:r>
            <a:r>
              <a:rPr lang="en-US" sz="1800" dirty="0"/>
              <a:t>exploiting the prior on them</a:t>
            </a:r>
          </a:p>
          <a:p>
            <a:pPr marL="0" indent="0">
              <a:buNone/>
            </a:pPr>
            <a:endParaRPr lang="en-US" sz="18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spTree>
    <p:extLst>
      <p:ext uri="{BB962C8B-B14F-4D97-AF65-F5344CB8AC3E}">
        <p14:creationId xmlns:p14="http://schemas.microsoft.com/office/powerpoint/2010/main" val="10674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F595-615A-BCFA-1E7C-3722DC0EAF5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ADEF613-067C-4863-C2BC-E48C5B93ED04}"/>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5CE50453-E774-CB15-3548-F5AB2DBBB505}"/>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t>Knowledge on roving signals: recap</a:t>
            </a:r>
          </a:p>
          <a:p>
            <a:r>
              <a:rPr lang="en-US" sz="2000" dirty="0">
                <a:solidFill>
                  <a:schemeClr val="bg1">
                    <a:lumMod val="75000"/>
                  </a:schemeClr>
                </a:solidFill>
              </a:rPr>
              <a:t>Heuristic classifier: pseudo code</a:t>
            </a:r>
          </a:p>
          <a:p>
            <a:r>
              <a:rPr lang="en-US" sz="2000" dirty="0">
                <a:solidFill>
                  <a:schemeClr val="bg1">
                    <a:lumMod val="75000"/>
                  </a:schemeClr>
                </a:solidFill>
              </a:rPr>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9CBF1782-D1E9-B2E3-0067-DBBA655B53EB}"/>
              </a:ext>
            </a:extLst>
          </p:cNvPr>
          <p:cNvSpPr>
            <a:spLocks noGrp="1"/>
          </p:cNvSpPr>
          <p:nvPr>
            <p:ph type="sldNum" sz="quarter" idx="12"/>
          </p:nvPr>
        </p:nvSpPr>
        <p:spPr/>
        <p:txBody>
          <a:bodyPr/>
          <a:lstStyle/>
          <a:p>
            <a:fld id="{2FA0223F-D95A-431D-9A71-EDA7FA0C2F5B}" type="slidenum">
              <a:rPr lang="en-US" smtClean="0"/>
              <a:t>5</a:t>
            </a:fld>
            <a:endParaRPr lang="en-US" dirty="0"/>
          </a:p>
        </p:txBody>
      </p:sp>
    </p:spTree>
    <p:extLst>
      <p:ext uri="{BB962C8B-B14F-4D97-AF65-F5344CB8AC3E}">
        <p14:creationId xmlns:p14="http://schemas.microsoft.com/office/powerpoint/2010/main" val="28171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940FB72A-675B-B382-B2F5-35EC1C2CFCBA}"/>
              </a:ext>
            </a:extLst>
          </p:cNvPr>
          <p:cNvSpPr>
            <a:spLocks noGrp="1"/>
          </p:cNvSpPr>
          <p:nvPr>
            <p:ph idx="1"/>
          </p:nvPr>
        </p:nvSpPr>
        <p:spPr>
          <a:xfrm>
            <a:off x="607277" y="1606159"/>
            <a:ext cx="3022891" cy="1822841"/>
          </a:xfrm>
        </p:spPr>
        <p:txBody>
          <a:bodyPr>
            <a:noAutofit/>
          </a:bodyPr>
          <a:lstStyle/>
          <a:p>
            <a:pPr marL="0" indent="0" algn="ctr">
              <a:buNone/>
            </a:pPr>
            <a:r>
              <a:rPr lang="en-US" sz="1600" b="1" i="1" dirty="0">
                <a:solidFill>
                  <a:srgbClr val="0070C0"/>
                </a:solidFill>
              </a:rPr>
              <a:t>Map A: indifferent</a:t>
            </a:r>
          </a:p>
          <a:p>
            <a:r>
              <a:rPr lang="en-US" sz="1600" dirty="0"/>
              <a:t>Atrial wave amplitude &gt;0.5 mv</a:t>
            </a:r>
          </a:p>
          <a:p>
            <a:r>
              <a:rPr lang="en-US" sz="1600" dirty="0"/>
              <a:t>Simple and biphasic shape of atrial wave </a:t>
            </a:r>
          </a:p>
          <a:p>
            <a:r>
              <a:rPr lang="en-US" sz="1600" dirty="0"/>
              <a:t>No slow-path signal</a:t>
            </a:r>
          </a:p>
          <a:p>
            <a:r>
              <a:rPr lang="en-US" sz="1600" dirty="0"/>
              <a:t>Minor presence of the Ventricular component</a:t>
            </a:r>
          </a:p>
          <a:p>
            <a:endParaRPr lang="en-US" sz="1600" dirty="0">
              <a:solidFill>
                <a:schemeClr val="tx2">
                  <a:lumMod val="60000"/>
                  <a:lumOff val="40000"/>
                </a:schemeClr>
              </a:solidFill>
            </a:endParaRPr>
          </a:p>
          <a:p>
            <a:endParaRPr lang="en-US" sz="1600" dirty="0"/>
          </a:p>
        </p:txBody>
      </p:sp>
      <p:sp>
        <p:nvSpPr>
          <p:cNvPr id="10" name="Segnaposto contenuto 2">
            <a:extLst>
              <a:ext uri="{FF2B5EF4-FFF2-40B4-BE49-F238E27FC236}">
                <a16:creationId xmlns:a16="http://schemas.microsoft.com/office/drawing/2014/main" id="{0F209100-3FA5-D5B7-8390-52437897A019}"/>
              </a:ext>
            </a:extLst>
          </p:cNvPr>
          <p:cNvSpPr txBox="1">
            <a:spLocks/>
          </p:cNvSpPr>
          <p:nvPr/>
        </p:nvSpPr>
        <p:spPr>
          <a:xfrm>
            <a:off x="3838686" y="1606158"/>
            <a:ext cx="3904487" cy="1594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chemeClr val="accent6"/>
                </a:solidFill>
              </a:rPr>
              <a:t>Map B: effective</a:t>
            </a:r>
            <a:endParaRPr lang="en-US" sz="1600" b="1" dirty="0">
              <a:solidFill>
                <a:schemeClr val="accent6"/>
              </a:solidFill>
            </a:endParaRPr>
          </a:p>
          <a:p>
            <a:r>
              <a:rPr lang="en-US" sz="1600" dirty="0"/>
              <a:t>Complex atrial component within 0.1 and 0.3 mV</a:t>
            </a:r>
          </a:p>
          <a:p>
            <a:r>
              <a:rPr lang="en-US" sz="1600" dirty="0"/>
              <a:t>Higher ventricular component</a:t>
            </a:r>
          </a:p>
          <a:p>
            <a:endParaRPr lang="en-US" sz="1600" dirty="0"/>
          </a:p>
          <a:p>
            <a:endParaRPr lang="en-US" sz="1600" dirty="0"/>
          </a:p>
          <a:p>
            <a:endParaRPr lang="en-US" sz="1600" dirty="0"/>
          </a:p>
          <a:p>
            <a:endParaRPr lang="en-US" sz="1600" dirty="0"/>
          </a:p>
          <a:p>
            <a:endParaRPr lang="en-US" sz="1600" dirty="0"/>
          </a:p>
          <a:p>
            <a:endParaRPr lang="en-US" sz="1600" dirty="0">
              <a:solidFill>
                <a:schemeClr val="tx2">
                  <a:lumMod val="60000"/>
                  <a:lumOff val="40000"/>
                </a:schemeClr>
              </a:solidFill>
            </a:endParaRPr>
          </a:p>
          <a:p>
            <a:endParaRPr lang="en-US" sz="1600" dirty="0"/>
          </a:p>
        </p:txBody>
      </p:sp>
      <p:sp>
        <p:nvSpPr>
          <p:cNvPr id="11" name="Segnaposto contenuto 2">
            <a:extLst>
              <a:ext uri="{FF2B5EF4-FFF2-40B4-BE49-F238E27FC236}">
                <a16:creationId xmlns:a16="http://schemas.microsoft.com/office/drawing/2014/main" id="{6F475AA3-6433-322D-FC19-827C7680D919}"/>
              </a:ext>
            </a:extLst>
          </p:cNvPr>
          <p:cNvSpPr txBox="1">
            <a:spLocks/>
          </p:cNvSpPr>
          <p:nvPr/>
        </p:nvSpPr>
        <p:spPr>
          <a:xfrm>
            <a:off x="7951691" y="1606158"/>
            <a:ext cx="3491915" cy="1822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 dangerous</a:t>
            </a:r>
          </a:p>
          <a:p>
            <a:r>
              <a:rPr lang="en-US" sz="1600" dirty="0"/>
              <a:t>3 components: atrial activity, ventricular activity and His Bundle passage</a:t>
            </a:r>
          </a:p>
          <a:p>
            <a:r>
              <a:rPr lang="en-US" sz="1600" dirty="0"/>
              <a:t>Not fixed proportions between atrial and ventricular components</a:t>
            </a:r>
          </a:p>
          <a:p>
            <a:r>
              <a:rPr lang="en-US" sz="1600" dirty="0"/>
              <a:t>Clear and biphasic atrial component</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sp>
        <p:nvSpPr>
          <p:cNvPr id="3" name="Rettangolo con angoli arrotondati 2">
            <a:extLst>
              <a:ext uri="{FF2B5EF4-FFF2-40B4-BE49-F238E27FC236}">
                <a16:creationId xmlns:a16="http://schemas.microsoft.com/office/drawing/2014/main" id="{F05962DD-28DE-7116-567D-CF8E6BCE3DC2}"/>
              </a:ext>
            </a:extLst>
          </p:cNvPr>
          <p:cNvSpPr/>
          <p:nvPr/>
        </p:nvSpPr>
        <p:spPr>
          <a:xfrm>
            <a:off x="8498037" y="5705527"/>
            <a:ext cx="2945569" cy="5779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100" dirty="0">
                <a:solidFill>
                  <a:schemeClr val="bg1">
                    <a:lumMod val="50000"/>
                  </a:schemeClr>
                </a:solidFill>
              </a:rPr>
              <a:t>These priors have been defined on the bases of experience: what if a preprocessing step proceeded the classification? See Appendix 3.</a:t>
            </a:r>
          </a:p>
        </p:txBody>
      </p:sp>
    </p:spTree>
    <p:extLst>
      <p:ext uri="{BB962C8B-B14F-4D97-AF65-F5344CB8AC3E}">
        <p14:creationId xmlns:p14="http://schemas.microsoft.com/office/powerpoint/2010/main" val="151580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7</a:t>
            </a:fld>
            <a:endParaRPr lang="en-US"/>
          </a:p>
        </p:txBody>
      </p:sp>
      <p:sp>
        <p:nvSpPr>
          <p:cNvPr id="27" name="Rettangolo 26">
            <a:extLst>
              <a:ext uri="{FF2B5EF4-FFF2-40B4-BE49-F238E27FC236}">
                <a16:creationId xmlns:a16="http://schemas.microsoft.com/office/drawing/2014/main" id="{F42484DC-BF68-DE90-9F1E-F313731441CD}"/>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607277" y="1606159"/>
            <a:ext cx="3022891" cy="1822841"/>
          </a:xfrm>
        </p:spPr>
        <p:txBody>
          <a:bodyPr>
            <a:noAutofit/>
          </a:bodyPr>
          <a:lstStyle/>
          <a:p>
            <a:pPr marL="0" indent="0" algn="ctr">
              <a:buNone/>
            </a:pPr>
            <a:r>
              <a:rPr lang="en-US" sz="1600" b="1" i="1" dirty="0">
                <a:solidFill>
                  <a:srgbClr val="0070C0"/>
                </a:solidFill>
              </a:rPr>
              <a:t>Map A</a:t>
            </a:r>
          </a:p>
          <a:p>
            <a:r>
              <a:rPr lang="en-US" sz="1600" dirty="0"/>
              <a:t>Atrial wave amplitude  &gt;0.5 mv</a:t>
            </a:r>
          </a:p>
          <a:p>
            <a:r>
              <a:rPr lang="en-US" sz="1600" dirty="0"/>
              <a:t>Simple and biphasic shape of atrial wave </a:t>
            </a:r>
          </a:p>
          <a:p>
            <a:r>
              <a:rPr lang="en-US" sz="1600" dirty="0"/>
              <a:t>No slow-path signal</a:t>
            </a:r>
          </a:p>
          <a:p>
            <a:r>
              <a:rPr lang="en-US" sz="1600" dirty="0"/>
              <a:t>Minor presence of the Ventricular component</a:t>
            </a:r>
          </a:p>
          <a:p>
            <a:endParaRPr lang="en-US" sz="1600" dirty="0">
              <a:solidFill>
                <a:schemeClr val="tx2">
                  <a:lumMod val="60000"/>
                  <a:lumOff val="40000"/>
                </a:schemeClr>
              </a:solidFill>
            </a:endParaRPr>
          </a:p>
          <a:p>
            <a:endParaRPr lang="en-US" sz="1600" dirty="0"/>
          </a:p>
        </p:txBody>
      </p:sp>
      <p:pic>
        <p:nvPicPr>
          <p:cNvPr id="5" name="Immagine 4" descr="Immagine che contiene testo, linea, diagramma, Parallelo&#10;&#10;Descrizione generata automaticamente">
            <a:extLst>
              <a:ext uri="{FF2B5EF4-FFF2-40B4-BE49-F238E27FC236}">
                <a16:creationId xmlns:a16="http://schemas.microsoft.com/office/drawing/2014/main" id="{2181B064-E7D4-34F3-E109-621D2B62107D}"/>
              </a:ext>
            </a:extLst>
          </p:cNvPr>
          <p:cNvPicPr>
            <a:picLocks noChangeAspect="1"/>
          </p:cNvPicPr>
          <p:nvPr/>
        </p:nvPicPr>
        <p:blipFill>
          <a:blip r:embed="rId3">
            <a:extLst>
              <a:ext uri="{28A0092B-C50C-407E-A947-70E740481C1C}">
                <a14:useLocalDpi xmlns:a14="http://schemas.microsoft.com/office/drawing/2010/main" val="0"/>
              </a:ext>
            </a:extLst>
          </a:blip>
          <a:srcRect l="9075" t="5147" r="8275" b="7629"/>
          <a:stretch/>
        </p:blipFill>
        <p:spPr>
          <a:xfrm>
            <a:off x="3706582" y="1554154"/>
            <a:ext cx="8253769" cy="4471416"/>
          </a:xfrm>
          <a:prstGeom prst="rect">
            <a:avLst/>
          </a:prstGeom>
        </p:spPr>
      </p:pic>
      <p:sp>
        <p:nvSpPr>
          <p:cNvPr id="6" name="Rettangolo con angoli arrotondati 5">
            <a:extLst>
              <a:ext uri="{FF2B5EF4-FFF2-40B4-BE49-F238E27FC236}">
                <a16:creationId xmlns:a16="http://schemas.microsoft.com/office/drawing/2014/main" id="{51175995-E917-D3B0-1B64-853EBB2724E7}"/>
              </a:ext>
            </a:extLst>
          </p:cNvPr>
          <p:cNvSpPr/>
          <p:nvPr/>
        </p:nvSpPr>
        <p:spPr>
          <a:xfrm>
            <a:off x="6723157" y="1728216"/>
            <a:ext cx="317723" cy="611124"/>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 name="Rettangolo 6">
            <a:extLst>
              <a:ext uri="{FF2B5EF4-FFF2-40B4-BE49-F238E27FC236}">
                <a16:creationId xmlns:a16="http://schemas.microsoft.com/office/drawing/2014/main" id="{C3C98FEC-7A17-423C-FD7E-DA332B0D524E}"/>
              </a:ext>
            </a:extLst>
          </p:cNvPr>
          <p:cNvSpPr/>
          <p:nvPr/>
        </p:nvSpPr>
        <p:spPr>
          <a:xfrm>
            <a:off x="10743660" y="3537135"/>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8" name="Rettangolo 7">
            <a:extLst>
              <a:ext uri="{FF2B5EF4-FFF2-40B4-BE49-F238E27FC236}">
                <a16:creationId xmlns:a16="http://schemas.microsoft.com/office/drawing/2014/main" id="{7EAD5EE6-EE40-A586-9A58-55822E13AF5A}"/>
              </a:ext>
            </a:extLst>
          </p:cNvPr>
          <p:cNvSpPr/>
          <p:nvPr/>
        </p:nvSpPr>
        <p:spPr>
          <a:xfrm>
            <a:off x="10743660" y="2703576"/>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13" name="Rettangolo 12">
            <a:extLst>
              <a:ext uri="{FF2B5EF4-FFF2-40B4-BE49-F238E27FC236}">
                <a16:creationId xmlns:a16="http://schemas.microsoft.com/office/drawing/2014/main" id="{D5819816-0D0B-1DF5-3615-8A57A656880C}"/>
              </a:ext>
            </a:extLst>
          </p:cNvPr>
          <p:cNvSpPr/>
          <p:nvPr/>
        </p:nvSpPr>
        <p:spPr>
          <a:xfrm>
            <a:off x="10743660" y="4370694"/>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2</a:t>
            </a:r>
          </a:p>
        </p:txBody>
      </p:sp>
      <p:sp>
        <p:nvSpPr>
          <p:cNvPr id="14" name="Rettangolo 13">
            <a:extLst>
              <a:ext uri="{FF2B5EF4-FFF2-40B4-BE49-F238E27FC236}">
                <a16:creationId xmlns:a16="http://schemas.microsoft.com/office/drawing/2014/main" id="{ABC3BF40-FD9A-9FD0-3712-10CC6D8188B8}"/>
              </a:ext>
            </a:extLst>
          </p:cNvPr>
          <p:cNvSpPr/>
          <p:nvPr/>
        </p:nvSpPr>
        <p:spPr>
          <a:xfrm>
            <a:off x="10743660" y="5242697"/>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3</a:t>
            </a:r>
          </a:p>
        </p:txBody>
      </p:sp>
      <p:grpSp>
        <p:nvGrpSpPr>
          <p:cNvPr id="15" name="Gruppo 14">
            <a:extLst>
              <a:ext uri="{FF2B5EF4-FFF2-40B4-BE49-F238E27FC236}">
                <a16:creationId xmlns:a16="http://schemas.microsoft.com/office/drawing/2014/main" id="{9171D073-CFEA-CF0C-9230-63CE57E9006D}"/>
              </a:ext>
            </a:extLst>
          </p:cNvPr>
          <p:cNvGrpSpPr/>
          <p:nvPr/>
        </p:nvGrpSpPr>
        <p:grpSpPr>
          <a:xfrm>
            <a:off x="352406" y="2843784"/>
            <a:ext cx="3022891" cy="1010532"/>
            <a:chOff x="352406" y="2843784"/>
            <a:chExt cx="3022891" cy="1010532"/>
          </a:xfrm>
        </p:grpSpPr>
        <p:sp>
          <p:nvSpPr>
            <p:cNvPr id="10" name="Rettangolo con angoli arrotondati 9">
              <a:extLst>
                <a:ext uri="{FF2B5EF4-FFF2-40B4-BE49-F238E27FC236}">
                  <a16:creationId xmlns:a16="http://schemas.microsoft.com/office/drawing/2014/main" id="{A41AF98E-AFD0-7BB4-D65C-3AB74571168F}"/>
                </a:ext>
              </a:extLst>
            </p:cNvPr>
            <p:cNvSpPr/>
            <p:nvPr/>
          </p:nvSpPr>
          <p:spPr>
            <a:xfrm>
              <a:off x="838200" y="2843784"/>
              <a:ext cx="2051304" cy="868680"/>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a:p>
          </p:txBody>
        </p:sp>
        <p:sp>
          <p:nvSpPr>
            <p:cNvPr id="11" name="Segnaposto contenuto 2">
              <a:extLst>
                <a:ext uri="{FF2B5EF4-FFF2-40B4-BE49-F238E27FC236}">
                  <a16:creationId xmlns:a16="http://schemas.microsoft.com/office/drawing/2014/main" id="{008B64C1-CD6B-0392-14DD-CD2BC41F8C45}"/>
                </a:ext>
              </a:extLst>
            </p:cNvPr>
            <p:cNvSpPr txBox="1">
              <a:spLocks/>
            </p:cNvSpPr>
            <p:nvPr/>
          </p:nvSpPr>
          <p:spPr>
            <a:xfrm>
              <a:off x="352406" y="3733663"/>
              <a:ext cx="3022891" cy="120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i="1" dirty="0">
                  <a:solidFill>
                    <a:srgbClr val="0070C0"/>
                  </a:solidFill>
                </a:rPr>
                <a:t>Used for building the classifier</a:t>
              </a:r>
              <a:endParaRPr lang="en-US" sz="1200" dirty="0"/>
            </a:p>
            <a:p>
              <a:endParaRPr lang="en-US" sz="1200" dirty="0">
                <a:solidFill>
                  <a:schemeClr val="tx2">
                    <a:lumMod val="60000"/>
                    <a:lumOff val="40000"/>
                  </a:schemeClr>
                </a:solidFill>
              </a:endParaRPr>
            </a:p>
            <a:p>
              <a:endParaRPr lang="en-US" sz="1200" dirty="0"/>
            </a:p>
          </p:txBody>
        </p:sp>
      </p:grpSp>
      <p:sp>
        <p:nvSpPr>
          <p:cNvPr id="3" name="Rettangolo con angoli arrotondati 2">
            <a:extLst>
              <a:ext uri="{FF2B5EF4-FFF2-40B4-BE49-F238E27FC236}">
                <a16:creationId xmlns:a16="http://schemas.microsoft.com/office/drawing/2014/main" id="{C48D73DA-5324-38E2-69C0-67312D46F6AC}"/>
              </a:ext>
            </a:extLst>
          </p:cNvPr>
          <p:cNvSpPr/>
          <p:nvPr/>
        </p:nvSpPr>
        <p:spPr>
          <a:xfrm>
            <a:off x="883600" y="1920641"/>
            <a:ext cx="2711805" cy="418699"/>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a:p>
        </p:txBody>
      </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out)">
                                      <p:cBhvr>
                                        <p:cTn id="7" dur="500"/>
                                        <p:tgtEl>
                                          <p:spTgt spid="15"/>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C7E76-E560-A479-5409-891CDF5D5E7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A452EC4-0AF3-9656-5F8F-CA0444B04B25}"/>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E36A3B49-70C2-B552-9E95-BCA4FB4A9123}"/>
              </a:ext>
            </a:extLst>
          </p:cNvPr>
          <p:cNvSpPr>
            <a:spLocks noGrp="1"/>
          </p:cNvSpPr>
          <p:nvPr>
            <p:ph type="sldNum" sz="quarter" idx="12"/>
          </p:nvPr>
        </p:nvSpPr>
        <p:spPr/>
        <p:txBody>
          <a:bodyPr/>
          <a:lstStyle/>
          <a:p>
            <a:fld id="{2FA0223F-D95A-431D-9A71-EDA7FA0C2F5B}" type="slidenum">
              <a:rPr lang="en-US" smtClean="0"/>
              <a:t>8</a:t>
            </a:fld>
            <a:endParaRPr lang="en-US"/>
          </a:p>
        </p:txBody>
      </p:sp>
      <p:sp>
        <p:nvSpPr>
          <p:cNvPr id="27" name="Rettangolo 26">
            <a:extLst>
              <a:ext uri="{FF2B5EF4-FFF2-40B4-BE49-F238E27FC236}">
                <a16:creationId xmlns:a16="http://schemas.microsoft.com/office/drawing/2014/main" id="{257A0B2C-89F6-3C80-1AB8-DBE0F0526813}"/>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693CB5A-4AD4-8675-11D8-8993E21177F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Segnaposto contenuto 2">
            <a:extLst>
              <a:ext uri="{FF2B5EF4-FFF2-40B4-BE49-F238E27FC236}">
                <a16:creationId xmlns:a16="http://schemas.microsoft.com/office/drawing/2014/main" id="{D1921156-8A64-0A57-F895-95FBBC208F0C}"/>
              </a:ext>
            </a:extLst>
          </p:cNvPr>
          <p:cNvSpPr txBox="1">
            <a:spLocks/>
          </p:cNvSpPr>
          <p:nvPr/>
        </p:nvSpPr>
        <p:spPr>
          <a:xfrm>
            <a:off x="434581" y="1630404"/>
            <a:ext cx="3904487" cy="1594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chemeClr val="accent6"/>
                </a:solidFill>
              </a:rPr>
              <a:t>Map B</a:t>
            </a:r>
            <a:endParaRPr lang="en-US" sz="1600" b="1" dirty="0">
              <a:solidFill>
                <a:schemeClr val="accent6"/>
              </a:solidFill>
            </a:endParaRPr>
          </a:p>
          <a:p>
            <a:r>
              <a:rPr lang="en-US" sz="1600" dirty="0"/>
              <a:t>Complex atrial component within 0.1 and 0.3 mV</a:t>
            </a:r>
          </a:p>
          <a:p>
            <a:r>
              <a:rPr lang="en-US" sz="1600" dirty="0"/>
              <a:t>Higher ventricular component</a:t>
            </a:r>
          </a:p>
          <a:p>
            <a:endParaRPr lang="en-US" sz="1600" dirty="0"/>
          </a:p>
          <a:p>
            <a:endParaRPr lang="en-US" sz="1600" dirty="0"/>
          </a:p>
          <a:p>
            <a:endParaRPr lang="en-US" sz="1600" dirty="0"/>
          </a:p>
          <a:p>
            <a:endParaRPr lang="en-US" sz="1600" dirty="0"/>
          </a:p>
          <a:p>
            <a:endParaRPr lang="en-US" sz="1600" dirty="0"/>
          </a:p>
          <a:p>
            <a:endParaRPr lang="en-US" sz="1600" dirty="0">
              <a:solidFill>
                <a:schemeClr val="tx2">
                  <a:lumMod val="60000"/>
                  <a:lumOff val="40000"/>
                </a:schemeClr>
              </a:solidFill>
            </a:endParaRPr>
          </a:p>
          <a:p>
            <a:endParaRPr lang="en-US" sz="1600" dirty="0"/>
          </a:p>
        </p:txBody>
      </p:sp>
      <p:pic>
        <p:nvPicPr>
          <p:cNvPr id="5" name="Immagine 4" descr="Immagine che contiene testo, linea, diagramma, Parallelo&#10;&#10;Descrizione generata automaticamente">
            <a:extLst>
              <a:ext uri="{FF2B5EF4-FFF2-40B4-BE49-F238E27FC236}">
                <a16:creationId xmlns:a16="http://schemas.microsoft.com/office/drawing/2014/main" id="{3BF51144-4BFF-5ECF-9FC8-C68DCD5ABD98}"/>
              </a:ext>
            </a:extLst>
          </p:cNvPr>
          <p:cNvPicPr>
            <a:picLocks noChangeAspect="1"/>
          </p:cNvPicPr>
          <p:nvPr/>
        </p:nvPicPr>
        <p:blipFill>
          <a:blip r:embed="rId3">
            <a:extLst>
              <a:ext uri="{28A0092B-C50C-407E-A947-70E740481C1C}">
                <a14:useLocalDpi xmlns:a14="http://schemas.microsoft.com/office/drawing/2010/main" val="0"/>
              </a:ext>
            </a:extLst>
          </a:blip>
          <a:srcRect l="9954" t="3393" r="8800" b="7191"/>
          <a:stretch/>
        </p:blipFill>
        <p:spPr>
          <a:xfrm>
            <a:off x="4311636" y="1590326"/>
            <a:ext cx="7774908" cy="4392464"/>
          </a:xfrm>
          <a:prstGeom prst="rect">
            <a:avLst/>
          </a:prstGeom>
        </p:spPr>
      </p:pic>
      <p:sp>
        <p:nvSpPr>
          <p:cNvPr id="8" name="Rettangolo con angoli arrotondati 7">
            <a:extLst>
              <a:ext uri="{FF2B5EF4-FFF2-40B4-BE49-F238E27FC236}">
                <a16:creationId xmlns:a16="http://schemas.microsoft.com/office/drawing/2014/main" id="{12633A52-D0A1-3417-2BA8-57F3892CDE82}"/>
              </a:ext>
            </a:extLst>
          </p:cNvPr>
          <p:cNvSpPr/>
          <p:nvPr/>
        </p:nvSpPr>
        <p:spPr>
          <a:xfrm>
            <a:off x="8162544" y="1837736"/>
            <a:ext cx="448056" cy="592836"/>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13" name="Rettangolo 12">
            <a:extLst>
              <a:ext uri="{FF2B5EF4-FFF2-40B4-BE49-F238E27FC236}">
                <a16:creationId xmlns:a16="http://schemas.microsoft.com/office/drawing/2014/main" id="{FC3A4545-0148-D9B0-195C-CD09A817A63B}"/>
              </a:ext>
            </a:extLst>
          </p:cNvPr>
          <p:cNvSpPr/>
          <p:nvPr/>
        </p:nvSpPr>
        <p:spPr>
          <a:xfrm>
            <a:off x="10743660" y="3537135"/>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2</a:t>
            </a:r>
          </a:p>
        </p:txBody>
      </p:sp>
      <p:sp>
        <p:nvSpPr>
          <p:cNvPr id="14" name="Rettangolo 13">
            <a:extLst>
              <a:ext uri="{FF2B5EF4-FFF2-40B4-BE49-F238E27FC236}">
                <a16:creationId xmlns:a16="http://schemas.microsoft.com/office/drawing/2014/main" id="{945952DA-9687-46EF-C0F5-6979D55C2EAF}"/>
              </a:ext>
            </a:extLst>
          </p:cNvPr>
          <p:cNvSpPr/>
          <p:nvPr/>
        </p:nvSpPr>
        <p:spPr>
          <a:xfrm>
            <a:off x="10743660" y="2703576"/>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CS 3-4</a:t>
            </a:r>
          </a:p>
        </p:txBody>
      </p:sp>
      <p:sp>
        <p:nvSpPr>
          <p:cNvPr id="15" name="Rettangolo 14">
            <a:extLst>
              <a:ext uri="{FF2B5EF4-FFF2-40B4-BE49-F238E27FC236}">
                <a16:creationId xmlns:a16="http://schemas.microsoft.com/office/drawing/2014/main" id="{43F0CA4A-52C3-CBAA-AB31-D7E79CE55DB8}"/>
              </a:ext>
            </a:extLst>
          </p:cNvPr>
          <p:cNvSpPr/>
          <p:nvPr/>
        </p:nvSpPr>
        <p:spPr>
          <a:xfrm>
            <a:off x="10743660" y="4370694"/>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a:t>
            </a:r>
            <a:r>
              <a:rPr lang="it-IT" b="1" dirty="0" err="1">
                <a:solidFill>
                  <a:schemeClr val="tx1"/>
                </a:solidFill>
              </a:rPr>
              <a:t>aVF</a:t>
            </a:r>
            <a:endParaRPr lang="it-IT" b="1" dirty="0">
              <a:solidFill>
                <a:schemeClr val="tx1"/>
              </a:solidFill>
            </a:endParaRPr>
          </a:p>
        </p:txBody>
      </p:sp>
      <p:sp>
        <p:nvSpPr>
          <p:cNvPr id="16" name="Rettangolo 15">
            <a:extLst>
              <a:ext uri="{FF2B5EF4-FFF2-40B4-BE49-F238E27FC236}">
                <a16:creationId xmlns:a16="http://schemas.microsoft.com/office/drawing/2014/main" id="{3343F6F1-5CE1-F587-01CC-8B9C47CD105A}"/>
              </a:ext>
            </a:extLst>
          </p:cNvPr>
          <p:cNvSpPr/>
          <p:nvPr/>
        </p:nvSpPr>
        <p:spPr>
          <a:xfrm>
            <a:off x="10743660" y="5242697"/>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V1</a:t>
            </a:r>
          </a:p>
        </p:txBody>
      </p:sp>
      <p:grpSp>
        <p:nvGrpSpPr>
          <p:cNvPr id="7" name="Gruppo 6">
            <a:extLst>
              <a:ext uri="{FF2B5EF4-FFF2-40B4-BE49-F238E27FC236}">
                <a16:creationId xmlns:a16="http://schemas.microsoft.com/office/drawing/2014/main" id="{44459F1F-4E25-3F5A-069F-C3417CE08984}"/>
              </a:ext>
            </a:extLst>
          </p:cNvPr>
          <p:cNvGrpSpPr/>
          <p:nvPr/>
        </p:nvGrpSpPr>
        <p:grpSpPr>
          <a:xfrm>
            <a:off x="50292" y="1980839"/>
            <a:ext cx="4185712" cy="1091791"/>
            <a:chOff x="50292" y="1980839"/>
            <a:chExt cx="4185712" cy="1091791"/>
          </a:xfrm>
        </p:grpSpPr>
        <p:sp>
          <p:nvSpPr>
            <p:cNvPr id="3" name="Rettangolo con angoli arrotondati 2">
              <a:extLst>
                <a:ext uri="{FF2B5EF4-FFF2-40B4-BE49-F238E27FC236}">
                  <a16:creationId xmlns:a16="http://schemas.microsoft.com/office/drawing/2014/main" id="{C6C5F3A1-C1F5-2F0B-8AFD-334B74EE0CF2}"/>
                </a:ext>
              </a:extLst>
            </p:cNvPr>
            <p:cNvSpPr/>
            <p:nvPr/>
          </p:nvSpPr>
          <p:spPr>
            <a:xfrm>
              <a:off x="685800" y="1980839"/>
              <a:ext cx="3550204" cy="881233"/>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6" name="Segnaposto contenuto 2">
              <a:extLst>
                <a:ext uri="{FF2B5EF4-FFF2-40B4-BE49-F238E27FC236}">
                  <a16:creationId xmlns:a16="http://schemas.microsoft.com/office/drawing/2014/main" id="{F1C2618D-B2C9-D66F-F486-AF330F7DCCE0}"/>
                </a:ext>
              </a:extLst>
            </p:cNvPr>
            <p:cNvSpPr txBox="1">
              <a:spLocks/>
            </p:cNvSpPr>
            <p:nvPr/>
          </p:nvSpPr>
          <p:spPr>
            <a:xfrm>
              <a:off x="50292" y="2846586"/>
              <a:ext cx="3904487" cy="226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i="1" dirty="0">
                  <a:solidFill>
                    <a:schemeClr val="accent6"/>
                  </a:solidFill>
                </a:rPr>
                <a:t>Used for building the classifier</a:t>
              </a:r>
              <a:endParaRPr lang="en-US" sz="1200" dirty="0"/>
            </a:p>
            <a:p>
              <a:endParaRPr lang="en-US" sz="1200" dirty="0"/>
            </a:p>
            <a:p>
              <a:endParaRPr lang="en-US" sz="1200" dirty="0"/>
            </a:p>
            <a:p>
              <a:endParaRPr lang="en-US" sz="1200" dirty="0"/>
            </a:p>
            <a:p>
              <a:endParaRPr lang="en-US" sz="1200" dirty="0"/>
            </a:p>
            <a:p>
              <a:endParaRPr lang="en-US" sz="1200" dirty="0">
                <a:solidFill>
                  <a:schemeClr val="tx2">
                    <a:lumMod val="60000"/>
                    <a:lumOff val="40000"/>
                  </a:schemeClr>
                </a:solidFill>
              </a:endParaRPr>
            </a:p>
            <a:p>
              <a:endParaRPr lang="en-US" sz="1200" dirty="0"/>
            </a:p>
          </p:txBody>
        </p:sp>
      </p:grpSp>
    </p:spTree>
    <p:extLst>
      <p:ext uri="{BB962C8B-B14F-4D97-AF65-F5344CB8AC3E}">
        <p14:creationId xmlns:p14="http://schemas.microsoft.com/office/powerpoint/2010/main" val="34855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385D-7E7B-6922-485A-DCB6BB5F1D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7AB0F5D-4486-2E4E-AD20-E2880BB7265B}"/>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3F50356F-2C75-958F-1875-42748AACB6E5}"/>
              </a:ext>
            </a:extLst>
          </p:cNvPr>
          <p:cNvSpPr>
            <a:spLocks noGrp="1"/>
          </p:cNvSpPr>
          <p:nvPr>
            <p:ph type="sldNum" sz="quarter" idx="12"/>
          </p:nvPr>
        </p:nvSpPr>
        <p:spPr/>
        <p:txBody>
          <a:bodyPr/>
          <a:lstStyle/>
          <a:p>
            <a:fld id="{2FA0223F-D95A-431D-9A71-EDA7FA0C2F5B}" type="slidenum">
              <a:rPr lang="en-US" smtClean="0"/>
              <a:t>9</a:t>
            </a:fld>
            <a:endParaRPr lang="en-US"/>
          </a:p>
        </p:txBody>
      </p:sp>
      <p:sp>
        <p:nvSpPr>
          <p:cNvPr id="27" name="Rettangolo 26">
            <a:extLst>
              <a:ext uri="{FF2B5EF4-FFF2-40B4-BE49-F238E27FC236}">
                <a16:creationId xmlns:a16="http://schemas.microsoft.com/office/drawing/2014/main" id="{C8226002-39CA-EF6E-AF0E-D6B18DDA0C2A}"/>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29513E9-03E2-04F5-295C-62590EE4C97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aposto contenuto 2">
            <a:extLst>
              <a:ext uri="{FF2B5EF4-FFF2-40B4-BE49-F238E27FC236}">
                <a16:creationId xmlns:a16="http://schemas.microsoft.com/office/drawing/2014/main" id="{30F7AA97-04E6-946F-2861-B547071C6D5C}"/>
              </a:ext>
            </a:extLst>
          </p:cNvPr>
          <p:cNvSpPr txBox="1">
            <a:spLocks/>
          </p:cNvSpPr>
          <p:nvPr/>
        </p:nvSpPr>
        <p:spPr>
          <a:xfrm>
            <a:off x="529651" y="1615303"/>
            <a:ext cx="3599467" cy="1822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a:t>
            </a:r>
          </a:p>
          <a:p>
            <a:r>
              <a:rPr lang="en-US" sz="1600" dirty="0"/>
              <a:t>Clear and biphasic atrial component</a:t>
            </a:r>
          </a:p>
          <a:p>
            <a:r>
              <a:rPr lang="en-US" sz="1600" dirty="0"/>
              <a:t>3 components: atrial activity, ventricular activity and His Bundle passage</a:t>
            </a:r>
          </a:p>
          <a:p>
            <a:r>
              <a:rPr lang="en-US" sz="1600" dirty="0"/>
              <a:t>Not fixed proportions between atrial and ventricular components</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7" name="Immagine 6" descr="Immagine che contiene testo, linea, diagramma, Parallelo&#10;&#10;Descrizione generata automaticamente">
            <a:extLst>
              <a:ext uri="{FF2B5EF4-FFF2-40B4-BE49-F238E27FC236}">
                <a16:creationId xmlns:a16="http://schemas.microsoft.com/office/drawing/2014/main" id="{97A47C02-3B25-08DE-28AA-20EF38257E77}"/>
              </a:ext>
            </a:extLst>
          </p:cNvPr>
          <p:cNvPicPr>
            <a:picLocks noChangeAspect="1"/>
          </p:cNvPicPr>
          <p:nvPr/>
        </p:nvPicPr>
        <p:blipFill>
          <a:blip r:embed="rId3">
            <a:extLst>
              <a:ext uri="{28A0092B-C50C-407E-A947-70E740481C1C}">
                <a14:useLocalDpi xmlns:a14="http://schemas.microsoft.com/office/drawing/2010/main" val="0"/>
              </a:ext>
            </a:extLst>
          </a:blip>
          <a:srcRect l="9600" t="4855" r="8125" b="6315"/>
          <a:stretch/>
        </p:blipFill>
        <p:spPr>
          <a:xfrm>
            <a:off x="4129118" y="1615303"/>
            <a:ext cx="7858938" cy="4355729"/>
          </a:xfrm>
          <a:prstGeom prst="rect">
            <a:avLst/>
          </a:prstGeom>
        </p:spPr>
      </p:pic>
      <p:sp>
        <p:nvSpPr>
          <p:cNvPr id="8" name="Rettangolo con angoli arrotondati 7">
            <a:extLst>
              <a:ext uri="{FF2B5EF4-FFF2-40B4-BE49-F238E27FC236}">
                <a16:creationId xmlns:a16="http://schemas.microsoft.com/office/drawing/2014/main" id="{3353E21D-2173-CC74-9402-C909E344BFF8}"/>
              </a:ext>
            </a:extLst>
          </p:cNvPr>
          <p:cNvSpPr/>
          <p:nvPr/>
        </p:nvSpPr>
        <p:spPr>
          <a:xfrm>
            <a:off x="7296912" y="1980839"/>
            <a:ext cx="292608" cy="277729"/>
          </a:xfrm>
          <a:prstGeom prst="roundRect">
            <a:avLst/>
          </a:prstGeom>
          <a:no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766FEE40-C34B-BF52-7C58-3153DA7B6818}"/>
              </a:ext>
            </a:extLst>
          </p:cNvPr>
          <p:cNvSpPr/>
          <p:nvPr/>
        </p:nvSpPr>
        <p:spPr>
          <a:xfrm>
            <a:off x="10743660" y="3537135"/>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14" name="Rettangolo 13">
            <a:extLst>
              <a:ext uri="{FF2B5EF4-FFF2-40B4-BE49-F238E27FC236}">
                <a16:creationId xmlns:a16="http://schemas.microsoft.com/office/drawing/2014/main" id="{09200A66-CCB9-6E50-4473-BD76BA85A081}"/>
              </a:ext>
            </a:extLst>
          </p:cNvPr>
          <p:cNvSpPr/>
          <p:nvPr/>
        </p:nvSpPr>
        <p:spPr>
          <a:xfrm>
            <a:off x="10743660" y="2703576"/>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15" name="Rettangolo 14">
            <a:extLst>
              <a:ext uri="{FF2B5EF4-FFF2-40B4-BE49-F238E27FC236}">
                <a16:creationId xmlns:a16="http://schemas.microsoft.com/office/drawing/2014/main" id="{82A57530-3E85-3C1F-A984-F9E75C28CC89}"/>
              </a:ext>
            </a:extLst>
          </p:cNvPr>
          <p:cNvSpPr/>
          <p:nvPr/>
        </p:nvSpPr>
        <p:spPr>
          <a:xfrm>
            <a:off x="10743660" y="4370694"/>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2</a:t>
            </a:r>
          </a:p>
        </p:txBody>
      </p:sp>
      <p:sp>
        <p:nvSpPr>
          <p:cNvPr id="16" name="Rettangolo 15">
            <a:extLst>
              <a:ext uri="{FF2B5EF4-FFF2-40B4-BE49-F238E27FC236}">
                <a16:creationId xmlns:a16="http://schemas.microsoft.com/office/drawing/2014/main" id="{8442A240-A6BA-F58E-7613-7A25616966FB}"/>
              </a:ext>
            </a:extLst>
          </p:cNvPr>
          <p:cNvSpPr/>
          <p:nvPr/>
        </p:nvSpPr>
        <p:spPr>
          <a:xfrm>
            <a:off x="10743660" y="5242697"/>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3</a:t>
            </a:r>
          </a:p>
        </p:txBody>
      </p:sp>
      <p:grpSp>
        <p:nvGrpSpPr>
          <p:cNvPr id="6" name="Gruppo 5">
            <a:extLst>
              <a:ext uri="{FF2B5EF4-FFF2-40B4-BE49-F238E27FC236}">
                <a16:creationId xmlns:a16="http://schemas.microsoft.com/office/drawing/2014/main" id="{A0A5F933-B43A-EAAE-4040-57CF9500832B}"/>
              </a:ext>
            </a:extLst>
          </p:cNvPr>
          <p:cNvGrpSpPr/>
          <p:nvPr/>
        </p:nvGrpSpPr>
        <p:grpSpPr>
          <a:xfrm>
            <a:off x="758951" y="2222050"/>
            <a:ext cx="3195619" cy="1948781"/>
            <a:chOff x="828574" y="1980839"/>
            <a:chExt cx="3195619" cy="1049489"/>
          </a:xfrm>
        </p:grpSpPr>
        <p:sp>
          <p:nvSpPr>
            <p:cNvPr id="3" name="Rettangolo con angoli arrotondati 2">
              <a:extLst>
                <a:ext uri="{FF2B5EF4-FFF2-40B4-BE49-F238E27FC236}">
                  <a16:creationId xmlns:a16="http://schemas.microsoft.com/office/drawing/2014/main" id="{8DB8D87F-5B36-7D04-B9D5-250BF40716DB}"/>
                </a:ext>
              </a:extLst>
            </p:cNvPr>
            <p:cNvSpPr/>
            <p:nvPr/>
          </p:nvSpPr>
          <p:spPr>
            <a:xfrm>
              <a:off x="828574" y="1980839"/>
              <a:ext cx="3195619" cy="782944"/>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5" name="Segnaposto contenuto 2">
              <a:extLst>
                <a:ext uri="{FF2B5EF4-FFF2-40B4-BE49-F238E27FC236}">
                  <a16:creationId xmlns:a16="http://schemas.microsoft.com/office/drawing/2014/main" id="{7CDE68E8-8A62-8C16-2173-2A634498407D}"/>
                </a:ext>
              </a:extLst>
            </p:cNvPr>
            <p:cNvSpPr txBox="1">
              <a:spLocks/>
            </p:cNvSpPr>
            <p:nvPr/>
          </p:nvSpPr>
          <p:spPr>
            <a:xfrm>
              <a:off x="1650281" y="2763783"/>
              <a:ext cx="2212847" cy="266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i="1" dirty="0">
                  <a:solidFill>
                    <a:srgbClr val="C00000"/>
                  </a:solidFill>
                </a:rPr>
                <a:t>Used for building the classifier</a:t>
              </a:r>
              <a:endParaRPr lang="en-US" sz="1200" dirty="0"/>
            </a:p>
            <a:p>
              <a:endParaRPr lang="en-US" sz="1200" dirty="0"/>
            </a:p>
            <a:p>
              <a:pPr marL="0" indent="0">
                <a:buFont typeface="Arial" panose="020B0604020202020204" pitchFamily="34" charset="0"/>
                <a:buNone/>
              </a:pPr>
              <a:endParaRPr lang="en-US" sz="1200" dirty="0">
                <a:solidFill>
                  <a:schemeClr val="tx2">
                    <a:lumMod val="60000"/>
                    <a:lumOff val="40000"/>
                  </a:schemeClr>
                </a:solidFill>
              </a:endParaRPr>
            </a:p>
            <a:p>
              <a:endParaRPr lang="en-US" sz="1200" dirty="0"/>
            </a:p>
          </p:txBody>
        </p:sp>
      </p:grpSp>
    </p:spTree>
    <p:extLst>
      <p:ext uri="{BB962C8B-B14F-4D97-AF65-F5344CB8AC3E}">
        <p14:creationId xmlns:p14="http://schemas.microsoft.com/office/powerpoint/2010/main" val="234250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5070</TotalTime>
  <Words>2379</Words>
  <Application>Microsoft Office PowerPoint</Application>
  <PresentationFormat>Widescreen</PresentationFormat>
  <Paragraphs>414</Paragraphs>
  <Slides>31</Slides>
  <Notes>30</Notes>
  <HiddenSlides>2</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Aptos</vt:lpstr>
      <vt:lpstr>Arial</vt:lpstr>
      <vt:lpstr>Calibri</vt:lpstr>
      <vt:lpstr>Cambria Math</vt:lpstr>
      <vt:lpstr>Wingdings</vt:lpstr>
      <vt:lpstr>1_Tema di Office</vt:lpstr>
      <vt:lpstr>Presentazione standard di PowerPoint</vt:lpstr>
      <vt:lpstr>Outline </vt:lpstr>
      <vt:lpstr>Outline </vt:lpstr>
      <vt:lpstr>Why building a heuristic classifier</vt:lpstr>
      <vt:lpstr>Outline </vt:lpstr>
      <vt:lpstr>Knowledge on roving signals: recap</vt:lpstr>
      <vt:lpstr>Knowledge on roving signals: recap</vt:lpstr>
      <vt:lpstr>Knowledge on roving signals: recap</vt:lpstr>
      <vt:lpstr>Knowledge on roving signals: recap</vt:lpstr>
      <vt:lpstr>Stratified train/test split</vt:lpstr>
      <vt:lpstr>Outline </vt:lpstr>
      <vt:lpstr>Heuristic classifier: pseudo code</vt:lpstr>
      <vt:lpstr>Heuristic classifier: pseudo code</vt:lpstr>
      <vt:lpstr>Code functioning</vt:lpstr>
      <vt:lpstr>His threshold tuning</vt:lpstr>
      <vt:lpstr>Outline </vt:lpstr>
      <vt:lpstr>Correctly classified example 1</vt:lpstr>
      <vt:lpstr>Correctly classified example 2</vt:lpstr>
      <vt:lpstr>Correctly classified example 3</vt:lpstr>
      <vt:lpstr>Misclassified example 1</vt:lpstr>
      <vt:lpstr>Misclassified example 2</vt:lpstr>
      <vt:lpstr>Misclassified example 3</vt:lpstr>
      <vt:lpstr>Heuristic classifier: results on original signals</vt:lpstr>
      <vt:lpstr>Heuristic classifier: results on filtered signals</vt:lpstr>
      <vt:lpstr>Heuristic classifier: results on train set</vt:lpstr>
      <vt:lpstr>Heuristic classifier: results on test set </vt:lpstr>
      <vt:lpstr>Outline </vt:lpstr>
      <vt:lpstr>Conclusions</vt:lpstr>
      <vt:lpstr>Appendix 1: what if LOPOCV is performed?</vt:lpstr>
      <vt:lpstr>Appendix 2: what if subject 2 is left out?</vt:lpstr>
      <vt:lpstr>Appendix 3: does have sense filtering?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110</cp:revision>
  <dcterms:created xsi:type="dcterms:W3CDTF">2024-05-22T12:11:36Z</dcterms:created>
  <dcterms:modified xsi:type="dcterms:W3CDTF">2024-11-04T07:29:15Z</dcterms:modified>
</cp:coreProperties>
</file>