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5" r:id="rId14"/>
    <p:sldId id="654" r:id="rId15"/>
    <p:sldId id="650" r:id="rId16"/>
    <p:sldId id="642" r:id="rId17"/>
    <p:sldId id="651" r:id="rId18"/>
    <p:sldId id="652" r:id="rId19"/>
    <p:sldId id="653" r:id="rId20"/>
    <p:sldId id="647" r:id="rId21"/>
    <p:sldId id="648" r:id="rId22"/>
    <p:sldId id="649" r:id="rId23"/>
    <p:sldId id="636" r:id="rId24"/>
    <p:sldId id="645" r:id="rId25"/>
    <p:sldId id="637" r:id="rId26"/>
    <p:sldId id="646" r:id="rId27"/>
    <p:sldId id="643" r:id="rId28"/>
    <p:sldId id="638" r:id="rId29"/>
    <p:sldId id="657" r:id="rId30"/>
    <p:sldId id="658" r:id="rId31"/>
    <p:sldId id="65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02/11/2024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98B1-82C8-3F4E-45FB-369A680A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61D7BB-F46C-B64A-D0CA-9156E7C66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E48761-216B-AB37-08AC-50361A13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34198-FE07-1888-E2FE-F78B5752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47B7-33D3-62F1-F61E-D733C399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D34FDB-D121-8823-8D29-1E35D06F2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F6C1B5-1CE5-C2FC-1FB8-7E6376508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D9F94-761C-3F7A-FE7D-4608FD6AF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9405-ACC6-5E94-030D-67B7A62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D51973-A18E-1A0E-5944-5D74202DD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458907-D94E-5EDF-4EF2-AFAF1F6B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AE664-C3A3-53E5-6458-506D6DC4B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11/2/2024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11/2/2024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11/2/2024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11/2/2024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11/2/2024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A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tuned and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9206-8084-0C22-A45C-A91040E3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68A38-8BAE-7921-E459-DA482EB5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2ADA8-65AC-5E00-B2F1-44BE0A7A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CD68A3A-0DC4-4A91-6E79-22EACBF0A4E6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CA7190E-7322-A477-B43D-3F8716B2F43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583FBFF-426A-ED4C-E8E6-82C8438F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tuned and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F26E19C-4901-29DE-8E49-54383FBEC146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A8EB00-6A8A-02E7-F296-D6DF7474EFDB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DB117F-6890-45E5-308B-44D7BFC69CEB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CCF5960-2638-3CC7-C0AF-B90DD0732BBF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5C90B1-3D93-04DF-E29F-2F57B7BC473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D228D79-47A0-46F6-3891-D47BA7872D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671A92-9A95-4610-DF31-D3C3DD11F7E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8B36468-0065-ACF1-4CB2-C2C70F9850B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DCF0007-AEAA-7750-1DC1-3875DDD13E62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9853126-D1B9-D882-8174-E3F0DBEA4E9B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B902BD7-F03C-B18E-1304-48AA76FF8AA5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2E891A9-015C-F3B5-8918-225E38BBF288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6E467D8D-873F-0184-BF98-1006B0C7AE6F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82C2FD6-C241-7F77-C876-1DC42D2415A8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FD5DE93-5FD3-BEF2-5014-1012128964A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E8CD3A67-41E5-EAF7-7C39-0DC98B2A81BD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33BD869E-8C25-A581-748A-516C09BEDF03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54EDE92-AF28-CC93-EDE4-023BD9494DF3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A0EBE4B-648D-F1F7-A901-937D9AC3BA5D}"/>
              </a:ext>
            </a:extLst>
          </p:cNvPr>
          <p:cNvSpPr/>
          <p:nvPr/>
        </p:nvSpPr>
        <p:spPr>
          <a:xfrm>
            <a:off x="8616660" y="5307523"/>
            <a:ext cx="2945569" cy="9509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If train/test split is done, the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mult_factor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is evaluated one time for all. On the other hand, in case of LOPO CV, </a:t>
            </a:r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mult_factor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is evaluated iteratively on the train set of the current iteration. See appendix 1.</a:t>
            </a:r>
          </a:p>
        </p:txBody>
      </p: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200" y="1615302"/>
            <a:ext cx="6045481" cy="40303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5C6981D-0C15-6DDD-7335-824185AE1A19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136" y="1615302"/>
            <a:ext cx="6149545" cy="40996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C269B3D-0730-0794-9928-0163AB414586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2A60DD-91DA-A59B-87D8-70872070612B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480" y="1615302"/>
            <a:ext cx="6167131" cy="41114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6924B5C-6B8E-FE9E-E431-B511E3934CD4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236" y="1615302"/>
            <a:ext cx="6492445" cy="43282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C4190BF-F069-516E-C799-BEF54746C805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326" y="1615302"/>
            <a:ext cx="5974285" cy="398285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D544B33-E831-9F95-9AC3-DE903E9DCEC1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FE365A8B-5607-5406-9E12-59847109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140EA74-B4DA-1989-E59A-0EEA0C47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228C8E4-2247-9754-B9D0-CBAD12D7DE14}"/>
              </a:ext>
            </a:extLst>
          </p:cNvPr>
          <p:cNvSpPr/>
          <p:nvPr/>
        </p:nvSpPr>
        <p:spPr>
          <a:xfrm>
            <a:off x="8431414" y="5705527"/>
            <a:ext cx="2945569" cy="5779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The high number of misclassified MAP A signals into MAP B can be explained by looking directly at signals. See Appendix 2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B101E2-0C76-CA04-3E15-991A0836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19DA7006-84D3-7903-9EB1-69403120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(1,2,3,4,6)</a:t>
            </a:r>
          </a:p>
          <a:p>
            <a:r>
              <a:rPr lang="en-US" sz="1200" dirty="0"/>
              <a:t>Sub 2 has the highest number of misclassified signals relatively to the number of MAP A signals (61 on 78).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69" y="1606160"/>
            <a:ext cx="3398525" cy="2918093"/>
          </a:xfrm>
          <a:prstGeom prst="rect">
            <a:avLst/>
          </a:prstGeom>
        </p:spPr>
      </p:pic>
      <p:pic>
        <p:nvPicPr>
          <p:cNvPr id="10" name="Immagine 9" descr="Immagine che contiene testo, numero, schermata, Carattere&#10;&#10;Descrizione generata automaticamente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94" y="1879771"/>
            <a:ext cx="3525738" cy="2931036"/>
          </a:xfrm>
          <a:prstGeom prst="rect">
            <a:avLst/>
          </a:prstGeom>
        </p:spPr>
      </p:pic>
      <p:pic>
        <p:nvPicPr>
          <p:cNvPr id="6" name="Immagine 5" descr="Immagine che contiene testo, numero, schermata, linea&#10;&#10;Descrizione generata automaticamente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5" y="1590530"/>
            <a:ext cx="7332256" cy="3106309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680867" y="2322576"/>
            <a:ext cx="975965" cy="1009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A5D9-8833-B744-0F01-BE1BBD12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8A356-FF2F-6D29-6F7E-9F5681C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subject 2 is left out?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4120B-9669-B1EB-F411-8357711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E13CEB-C456-C6E3-02EB-6DF965C8947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7F740D-183C-3256-809F-27EC846C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E2777E6-8DCE-ADC6-2CF7-396FC936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5066446" y="1680986"/>
            <a:ext cx="6762509" cy="380082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3077180-3631-9F2F-E915-76248D2AE42C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Subject 2 has a problematic peculiarity: almost all signals classified as MAP A have MAP B characteristics.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What if subject 2 is left out?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In both train/test and LOPOCV strategies: </a:t>
            </a:r>
          </a:p>
          <a:p>
            <a:r>
              <a:rPr lang="en-US" sz="1200" dirty="0"/>
              <a:t>Accuracy slightly improves</a:t>
            </a:r>
          </a:p>
          <a:p>
            <a:r>
              <a:rPr lang="en-US" sz="1200" dirty="0"/>
              <a:t>F1-score of MAP A increase and, although minor, the same can be said for MAP B and C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</a:rPr>
              <a:t>Remains an open question: how should we interpretate these observations?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EE48F58-B442-1DD3-AB35-B8A7DC58DEDE}"/>
              </a:ext>
            </a:extLst>
          </p:cNvPr>
          <p:cNvSpPr/>
          <p:nvPr/>
        </p:nvSpPr>
        <p:spPr>
          <a:xfrm>
            <a:off x="9810972" y="4431674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1A7CA7F-F929-AA67-59E8-083FD6D188C8}"/>
              </a:ext>
            </a:extLst>
          </p:cNvPr>
          <p:cNvGrpSpPr/>
          <p:nvPr/>
        </p:nvGrpSpPr>
        <p:grpSpPr>
          <a:xfrm>
            <a:off x="4745736" y="1504120"/>
            <a:ext cx="6437376" cy="4776043"/>
            <a:chOff x="4745736" y="1504120"/>
            <a:chExt cx="6437376" cy="4776043"/>
          </a:xfrm>
        </p:grpSpPr>
        <p:pic>
          <p:nvPicPr>
            <p:cNvPr id="18" name="Immagine 17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35B2A573-B25C-2048-D508-AC0450FB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09" y="1504120"/>
              <a:ext cx="2781183" cy="2388022"/>
            </a:xfrm>
            <a:prstGeom prst="rect">
              <a:avLst/>
            </a:prstGeom>
          </p:spPr>
        </p:pic>
        <p:pic>
          <p:nvPicPr>
            <p:cNvPr id="20" name="Immagine 19" descr="Immagine che contiene testo, numero, Carattere, schermata&#10;&#10;Descrizione generata automaticamente">
              <a:extLst>
                <a:ext uri="{FF2B5EF4-FFF2-40B4-BE49-F238E27FC236}">
                  <a16:creationId xmlns:a16="http://schemas.microsoft.com/office/drawing/2014/main" id="{2C129016-0544-751B-B877-16CDC85A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79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22" name="Immagine 21" descr="Immagine che contiene testo, schermata, numero, Carattere&#10;&#10;Descrizione generata automaticamente">
              <a:extLst>
                <a:ext uri="{FF2B5EF4-FFF2-40B4-BE49-F238E27FC236}">
                  <a16:creationId xmlns:a16="http://schemas.microsoft.com/office/drawing/2014/main" id="{869C90C1-39BE-26F4-E450-6DB4E58E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09" y="3892142"/>
              <a:ext cx="2781182" cy="2388021"/>
            </a:xfrm>
            <a:prstGeom prst="rect">
              <a:avLst/>
            </a:prstGeom>
          </p:spPr>
        </p:pic>
        <p:pic>
          <p:nvPicPr>
            <p:cNvPr id="24" name="Immagine 23" descr="Immagine che contiene testo, numero, Carattere, schermata&#10;&#10;Descrizione generata automaticamente">
              <a:extLst>
                <a:ext uri="{FF2B5EF4-FFF2-40B4-BE49-F238E27FC236}">
                  <a16:creationId xmlns:a16="http://schemas.microsoft.com/office/drawing/2014/main" id="{16863D94-375D-8AE9-9D64-BD74B720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294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0804D31-0D42-E141-0F10-9A02BF6D3EE0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7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E315-4A50-9370-7F61-52724DF8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67C0-72A5-2594-5026-D16591D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3: does have sense filtering?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8C05E-4891-1164-6204-D4C77F5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5ED4C-17CC-51FD-DF43-2C900B34E494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FEADA4B-DE54-30C8-A878-291ADE3BD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EA6579C-DC91-D0EC-2BDA-52DFB13594A6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Even if a filtering pipeline is ready to be used, does have sense using it?</a:t>
            </a:r>
          </a:p>
          <a:p>
            <a:pPr marL="0" indent="0">
              <a:buNone/>
            </a:pPr>
            <a:r>
              <a:rPr lang="en-US" sz="1200" dirty="0"/>
              <a:t>To answer, some observations should be done: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pipeline has been built on ECG signals only, not on EGM.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Due to the low cut-off, high frequency peaks are killed.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Low-pass filter introduce a low frequency distortion unexpectedly.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And because of these aspects, performance drops.</a:t>
            </a:r>
          </a:p>
          <a:p>
            <a:pPr marL="0" indent="0">
              <a:buNone/>
            </a:pPr>
            <a:r>
              <a:rPr lang="en-US" sz="1400" i="1" dirty="0"/>
              <a:t>In addition, one should consider that the a priori known information about the signals is valid about the signals as such, without considering additional processing steps. These, would render all the information used in vain.</a:t>
            </a:r>
            <a:endParaRPr lang="en-US" sz="1200" b="1" i="1" dirty="0"/>
          </a:p>
        </p:txBody>
      </p:sp>
      <p:pic>
        <p:nvPicPr>
          <p:cNvPr id="14" name="Immagine 1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D87A3C8-4D75-BE7A-178A-9106C03F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90" r="2536" b="4288"/>
          <a:stretch/>
        </p:blipFill>
        <p:spPr>
          <a:xfrm>
            <a:off x="5133105" y="1981434"/>
            <a:ext cx="6199089" cy="3279534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A5C7B5-7645-E13A-6CD1-0863183F166C}"/>
              </a:ext>
            </a:extLst>
          </p:cNvPr>
          <p:cNvGrpSpPr/>
          <p:nvPr/>
        </p:nvGrpSpPr>
        <p:grpSpPr>
          <a:xfrm>
            <a:off x="4047735" y="1678534"/>
            <a:ext cx="8144265" cy="2753145"/>
            <a:chOff x="4047735" y="1678534"/>
            <a:chExt cx="8144265" cy="2753145"/>
          </a:xfrm>
        </p:grpSpPr>
        <p:pic>
          <p:nvPicPr>
            <p:cNvPr id="5" name="Immagine 4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0FCCCEB9-AA4D-3BAC-BF2F-84392B61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1"/>
            <a:stretch/>
          </p:blipFill>
          <p:spPr>
            <a:xfrm>
              <a:off x="4047735" y="1678535"/>
              <a:ext cx="3956310" cy="2444518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schermata, linea&#10;&#10;Descrizione generata automaticamente">
              <a:extLst>
                <a:ext uri="{FF2B5EF4-FFF2-40B4-BE49-F238E27FC236}">
                  <a16:creationId xmlns:a16="http://schemas.microsoft.com/office/drawing/2014/main" id="{B98B2949-AA61-DCB7-B149-B51760E5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9"/>
            <a:stretch/>
          </p:blipFill>
          <p:spPr>
            <a:xfrm>
              <a:off x="8235690" y="1678534"/>
              <a:ext cx="3956310" cy="2444519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82E79E5-D403-9FEA-E5E9-C7EADCDC4D3C}"/>
                </a:ext>
              </a:extLst>
            </p:cNvPr>
            <p:cNvSpPr/>
            <p:nvPr/>
          </p:nvSpPr>
          <p:spPr>
            <a:xfrm>
              <a:off x="7037289" y="4066554"/>
              <a:ext cx="2390722" cy="365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Same signal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445BD98-5425-5425-5F4C-C2EE341D2C5D}"/>
                </a:ext>
              </a:extLst>
            </p:cNvPr>
            <p:cNvSpPr/>
            <p:nvPr/>
          </p:nvSpPr>
          <p:spPr>
            <a:xfrm>
              <a:off x="6826430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Original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DF5F9D8-50B0-FE48-A1AE-BE98DCDEF230}"/>
                </a:ext>
              </a:extLst>
            </p:cNvPr>
            <p:cNvSpPr/>
            <p:nvPr/>
          </p:nvSpPr>
          <p:spPr>
            <a:xfrm>
              <a:off x="11021514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Filtered</a:t>
              </a:r>
            </a:p>
          </p:txBody>
        </p:sp>
      </p:grpSp>
      <p:pic>
        <p:nvPicPr>
          <p:cNvPr id="19" name="Immagine 1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0B79C91-62E5-0C5B-CE4A-606545212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1" y="1778569"/>
            <a:ext cx="5401067" cy="3575311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31B6AB0-2816-C257-C709-83DAB1F6D169}"/>
              </a:ext>
            </a:extLst>
          </p:cNvPr>
          <p:cNvGrpSpPr/>
          <p:nvPr/>
        </p:nvGrpSpPr>
        <p:grpSpPr>
          <a:xfrm>
            <a:off x="4785356" y="1504120"/>
            <a:ext cx="6437376" cy="4776042"/>
            <a:chOff x="4745736" y="1504120"/>
            <a:chExt cx="6437376" cy="4776042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BD7FFBA4-1A7F-2234-6E0C-C3488CCF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3" cy="2388021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4C3F84E-00A4-E6C7-09AA-E11BD779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" t="1681" r="-189" b="20335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B3D667F9-B884-005F-7900-E3F23366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2" cy="23880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EFD418C5-28B3-A0EB-ECA7-CA6C78D6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09" t="-3551" r="609" b="17347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72696466-D313-C1A2-A39E-7BD5821B728A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AEA8C1A-EC8F-D31E-D7D8-961B0B0A78B4}"/>
              </a:ext>
            </a:extLst>
          </p:cNvPr>
          <p:cNvSpPr/>
          <p:nvPr/>
        </p:nvSpPr>
        <p:spPr>
          <a:xfrm>
            <a:off x="8498037" y="5705527"/>
            <a:ext cx="2945569" cy="5779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These priors have been defined on the bases of experience: what if a preprocessing step proceeded the classification? See Appendix 3.</a:t>
            </a:r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2207</Words>
  <Application>Microsoft Office PowerPoint</Application>
  <PresentationFormat>Widescreen</PresentationFormat>
  <Paragraphs>396</Paragraphs>
  <Slides>31</Slides>
  <Notes>30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Heuristic classifier: pseudo code</vt:lpstr>
      <vt:lpstr>Code functioning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  <vt:lpstr>Appendix 1: what if LOPOCV is performed?</vt:lpstr>
      <vt:lpstr>Appendix 2: what if subject 2 is left out?</vt:lpstr>
      <vt:lpstr>Appendix 3: does have sense filtering?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106</cp:revision>
  <dcterms:created xsi:type="dcterms:W3CDTF">2024-05-22T12:11:36Z</dcterms:created>
  <dcterms:modified xsi:type="dcterms:W3CDTF">2024-11-02T08:10:43Z</dcterms:modified>
</cp:coreProperties>
</file>